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4" r:id="rId2"/>
    <p:sldId id="260" r:id="rId3"/>
    <p:sldId id="261" r:id="rId4"/>
    <p:sldId id="265" r:id="rId5"/>
    <p:sldId id="266" r:id="rId6"/>
    <p:sldId id="267" r:id="rId7"/>
    <p:sldId id="268" r:id="rId8"/>
    <p:sldId id="269" r:id="rId9"/>
    <p:sldId id="270" r:id="rId10"/>
    <p:sldId id="285" r:id="rId11"/>
    <p:sldId id="271" r:id="rId12"/>
    <p:sldId id="272" r:id="rId13"/>
    <p:sldId id="278" r:id="rId14"/>
    <p:sldId id="276" r:id="rId15"/>
    <p:sldId id="286" r:id="rId16"/>
    <p:sldId id="275" r:id="rId17"/>
    <p:sldId id="277" r:id="rId18"/>
    <p:sldId id="273" r:id="rId19"/>
    <p:sldId id="279" r:id="rId20"/>
    <p:sldId id="287" r:id="rId21"/>
    <p:sldId id="280" r:id="rId22"/>
    <p:sldId id="281" r:id="rId23"/>
    <p:sldId id="282" r:id="rId24"/>
    <p:sldId id="283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A5"/>
    <a:srgbClr val="F9D3D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4" y="-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A1DB-1135-4849-A18B-BD5B8338020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020-007A-4AFB-9502-10808D720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rot="5400000">
            <a:off x="2664371" y="-2669628"/>
            <a:ext cx="6863255" cy="1219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rot="5400000">
            <a:off x="2664371" y="-2669628"/>
            <a:ext cx="6863255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5400000">
            <a:off x="2949249" y="-2327554"/>
            <a:ext cx="6240951" cy="11319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 rot="5400000">
            <a:off x="7903048" y="-1236052"/>
            <a:ext cx="356390" cy="3639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rot="5400000">
            <a:off x="2664371" y="-2669628"/>
            <a:ext cx="6863255" cy="12192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5400000">
            <a:off x="2949249" y="-2327554"/>
            <a:ext cx="6240951" cy="11319645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3083420" y="5874007"/>
            <a:ext cx="2341224" cy="668447"/>
            <a:chOff x="6660777" y="3405617"/>
            <a:chExt cx="2341224" cy="668447"/>
          </a:xfrm>
        </p:grpSpPr>
        <p:sp>
          <p:nvSpPr>
            <p:cNvPr id="10" name="文本框 9"/>
            <p:cNvSpPr txBox="1"/>
            <p:nvPr/>
          </p:nvSpPr>
          <p:spPr>
            <a:xfrm>
              <a:off x="6660777" y="3454552"/>
              <a:ext cx="2282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传统节气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71177" y="3781676"/>
              <a:ext cx="233082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solidFill>
                    <a:schemeClr val="accent5">
                      <a:lumMod val="75000"/>
                    </a:schemeClr>
                  </a:solidFill>
                </a:rPr>
                <a:t>CHUAAN TONG JIE QI </a:t>
              </a:r>
              <a:endParaRPr lang="zh-CN" altLang="en-US" sz="13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968251" y="3405617"/>
              <a:ext cx="302934" cy="312056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 userDrawn="1"/>
        </p:nvSpPr>
        <p:spPr>
          <a:xfrm>
            <a:off x="7055639" y="212537"/>
            <a:ext cx="3147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惊蛰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70710" y="64311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5D39-4061-4127-A985-B8A25532586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52FB-D6FE-458F-BA57-9F525CFD8A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756634" y="0"/>
            <a:ext cx="4435366" cy="27163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2753" y="0"/>
            <a:ext cx="2932040" cy="31824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35220" y="1712990"/>
            <a:ext cx="1899418" cy="13619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429749" y="5270213"/>
            <a:ext cx="2054061" cy="1165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236897" y="3778646"/>
            <a:ext cx="2054061" cy="7114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077533" y="720486"/>
            <a:ext cx="5604185" cy="5604185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37399" y="2098548"/>
            <a:ext cx="2054061" cy="6904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  <a:solidFill>
            <a:schemeClr val="accent5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惊蛰的民俗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6464" y="2608729"/>
            <a:ext cx="2054061" cy="711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740877" y="5016726"/>
            <a:ext cx="2451123" cy="1774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2877617"/>
            <a:ext cx="5369859" cy="265113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29572" y="2175387"/>
            <a:ext cx="2231922" cy="2507225"/>
            <a:chOff x="1814054" y="2025446"/>
            <a:chExt cx="2231922" cy="2507225"/>
          </a:xfrm>
          <a:solidFill>
            <a:srgbClr val="0070C0"/>
          </a:solidFill>
        </p:grpSpPr>
        <p:sp>
          <p:nvSpPr>
            <p:cNvPr id="12" name="等腰三角形 11"/>
            <p:cNvSpPr/>
            <p:nvPr/>
          </p:nvSpPr>
          <p:spPr>
            <a:xfrm flipV="1">
              <a:off x="2770339" y="4257368"/>
              <a:ext cx="319351" cy="275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814054" y="2025446"/>
              <a:ext cx="2231922" cy="22319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cs typeface="+mn-ea"/>
                  <a:sym typeface="+mn-lt"/>
                </a:rPr>
                <a:t>祭白虎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09910" y="2175387"/>
            <a:ext cx="2231922" cy="2507225"/>
            <a:chOff x="1814054" y="2025446"/>
            <a:chExt cx="2231922" cy="2507225"/>
          </a:xfrm>
          <a:solidFill>
            <a:srgbClr val="0070C0"/>
          </a:solidFill>
        </p:grpSpPr>
        <p:sp>
          <p:nvSpPr>
            <p:cNvPr id="15" name="等腰三角形 14"/>
            <p:cNvSpPr/>
            <p:nvPr/>
          </p:nvSpPr>
          <p:spPr>
            <a:xfrm flipV="1">
              <a:off x="2770339" y="4257368"/>
              <a:ext cx="319351" cy="275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814054" y="2025446"/>
              <a:ext cx="2231922" cy="22319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蒙</a:t>
              </a:r>
              <a:r>
                <a:rPr lang="zh-CN" altLang="en-US" b="1" dirty="0">
                  <a:cs typeface="+mn-ea"/>
                  <a:sym typeface="+mn-lt"/>
                </a:rPr>
                <a:t>鼓皮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19741" y="2175387"/>
            <a:ext cx="2231922" cy="2507225"/>
            <a:chOff x="1814054" y="2025446"/>
            <a:chExt cx="2231922" cy="2507225"/>
          </a:xfrm>
          <a:solidFill>
            <a:schemeClr val="bg1"/>
          </a:solidFill>
        </p:grpSpPr>
        <p:sp>
          <p:nvSpPr>
            <p:cNvPr id="18" name="等腰三角形 17"/>
            <p:cNvSpPr/>
            <p:nvPr/>
          </p:nvSpPr>
          <p:spPr>
            <a:xfrm flipV="1">
              <a:off x="2770339" y="4257368"/>
              <a:ext cx="319351" cy="275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14054" y="2025446"/>
              <a:ext cx="2231922" cy="22319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olidFill>
                    <a:srgbClr val="54BCA5"/>
                  </a:solidFill>
                  <a:cs typeface="+mn-ea"/>
                  <a:sym typeface="+mn-lt"/>
                </a:rPr>
                <a:t>打小人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7050" y="850998"/>
            <a:ext cx="505442" cy="457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429942" y="1562903"/>
            <a:ext cx="6479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CN" altLang="en-US" sz="13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祭白虎</a:t>
            </a:r>
            <a:endParaRPr lang="en-US" altLang="zh-CN" sz="1300" b="1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</a:pPr>
            <a:r>
              <a:rPr lang="zh-CN" altLang="en-US" sz="1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中国的民间传说白虎是口舌、是非之神，每年都会在这天出来觅食，开口噬人，犯之则在这年之内，常遭邪恶小人对你兴波作浪，阻挠你的前程发展，引致百般不顺。大家为了自保，便在惊蛰那天祭白虎。所谓祭白虎，是指拜祭用纸绘制的白老虎，纸老虎一般为黄色黑斑纹，口角画有一对獠牙。拜祭时，需以肥猪血喂之，使其吃饱后不再出口伤人，继而以生猪肉抹在纸老虎的嘴上，使之充满油水，不能张口说人是非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163470" y="4082376"/>
            <a:ext cx="5429276" cy="16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惊蛰吃梨</a:t>
            </a:r>
          </a:p>
          <a:p>
            <a:pPr>
              <a:lnSpc>
                <a:spcPts val="1500"/>
              </a:lnSpc>
            </a:pP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传说闻名海内的晋商渠家，先祖渠济是上党长子县人，明代洪武初年，带着信、义两个儿子，用上党的潞麻与梨倒换祁县的粗布、红枣，往返两地间从中赢利，天长日久有了积蓄，在祁县城定居下来。雍正年间，十四世渠百川走西口，正是惊蛰之日，其父拿出梨让他吃后说，先祖贩梨创业，历经艰辛，定居祁县，今日惊蛰你要走西口，吃梨是让你不忘先祖，努力创业光宗耀祖。渠百川走西口经商致富，将开设的字号取名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长源厚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。后来走西口者也仿效吃梨，多有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离家创业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之意，再后来惊蛰日也吃梨，亦有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努力荣祖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之念。</a:t>
            </a:r>
            <a:endParaRPr lang="zh-CN" altLang="en-US" sz="1200" spc="3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63470" y="1583111"/>
            <a:ext cx="2981448" cy="205123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41931" y="3578737"/>
            <a:ext cx="2981448" cy="2051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308260" y="2674690"/>
            <a:ext cx="8790665" cy="27439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24541" y="3066714"/>
            <a:ext cx="8631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蒙鼓皮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惊蛰是雷声引起的。古人想象雷神是位鸟嘴人身，长了翅膀的大神，一手持锤，一手连击环绕周身的许多天鼓，发出隆隆的雷声。惊蛰这天，天庭有雷神击天鼓，人间也利用这个时机来蒙鼓皮。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周礼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卷四十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挥人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篇上说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:"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凡冒鼓必以启蛰之日。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注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:"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惊蛰，孟春之中也，蛰虫始闻雷声而动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鼓，所取象也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冒，蒙鼓以革。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可见不但百虫的生态与一年四季的运行相契合，万物之灵的人类也要顺应天时，凡事才能达到事半功倍之效。</a:t>
            </a:r>
            <a:endParaRPr lang="zh-CN" altLang="en-US" sz="1200" spc="3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5978013" cy="4798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15812" y="3631915"/>
            <a:ext cx="5369859" cy="265113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879442" y="4823160"/>
            <a:ext cx="8168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惊蛰象征二月份的开始，会平地一声雷，唤醒所有冬眠中的蛇虫鼠蚁，家中的爬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虫走蚁又会应声而起，四处觅食。所以古时惊蛰当日，人们会手持清香、艾草，熏家中四角，以香味驱赶蛇、虫、蚊、鼠和霉味，久而久之，渐渐演变成不顺心者拍打对头人和驱赶霉运的习惯，亦即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打小人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的前身。</a:t>
            </a:r>
            <a:endParaRPr lang="zh-CN" altLang="en-US" sz="1200" spc="3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067241" y="4250050"/>
            <a:ext cx="3354344" cy="457630"/>
            <a:chOff x="5411042" y="3042201"/>
            <a:chExt cx="3354344" cy="45763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1042" y="3042201"/>
              <a:ext cx="505442" cy="45763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945983" y="308635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打小人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42" y="1721913"/>
            <a:ext cx="3890947" cy="21886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12" y="1721913"/>
            <a:ext cx="3890947" cy="2188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37399" y="2098548"/>
            <a:ext cx="2054061" cy="6904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  <a:solidFill>
            <a:schemeClr val="accent5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惊蛰的食物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6464" y="2608729"/>
            <a:ext cx="2054061" cy="711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740877" y="5016726"/>
            <a:ext cx="2451123" cy="1774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948516" y="2856270"/>
            <a:ext cx="4434351" cy="1814051"/>
          </a:xfrm>
          <a:prstGeom prst="rect">
            <a:avLst/>
          </a:prstGeom>
          <a:solidFill>
            <a:schemeClr val="accent5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48516" y="3406494"/>
            <a:ext cx="738664" cy="120315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40122" y="1043881"/>
            <a:ext cx="4235675" cy="42356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87180" y="3027451"/>
            <a:ext cx="3355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苏北及山西一带有流传有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惊蛰吃了梨，一年都精神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!"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的民谚。也有人说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谐音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离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，据说，惊蛰吃梨可让虫害远离庄稼，可保全年的好收成，这一天全家都要吃梨。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52114" y="2432115"/>
            <a:ext cx="29880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是因为惊蛰这个节气万物复苏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!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惊蛰时节，乍暖还寒，除了注意防寒保暖，还因气候比较干燥，很容易使人口干舌燥、外感咳嗽。所以民间素有惊蛰吃梨的习俗，梨可以生食、蒸、榨汁、烤或者煮水。此时饮食起居应顺肝之性，吃梨助益脾气，令五脏和平，以增强体质抵御病菌的侵袭。</a:t>
            </a:r>
            <a:endParaRPr lang="zh-CN" altLang="en-US" sz="12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39551" y="2432115"/>
            <a:ext cx="288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古代时生物类别比较多，有些传染病也没有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的特效药，而惊蛰这一天正是万虫苏醒的时候，吃梨是提醒大家小心并预防。</a:t>
            </a:r>
            <a:endParaRPr lang="zh-CN" altLang="en-US" sz="1200" spc="3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24097" y="1176885"/>
            <a:ext cx="4235675" cy="4235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660230" y="1283038"/>
            <a:ext cx="8568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惊蛰吃梨源于何时，无迹可寻，但祁县民间却有这样一则代代相传的故事。传说闻名海内的晋商渠家，先祖渠济是上党长子县人，明代洪武初年，带着信、义两个儿子，用上党的潞麻与梨倒换祁县的粗布、红枣，往返两地间从中赢利，天长日久有了积蓄，在祁县城定居下来。雍正年间，十四世渠百川走西口，正是惊蛰之日，其父拿出梨让他吃后说，先祖贩梨创业，历经艰辛，定居祁县，今日惊蛰你要走西口，吃梨是让你不忘先祖，努力创业光宗耀祖。渠百川走西口经商致富，将开设的字号取名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长源厚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。后来走西口者也仿效吃梨，多有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离家创业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之意，再后来惊蛰日也吃梨，亦有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努力荣祖</a:t>
            </a:r>
            <a:r>
              <a:rPr lang="en-US" altLang="zh-CN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之念。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604481" y="4053951"/>
            <a:ext cx="5006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惊蛰时节，乍暖还寒，除了注意防寒保暖，还因气候比较干燥，很容易使人口干舌燥、外感咳嗽。所以民间素有惊蛰吃梨的习俗，梨可以生食、蒸、榨汁、烤或者煮水。此时饮食起居应顺肝之性，吃梨助益脾气，令五脏和平，以增强体质抵御病菌的侵袭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604481" y="3423785"/>
            <a:ext cx="3354344" cy="457630"/>
            <a:chOff x="5411042" y="3042201"/>
            <a:chExt cx="3354344" cy="45763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1042" y="3042201"/>
              <a:ext cx="505442" cy="457630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945983" y="3086350"/>
              <a:ext cx="2819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6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24" y="3850366"/>
            <a:ext cx="2881721" cy="1742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814054" y="1956845"/>
            <a:ext cx="4728636" cy="2938490"/>
            <a:chOff x="5376625" y="3874305"/>
            <a:chExt cx="4728636" cy="2938490"/>
          </a:xfrm>
        </p:grpSpPr>
        <p:sp>
          <p:nvSpPr>
            <p:cNvPr id="14" name="矩形 13"/>
            <p:cNvSpPr/>
            <p:nvPr/>
          </p:nvSpPr>
          <p:spPr>
            <a:xfrm>
              <a:off x="5376625" y="4504471"/>
              <a:ext cx="472863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rgbClr val="54BCA5"/>
                  </a:solidFill>
                  <a:cs typeface="+mn-ea"/>
                  <a:sym typeface="+mn-lt"/>
                </a:rPr>
                <a:t>惊蛰时节，乍暖还寒，除了注意防寒保暖，还因气候比较干燥，很容易使人口干舌燥、外感咳嗽。所以民间素有惊蛰吃梨的习俗，梨可以生食、蒸、榨汁、烤或者煮水。此时饮食起居应顺肝之性，吃梨助益脾气，令五脏和平，以增强体质抵御病菌的侵袭。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376625" y="3874305"/>
              <a:ext cx="3354344" cy="457630"/>
              <a:chOff x="5411042" y="3042201"/>
              <a:chExt cx="3354344" cy="45763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11042" y="3042201"/>
                <a:ext cx="505442" cy="457630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5945983" y="3086350"/>
                <a:ext cx="2819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600" dirty="0">
                    <a:solidFill>
                      <a:srgbClr val="54BCA5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24" y="1925183"/>
            <a:ext cx="2881721" cy="174228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24" y="3850366"/>
            <a:ext cx="2881721" cy="17422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66368" y="0"/>
            <a:ext cx="6064828" cy="4851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902" y="211793"/>
            <a:ext cx="11319645" cy="6330661"/>
            <a:chOff x="409902" y="211793"/>
            <a:chExt cx="11319645" cy="633066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2949249" y="-2327554"/>
              <a:ext cx="6240951" cy="11319645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3083420" y="5874007"/>
              <a:ext cx="2341224" cy="668447"/>
              <a:chOff x="6660777" y="3405617"/>
              <a:chExt cx="2341224" cy="66844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660777" y="3454552"/>
                <a:ext cx="22825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accent5">
                        <a:lumMod val="75000"/>
                      </a:schemeClr>
                    </a:solidFill>
                    <a:cs typeface="+mn-ea"/>
                    <a:sym typeface="+mn-lt"/>
                  </a:rPr>
                  <a:t>传统节气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671177" y="3781676"/>
                <a:ext cx="233082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00" dirty="0">
                    <a:solidFill>
                      <a:schemeClr val="accent5">
                        <a:lumMod val="75000"/>
                      </a:schemeClr>
                    </a:solidFill>
                    <a:cs typeface="+mn-ea"/>
                    <a:sym typeface="+mn-lt"/>
                  </a:rPr>
                  <a:t>CHUAAN TONG JIE QI </a:t>
                </a:r>
                <a:endParaRPr lang="zh-CN" altLang="en-US" sz="1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968251" y="3405617"/>
                <a:ext cx="302934" cy="312056"/>
              </a:xfrm>
              <a:prstGeom prst="rect">
                <a:avLst/>
              </a:prstGeom>
            </p:spPr>
          </p:pic>
        </p:grp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473312" y="2730671"/>
            <a:ext cx="6718688" cy="234875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793734" y="1378279"/>
            <a:ext cx="4199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惊蛰</a:t>
            </a:r>
            <a:r>
              <a:rPr lang="en-US" altLang="zh-CN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</a:t>
            </a:r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节气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4294" y="5063790"/>
            <a:ext cx="1099974" cy="99592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886668" y="2783637"/>
            <a:ext cx="5757198" cy="2778114"/>
            <a:chOff x="2330662" y="2577610"/>
            <a:chExt cx="5757198" cy="2778114"/>
          </a:xfrm>
        </p:grpSpPr>
        <p:sp>
          <p:nvSpPr>
            <p:cNvPr id="31" name="文本框 30"/>
            <p:cNvSpPr txBox="1"/>
            <p:nvPr/>
          </p:nvSpPr>
          <p:spPr>
            <a:xfrm>
              <a:off x="2330662" y="2577610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惊蛰的由来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65062" y="2577610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惊蛰的民俗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799462" y="2577610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惊蛰的食物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33862" y="2577610"/>
              <a:ext cx="553998" cy="27781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惊蛰的诗歌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111868" y="1825488"/>
            <a:ext cx="223682" cy="4853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-1" y="0"/>
            <a:ext cx="3617309" cy="39262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260985" y="2202092"/>
            <a:ext cx="1899418" cy="136190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474271" y="5741945"/>
            <a:ext cx="2054061" cy="5826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1109870" y="4028812"/>
            <a:ext cx="2054061" cy="71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37399" y="2098548"/>
            <a:ext cx="2054061" cy="6904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  <a:solidFill>
            <a:schemeClr val="accent5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惊蛰的诗歌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6464" y="2608729"/>
            <a:ext cx="2054061" cy="711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740877" y="5016726"/>
            <a:ext cx="2451123" cy="1774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2" y="2435584"/>
            <a:ext cx="6718688" cy="23487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083212" y="1105151"/>
            <a:ext cx="2069300" cy="2504810"/>
            <a:chOff x="3479281" y="1888189"/>
            <a:chExt cx="2069300" cy="2504810"/>
          </a:xfrm>
        </p:grpSpPr>
        <p:grpSp>
          <p:nvGrpSpPr>
            <p:cNvPr id="2" name="组合 1"/>
            <p:cNvGrpSpPr/>
            <p:nvPr/>
          </p:nvGrpSpPr>
          <p:grpSpPr>
            <a:xfrm>
              <a:off x="3479281" y="1888189"/>
              <a:ext cx="2069300" cy="1320574"/>
              <a:chOff x="3479281" y="1888189"/>
              <a:chExt cx="2069300" cy="1320574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79281" y="2618797"/>
                <a:ext cx="651604" cy="589966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43139" y="1888189"/>
                <a:ext cx="505442" cy="457630"/>
              </a:xfrm>
              <a:prstGeom prst="rect">
                <a:avLst/>
              </a:prstGeom>
            </p:spPr>
          </p:pic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58825" y="3935369"/>
              <a:ext cx="505442" cy="457630"/>
            </a:xfrm>
            <a:prstGeom prst="rect">
              <a:avLst/>
            </a:prstGeom>
          </p:spPr>
        </p:pic>
      </p:grp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5463965" y="1214366"/>
            <a:ext cx="3573877" cy="4563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5067" rIns="0" bIns="65067" numCol="1" anchor="ctr" anchorCtr="0" compatLnSpc="1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观田家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唐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韦应物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微雨众卉新，一雷惊蛰始。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田家几日闲，耕种从此起。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丁壮俱在野，场圃亦就理。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归来景常晏，饮犊西涧水。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饥劬不自苦，膏泽且为喜。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仓廪物宿储，徭役犹未已。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方惭不耕者，禄食出闾里。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0" y="3082955"/>
            <a:ext cx="5369859" cy="2651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456266" y="1472842"/>
            <a:ext cx="6034089" cy="3647152"/>
            <a:chOff x="3503655" y="2386522"/>
            <a:chExt cx="6034089" cy="3647152"/>
          </a:xfrm>
        </p:grpSpPr>
        <p:sp>
          <p:nvSpPr>
            <p:cNvPr id="14" name="矩形 13"/>
            <p:cNvSpPr/>
            <p:nvPr/>
          </p:nvSpPr>
          <p:spPr>
            <a:xfrm>
              <a:off x="3889569" y="2386522"/>
              <a:ext cx="5648175" cy="364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观田家</a:t>
              </a:r>
            </a:p>
            <a:p>
              <a:pPr>
                <a:lnSpc>
                  <a:spcPct val="150000"/>
                </a:lnSpc>
              </a:pPr>
              <a:endParaRPr lang="zh-CN" altLang="en-US" sz="14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唐</a:t>
              </a:r>
              <a:r>
                <a:rPr lang="en-US" altLang="zh-CN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)</a:t>
              </a: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韦应物</a:t>
              </a:r>
            </a:p>
            <a:p>
              <a:pPr>
                <a:lnSpc>
                  <a:spcPct val="150000"/>
                </a:lnSpc>
              </a:pPr>
              <a:endParaRPr lang="zh-CN" altLang="en-US" sz="1400" spc="3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微雨众卉新，一雷惊蛰始。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田家几日闲，耕种从此起。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丁壮俱在野，场圃亦就理。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归来景常晏，饮犊西涧水。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饥劬不自苦，膏泽且为喜。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仓廪物宿储，徭役犹未已。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spc="3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方惭不耕者，禄食出闾里。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503655" y="5185311"/>
              <a:ext cx="223682" cy="50089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503655" y="3852691"/>
              <a:ext cx="223682" cy="50089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503655" y="2520071"/>
              <a:ext cx="223682" cy="500898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51949" y="28926"/>
            <a:ext cx="8216396" cy="6573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592" y="1138943"/>
            <a:ext cx="8568813" cy="343348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11592" y="3875189"/>
            <a:ext cx="8568813" cy="1814051"/>
          </a:xfrm>
          <a:prstGeom prst="rect">
            <a:avLst/>
          </a:prstGeom>
          <a:solidFill>
            <a:schemeClr val="accent5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91811" y="4257896"/>
            <a:ext cx="8008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农谚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到了惊蛰节，锄头不停歇。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到了惊蛰，中国大部地区进入春耕大</a:t>
            </a: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忙季节。真是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季节不等人，一刻值千金。大部分地区惊蛰节气平均气温一般为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12℃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14℃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，较雨水节气升高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3℃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以上，是全年气温回升最快的节气。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8293" y="2336555"/>
            <a:ext cx="665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37399" y="2098548"/>
            <a:ext cx="2054061" cy="69045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300071" y="2036917"/>
            <a:ext cx="3087330" cy="2182761"/>
            <a:chOff x="3215148" y="1976284"/>
            <a:chExt cx="3087330" cy="2182761"/>
          </a:xfrm>
          <a:solidFill>
            <a:schemeClr val="accent5">
              <a:lumMod val="5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3215148" y="1976284"/>
              <a:ext cx="2251587" cy="21827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59278" y="2136640"/>
              <a:ext cx="2743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128159" y="3555280"/>
            <a:ext cx="396305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600" b="1" spc="6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惊蛰的由来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1552" y="2098549"/>
            <a:ext cx="1128471" cy="102172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6464" y="2608729"/>
            <a:ext cx="2054061" cy="711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740877" y="5016726"/>
            <a:ext cx="2451123" cy="17746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5400000">
            <a:off x="2949249" y="-2327554"/>
            <a:ext cx="6240951" cy="1131964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83420" y="5874007"/>
            <a:ext cx="2341224" cy="668447"/>
            <a:chOff x="6660777" y="3405617"/>
            <a:chExt cx="2341224" cy="668447"/>
          </a:xfrm>
        </p:grpSpPr>
        <p:sp>
          <p:nvSpPr>
            <p:cNvPr id="15" name="文本框 14"/>
            <p:cNvSpPr txBox="1"/>
            <p:nvPr/>
          </p:nvSpPr>
          <p:spPr>
            <a:xfrm>
              <a:off x="6660777" y="3454552"/>
              <a:ext cx="2282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传统节气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71177" y="3781676"/>
              <a:ext cx="233082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CHUAAN TONG JIE QI </a:t>
              </a:r>
              <a:endParaRPr lang="zh-CN" altLang="en-US" sz="1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968251" y="3405617"/>
              <a:ext cx="302934" cy="3120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2928039" y="-2306346"/>
            <a:ext cx="6330661" cy="1136693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55639" y="212537"/>
            <a:ext cx="3147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节气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319296" y="2965348"/>
            <a:ext cx="4837386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252095">
              <a:lnSpc>
                <a:spcPct val="10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惊蛰，古称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启蛰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，是二十四节气中的第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个节气，更是干支历卯月的起始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时间点在公历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5-6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日之间，太阳到达黄经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345°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时。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月令七十二候集解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》:"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二月节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万物出乎震，震为雷，故曰惊蛰，是蛰虫惊而出走矣。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</a:p>
          <a:p>
            <a:pPr indent="252095">
              <a:lnSpc>
                <a:spcPct val="100000"/>
              </a:lnSpc>
            </a:pPr>
            <a:endParaRPr lang="en-US" altLang="zh-CN" sz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252095">
              <a:lnSpc>
                <a:spcPct val="10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惊蛰时间在公历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5-6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日之间这是正确的。以前有人说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时间点在农历每年二月初一前后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，这是不对的，农历与公历日期是较大的出入。</a:t>
            </a:r>
          </a:p>
          <a:p>
            <a:pPr indent="252095">
              <a:lnSpc>
                <a:spcPct val="100000"/>
              </a:lnSpc>
            </a:pPr>
            <a:endParaRPr lang="zh-CN" altLang="en-US" sz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indent="252095">
              <a:lnSpc>
                <a:spcPct val="100000"/>
              </a:lnSpc>
            </a:pP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这时天气转暖，渐有春雷，动物入冬藏伏土中，不饮不食，称为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蛰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，而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</a:t>
            </a:r>
            <a:r>
              <a:rPr lang="en-US" altLang="zh-CN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即上天以打雷惊醒蛰居动物的日子。这时中国大部分地区进入春耕季节。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3369" y="1867587"/>
            <a:ext cx="572828" cy="4576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699629" y="1911736"/>
            <a:ext cx="31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惊蛰的由来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083420" y="5874007"/>
            <a:ext cx="2341224" cy="668447"/>
            <a:chOff x="6660777" y="3405617"/>
            <a:chExt cx="2341224" cy="668447"/>
          </a:xfrm>
        </p:grpSpPr>
        <p:sp>
          <p:nvSpPr>
            <p:cNvPr id="23" name="文本框 22"/>
            <p:cNvSpPr txBox="1"/>
            <p:nvPr/>
          </p:nvSpPr>
          <p:spPr>
            <a:xfrm>
              <a:off x="6660777" y="3454552"/>
              <a:ext cx="2282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传统节气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671177" y="3781676"/>
              <a:ext cx="233082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CHUAAN TONG JIE QI </a:t>
              </a:r>
              <a:endParaRPr lang="zh-CN" altLang="en-US" sz="1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968251" y="3405617"/>
              <a:ext cx="302934" cy="312056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1753" y="958430"/>
            <a:ext cx="4837386" cy="4837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994657" y="1982216"/>
            <a:ext cx="1263443" cy="12634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惊蛰</a:t>
            </a:r>
          </a:p>
        </p:txBody>
      </p:sp>
      <p:sp>
        <p:nvSpPr>
          <p:cNvPr id="16" name="椭圆 15"/>
          <p:cNvSpPr/>
          <p:nvPr/>
        </p:nvSpPr>
        <p:spPr>
          <a:xfrm>
            <a:off x="5410903" y="1982216"/>
            <a:ext cx="1263443" cy="12634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惊蛰</a:t>
            </a:r>
          </a:p>
        </p:txBody>
      </p:sp>
      <p:sp>
        <p:nvSpPr>
          <p:cNvPr id="17" name="椭圆 16"/>
          <p:cNvSpPr/>
          <p:nvPr/>
        </p:nvSpPr>
        <p:spPr>
          <a:xfrm>
            <a:off x="8871147" y="1977007"/>
            <a:ext cx="1263443" cy="126344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惊蛰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1720654" y="3702749"/>
            <a:ext cx="1936953" cy="1551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惊蛰，古称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启蛰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，是二十四节气中的第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个节气，更是干支历卯月的起始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时间点在公历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5-6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日之间，太阳到达黄经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345°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5257509" y="3702749"/>
            <a:ext cx="1936953" cy="1551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惊蛰时间在公历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5-6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日之间这是正确的。以前有人说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时间点在农历每年二月初一前后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，这是不对的，农历与公历日期是较大的出入。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8724754" y="3617551"/>
            <a:ext cx="1936953" cy="18097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这时天气转暖，渐有春雷，动物入冬藏伏土中，不饮不食，称为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蛰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，而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即上天以打雷惊醒蛰居动物的日子。这时中国大部分地区进入春耕季节。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38" y="2081048"/>
            <a:ext cx="2466922" cy="166317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92" y="2062460"/>
            <a:ext cx="2424632" cy="17206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33" y="2074607"/>
            <a:ext cx="2424632" cy="16631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814054" y="3431458"/>
            <a:ext cx="2443316" cy="1720645"/>
          </a:xfrm>
          <a:prstGeom prst="rect">
            <a:avLst/>
          </a:pr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6803" y="3431458"/>
            <a:ext cx="2443316" cy="1720645"/>
          </a:xfrm>
          <a:prstGeom prst="rect">
            <a:avLst/>
          </a:pr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39551" y="3431458"/>
            <a:ext cx="2443316" cy="1720645"/>
          </a:xfrm>
          <a:prstGeom prst="rect">
            <a:avLst/>
          </a:prstGeom>
          <a:solidFill>
            <a:schemeClr val="accent5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860758" y="3737782"/>
            <a:ext cx="23499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在此录入您的描述说明。在此录入上述图表的综合描述说明，在此录入上述图表的综合描述说明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4923507" y="3737782"/>
            <a:ext cx="23499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在此录入您的描述说明。在此录入上述图表的综合描述说明，在此录入上述图表的综合描述说明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19" name="TextBox 15"/>
          <p:cNvSpPr txBox="1"/>
          <p:nvPr/>
        </p:nvSpPr>
        <p:spPr>
          <a:xfrm>
            <a:off x="7986255" y="3744223"/>
            <a:ext cx="23499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在此录入您的描述说明。在此录入上述图表的综合描述说明，在此录入上述图表的综合描述说明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502887" y="-218327"/>
            <a:ext cx="6872746" cy="306766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888677"/>
            <a:ext cx="12157586" cy="281900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69806" y="2608729"/>
            <a:ext cx="90733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惊蛰，古称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启蛰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，是二十四节气中的第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个节气，更是干支历卯月的起始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时间点在公历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5-6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日之间，太阳到达黄经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345°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时。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》:"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二月节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万物出乎震，震为雷，故曰惊蛰，是蛰虫惊而出走矣。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4294" y="5063790"/>
            <a:ext cx="1099974" cy="995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954041" y="1592348"/>
            <a:ext cx="7475959" cy="3933555"/>
            <a:chOff x="2921091" y="2248733"/>
            <a:chExt cx="7826021" cy="3933555"/>
          </a:xfrm>
        </p:grpSpPr>
        <p:sp>
          <p:nvSpPr>
            <p:cNvPr id="14" name="矩形 13"/>
            <p:cNvSpPr/>
            <p:nvPr/>
          </p:nvSpPr>
          <p:spPr>
            <a:xfrm>
              <a:off x="3667433" y="2248733"/>
              <a:ext cx="67186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惊蛰，古称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启蛰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，是二十四节气中的第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个节气，更是干支历卯月的起始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时间点在公历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5-6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日之间，太阳到达黄经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345°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时。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月令七十二候集解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》:"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二月节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万物出乎震，震为雷，故曰惊蛰，是蛰虫惊而出走矣。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892025" y="3780503"/>
              <a:ext cx="68550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惊蛰，古称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启蛰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，是二十四节气中的第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个节气，更是干支历卯月的起始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时间点在公历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5-6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日之间，太阳到达黄经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345°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时。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月令七十二候集解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》:"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二月节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万物出乎震，震为雷，故曰惊蛰，是蛰虫惊而出走矣。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205318" y="5258958"/>
              <a:ext cx="754179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惊蛰，古称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启蛰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，是二十四节气中的第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个节气，更是干支历卯月的起始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;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时间点在公历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5-6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日之间，太阳到达黄经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345°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时。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月令七十二候集解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》:"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二月节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万物出乎震，震为雷，故曰惊蛰，是蛰虫惊而出走矣。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921091" y="5368960"/>
              <a:ext cx="223682" cy="50089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553135" y="3858014"/>
              <a:ext cx="223682" cy="50089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443751" y="2409074"/>
              <a:ext cx="223682" cy="50089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8179" y="1553203"/>
            <a:ext cx="3948752" cy="3948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473311" y="2608729"/>
            <a:ext cx="6718688" cy="234875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382114"/>
            <a:ext cx="5369859" cy="26511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27159" y="1327225"/>
            <a:ext cx="939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惊蛰，古称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启蛰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，是二十四节气中的第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个节气，更是干支历卯月的起始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时间点在公历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5-6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日之间，太阳到达黄经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345°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时。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》:"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二月节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万物出乎震，震为雷，故曰惊蛰，是蛰虫惊而出走矣。</a:t>
            </a:r>
            <a:r>
              <a:rPr lang="en-US" altLang="zh-CN" sz="1600" spc="3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"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189731" y="3126987"/>
            <a:ext cx="5006242" cy="1553496"/>
            <a:chOff x="5376625" y="3874305"/>
            <a:chExt cx="5006242" cy="1553496"/>
          </a:xfrm>
        </p:grpSpPr>
        <p:sp>
          <p:nvSpPr>
            <p:cNvPr id="15" name="矩形 14"/>
            <p:cNvSpPr/>
            <p:nvPr/>
          </p:nvSpPr>
          <p:spPr>
            <a:xfrm>
              <a:off x="5376625" y="4504471"/>
              <a:ext cx="50062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这时天气转暖，渐有春雷，动物入冬藏伏土中，不饮不食，称为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，而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惊蛰</a:t>
              </a:r>
              <a:r>
                <a:rPr lang="en-US" altLang="zh-CN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"</a:t>
              </a:r>
              <a:r>
                <a:rPr lang="zh-CN" altLang="en-US" sz="1200" spc="3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即上天以打雷惊醒蛰居动物的日子。这时中国大部分地区进入春耕季节。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376625" y="3874305"/>
              <a:ext cx="3354344" cy="457630"/>
              <a:chOff x="5411042" y="3042201"/>
              <a:chExt cx="3354344" cy="45763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11042" y="3042201"/>
                <a:ext cx="505442" cy="457630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5945983" y="3086350"/>
                <a:ext cx="28194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600" dirty="0">
                    <a:solidFill>
                      <a:schemeClr val="accent5">
                        <a:lumMod val="7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672477" y="3171136"/>
            <a:ext cx="3042455" cy="1711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ib0kun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2174</Words>
  <Application>Microsoft Office PowerPoint</Application>
  <PresentationFormat>宽屏</PresentationFormat>
  <Paragraphs>124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2022-03-08T03:29:34Z</dcterms:created>
  <dcterms:modified xsi:type="dcterms:W3CDTF">2023-01-10T05:11:34Z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45D8A4EC3A224D6A88F55B986846FF26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