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e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30.emf"/><Relationship Id="rId18" Type="http://schemas.openxmlformats.org/officeDocument/2006/relationships/image" Target="../media/image3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12" Type="http://schemas.openxmlformats.org/officeDocument/2006/relationships/image" Target="../media/image29.emf"/><Relationship Id="rId17" Type="http://schemas.openxmlformats.org/officeDocument/2006/relationships/image" Target="../media/image34.emf"/><Relationship Id="rId2" Type="http://schemas.openxmlformats.org/officeDocument/2006/relationships/image" Target="../media/image19.emf"/><Relationship Id="rId16" Type="http://schemas.openxmlformats.org/officeDocument/2006/relationships/image" Target="../media/image33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11" Type="http://schemas.openxmlformats.org/officeDocument/2006/relationships/image" Target="../media/image28.emf"/><Relationship Id="rId5" Type="http://schemas.openxmlformats.org/officeDocument/2006/relationships/image" Target="../media/image22.emf"/><Relationship Id="rId15" Type="http://schemas.openxmlformats.org/officeDocument/2006/relationships/image" Target="../media/image32.emf"/><Relationship Id="rId10" Type="http://schemas.openxmlformats.org/officeDocument/2006/relationships/image" Target="../media/image27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Relationship Id="rId14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5FA9-A18C-47DC-B461-4398B3321BB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D0F5C-0902-4FED-A05E-277232A0B8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D0F5C-0902-4FED-A05E-277232A0B81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8660F-AD1C-432A-9B0B-D0B05BFB88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7488" y="776288"/>
            <a:ext cx="2057400" cy="5389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776288"/>
            <a:ext cx="6019800" cy="5389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57C3-4129-4C72-AEFC-FE8A6CE22D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95288" y="776288"/>
            <a:ext cx="8229600" cy="53895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E6AE70-330A-4F8A-979F-6A2C0F5AED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503E8-7C08-43C7-B827-65728DA972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A3DB-D67E-4EA3-938C-88EE989F46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85578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6288" y="185578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BFF6E-5235-4C73-B251-F4FDCF38E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61C53-4C40-4804-8FAE-1F1AF7189F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71767-8A7E-4ABF-A41F-7EF096600A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5BEF0-BE7A-4AC7-BA8A-AF756A070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799B6-A0EC-4AF3-80CA-B5B58738F1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3D24-56FF-4313-8D0E-07384FCF06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76288"/>
            <a:ext cx="82105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55788"/>
            <a:ext cx="8229600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71CCF86-0E40-4428-A013-3957CAF50D4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anose="020F0704030504030204" pitchFamily="2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5.emf"/><Relationship Id="rId26" Type="http://schemas.openxmlformats.org/officeDocument/2006/relationships/image" Target="../media/image29.emf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33.e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e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38" Type="http://schemas.openxmlformats.org/officeDocument/2006/relationships/image" Target="../media/image35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8.emf"/><Relationship Id="rId32" Type="http://schemas.openxmlformats.org/officeDocument/2006/relationships/image" Target="../media/image32.emf"/><Relationship Id="rId37" Type="http://schemas.openxmlformats.org/officeDocument/2006/relationships/oleObject" Target="../embeddings/oleObject3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0.emf"/><Relationship Id="rId36" Type="http://schemas.openxmlformats.org/officeDocument/2006/relationships/image" Target="../media/image34.emf"/><Relationship Id="rId10" Type="http://schemas.openxmlformats.org/officeDocument/2006/relationships/image" Target="../media/image21.e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emf"/><Relationship Id="rId22" Type="http://schemas.openxmlformats.org/officeDocument/2006/relationships/image" Target="../media/image27.e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31.emf"/><Relationship Id="rId35" Type="http://schemas.openxmlformats.org/officeDocument/2006/relationships/oleObject" Target="../embeddings/oleObject29.bin"/><Relationship Id="rId8" Type="http://schemas.openxmlformats.org/officeDocument/2006/relationships/image" Target="../media/image20.emf"/><Relationship Id="rId3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 rot="450001">
            <a:off x="839849" y="2245341"/>
            <a:ext cx="73152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b="1" dirty="0">
                <a:gradFill rotWithShape="0">
                  <a:gsLst>
                    <a:gs pos="0">
                      <a:srgbClr val="FF0066"/>
                    </a:gs>
                    <a:gs pos="100000">
                      <a:schemeClr val="accent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9.1  </a:t>
            </a:r>
            <a:r>
              <a:rPr lang="zh-CN" altLang="en-US" sz="6600" b="1" dirty="0">
                <a:gradFill rotWithShape="0">
                  <a:gsLst>
                    <a:gs pos="0">
                      <a:srgbClr val="FF0066"/>
                    </a:gs>
                    <a:gs pos="100000">
                      <a:schemeClr val="accent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三角形的边</a:t>
            </a:r>
          </a:p>
        </p:txBody>
      </p:sp>
      <p:grpSp>
        <p:nvGrpSpPr>
          <p:cNvPr id="10244" name="Group 4"/>
          <p:cNvGrpSpPr/>
          <p:nvPr/>
        </p:nvGrpSpPr>
        <p:grpSpPr bwMode="auto">
          <a:xfrm>
            <a:off x="689248" y="4302472"/>
            <a:ext cx="2903537" cy="1096962"/>
            <a:chOff x="0" y="0"/>
            <a:chExt cx="2449" cy="2041"/>
          </a:xfrm>
        </p:grpSpPr>
        <p:grpSp>
          <p:nvGrpSpPr>
            <p:cNvPr id="10245" name="Group 5"/>
            <p:cNvGrpSpPr/>
            <p:nvPr/>
          </p:nvGrpSpPr>
          <p:grpSpPr bwMode="auto">
            <a:xfrm>
              <a:off x="0" y="544"/>
              <a:ext cx="1950" cy="1497"/>
              <a:chOff x="0" y="0"/>
              <a:chExt cx="1950" cy="1497"/>
            </a:xfrm>
          </p:grpSpPr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1" cy="1497"/>
              </a:xfrm>
              <a:prstGeom prst="line">
                <a:avLst/>
              </a:prstGeom>
              <a:noFill/>
              <a:ln w="38100" cmpd="sng">
                <a:solidFill>
                  <a:srgbClr val="00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181" y="1497"/>
                <a:ext cx="1769" cy="0"/>
              </a:xfrm>
              <a:prstGeom prst="line">
                <a:avLst/>
              </a:prstGeom>
              <a:noFill/>
              <a:ln w="38100" cmpd="sng">
                <a:solidFill>
                  <a:srgbClr val="008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auto">
              <a:xfrm flipH="1" flipV="1">
                <a:off x="0" y="0"/>
                <a:ext cx="1950" cy="1497"/>
              </a:xfrm>
              <a:prstGeom prst="line">
                <a:avLst/>
              </a:prstGeom>
              <a:noFill/>
              <a:ln w="38100" cmpd="sng">
                <a:solidFill>
                  <a:srgbClr val="00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V="1">
              <a:off x="181" y="0"/>
              <a:ext cx="2268" cy="2041"/>
            </a:xfrm>
            <a:prstGeom prst="line">
              <a:avLst/>
            </a:prstGeom>
            <a:noFill/>
            <a:ln w="38100" cmpd="sng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V="1">
              <a:off x="1950" y="0"/>
              <a:ext cx="499" cy="2041"/>
            </a:xfrm>
            <a:prstGeom prst="line">
              <a:avLst/>
            </a:prstGeom>
            <a:noFill/>
            <a:ln w="38100" cmpd="sng">
              <a:solidFill>
                <a:srgbClr val="00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85800" y="47625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zh-CN" alt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33450" y="5581650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zh-CN" alt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082800" y="5019675"/>
            <a:ext cx="687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zh-CN" alt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572135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81000" y="1676400"/>
            <a:ext cx="4271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、如图，回答下列问题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395288" y="2609850"/>
            <a:ext cx="429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）、图中有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个三角形；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428625" y="3359150"/>
            <a:ext cx="444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）、∠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是哪个三角形的角？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8625" y="4714875"/>
            <a:ext cx="673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）、以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CE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为一条边的三角形有几个？分别是？</a:t>
            </a:r>
          </a:p>
        </p:txBody>
      </p:sp>
      <p:grpSp>
        <p:nvGrpSpPr>
          <p:cNvPr id="19462" name="Group 6"/>
          <p:cNvGrpSpPr/>
          <p:nvPr/>
        </p:nvGrpSpPr>
        <p:grpSpPr bwMode="auto">
          <a:xfrm>
            <a:off x="5715000" y="2071688"/>
            <a:ext cx="3500438" cy="2214562"/>
            <a:chOff x="0" y="0"/>
            <a:chExt cx="3500462" cy="2214578"/>
          </a:xfrm>
        </p:grpSpPr>
        <p:grpSp>
          <p:nvGrpSpPr>
            <p:cNvPr id="19463" name="Group 7"/>
            <p:cNvGrpSpPr/>
            <p:nvPr/>
          </p:nvGrpSpPr>
          <p:grpSpPr bwMode="auto">
            <a:xfrm>
              <a:off x="0" y="0"/>
              <a:ext cx="3500462" cy="2214578"/>
              <a:chOff x="0" y="0"/>
              <a:chExt cx="3500462" cy="2214578"/>
            </a:xfrm>
          </p:grpSpPr>
          <p:pic>
            <p:nvPicPr>
              <p:cNvPr id="19464" name="Picture 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3500462" cy="2214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65" name="弧形 8"/>
              <p:cNvSpPr/>
              <p:nvPr/>
            </p:nvSpPr>
            <p:spPr bwMode="auto">
              <a:xfrm rot="14306559">
                <a:off x="1110460" y="775494"/>
                <a:ext cx="419103" cy="493716"/>
              </a:xfrm>
              <a:custGeom>
                <a:avLst/>
                <a:gdLst>
                  <a:gd name="T0" fmla="*/ 16797 w 419103"/>
                  <a:gd name="T1" fmla="*/ 343697 h 493716"/>
                  <a:gd name="T2" fmla="*/ 16797 w 419103"/>
                  <a:gd name="T3" fmla="*/ 343696 h 493716"/>
                  <a:gd name="T4" fmla="*/ 0 w 419103"/>
                  <a:gd name="T5" fmla="*/ 246857 h 493716"/>
                  <a:gd name="T6" fmla="*/ 137151 w 419103"/>
                  <a:gd name="T7" fmla="*/ 15201 h 493716"/>
                  <a:gd name="T8" fmla="*/ 209552 w 419103"/>
                  <a:gd name="T9" fmla="*/ 246858 h 493716"/>
                  <a:gd name="T10" fmla="*/ 16797 w 419103"/>
                  <a:gd name="T11" fmla="*/ 343697 h 493716"/>
                  <a:gd name="T12" fmla="*/ 16797 w 419103"/>
                  <a:gd name="T13" fmla="*/ 343696 h 493716"/>
                  <a:gd name="T14" fmla="*/ 0 w 419103"/>
                  <a:gd name="T15" fmla="*/ 246857 h 493716"/>
                  <a:gd name="T16" fmla="*/ 137151 w 419103"/>
                  <a:gd name="T17" fmla="*/ 15201 h 493716"/>
                  <a:gd name="T18" fmla="*/ 0 w 419103"/>
                  <a:gd name="T19" fmla="*/ 15202 h 493716"/>
                  <a:gd name="T20" fmla="*/ 137151 w 419103"/>
                  <a:gd name="T21" fmla="*/ 343697 h 493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T18" t="T19" r="T20" b="T21"/>
                <a:pathLst>
                  <a:path w="419103" h="493716" stroke="0">
                    <a:moveTo>
                      <a:pt x="16797" y="343697"/>
                    </a:moveTo>
                    <a:lnTo>
                      <a:pt x="16797" y="343696"/>
                    </a:lnTo>
                    <a:cubicBezTo>
                      <a:pt x="5713" y="313080"/>
                      <a:pt x="0" y="280140"/>
                      <a:pt x="0" y="246857"/>
                    </a:cubicBezTo>
                    <a:cubicBezTo>
                      <a:pt x="-1" y="143413"/>
                      <a:pt x="54748" y="50941"/>
                      <a:pt x="137151" y="15201"/>
                    </a:cubicBezTo>
                    <a:lnTo>
                      <a:pt x="209552" y="246858"/>
                    </a:lnTo>
                    <a:close/>
                  </a:path>
                  <a:path w="419103" h="493716" fill="none">
                    <a:moveTo>
                      <a:pt x="16797" y="343697"/>
                    </a:moveTo>
                    <a:lnTo>
                      <a:pt x="16797" y="343696"/>
                    </a:lnTo>
                    <a:cubicBezTo>
                      <a:pt x="5713" y="313080"/>
                      <a:pt x="0" y="280140"/>
                      <a:pt x="0" y="246857"/>
                    </a:cubicBezTo>
                    <a:cubicBezTo>
                      <a:pt x="-1" y="143413"/>
                      <a:pt x="54748" y="50941"/>
                      <a:pt x="137151" y="1520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19466" name="TextBox 10"/>
            <p:cNvSpPr txBox="1">
              <a:spLocks noChangeArrowheads="1"/>
            </p:cNvSpPr>
            <p:nvPr/>
          </p:nvSpPr>
          <p:spPr bwMode="auto">
            <a:xfrm>
              <a:off x="1187292" y="1214446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1600"/>
                <a:t>1</a:t>
              </a:r>
            </a:p>
          </p:txBody>
        </p:sp>
      </p:grpSp>
      <p:sp>
        <p:nvSpPr>
          <p:cNvPr id="19467" name="TextBox 14"/>
          <p:cNvSpPr txBox="1">
            <a:spLocks noChangeArrowheads="1"/>
          </p:cNvSpPr>
          <p:nvPr/>
        </p:nvSpPr>
        <p:spPr bwMode="auto">
          <a:xfrm>
            <a:off x="2438400" y="259080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8</a:t>
            </a:r>
          </a:p>
        </p:txBody>
      </p:sp>
      <p:sp>
        <p:nvSpPr>
          <p:cNvPr id="19468" name="矩形 16"/>
          <p:cNvSpPr>
            <a:spLocks noChangeArrowheads="1"/>
          </p:cNvSpPr>
          <p:nvPr/>
        </p:nvSpPr>
        <p:spPr bwMode="auto">
          <a:xfrm>
            <a:off x="971550" y="3933825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△BDO </a:t>
            </a:r>
            <a:r>
              <a:rPr lang="zh-CN" alt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和△</a:t>
            </a:r>
            <a:r>
              <a:rPr 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BDC</a:t>
            </a:r>
          </a:p>
        </p:txBody>
      </p:sp>
      <p:sp>
        <p:nvSpPr>
          <p:cNvPr id="19469" name="TextBox 17"/>
          <p:cNvSpPr txBox="1">
            <a:spLocks noChangeArrowheads="1"/>
          </p:cNvSpPr>
          <p:nvPr/>
        </p:nvSpPr>
        <p:spPr bwMode="auto">
          <a:xfrm>
            <a:off x="1071563" y="5500688"/>
            <a:ext cx="307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两个：△</a:t>
            </a:r>
            <a:r>
              <a:rPr 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BCE </a:t>
            </a:r>
            <a:r>
              <a:rPr lang="zh-CN" alt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和△</a:t>
            </a:r>
            <a:r>
              <a:rPr 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COE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7" grpId="0" autoUpdateAnimBg="0"/>
      <p:bldP spid="19468" grpId="0" autoUpdateAnimBg="0"/>
      <p:bldP spid="194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539750" y="3933825"/>
            <a:ext cx="7345363" cy="6175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 cmpd="sng">
            <a:solidFill>
              <a:schemeClr val="accent2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ea typeface="华文新魏" panose="02010800040101010101" charset="-122"/>
              </a:rPr>
              <a:t>有两条边相等的三角形叫做等腰三角形。</a:t>
            </a:r>
          </a:p>
        </p:txBody>
      </p:sp>
      <p:sp>
        <p:nvSpPr>
          <p:cNvPr id="20483" name="Text Box 18"/>
          <p:cNvSpPr txBox="1">
            <a:spLocks noChangeArrowheads="1"/>
          </p:cNvSpPr>
          <p:nvPr/>
        </p:nvSpPr>
        <p:spPr bwMode="auto">
          <a:xfrm>
            <a:off x="534988" y="4583113"/>
            <a:ext cx="7350125" cy="6175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 cmpd="sng">
            <a:solidFill>
              <a:schemeClr val="accent2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ea typeface="华文新魏" panose="02010800040101010101" charset="-122"/>
              </a:rPr>
              <a:t>三条边都相等的三角形叫做等边三角形。</a:t>
            </a:r>
          </a:p>
        </p:txBody>
      </p:sp>
      <p:grpSp>
        <p:nvGrpSpPr>
          <p:cNvPr id="20484" name="Group 4"/>
          <p:cNvGrpSpPr/>
          <p:nvPr/>
        </p:nvGrpSpPr>
        <p:grpSpPr bwMode="auto">
          <a:xfrm>
            <a:off x="6019800" y="1371600"/>
            <a:ext cx="2303463" cy="2524125"/>
            <a:chOff x="0" y="0"/>
            <a:chExt cx="1451" cy="1590"/>
          </a:xfrm>
        </p:grpSpPr>
        <p:sp>
          <p:nvSpPr>
            <p:cNvPr id="20485" name="AutoShape 16"/>
            <p:cNvSpPr>
              <a:spLocks noChangeArrowheads="1"/>
            </p:cNvSpPr>
            <p:nvPr/>
          </p:nvSpPr>
          <p:spPr bwMode="auto">
            <a:xfrm>
              <a:off x="136" y="0"/>
              <a:ext cx="1134" cy="952"/>
            </a:xfrm>
            <a:prstGeom prst="triangle">
              <a:avLst>
                <a:gd name="adj" fmla="val 50000"/>
              </a:avLst>
            </a:prstGeom>
            <a:noFill/>
            <a:ln w="5715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6" name="Text Box 17"/>
            <p:cNvSpPr txBox="1">
              <a:spLocks noChangeArrowheads="1"/>
            </p:cNvSpPr>
            <p:nvPr/>
          </p:nvSpPr>
          <p:spPr bwMode="auto">
            <a:xfrm>
              <a:off x="0" y="1225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CC0099"/>
                  </a:solidFill>
                  <a:latin typeface="Times New Roman" panose="02020603050405020304" pitchFamily="18" charset="0"/>
                  <a:ea typeface="华文新魏" panose="02010800040101010101" charset="-122"/>
                </a:rPr>
                <a:t>等边三角形</a:t>
              </a:r>
            </a:p>
          </p:txBody>
        </p:sp>
      </p:grpSp>
      <p:grpSp>
        <p:nvGrpSpPr>
          <p:cNvPr id="20487" name="Group 7"/>
          <p:cNvGrpSpPr/>
          <p:nvPr/>
        </p:nvGrpSpPr>
        <p:grpSpPr bwMode="auto">
          <a:xfrm>
            <a:off x="0" y="1371600"/>
            <a:ext cx="2808288" cy="2519363"/>
            <a:chOff x="0" y="0"/>
            <a:chExt cx="1769" cy="1587"/>
          </a:xfrm>
        </p:grpSpPr>
        <p:sp>
          <p:nvSpPr>
            <p:cNvPr id="20488" name="Freeform 25"/>
            <p:cNvSpPr/>
            <p:nvPr/>
          </p:nvSpPr>
          <p:spPr bwMode="auto">
            <a:xfrm>
              <a:off x="0" y="0"/>
              <a:ext cx="1134" cy="1043"/>
            </a:xfrm>
            <a:custGeom>
              <a:avLst/>
              <a:gdLst>
                <a:gd name="T0" fmla="*/ 952 w 1179"/>
                <a:gd name="T1" fmla="*/ 0 h 907"/>
                <a:gd name="T2" fmla="*/ 0 w 1179"/>
                <a:gd name="T3" fmla="*/ 907 h 907"/>
                <a:gd name="T4" fmla="*/ 1179 w 1179"/>
                <a:gd name="T5" fmla="*/ 907 h 907"/>
                <a:gd name="T6" fmla="*/ 952 w 1179"/>
                <a:gd name="T7" fmla="*/ 0 h 907"/>
                <a:gd name="T8" fmla="*/ 0 w 1179"/>
                <a:gd name="T9" fmla="*/ 0 h 907"/>
                <a:gd name="T10" fmla="*/ 1179 w 1179"/>
                <a:gd name="T11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179" h="907">
                  <a:moveTo>
                    <a:pt x="952" y="0"/>
                  </a:moveTo>
                  <a:lnTo>
                    <a:pt x="0" y="907"/>
                  </a:lnTo>
                  <a:lnTo>
                    <a:pt x="1179" y="90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bg1"/>
            </a:solidFill>
            <a:ln w="5715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Text Box 26"/>
            <p:cNvSpPr txBox="1">
              <a:spLocks noChangeArrowheads="1"/>
            </p:cNvSpPr>
            <p:nvPr/>
          </p:nvSpPr>
          <p:spPr bwMode="auto">
            <a:xfrm>
              <a:off x="0" y="1222"/>
              <a:ext cx="17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CC0099"/>
                  </a:solidFill>
                  <a:latin typeface="Times New Roman" panose="02020603050405020304" pitchFamily="18" charset="0"/>
                  <a:ea typeface="华文新魏" panose="02010800040101010101" charset="-122"/>
                </a:rPr>
                <a:t>不等边三角形</a:t>
              </a:r>
            </a:p>
          </p:txBody>
        </p:sp>
      </p:grpSp>
      <p:pic>
        <p:nvPicPr>
          <p:cNvPr id="20490" name="Picture 27" descr="67 拷贝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48600" y="304800"/>
            <a:ext cx="8270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AutoShape 28"/>
          <p:cNvSpPr>
            <a:spLocks noChangeArrowheads="1"/>
          </p:cNvSpPr>
          <p:nvPr/>
        </p:nvSpPr>
        <p:spPr bwMode="auto">
          <a:xfrm>
            <a:off x="-461963" y="117475"/>
            <a:ext cx="4327526" cy="1296988"/>
          </a:xfrm>
          <a:prstGeom prst="cloudCallout">
            <a:avLst>
              <a:gd name="adj1" fmla="val 142750"/>
              <a:gd name="adj2" fmla="val -11079"/>
            </a:avLst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等边三角形也是等腰三角形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吗？</a:t>
            </a:r>
          </a:p>
        </p:txBody>
      </p:sp>
      <p:grpSp>
        <p:nvGrpSpPr>
          <p:cNvPr id="20492" name="Group 12"/>
          <p:cNvGrpSpPr/>
          <p:nvPr/>
        </p:nvGrpSpPr>
        <p:grpSpPr bwMode="auto">
          <a:xfrm>
            <a:off x="2413000" y="333375"/>
            <a:ext cx="3694113" cy="3603625"/>
            <a:chOff x="0" y="0"/>
            <a:chExt cx="2327" cy="2270"/>
          </a:xfrm>
        </p:grpSpPr>
        <p:grpSp>
          <p:nvGrpSpPr>
            <p:cNvPr id="20493" name="Group 13"/>
            <p:cNvGrpSpPr/>
            <p:nvPr/>
          </p:nvGrpSpPr>
          <p:grpSpPr bwMode="auto">
            <a:xfrm>
              <a:off x="412" y="742"/>
              <a:ext cx="1252" cy="327"/>
              <a:chOff x="0" y="0"/>
              <a:chExt cx="1252" cy="327"/>
            </a:xfrm>
          </p:grpSpPr>
          <p:sp>
            <p:nvSpPr>
              <p:cNvPr id="20494" name="Text Box 10"/>
              <p:cNvSpPr txBox="1">
                <a:spLocks noChangeArrowheads="1"/>
              </p:cNvSpPr>
              <p:nvPr/>
            </p:nvSpPr>
            <p:spPr bwMode="auto">
              <a:xfrm>
                <a:off x="0" y="8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800" b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华文新魏" panose="02010800040101010101" charset="-122"/>
                  </a:rPr>
                  <a:t>腰</a:t>
                </a:r>
              </a:p>
            </p:txBody>
          </p:sp>
          <p:sp>
            <p:nvSpPr>
              <p:cNvPr id="20495" name="Text Box 11"/>
              <p:cNvSpPr txBox="1">
                <a:spLocks noChangeArrowheads="1"/>
              </p:cNvSpPr>
              <p:nvPr/>
            </p:nvSpPr>
            <p:spPr bwMode="auto">
              <a:xfrm>
                <a:off x="912" y="0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800" b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华文新魏" panose="02010800040101010101" charset="-122"/>
                  </a:rPr>
                  <a:t>腰</a:t>
                </a:r>
              </a:p>
            </p:txBody>
          </p:sp>
        </p:grpSp>
        <p:sp>
          <p:nvSpPr>
            <p:cNvPr id="20496" name="Text Box 19"/>
            <p:cNvSpPr txBox="1">
              <a:spLocks noChangeArrowheads="1"/>
            </p:cNvSpPr>
            <p:nvPr/>
          </p:nvSpPr>
          <p:spPr bwMode="auto">
            <a:xfrm>
              <a:off x="892" y="1710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chemeClr val="folHlink"/>
                  </a:solidFill>
                  <a:latin typeface="Times New Roman" panose="02020603050405020304" pitchFamily="18" charset="0"/>
                  <a:ea typeface="华文新魏" panose="02010800040101010101" charset="-122"/>
                </a:rPr>
                <a:t>底</a:t>
              </a:r>
            </a:p>
          </p:txBody>
        </p:sp>
        <p:grpSp>
          <p:nvGrpSpPr>
            <p:cNvPr id="20497" name="Group 17"/>
            <p:cNvGrpSpPr/>
            <p:nvPr/>
          </p:nvGrpSpPr>
          <p:grpSpPr bwMode="auto">
            <a:xfrm>
              <a:off x="0" y="0"/>
              <a:ext cx="2327" cy="2270"/>
              <a:chOff x="0" y="0"/>
              <a:chExt cx="2327" cy="2270"/>
            </a:xfrm>
          </p:grpSpPr>
          <p:grpSp>
            <p:nvGrpSpPr>
              <p:cNvPr id="20498" name="Group 18"/>
              <p:cNvGrpSpPr/>
              <p:nvPr/>
            </p:nvGrpSpPr>
            <p:grpSpPr bwMode="auto">
              <a:xfrm>
                <a:off x="842" y="0"/>
                <a:ext cx="655" cy="768"/>
                <a:chOff x="0" y="0"/>
                <a:chExt cx="655" cy="768"/>
              </a:xfrm>
            </p:grpSpPr>
            <p:sp>
              <p:nvSpPr>
                <p:cNvPr id="2049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5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28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华文新魏" panose="02010800040101010101" charset="-122"/>
                    </a:rPr>
                    <a:t>顶角</a:t>
                  </a:r>
                </a:p>
              </p:txBody>
            </p:sp>
            <p:sp>
              <p:nvSpPr>
                <p:cNvPr id="20500" name="Arc 14"/>
                <p:cNvSpPr/>
                <p:nvPr/>
              </p:nvSpPr>
              <p:spPr bwMode="auto">
                <a:xfrm flipV="1">
                  <a:off x="96" y="624"/>
                  <a:ext cx="240" cy="144"/>
                </a:xfrm>
                <a:custGeom>
                  <a:avLst/>
                  <a:gdLst>
                    <a:gd name="T0" fmla="*/ 7532 w 43200"/>
                    <a:gd name="T1" fmla="*/ 37990 h 37991"/>
                    <a:gd name="T2" fmla="*/ 0 w 43200"/>
                    <a:gd name="T3" fmla="*/ 21600 h 37991"/>
                    <a:gd name="T4" fmla="*/ 21600 w 43200"/>
                    <a:gd name="T5" fmla="*/ 0 h 37991"/>
                    <a:gd name="T6" fmla="*/ 43200 w 43200"/>
                    <a:gd name="T7" fmla="*/ 21599 h 37991"/>
                    <a:gd name="T8" fmla="*/ 7532 w 43200"/>
                    <a:gd name="T9" fmla="*/ 37990 h 37991"/>
                    <a:gd name="T10" fmla="*/ 0 w 43200"/>
                    <a:gd name="T11" fmla="*/ 21600 h 37991"/>
                    <a:gd name="T12" fmla="*/ 21600 w 43200"/>
                    <a:gd name="T13" fmla="*/ 0 h 37991"/>
                    <a:gd name="T14" fmla="*/ 43200 w 43200"/>
                    <a:gd name="T15" fmla="*/ 21599 h 37991"/>
                    <a:gd name="T16" fmla="*/ 21600 w 43200"/>
                    <a:gd name="T17" fmla="*/ 21600 h 37991"/>
                    <a:gd name="T18" fmla="*/ 0 w 43200"/>
                    <a:gd name="T19" fmla="*/ 0 h 37991"/>
                    <a:gd name="T20" fmla="*/ 43200 w 43200"/>
                    <a:gd name="T21" fmla="*/ 37991 h 379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T18" t="T19" r="T20" b="T21"/>
                  <a:pathLst>
                    <a:path w="43200" h="37991" fill="none" extrusionOk="0">
                      <a:moveTo>
                        <a:pt x="7532" y="37990"/>
                      </a:moveTo>
                      <a:cubicBezTo>
                        <a:pt x="2751" y="33887"/>
                        <a:pt x="0" y="279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37991" stroke="0" extrusionOk="0">
                      <a:moveTo>
                        <a:pt x="7532" y="37990"/>
                      </a:moveTo>
                      <a:cubicBezTo>
                        <a:pt x="2751" y="33887"/>
                        <a:pt x="0" y="279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501" name="Group 21"/>
              <p:cNvGrpSpPr/>
              <p:nvPr/>
            </p:nvGrpSpPr>
            <p:grpSpPr bwMode="auto">
              <a:xfrm>
                <a:off x="0" y="1398"/>
                <a:ext cx="2327" cy="507"/>
                <a:chOff x="0" y="0"/>
                <a:chExt cx="2327" cy="507"/>
              </a:xfrm>
            </p:grpSpPr>
            <p:sp>
              <p:nvSpPr>
                <p:cNvPr id="2050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55" y="180"/>
                  <a:ext cx="67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2800" b="1">
                      <a:solidFill>
                        <a:srgbClr val="003366"/>
                      </a:solidFill>
                      <a:latin typeface="Times New Roman" panose="02020603050405020304" pitchFamily="18" charset="0"/>
                      <a:ea typeface="华文新魏" panose="02010800040101010101" charset="-122"/>
                    </a:rPr>
                    <a:t>底角</a:t>
                  </a:r>
                </a:p>
              </p:txBody>
            </p:sp>
            <p:sp>
              <p:nvSpPr>
                <p:cNvPr id="20503" name="Arc 22"/>
                <p:cNvSpPr/>
                <p:nvPr/>
              </p:nvSpPr>
              <p:spPr bwMode="auto">
                <a:xfrm>
                  <a:off x="672" y="16"/>
                  <a:ext cx="192" cy="301"/>
                </a:xfrm>
                <a:custGeom>
                  <a:avLst/>
                  <a:gdLst>
                    <a:gd name="T0" fmla="*/ -1 w 21600"/>
                    <a:gd name="T1" fmla="*/ 0 h 33892"/>
                    <a:gd name="T2" fmla="*/ 21600 w 21600"/>
                    <a:gd name="T3" fmla="*/ 21600 h 33892"/>
                    <a:gd name="T4" fmla="*/ 17761 w 21600"/>
                    <a:gd name="T5" fmla="*/ 33892 h 33892"/>
                    <a:gd name="T6" fmla="*/ -1 w 21600"/>
                    <a:gd name="T7" fmla="*/ 0 h 33892"/>
                    <a:gd name="T8" fmla="*/ 21600 w 21600"/>
                    <a:gd name="T9" fmla="*/ 21600 h 33892"/>
                    <a:gd name="T10" fmla="*/ 17761 w 21600"/>
                    <a:gd name="T11" fmla="*/ 33892 h 33892"/>
                    <a:gd name="T12" fmla="*/ 0 w 21600"/>
                    <a:gd name="T13" fmla="*/ 21600 h 33892"/>
                    <a:gd name="T14" fmla="*/ 0 w 21600"/>
                    <a:gd name="T15" fmla="*/ 0 h 33892"/>
                    <a:gd name="T16" fmla="*/ 21600 w 21600"/>
                    <a:gd name="T17" fmla="*/ 33892 h 33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T14" t="T15" r="T16" b="T17"/>
                  <a:pathLst>
                    <a:path w="21600" h="33892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5992"/>
                        <a:pt x="20260" y="30280"/>
                        <a:pt x="17761" y="33892"/>
                      </a:cubicBezTo>
                    </a:path>
                    <a:path w="21600" h="33892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5992"/>
                        <a:pt x="20260" y="30280"/>
                        <a:pt x="17761" y="33892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04" name="Arc 23"/>
                <p:cNvSpPr/>
                <p:nvPr/>
              </p:nvSpPr>
              <p:spPr bwMode="auto">
                <a:xfrm flipH="1">
                  <a:off x="1392" y="0"/>
                  <a:ext cx="240" cy="303"/>
                </a:xfrm>
                <a:custGeom>
                  <a:avLst/>
                  <a:gdLst>
                    <a:gd name="T0" fmla="*/ 14459 w 21580"/>
                    <a:gd name="T1" fmla="*/ -1 h 16046"/>
                    <a:gd name="T2" fmla="*/ 21580 w 21580"/>
                    <a:gd name="T3" fmla="*/ 15127 h 16046"/>
                    <a:gd name="T4" fmla="*/ 14459 w 21580"/>
                    <a:gd name="T5" fmla="*/ -1 h 16046"/>
                    <a:gd name="T6" fmla="*/ 21580 w 21580"/>
                    <a:gd name="T7" fmla="*/ 15127 h 16046"/>
                    <a:gd name="T8" fmla="*/ 0 w 21580"/>
                    <a:gd name="T9" fmla="*/ 16046 h 16046"/>
                    <a:gd name="T10" fmla="*/ 0 w 21580"/>
                    <a:gd name="T11" fmla="*/ 0 h 16046"/>
                    <a:gd name="T12" fmla="*/ 21580 w 21580"/>
                    <a:gd name="T13" fmla="*/ 16046 h 160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21580" h="16046" fill="none" extrusionOk="0">
                      <a:moveTo>
                        <a:pt x="14459" y="-1"/>
                      </a:moveTo>
                      <a:cubicBezTo>
                        <a:pt x="18767" y="3881"/>
                        <a:pt x="21333" y="9333"/>
                        <a:pt x="21580" y="15127"/>
                      </a:cubicBezTo>
                    </a:path>
                    <a:path w="21580" h="16046" stroke="0" extrusionOk="0">
                      <a:moveTo>
                        <a:pt x="14459" y="-1"/>
                      </a:moveTo>
                      <a:cubicBezTo>
                        <a:pt x="18767" y="3881"/>
                        <a:pt x="21333" y="9333"/>
                        <a:pt x="21580" y="15127"/>
                      </a:cubicBezTo>
                      <a:lnTo>
                        <a:pt x="0" y="16046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0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0" y="180"/>
                  <a:ext cx="67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2800" b="1">
                      <a:solidFill>
                        <a:srgbClr val="003366"/>
                      </a:solidFill>
                      <a:latin typeface="Times New Roman" panose="02020603050405020304" pitchFamily="18" charset="0"/>
                      <a:ea typeface="华文新魏" panose="02010800040101010101" charset="-122"/>
                    </a:rPr>
                    <a:t>底角</a:t>
                  </a:r>
                </a:p>
              </p:txBody>
            </p:sp>
          </p:grpSp>
          <p:grpSp>
            <p:nvGrpSpPr>
              <p:cNvPr id="20506" name="Group 26"/>
              <p:cNvGrpSpPr/>
              <p:nvPr/>
            </p:nvGrpSpPr>
            <p:grpSpPr bwMode="auto">
              <a:xfrm>
                <a:off x="268" y="362"/>
                <a:ext cx="1396" cy="1908"/>
                <a:chOff x="0" y="0"/>
                <a:chExt cx="1396" cy="1908"/>
              </a:xfrm>
            </p:grpSpPr>
            <p:sp>
              <p:nvSpPr>
                <p:cNvPr id="2050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0" y="1542"/>
                  <a:ext cx="1396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2800" b="1">
                      <a:solidFill>
                        <a:srgbClr val="CC0099"/>
                      </a:solidFill>
                      <a:latin typeface="Times New Roman" panose="02020603050405020304" pitchFamily="18" charset="0"/>
                      <a:ea typeface="华文新魏" panose="02010800040101010101" charset="-122"/>
                    </a:rPr>
                    <a:t>等腰三角形</a:t>
                  </a:r>
                </a:p>
              </p:txBody>
            </p:sp>
            <p:sp>
              <p:nvSpPr>
                <p:cNvPr id="20508" name="Freeform 31"/>
                <p:cNvSpPr/>
                <p:nvPr/>
              </p:nvSpPr>
              <p:spPr bwMode="auto">
                <a:xfrm>
                  <a:off x="275" y="0"/>
                  <a:ext cx="1044" cy="1344"/>
                </a:xfrm>
                <a:custGeom>
                  <a:avLst/>
                  <a:gdLst>
                    <a:gd name="T0" fmla="*/ 0 w 1044"/>
                    <a:gd name="T1" fmla="*/ 1344 h 1344"/>
                    <a:gd name="T2" fmla="*/ 1044 w 1044"/>
                    <a:gd name="T3" fmla="*/ 1344 h 1344"/>
                    <a:gd name="T4" fmla="*/ 517 w 1044"/>
                    <a:gd name="T5" fmla="*/ 0 h 1344"/>
                    <a:gd name="T6" fmla="*/ 0 w 1044"/>
                    <a:gd name="T7" fmla="*/ 1344 h 1344"/>
                    <a:gd name="T8" fmla="*/ 0 w 1044"/>
                    <a:gd name="T9" fmla="*/ 0 h 1344"/>
                    <a:gd name="T10" fmla="*/ 1044 w 1044"/>
                    <a:gd name="T11" fmla="*/ 1344 h 1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1044" h="1344">
                      <a:moveTo>
                        <a:pt x="0" y="1344"/>
                      </a:moveTo>
                      <a:lnTo>
                        <a:pt x="1044" y="1344"/>
                      </a:lnTo>
                      <a:lnTo>
                        <a:pt x="517" y="0"/>
                      </a:lnTo>
                      <a:lnTo>
                        <a:pt x="0" y="1344"/>
                      </a:lnTo>
                      <a:close/>
                    </a:path>
                  </a:pathLst>
                </a:custGeom>
                <a:noFill/>
                <a:ln w="57150" cap="flat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0509" name="Text Box 32"/>
          <p:cNvSpPr txBox="1">
            <a:spLocks noChangeArrowheads="1"/>
          </p:cNvSpPr>
          <p:nvPr/>
        </p:nvSpPr>
        <p:spPr bwMode="auto">
          <a:xfrm>
            <a:off x="2555875" y="5302250"/>
            <a:ext cx="1943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latin typeface="Times New Roman" panose="02020603050405020304" pitchFamily="18" charset="0"/>
              </a:rPr>
              <a:t>不等边三角形</a:t>
            </a:r>
          </a:p>
        </p:txBody>
      </p:sp>
      <p:grpSp>
        <p:nvGrpSpPr>
          <p:cNvPr id="20510" name="Group 30"/>
          <p:cNvGrpSpPr/>
          <p:nvPr/>
        </p:nvGrpSpPr>
        <p:grpSpPr bwMode="auto">
          <a:xfrm>
            <a:off x="539750" y="5373688"/>
            <a:ext cx="2124075" cy="1066800"/>
            <a:chOff x="0" y="0"/>
            <a:chExt cx="1338" cy="672"/>
          </a:xfrm>
        </p:grpSpPr>
        <p:sp>
          <p:nvSpPr>
            <p:cNvPr id="20511" name="AutoShape 34"/>
            <p:cNvSpPr/>
            <p:nvPr/>
          </p:nvSpPr>
          <p:spPr bwMode="auto">
            <a:xfrm>
              <a:off x="1267" y="0"/>
              <a:ext cx="44" cy="672"/>
            </a:xfrm>
            <a:prstGeom prst="leftBrace">
              <a:avLst>
                <a:gd name="adj1" fmla="val 127273"/>
                <a:gd name="adj2" fmla="val 50000"/>
              </a:avLst>
            </a:prstGeom>
            <a:noFill/>
            <a:ln w="38100" cmpd="sng">
              <a:solidFill>
                <a:srgbClr val="FF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2" name="Text Box 35"/>
            <p:cNvSpPr txBox="1">
              <a:spLocks noChangeArrowheads="1"/>
            </p:cNvSpPr>
            <p:nvPr/>
          </p:nvSpPr>
          <p:spPr bwMode="auto">
            <a:xfrm>
              <a:off x="0" y="218"/>
              <a:ext cx="133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按边分类</a:t>
              </a:r>
            </a:p>
          </p:txBody>
        </p:sp>
      </p:grpSp>
      <p:grpSp>
        <p:nvGrpSpPr>
          <p:cNvPr id="20513" name="Group 33"/>
          <p:cNvGrpSpPr/>
          <p:nvPr/>
        </p:nvGrpSpPr>
        <p:grpSpPr bwMode="auto">
          <a:xfrm>
            <a:off x="2555875" y="5805488"/>
            <a:ext cx="1584325" cy="792162"/>
            <a:chOff x="0" y="0"/>
            <a:chExt cx="998" cy="499"/>
          </a:xfrm>
        </p:grpSpPr>
        <p:sp>
          <p:nvSpPr>
            <p:cNvPr id="20514" name="Text Box 37"/>
            <p:cNvSpPr txBox="1">
              <a:spLocks noChangeArrowheads="1"/>
            </p:cNvSpPr>
            <p:nvPr/>
          </p:nvSpPr>
          <p:spPr bwMode="auto">
            <a:xfrm>
              <a:off x="0" y="112"/>
              <a:ext cx="9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>
                  <a:latin typeface="Times New Roman" panose="02020603050405020304" pitchFamily="18" charset="0"/>
                </a:rPr>
                <a:t>等腰三角形</a:t>
              </a:r>
              <a:endParaRPr lang="zh-CN" altLang="en-US" sz="1400" i="1">
                <a:latin typeface="Times New Roman" panose="02020603050405020304" pitchFamily="18" charset="0"/>
              </a:endParaRPr>
            </a:p>
          </p:txBody>
        </p:sp>
        <p:sp>
          <p:nvSpPr>
            <p:cNvPr id="20515" name="AutoShape 38"/>
            <p:cNvSpPr/>
            <p:nvPr/>
          </p:nvSpPr>
          <p:spPr bwMode="auto">
            <a:xfrm>
              <a:off x="862" y="0"/>
              <a:ext cx="136" cy="499"/>
            </a:xfrm>
            <a:prstGeom prst="leftBrace">
              <a:avLst>
                <a:gd name="adj1" fmla="val 30576"/>
                <a:gd name="adj2" fmla="val 50000"/>
              </a:avLst>
            </a:prstGeom>
            <a:noFill/>
            <a:ln w="38100" cmpd="sng">
              <a:solidFill>
                <a:srgbClr val="FF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4140200" y="6310313"/>
            <a:ext cx="34305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latin typeface="Times New Roman" panose="02020603050405020304" pitchFamily="18" charset="0"/>
              </a:rPr>
              <a:t>等边三角形（又叫正三角形）</a:t>
            </a:r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4213225" y="5805488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latin typeface="Times New Roman" panose="02020603050405020304" pitchFamily="18" charset="0"/>
              </a:rPr>
              <a:t>腰和底不等的等腰三角形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3203575" y="117475"/>
            <a:ext cx="3816350" cy="700088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50000">
                <a:srgbClr val="66FF33"/>
              </a:gs>
              <a:gs pos="100000">
                <a:srgbClr val="66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>
                <a:latin typeface="Times New Roman" panose="02020603050405020304" pitchFamily="18" charset="0"/>
              </a:rPr>
              <a:t>三角形的分类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5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5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animBg="1" autoUpdateAnimBg="0"/>
      <p:bldP spid="20491" grpId="0" bldLvl="0" animBg="1" autoUpdateAnimBg="0"/>
      <p:bldP spid="20509" grpId="0" autoUpdateAnimBg="0"/>
      <p:bldP spid="20516" grpId="0" autoUpdateAnimBg="0"/>
      <p:bldP spid="205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153400" cy="1522412"/>
          </a:xfrm>
        </p:spPr>
        <p:txBody>
          <a:bodyPr/>
          <a:lstStyle/>
          <a:p>
            <a:r>
              <a:rPr lang="zh-CN" altLang="en-US" dirty="0"/>
              <a:t>本节相关知识：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33638"/>
            <a:ext cx="8229600" cy="37322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1、三角形的概念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2、三角形的边、顶点、内角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3、三角形的表示方法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4、三角形的两种分类方法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chemeClr val="folHlink"/>
                </a:solidFill>
              </a:rPr>
              <a:t>5</a:t>
            </a:r>
            <a:r>
              <a:rPr lang="zh-CN" altLang="en-US" b="1" dirty="0">
                <a:solidFill>
                  <a:schemeClr val="folHlink"/>
                </a:solidFill>
              </a:rPr>
              <a:t>、三角形三边之间的关系及应用</a:t>
            </a:r>
            <a:r>
              <a:rPr lang="zh-CN" altLang="en-US" sz="5400" b="1" dirty="0">
                <a:solidFill>
                  <a:srgbClr val="CC0099"/>
                </a:solidFill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288" y="5373688"/>
            <a:ext cx="720725" cy="1150937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871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探究：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75517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/>
              <a:t>　</a:t>
            </a:r>
            <a:r>
              <a:rPr lang="zh-CN" dirty="0">
                <a:solidFill>
                  <a:srgbClr val="6600FF"/>
                </a:solidFill>
              </a:rPr>
              <a:t>　</a:t>
            </a:r>
            <a:r>
              <a:rPr lang="zh-CN" sz="2800" b="1" dirty="0">
                <a:solidFill>
                  <a:srgbClr val="6600FF"/>
                </a:solidFill>
              </a:rPr>
              <a:t>如图三角形中，假设有一只小虫要从点</a:t>
            </a:r>
            <a:r>
              <a:rPr lang="zh-CN" altLang="zh-CN" sz="2800" b="1" dirty="0">
                <a:solidFill>
                  <a:srgbClr val="6600FF"/>
                </a:solidFill>
              </a:rPr>
              <a:t>B</a:t>
            </a:r>
            <a:r>
              <a:rPr lang="zh-CN" sz="2800" b="1" dirty="0">
                <a:solidFill>
                  <a:srgbClr val="6600FF"/>
                </a:solidFill>
              </a:rPr>
              <a:t>出</a:t>
            </a:r>
          </a:p>
          <a:p>
            <a:r>
              <a:rPr lang="zh-CN" sz="2800" b="1" dirty="0">
                <a:solidFill>
                  <a:srgbClr val="6600FF"/>
                </a:solidFill>
              </a:rPr>
              <a:t>发沿着三角形的边爬到点</a:t>
            </a:r>
            <a:r>
              <a:rPr lang="zh-CN" altLang="zh-CN" sz="2800" b="1" dirty="0">
                <a:solidFill>
                  <a:srgbClr val="6600FF"/>
                </a:solidFill>
              </a:rPr>
              <a:t>C</a:t>
            </a:r>
            <a:r>
              <a:rPr lang="zh-CN" sz="2800" b="1" dirty="0">
                <a:solidFill>
                  <a:srgbClr val="6600FF"/>
                </a:solidFill>
              </a:rPr>
              <a:t>，它有几条路线可以</a:t>
            </a:r>
          </a:p>
          <a:p>
            <a:r>
              <a:rPr lang="zh-CN" sz="2800" b="1" dirty="0">
                <a:solidFill>
                  <a:srgbClr val="6600FF"/>
                </a:solidFill>
              </a:rPr>
              <a:t>选择？各条路线的长一样吗？</a:t>
            </a:r>
          </a:p>
        </p:txBody>
      </p:sp>
      <p:grpSp>
        <p:nvGrpSpPr>
          <p:cNvPr id="22533" name="Group 5"/>
          <p:cNvGrpSpPr/>
          <p:nvPr/>
        </p:nvGrpSpPr>
        <p:grpSpPr bwMode="auto">
          <a:xfrm>
            <a:off x="646113" y="2132013"/>
            <a:ext cx="1511300" cy="1223962"/>
            <a:chOff x="0" y="0"/>
            <a:chExt cx="952" cy="771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H="1">
              <a:off x="0" y="0"/>
              <a:ext cx="499" cy="771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0" y="771"/>
              <a:ext cx="95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 flipV="1">
              <a:off x="499" y="0"/>
              <a:ext cx="453" cy="771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293813" y="1701800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0825" y="3140075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085975" y="3140075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11188" y="3284538"/>
            <a:ext cx="144462" cy="142875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981200" y="1981200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rgbClr val="009900"/>
                </a:solidFill>
              </a:rPr>
              <a:t>路线</a:t>
            </a:r>
            <a:r>
              <a:rPr lang="zh-CN" altLang="zh-CN" sz="3200" b="1" dirty="0">
                <a:solidFill>
                  <a:srgbClr val="009900"/>
                </a:solidFill>
              </a:rPr>
              <a:t>1:</a:t>
            </a:r>
            <a:r>
              <a:rPr lang="zh-CN" sz="3200" b="1" dirty="0">
                <a:solidFill>
                  <a:srgbClr val="0000FF"/>
                </a:solidFill>
              </a:rPr>
              <a:t>由点</a:t>
            </a:r>
            <a:r>
              <a:rPr lang="zh-CN" altLang="zh-CN" sz="3200" b="1" dirty="0">
                <a:solidFill>
                  <a:srgbClr val="0000FF"/>
                </a:solidFill>
              </a:rPr>
              <a:t>B</a:t>
            </a:r>
            <a:r>
              <a:rPr lang="zh-CN" sz="3200" b="1" dirty="0">
                <a:solidFill>
                  <a:srgbClr val="0000FF"/>
                </a:solidFill>
              </a:rPr>
              <a:t>到点</a:t>
            </a:r>
            <a:r>
              <a:rPr lang="zh-CN" altLang="zh-CN" sz="3200" b="1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981200" y="2514600"/>
            <a:ext cx="700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rgbClr val="009900"/>
                </a:solidFill>
              </a:rPr>
              <a:t>路线</a:t>
            </a:r>
            <a:r>
              <a:rPr lang="zh-CN" altLang="zh-CN" sz="3200" b="1" dirty="0">
                <a:solidFill>
                  <a:srgbClr val="009900"/>
                </a:solidFill>
              </a:rPr>
              <a:t>2:</a:t>
            </a:r>
            <a:r>
              <a:rPr lang="zh-CN" sz="3200" b="1" dirty="0">
                <a:solidFill>
                  <a:srgbClr val="3333CC"/>
                </a:solidFill>
              </a:rPr>
              <a:t>由点</a:t>
            </a:r>
            <a:r>
              <a:rPr lang="zh-CN" altLang="zh-CN" sz="3200" b="1" dirty="0">
                <a:solidFill>
                  <a:srgbClr val="3333CC"/>
                </a:solidFill>
              </a:rPr>
              <a:t>B</a:t>
            </a:r>
            <a:r>
              <a:rPr lang="zh-CN" sz="3200" b="1" dirty="0">
                <a:solidFill>
                  <a:srgbClr val="3333CC"/>
                </a:solidFill>
              </a:rPr>
              <a:t>到点</a:t>
            </a:r>
            <a:r>
              <a:rPr lang="zh-CN" altLang="zh-CN" sz="3200" b="1" dirty="0">
                <a:solidFill>
                  <a:srgbClr val="3333CC"/>
                </a:solidFill>
              </a:rPr>
              <a:t>A</a:t>
            </a:r>
            <a:r>
              <a:rPr lang="zh-CN" sz="3200" b="1" dirty="0">
                <a:solidFill>
                  <a:srgbClr val="3333CC"/>
                </a:solidFill>
              </a:rPr>
              <a:t>，再由点</a:t>
            </a:r>
            <a:r>
              <a:rPr lang="zh-CN" altLang="zh-CN" sz="3200" b="1" dirty="0">
                <a:solidFill>
                  <a:srgbClr val="3333CC"/>
                </a:solidFill>
              </a:rPr>
              <a:t>A</a:t>
            </a:r>
            <a:r>
              <a:rPr lang="zh-CN" sz="3200" b="1" dirty="0">
                <a:solidFill>
                  <a:srgbClr val="3333CC"/>
                </a:solidFill>
              </a:rPr>
              <a:t>到点</a:t>
            </a:r>
            <a:r>
              <a:rPr lang="zh-CN" altLang="zh-CN" sz="3200" b="1" dirty="0">
                <a:solidFill>
                  <a:srgbClr val="3333CC"/>
                </a:solidFill>
              </a:rPr>
              <a:t>C</a:t>
            </a:r>
            <a:r>
              <a:rPr lang="zh-CN" sz="3200" b="1" dirty="0">
                <a:solidFill>
                  <a:srgbClr val="009900"/>
                </a:solidFill>
              </a:rPr>
              <a:t>。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555875" y="2997200"/>
            <a:ext cx="5659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rgbClr val="CC3300"/>
                </a:solidFill>
              </a:rPr>
              <a:t>两条路线长分别是</a:t>
            </a:r>
            <a:r>
              <a:rPr lang="zh-CN" altLang="zh-CN" sz="3200" b="1" dirty="0">
                <a:solidFill>
                  <a:srgbClr val="CC3300"/>
                </a:solidFill>
              </a:rPr>
              <a:t>BC,AB+AC.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219200" y="3505200"/>
            <a:ext cx="4652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/>
              <a:t>由“两点之间，线段最短”</a:t>
            </a:r>
          </a:p>
          <a:p>
            <a:r>
              <a:rPr lang="zh-CN" sz="3200" b="1" dirty="0"/>
              <a:t>可以得到</a:t>
            </a:r>
            <a:r>
              <a:rPr lang="zh-CN" altLang="zh-CN" sz="3200" b="1" dirty="0">
                <a:solidFill>
                  <a:srgbClr val="FF0066"/>
                </a:solidFill>
              </a:rPr>
              <a:t>AB+AC&gt;BC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28600" y="4495800"/>
            <a:ext cx="680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/>
              <a:t>同理可得：</a:t>
            </a:r>
            <a:r>
              <a:rPr lang="zh-CN" altLang="zh-CN" sz="3200" b="1" dirty="0">
                <a:solidFill>
                  <a:srgbClr val="9900FF"/>
                </a:solidFill>
              </a:rPr>
              <a:t>AC+BC&gt;AB,AB+BC&gt;AC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258888" y="5029200"/>
            <a:ext cx="78851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200" b="1" dirty="0">
                <a:solidFill>
                  <a:srgbClr val="0000FF"/>
                </a:solidFill>
              </a:rPr>
              <a:t>三角形的三边有这样的关系：</a:t>
            </a:r>
          </a:p>
          <a:p>
            <a:r>
              <a:rPr lang="zh-CN" sz="2800" b="1" dirty="0" smtClean="0">
                <a:solidFill>
                  <a:srgbClr val="0000FF"/>
                </a:solidFill>
              </a:rPr>
              <a:t>（</a:t>
            </a:r>
            <a:r>
              <a:rPr lang="zh-CN" altLang="zh-CN" sz="2800" b="1" dirty="0">
                <a:solidFill>
                  <a:srgbClr val="0000FF"/>
                </a:solidFill>
              </a:rPr>
              <a:t>1</a:t>
            </a:r>
            <a:r>
              <a:rPr lang="zh-CN" sz="2800" b="1" dirty="0">
                <a:solidFill>
                  <a:srgbClr val="0000FF"/>
                </a:solidFill>
              </a:rPr>
              <a:t>） </a:t>
            </a:r>
            <a:r>
              <a:rPr lang="zh-CN" sz="2800" b="1" dirty="0">
                <a:solidFill>
                  <a:srgbClr val="CC3300"/>
                </a:solidFill>
              </a:rPr>
              <a:t>三角形两边的和大于第三边</a:t>
            </a:r>
          </a:p>
          <a:p>
            <a:r>
              <a:rPr lang="zh-CN" sz="2800" b="1" dirty="0" smtClean="0">
                <a:solidFill>
                  <a:srgbClr val="CC3300"/>
                </a:solidFill>
              </a:rPr>
              <a:t>（</a:t>
            </a:r>
            <a:r>
              <a:rPr lang="zh-CN" altLang="zh-CN" sz="2800" b="1" dirty="0">
                <a:solidFill>
                  <a:srgbClr val="CC3300"/>
                </a:solidFill>
              </a:rPr>
              <a:t>2</a:t>
            </a:r>
            <a:r>
              <a:rPr lang="zh-CN" sz="2800" b="1" dirty="0">
                <a:solidFill>
                  <a:srgbClr val="CC3300"/>
                </a:solidFill>
              </a:rPr>
              <a:t>） 三角形两边的差小于第三边</a:t>
            </a:r>
            <a:r>
              <a:rPr lang="zh-CN" sz="2800" b="1" dirty="0">
                <a:solidFill>
                  <a:schemeClr val="folHlink"/>
                </a:solidFill>
              </a:rPr>
              <a:t>（为什么</a:t>
            </a:r>
            <a:r>
              <a:rPr lang="zh-CN" sz="2800" b="1" dirty="0" smtClean="0">
                <a:solidFill>
                  <a:schemeClr val="folHlink"/>
                </a:solidFill>
              </a:rPr>
              <a:t>？）</a:t>
            </a:r>
            <a:endParaRPr lang="zh-CN" sz="2800" b="1" dirty="0">
              <a:solidFill>
                <a:schemeClr val="folHlink"/>
              </a:solidFill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95288" y="5375275"/>
            <a:ext cx="6492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 i="1">
                <a:solidFill>
                  <a:srgbClr val="FF0066"/>
                </a:solidFill>
                <a:latin typeface="Impact" panose="020B0806030902050204" pitchFamily="34" charset="0"/>
                <a:ea typeface="楷体_GB2312" pitchFamily="1" charset="-122"/>
              </a:rPr>
              <a:t>结论</a:t>
            </a:r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1331913" y="2060575"/>
            <a:ext cx="144462" cy="142875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2051050" y="3284538"/>
            <a:ext cx="144463" cy="144462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41" grpId="0" autoUpdateAnimBg="0"/>
      <p:bldP spid="22542" grpId="0" autoUpdateAnimBg="0"/>
      <p:bldP spid="22543" grpId="0" autoUpdateAnimBg="0"/>
      <p:bldP spid="22544" grpId="0" autoUpdateAnimBg="0"/>
      <p:bldP spid="22545" grpId="0" autoUpdateAnimBg="0"/>
      <p:bldP spid="22546" grpId="0" autoUpdateAnimBg="0"/>
      <p:bldP spid="225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946" y="967208"/>
            <a:ext cx="6733406" cy="1090613"/>
          </a:xfrm>
        </p:spPr>
        <p:txBody>
          <a:bodyPr/>
          <a:lstStyle/>
          <a:p>
            <a:r>
              <a:rPr lang="zh-CN" altLang="zh-CN" sz="3200" b="1" dirty="0">
                <a:solidFill>
                  <a:srgbClr val="0000FF"/>
                </a:solidFill>
              </a:rPr>
              <a:t>1.</a:t>
            </a:r>
            <a:r>
              <a:rPr lang="zh-CN" sz="3200" b="1" dirty="0">
                <a:solidFill>
                  <a:srgbClr val="0000FF"/>
                </a:solidFill>
              </a:rPr>
              <a:t>下列长度的三条线段能否组成三角形？为什么？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2162447"/>
            <a:ext cx="7770813" cy="1851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sz="2400" b="1" dirty="0"/>
              <a:t>（</a:t>
            </a:r>
            <a:r>
              <a:rPr lang="zh-CN" altLang="zh-CN" sz="2400" b="1" dirty="0"/>
              <a:t>1</a:t>
            </a:r>
            <a:r>
              <a:rPr lang="zh-CN" sz="2400" b="1" dirty="0"/>
              <a:t>）  </a:t>
            </a:r>
            <a:r>
              <a:rPr lang="zh-CN" altLang="zh-CN" sz="2400" b="1" dirty="0"/>
              <a:t>3</a:t>
            </a:r>
            <a:r>
              <a:rPr lang="zh-CN" sz="2400" b="1" dirty="0"/>
              <a:t>，</a:t>
            </a:r>
            <a:r>
              <a:rPr lang="zh-CN" altLang="zh-CN" sz="2400" b="1" dirty="0"/>
              <a:t>8</a:t>
            </a:r>
            <a:r>
              <a:rPr lang="zh-CN" sz="2400" b="1" dirty="0"/>
              <a:t>，</a:t>
            </a:r>
            <a:r>
              <a:rPr lang="zh-CN" altLang="zh-CN" sz="2400" b="1" dirty="0"/>
              <a:t>4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sz="2400" b="1" dirty="0"/>
              <a:t>（</a:t>
            </a:r>
            <a:r>
              <a:rPr lang="zh-CN" altLang="zh-CN" sz="2400" b="1" dirty="0"/>
              <a:t>2</a:t>
            </a:r>
            <a:r>
              <a:rPr lang="zh-CN" sz="2400" b="1" dirty="0"/>
              <a:t>）  </a:t>
            </a:r>
            <a:r>
              <a:rPr lang="zh-CN" altLang="zh-CN" sz="2400" b="1" dirty="0"/>
              <a:t>2</a:t>
            </a:r>
            <a:r>
              <a:rPr lang="zh-CN" sz="2400" b="1" dirty="0"/>
              <a:t>，</a:t>
            </a:r>
            <a:r>
              <a:rPr lang="zh-CN" altLang="zh-CN" sz="2400" b="1" dirty="0"/>
              <a:t>5</a:t>
            </a:r>
            <a:r>
              <a:rPr lang="zh-CN" sz="2400" b="1" dirty="0"/>
              <a:t>，</a:t>
            </a:r>
            <a:r>
              <a:rPr lang="zh-CN" altLang="zh-CN" sz="2400" b="1" dirty="0"/>
              <a:t>6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sz="2400" b="1" dirty="0"/>
              <a:t>（</a:t>
            </a:r>
            <a:r>
              <a:rPr lang="zh-CN" altLang="zh-CN" sz="2400" b="1" dirty="0"/>
              <a:t>3</a:t>
            </a:r>
            <a:r>
              <a:rPr lang="zh-CN" sz="2400" b="1" dirty="0"/>
              <a:t>）  </a:t>
            </a:r>
            <a:r>
              <a:rPr lang="zh-CN" altLang="zh-CN" sz="2400" b="1" dirty="0"/>
              <a:t>5</a:t>
            </a:r>
            <a:r>
              <a:rPr lang="zh-CN" sz="2400" b="1" dirty="0"/>
              <a:t>，</a:t>
            </a:r>
            <a:r>
              <a:rPr lang="zh-CN" altLang="zh-CN" sz="2400" b="1" dirty="0"/>
              <a:t>6</a:t>
            </a:r>
            <a:r>
              <a:rPr lang="zh-CN" sz="2400" b="1" dirty="0"/>
              <a:t>，</a:t>
            </a:r>
            <a:r>
              <a:rPr lang="zh-CN" altLang="zh-CN" sz="2400" b="1" dirty="0"/>
              <a:t>10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sz="2400" b="1" dirty="0"/>
              <a:t>（</a:t>
            </a:r>
            <a:r>
              <a:rPr lang="zh-CN" altLang="zh-CN" sz="2400" b="1" dirty="0"/>
              <a:t>4</a:t>
            </a:r>
            <a:r>
              <a:rPr lang="zh-CN" sz="2400" b="1" dirty="0"/>
              <a:t>）  </a:t>
            </a:r>
            <a:r>
              <a:rPr lang="zh-CN" altLang="zh-CN" sz="2400" b="1" dirty="0"/>
              <a:t>3</a:t>
            </a:r>
            <a:r>
              <a:rPr lang="zh-CN" sz="2400" b="1" dirty="0"/>
              <a:t>，</a:t>
            </a:r>
            <a:r>
              <a:rPr lang="zh-CN" altLang="zh-CN" sz="2400" b="1" dirty="0"/>
              <a:t>5</a:t>
            </a:r>
            <a:r>
              <a:rPr lang="zh-CN" sz="2400" b="1" dirty="0"/>
              <a:t>，</a:t>
            </a:r>
            <a:r>
              <a:rPr lang="zh-CN" altLang="zh-CN" sz="2400" b="1" dirty="0"/>
              <a:t>8               </a:t>
            </a:r>
            <a:endParaRPr lang="zh-CN" altLang="zh-CN" sz="24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435600" y="1841772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不能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508625" y="2346597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能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08625" y="2779985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能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435600" y="3283222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不能</a:t>
            </a:r>
          </a:p>
        </p:txBody>
      </p:sp>
      <p:grpSp>
        <p:nvGrpSpPr>
          <p:cNvPr id="23560" name="Group 8"/>
          <p:cNvGrpSpPr/>
          <p:nvPr/>
        </p:nvGrpSpPr>
        <p:grpSpPr bwMode="auto">
          <a:xfrm>
            <a:off x="755650" y="3789635"/>
            <a:ext cx="7740650" cy="1738313"/>
            <a:chOff x="0" y="93"/>
            <a:chExt cx="4876" cy="1095"/>
          </a:xfrm>
        </p:grpSpPr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635" y="93"/>
              <a:ext cx="4241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tabLst>
                  <a:tab pos="114300" algn="l"/>
                </a:tabLst>
              </a:pPr>
              <a:r>
                <a:rPr lang="zh-CN" sz="2400" b="1" dirty="0">
                  <a:solidFill>
                    <a:srgbClr val="000066"/>
                  </a:solidFill>
                  <a:latin typeface="Verdana" panose="020B0604030504040204" pitchFamily="34" charset="0"/>
                </a:rPr>
                <a:t>判断三条线段能否组成三角形，</a:t>
              </a:r>
              <a:r>
                <a:rPr lang="zh-CN" sz="2800" b="1" dirty="0">
                  <a:solidFill>
                    <a:srgbClr val="000066"/>
                  </a:solidFill>
                  <a:latin typeface="Verdana" panose="020B0604030504040204" pitchFamily="34" charset="0"/>
                </a:rPr>
                <a:t>是否一定要检验三条线段中任何两条的和都大于第三条</a:t>
              </a:r>
              <a:r>
                <a:rPr lang="zh-CN" sz="2400" b="1" dirty="0">
                  <a:solidFill>
                    <a:srgbClr val="000066"/>
                  </a:solidFill>
                  <a:latin typeface="Verdana" panose="020B0604030504040204" pitchFamily="34" charset="0"/>
                </a:rPr>
                <a:t>？根据你刚才解题经验，有没有更简便的判断           方法？         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0" y="160"/>
              <a:ext cx="7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 b="1" dirty="0">
                  <a:solidFill>
                    <a:srgbClr val="990033"/>
                  </a:solidFill>
                  <a:latin typeface="Verdana" panose="020B0604030504040204" pitchFamily="34" charset="0"/>
                </a:rPr>
                <a:t>思 </a:t>
              </a:r>
              <a:r>
                <a:rPr lang="zh-CN" sz="2400" b="1" dirty="0" smtClean="0">
                  <a:solidFill>
                    <a:srgbClr val="990033"/>
                  </a:solidFill>
                  <a:latin typeface="Verdana" panose="020B0604030504040204" pitchFamily="34" charset="0"/>
                </a:rPr>
                <a:t>考</a:t>
              </a:r>
              <a:r>
                <a:rPr lang="zh-CN" sz="2400" b="1" dirty="0">
                  <a:solidFill>
                    <a:srgbClr val="990033"/>
                  </a:solidFill>
                  <a:latin typeface="Verdana" panose="020B0604030504040204" pitchFamily="34" charset="0"/>
                </a:rPr>
                <a:t>：</a:t>
              </a:r>
            </a:p>
          </p:txBody>
        </p:sp>
      </p:grpSp>
      <p:sp>
        <p:nvSpPr>
          <p:cNvPr id="23563" name="WordArt 11"/>
          <p:cNvSpPr>
            <a:spLocks noChangeArrowheads="1" noChangeShapeType="1"/>
          </p:cNvSpPr>
          <p:nvPr/>
        </p:nvSpPr>
        <p:spPr bwMode="auto">
          <a:xfrm rot="5400000">
            <a:off x="-362496" y="1416868"/>
            <a:ext cx="1773237" cy="6069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2800" dirty="0">
                <a:ln w="9525" cmpd="sng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84212" y="5715253"/>
            <a:ext cx="79930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i="1" dirty="0">
                <a:solidFill>
                  <a:srgbClr val="993300"/>
                </a:solidFill>
                <a:latin typeface="Times New Roman" panose="02020603050405020304" pitchFamily="18" charset="0"/>
              </a:rPr>
              <a:t>只要选取两条较短的线段，求出和再与最长的线段比较 ，和较大，则可以；否则不能组成三角形。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  <p:bldP spid="23559" grpId="0" autoUpdateAnimBg="0"/>
      <p:bldP spid="235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1295400" y="5562600"/>
            <a:ext cx="3581400" cy="381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87450" y="1341438"/>
            <a:ext cx="6913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42988" y="1125538"/>
            <a:ext cx="720725" cy="57467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99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692150"/>
            <a:ext cx="647700" cy="5762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C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9750" y="1052513"/>
            <a:ext cx="647700" cy="5048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CCCC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15900" y="1268413"/>
            <a:ext cx="52197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971550" y="404813"/>
            <a:ext cx="0" cy="31686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160588" y="406400"/>
            <a:ext cx="20510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练一练：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196975" y="1773238"/>
          <a:ext cx="7407275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r:id="rId3" imgW="2729230" imgH="431800" progId="Equation.3">
                  <p:embed/>
                </p:oleObj>
              </mc:Choice>
              <mc:Fallback>
                <p:oleObj r:id="rId3" imgW="272923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1773238"/>
                        <a:ext cx="7407275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238250" y="3130550"/>
          <a:ext cx="13827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r:id="rId5" imgW="521335" imgH="165100" progId="Equation.3">
                  <p:embed/>
                </p:oleObj>
              </mc:Choice>
              <mc:Fallback>
                <p:oleObj r:id="rId5" imgW="521335" imgH="165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3130550"/>
                        <a:ext cx="13827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936875" y="3133725"/>
          <a:ext cx="11811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r:id="rId7" imgW="445770" imgH="165735" progId="Equation.3">
                  <p:embed/>
                </p:oleObj>
              </mc:Choice>
              <mc:Fallback>
                <p:oleObj r:id="rId7" imgW="445770" imgH="1657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133725"/>
                        <a:ext cx="11811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737100" y="3130550"/>
          <a:ext cx="11811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r:id="rId9" imgW="445770" imgH="165735" progId="Equation.3">
                  <p:embed/>
                </p:oleObj>
              </mc:Choice>
              <mc:Fallback>
                <p:oleObj r:id="rId9" imgW="445770" imgH="1657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3130550"/>
                        <a:ext cx="11811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6680200" y="3133725"/>
          <a:ext cx="11811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r:id="rId11" imgW="445770" imgH="165735" progId="Equation.3">
                  <p:embed/>
                </p:oleObj>
              </mc:Choice>
              <mc:Fallback>
                <p:oleObj r:id="rId11" imgW="445770" imgH="1657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3133725"/>
                        <a:ext cx="11811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7259638" y="2416175"/>
          <a:ext cx="3365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r:id="rId13" imgW="165100" imgH="215900" progId="Equation.3">
                  <p:embed/>
                </p:oleObj>
              </mc:Choice>
              <mc:Fallback>
                <p:oleObj r:id="rId13" imgW="165100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2416175"/>
                        <a:ext cx="3365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116013" y="3824288"/>
            <a:ext cx="7337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/>
              <a:t>2.</a:t>
            </a:r>
            <a:r>
              <a:rPr lang="zh-CN" sz="2800" b="1"/>
              <a:t>已知等腰三角形的两边长分别为</a:t>
            </a:r>
            <a:r>
              <a:rPr lang="zh-CN" altLang="zh-CN" sz="2800" b="1"/>
              <a:t>5cm</a:t>
            </a:r>
            <a:r>
              <a:rPr lang="zh-CN" sz="2800" b="1"/>
              <a:t>和</a:t>
            </a:r>
            <a:r>
              <a:rPr lang="zh-CN" altLang="zh-CN" sz="2800" b="1"/>
              <a:t>7cm,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116013" y="4357688"/>
            <a:ext cx="4714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 dirty="0"/>
              <a:t>则它的周长为</a:t>
            </a:r>
            <a:r>
              <a:rPr lang="zh-CN" altLang="zh-CN" sz="2800" b="1" dirty="0"/>
              <a:t>_________cm.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66925" y="4997450"/>
            <a:ext cx="2144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</a:rPr>
              <a:t>5,5,7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213225" y="4997450"/>
            <a:ext cx="1727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</a:rPr>
              <a:t>7,7,5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3668713" y="4365625"/>
            <a:ext cx="176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17</a:t>
            </a:r>
            <a:r>
              <a:rPr lang="zh-CN" sz="2400" b="1">
                <a:solidFill>
                  <a:srgbClr val="FF0066"/>
                </a:solidFill>
              </a:rPr>
              <a:t>或</a:t>
            </a:r>
            <a:r>
              <a:rPr lang="zh-CN" altLang="zh-CN" sz="2400" b="1">
                <a:solidFill>
                  <a:srgbClr val="FF0066"/>
                </a:solidFill>
              </a:rPr>
              <a:t>19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076825" y="4937125"/>
            <a:ext cx="782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916238" y="4941888"/>
            <a:ext cx="782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599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5825" y="6381750"/>
            <a:ext cx="792163" cy="2159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sz="800">
                <a:solidFill>
                  <a:schemeClr val="hlink"/>
                </a:solidFill>
              </a:rPr>
              <a:t>到回顾反思</a:t>
            </a:r>
            <a:endParaRPr lang="zh-CN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042988" y="5486400"/>
            <a:ext cx="810101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chemeClr val="tx2"/>
                </a:solidFill>
              </a:rPr>
              <a:t>3.</a:t>
            </a:r>
            <a:r>
              <a:rPr lang="zh-CN" sz="2800" b="1" dirty="0">
                <a:solidFill>
                  <a:schemeClr val="tx2"/>
                </a:solidFill>
              </a:rPr>
              <a:t>已知等腰三角形的两边长分别为</a:t>
            </a:r>
            <a:r>
              <a:rPr lang="zh-CN" altLang="zh-CN" sz="2800" b="1" dirty="0">
                <a:solidFill>
                  <a:schemeClr val="tx2"/>
                </a:solidFill>
              </a:rPr>
              <a:t>5</a:t>
            </a:r>
            <a:r>
              <a:rPr lang="zh-CN" altLang="zh-CN" sz="2800" b="1" i="1" dirty="0">
                <a:solidFill>
                  <a:schemeClr val="tx2"/>
                </a:solidFill>
              </a:rPr>
              <a:t>cm</a:t>
            </a:r>
            <a:r>
              <a:rPr lang="zh-CN" sz="2800" b="1" dirty="0">
                <a:solidFill>
                  <a:schemeClr val="tx2"/>
                </a:solidFill>
              </a:rPr>
              <a:t>和</a:t>
            </a:r>
            <a:r>
              <a:rPr lang="zh-CN" altLang="zh-CN" sz="2800" b="1" dirty="0">
                <a:solidFill>
                  <a:schemeClr val="tx2"/>
                </a:solidFill>
              </a:rPr>
              <a:t>11</a:t>
            </a:r>
            <a:r>
              <a:rPr lang="zh-CN" altLang="zh-CN" sz="2800" b="1" i="1" dirty="0">
                <a:solidFill>
                  <a:schemeClr val="tx2"/>
                </a:solidFill>
              </a:rPr>
              <a:t>cm</a:t>
            </a:r>
            <a:r>
              <a:rPr lang="zh-CN" altLang="zh-CN" sz="2800" b="1" dirty="0">
                <a:solidFill>
                  <a:schemeClr val="tx2"/>
                </a:solidFill>
              </a:rPr>
              <a:t>,</a:t>
            </a:r>
          </a:p>
          <a:p>
            <a:r>
              <a:rPr lang="zh-CN" sz="2800" b="1" dirty="0">
                <a:solidFill>
                  <a:schemeClr val="tx2"/>
                </a:solidFill>
              </a:rPr>
              <a:t>则它的周长为</a:t>
            </a:r>
            <a:r>
              <a:rPr lang="zh-CN" altLang="zh-CN" sz="2800" b="1" dirty="0">
                <a:solidFill>
                  <a:schemeClr val="tx2"/>
                </a:solidFill>
              </a:rPr>
              <a:t>____</a:t>
            </a:r>
            <a:r>
              <a:rPr lang="zh-CN" altLang="zh-CN" sz="2800" b="1" i="1" dirty="0">
                <a:solidFill>
                  <a:schemeClr val="tx2"/>
                </a:solidFill>
              </a:rPr>
              <a:t>cm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295400" y="6338888"/>
            <a:ext cx="2144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</a:rPr>
              <a:t>5,5,11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495800" y="633888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</a:rPr>
              <a:t>11,11,5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743200" y="6338888"/>
            <a:ext cx="566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6096000" y="6278563"/>
            <a:ext cx="782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429000" y="5943600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66"/>
                </a:solidFill>
              </a:rPr>
              <a:t>27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 autoUpdateAnimBg="0"/>
      <p:bldP spid="24593" grpId="0" autoUpdateAnimBg="0"/>
      <p:bldP spid="24594" grpId="0" autoUpdateAnimBg="0"/>
      <p:bldP spid="24595" grpId="0" autoUpdateAnimBg="0"/>
      <p:bldP spid="24596" grpId="0" autoUpdateAnimBg="0"/>
      <p:bldP spid="24598" grpId="0" autoUpdateAnimBg="0"/>
      <p:bldP spid="24600" grpId="0" autoUpdateAnimBg="0"/>
      <p:bldP spid="24601" grpId="0" autoUpdateAnimBg="0"/>
      <p:bldP spid="24602" grpId="0" autoUpdateAnimBg="0"/>
      <p:bldP spid="24603" grpId="0" autoUpdateAnimBg="0"/>
      <p:bldP spid="24604" grpId="0" autoUpdateAnimBg="0"/>
      <p:bldP spid="2460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0"/>
            <a:chExt cx="5760" cy="4638"/>
          </a:xfrm>
        </p:grpSpPr>
        <p:grpSp>
          <p:nvGrpSpPr>
            <p:cNvPr id="25603" name="Group 3"/>
            <p:cNvGrpSpPr>
              <a:grpSpLocks noChangeAspect="1"/>
            </p:cNvGrpSpPr>
            <p:nvPr/>
          </p:nvGrpSpPr>
          <p:grpSpPr bwMode="auto">
            <a:xfrm>
              <a:off x="0" y="3456"/>
              <a:ext cx="5760" cy="1182"/>
              <a:chOff x="0" y="0"/>
              <a:chExt cx="5760" cy="1182"/>
            </a:xfrm>
          </p:grpSpPr>
          <p:grpSp>
            <p:nvGrpSpPr>
              <p:cNvPr id="25604" name="Group 4"/>
              <p:cNvGrpSpPr>
                <a:grpSpLocks noChangeAspect="1"/>
              </p:cNvGrpSpPr>
              <p:nvPr/>
            </p:nvGrpSpPr>
            <p:grpSpPr bwMode="auto">
              <a:xfrm>
                <a:off x="0" y="576"/>
                <a:ext cx="5760" cy="606"/>
                <a:chOff x="0" y="0"/>
                <a:chExt cx="5376" cy="606"/>
              </a:xfrm>
            </p:grpSpPr>
            <p:pic>
              <p:nvPicPr>
                <p:cNvPr id="25605" name="Picture 5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06" name="Picture 6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07" name="Picture 7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5608" name="Group 8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5760" cy="606"/>
                <a:chOff x="0" y="0"/>
                <a:chExt cx="5376" cy="606"/>
              </a:xfrm>
            </p:grpSpPr>
            <p:pic>
              <p:nvPicPr>
                <p:cNvPr id="25609" name="Picture 9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0" name="Picture 10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1" name="Picture 11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25612" name="Group 12"/>
            <p:cNvGrpSpPr>
              <a:grpSpLocks noChangeAspect="1"/>
            </p:cNvGrpSpPr>
            <p:nvPr/>
          </p:nvGrpSpPr>
          <p:grpSpPr bwMode="auto">
            <a:xfrm>
              <a:off x="0" y="2304"/>
              <a:ext cx="5760" cy="1182"/>
              <a:chOff x="0" y="0"/>
              <a:chExt cx="5760" cy="1182"/>
            </a:xfrm>
          </p:grpSpPr>
          <p:grpSp>
            <p:nvGrpSpPr>
              <p:cNvPr id="25613" name="Group 13"/>
              <p:cNvGrpSpPr>
                <a:grpSpLocks noChangeAspect="1"/>
              </p:cNvGrpSpPr>
              <p:nvPr/>
            </p:nvGrpSpPr>
            <p:grpSpPr bwMode="auto">
              <a:xfrm>
                <a:off x="0" y="576"/>
                <a:ext cx="5760" cy="606"/>
                <a:chOff x="0" y="0"/>
                <a:chExt cx="5376" cy="606"/>
              </a:xfrm>
            </p:grpSpPr>
            <p:pic>
              <p:nvPicPr>
                <p:cNvPr id="25614" name="Picture 14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5" name="Picture 15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6" name="Picture 16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5617" name="Group 17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5760" cy="606"/>
                <a:chOff x="0" y="0"/>
                <a:chExt cx="5376" cy="606"/>
              </a:xfrm>
            </p:grpSpPr>
            <p:pic>
              <p:nvPicPr>
                <p:cNvPr id="25618" name="Picture 18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9" name="Picture 19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20" name="Picture 20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25621" name="Group 21"/>
            <p:cNvGrpSpPr>
              <a:grpSpLocks noChangeAspect="1"/>
            </p:cNvGrpSpPr>
            <p:nvPr/>
          </p:nvGrpSpPr>
          <p:grpSpPr bwMode="auto">
            <a:xfrm>
              <a:off x="0" y="1152"/>
              <a:ext cx="5760" cy="1182"/>
              <a:chOff x="0" y="0"/>
              <a:chExt cx="5760" cy="1182"/>
            </a:xfrm>
          </p:grpSpPr>
          <p:grpSp>
            <p:nvGrpSpPr>
              <p:cNvPr id="25622" name="Group 22"/>
              <p:cNvGrpSpPr>
                <a:grpSpLocks noChangeAspect="1"/>
              </p:cNvGrpSpPr>
              <p:nvPr/>
            </p:nvGrpSpPr>
            <p:grpSpPr bwMode="auto">
              <a:xfrm>
                <a:off x="0" y="576"/>
                <a:ext cx="5760" cy="606"/>
                <a:chOff x="0" y="0"/>
                <a:chExt cx="5376" cy="606"/>
              </a:xfrm>
            </p:grpSpPr>
            <p:pic>
              <p:nvPicPr>
                <p:cNvPr id="25623" name="Picture 23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24" name="Picture 24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25" name="Picture 25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5626" name="Group 26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5760" cy="606"/>
                <a:chOff x="0" y="0"/>
                <a:chExt cx="5376" cy="606"/>
              </a:xfrm>
            </p:grpSpPr>
            <p:pic>
              <p:nvPicPr>
                <p:cNvPr id="25627" name="Picture 27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28" name="Picture 28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29" name="Picture 29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25630" name="Group 30"/>
            <p:cNvGrpSpPr>
              <a:grpSpLocks noChangeAspect="1"/>
            </p:cNvGrpSpPr>
            <p:nvPr/>
          </p:nvGrpSpPr>
          <p:grpSpPr bwMode="auto">
            <a:xfrm>
              <a:off x="0" y="0"/>
              <a:ext cx="5760" cy="1182"/>
              <a:chOff x="0" y="0"/>
              <a:chExt cx="5760" cy="1182"/>
            </a:xfrm>
          </p:grpSpPr>
          <p:grpSp>
            <p:nvGrpSpPr>
              <p:cNvPr id="25631" name="Group 31"/>
              <p:cNvGrpSpPr>
                <a:grpSpLocks noChangeAspect="1"/>
              </p:cNvGrpSpPr>
              <p:nvPr/>
            </p:nvGrpSpPr>
            <p:grpSpPr bwMode="auto">
              <a:xfrm>
                <a:off x="0" y="576"/>
                <a:ext cx="5760" cy="606"/>
                <a:chOff x="0" y="0"/>
                <a:chExt cx="5376" cy="606"/>
              </a:xfrm>
            </p:grpSpPr>
            <p:pic>
              <p:nvPicPr>
                <p:cNvPr id="25632" name="Picture 32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33" name="Picture 33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34" name="Picture 34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5635" name="Group 35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5760" cy="606"/>
                <a:chOff x="0" y="0"/>
                <a:chExt cx="5376" cy="606"/>
              </a:xfrm>
            </p:grpSpPr>
            <p:pic>
              <p:nvPicPr>
                <p:cNvPr id="25636" name="Picture 36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37" name="Picture 37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7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38" name="Picture 38" descr="hgjff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576" y="0"/>
                  <a:ext cx="1800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533400" y="381000"/>
            <a:ext cx="1371600" cy="649288"/>
          </a:xfrm>
          <a:prstGeom prst="rect">
            <a:avLst/>
          </a:prstGeom>
          <a:solidFill>
            <a:srgbClr val="CCFFCC">
              <a:alpha val="65999"/>
            </a:srgbClr>
          </a:solidFill>
          <a:ln w="9525" cmpd="sng">
            <a:solidFill>
              <a:srgbClr val="3366FF"/>
            </a:solidFill>
            <a:prstDash val="dash"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762000" y="579438"/>
            <a:ext cx="78486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/>
              <a:t>          </a:t>
            </a:r>
            <a:r>
              <a:rPr lang="zh-CN" altLang="en-US" sz="3200" b="1" dirty="0"/>
              <a:t>已知一个三角形的两条边长分别</a:t>
            </a:r>
            <a:r>
              <a:rPr lang="zh-CN" altLang="en-US" sz="3200" b="1" dirty="0">
                <a:latin typeface="Times New Roman" panose="02020603050405020304" pitchFamily="18" charset="0"/>
              </a:rPr>
              <a:t>为</a:t>
            </a:r>
            <a:r>
              <a:rPr lang="en-US" sz="3200" b="1" dirty="0">
                <a:latin typeface="Times New Roman" panose="02020603050405020304" pitchFamily="18" charset="0"/>
              </a:rPr>
              <a:t>3cm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sz="3200" b="1" dirty="0">
                <a:latin typeface="Times New Roman" panose="02020603050405020304" pitchFamily="18" charset="0"/>
              </a:rPr>
              <a:t>9cm</a:t>
            </a:r>
            <a:r>
              <a:rPr lang="zh-CN" altLang="en-US" sz="3200" b="1" dirty="0">
                <a:latin typeface="Times New Roman" panose="02020603050405020304" pitchFamily="18" charset="0"/>
              </a:rPr>
              <a:t>，你能确定该三角形第三条边长的范围</a:t>
            </a:r>
            <a:r>
              <a:rPr lang="zh-CN" altLang="en-US" sz="3200" b="1" dirty="0"/>
              <a:t>吗？</a:t>
            </a:r>
            <a:endParaRPr lang="zh-CN" altLang="en-US" sz="32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0" y="25908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解：设第三条边长为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cm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，则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＜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＜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即 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＜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＜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368300" y="5059363"/>
            <a:ext cx="7904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其它两边之差</a:t>
            </a:r>
            <a:r>
              <a:rPr 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&lt;</a:t>
            </a:r>
            <a:r>
              <a:rPr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三角形的一边</a:t>
            </a:r>
            <a:r>
              <a:rPr 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&lt;</a:t>
            </a:r>
            <a:r>
              <a:rPr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其它两边之和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1" grpId="0" autoUpdateAnimBg="0"/>
      <p:bldP spid="256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42988" y="765175"/>
            <a:ext cx="720725" cy="57467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99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27088" y="331788"/>
            <a:ext cx="647700" cy="57626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C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9750" y="692150"/>
            <a:ext cx="647700" cy="5048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CCCC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15900" y="908050"/>
            <a:ext cx="52197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971550" y="44450"/>
            <a:ext cx="0" cy="31686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752600" y="125412"/>
            <a:ext cx="462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例题解析，再探新知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068388" y="1385888"/>
            <a:ext cx="810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400" b="1" dirty="0">
                <a:solidFill>
                  <a:schemeClr val="tx2"/>
                </a:solidFill>
              </a:rPr>
              <a:t>用一条长为</a:t>
            </a:r>
            <a:r>
              <a:rPr lang="zh-CN" altLang="zh-CN" sz="2400" b="1" dirty="0">
                <a:solidFill>
                  <a:schemeClr val="tx2"/>
                </a:solidFill>
              </a:rPr>
              <a:t>18cm</a:t>
            </a:r>
            <a:r>
              <a:rPr lang="zh-CN" sz="2400" b="1" dirty="0">
                <a:solidFill>
                  <a:schemeClr val="tx2"/>
                </a:solidFill>
              </a:rPr>
              <a:t>的细绳围成一个等腰三角形</a:t>
            </a:r>
            <a:r>
              <a:rPr lang="zh-CN" altLang="zh-CN" sz="24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827088" y="1892300"/>
            <a:ext cx="722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 dirty="0">
                <a:solidFill>
                  <a:schemeClr val="tx2"/>
                </a:solidFill>
              </a:rPr>
              <a:t>（</a:t>
            </a:r>
            <a:r>
              <a:rPr lang="zh-CN" altLang="zh-CN" sz="2400" b="1" dirty="0">
                <a:solidFill>
                  <a:schemeClr val="tx2"/>
                </a:solidFill>
              </a:rPr>
              <a:t>1</a:t>
            </a:r>
            <a:r>
              <a:rPr lang="zh-CN" sz="2400" b="1" dirty="0">
                <a:solidFill>
                  <a:schemeClr val="tx2"/>
                </a:solidFill>
              </a:rPr>
              <a:t>）如果腰长是底边的</a:t>
            </a:r>
            <a:r>
              <a:rPr lang="zh-CN" altLang="zh-CN" sz="2400" b="1" dirty="0">
                <a:solidFill>
                  <a:schemeClr val="tx2"/>
                </a:solidFill>
              </a:rPr>
              <a:t>2</a:t>
            </a:r>
            <a:r>
              <a:rPr lang="zh-CN" sz="2400" b="1" dirty="0">
                <a:solidFill>
                  <a:schemeClr val="tx2"/>
                </a:solidFill>
              </a:rPr>
              <a:t>倍，那么各边的长是多少？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827088" y="2395538"/>
            <a:ext cx="797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 dirty="0">
                <a:solidFill>
                  <a:schemeClr val="tx2"/>
                </a:solidFill>
              </a:rPr>
              <a:t>（</a:t>
            </a:r>
            <a:r>
              <a:rPr lang="zh-CN" altLang="zh-CN" sz="2400" b="1" dirty="0">
                <a:solidFill>
                  <a:schemeClr val="tx2"/>
                </a:solidFill>
              </a:rPr>
              <a:t>2</a:t>
            </a:r>
            <a:r>
              <a:rPr lang="zh-CN" sz="2400" b="1" dirty="0">
                <a:solidFill>
                  <a:schemeClr val="tx2"/>
                </a:solidFill>
              </a:rPr>
              <a:t>）能围成有一边的长为</a:t>
            </a:r>
            <a:r>
              <a:rPr lang="zh-CN" altLang="zh-CN" sz="2400" b="1" dirty="0">
                <a:solidFill>
                  <a:schemeClr val="tx2"/>
                </a:solidFill>
              </a:rPr>
              <a:t>4cm</a:t>
            </a:r>
            <a:r>
              <a:rPr lang="zh-CN" sz="2400" b="1" dirty="0">
                <a:solidFill>
                  <a:schemeClr val="tx2"/>
                </a:solidFill>
              </a:rPr>
              <a:t>的等腰三角形吗？为什么？</a:t>
            </a: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1927225" y="2914650"/>
          <a:ext cx="22129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r:id="rId3" imgW="1435100" imgH="292100" progId="Equation.3">
                  <p:embed/>
                </p:oleObj>
              </mc:Choice>
              <mc:Fallback>
                <p:oleObj r:id="rId3" imgW="1435100" imgH="292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2914650"/>
                        <a:ext cx="22129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1100138" y="2916238"/>
          <a:ext cx="8080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r:id="rId5" imgW="520700" imgH="292100" progId="Equation.3">
                  <p:embed/>
                </p:oleObj>
              </mc:Choice>
              <mc:Fallback>
                <p:oleObj r:id="rId5" imgW="5207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916238"/>
                        <a:ext cx="80803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4171950" y="2936875"/>
          <a:ext cx="2055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r:id="rId7" imgW="1333500" imgH="266700" progId="Equation.3">
                  <p:embed/>
                </p:oleObj>
              </mc:Choice>
              <mc:Fallback>
                <p:oleObj r:id="rId7" imgW="1333500" imgH="266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936875"/>
                        <a:ext cx="20558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1116013" y="3644900"/>
          <a:ext cx="18732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r:id="rId9" imgW="1219200" imgH="266700" progId="Equation.3">
                  <p:embed/>
                </p:oleObj>
              </mc:Choice>
              <mc:Fallback>
                <p:oleObj r:id="rId9" imgW="1219200" imgH="266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44900"/>
                        <a:ext cx="18732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1111250" y="4076700"/>
          <a:ext cx="53324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r:id="rId11" imgW="3467100" imgH="292100" progId="Equation.3">
                  <p:embed/>
                </p:oleObj>
              </mc:Choice>
              <mc:Fallback>
                <p:oleObj r:id="rId11" imgW="3467100" imgH="292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076700"/>
                        <a:ext cx="53324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2733675" y="3352800"/>
          <a:ext cx="20542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r:id="rId13" imgW="1333500" imgH="241300" progId="Equation.3">
                  <p:embed/>
                </p:oleObj>
              </mc:Choice>
              <mc:Fallback>
                <p:oleObj r:id="rId13" imgW="1333500" imgH="241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3352800"/>
                        <a:ext cx="20542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659563" y="3143250"/>
            <a:ext cx="1198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800">
                <a:solidFill>
                  <a:schemeClr val="bg1"/>
                </a:solidFill>
              </a:rPr>
              <a:t>重庆长寿八颗中学蔡伟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42988" y="765175"/>
            <a:ext cx="720725" cy="57467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99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27088" y="331788"/>
            <a:ext cx="647700" cy="57626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CFF99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9750" y="692150"/>
            <a:ext cx="647700" cy="5048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CCCC"/>
              </a:gs>
            </a:gsLst>
            <a:lin ang="5400000" scaled="1"/>
          </a:gradFill>
          <a:ln w="12700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15900" y="908050"/>
            <a:ext cx="52197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971550" y="44450"/>
            <a:ext cx="0" cy="31686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52600" y="163512"/>
            <a:ext cx="447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例题解析，再探新知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68388" y="1385888"/>
            <a:ext cx="810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400" b="1" dirty="0">
                <a:solidFill>
                  <a:schemeClr val="tx2"/>
                </a:solidFill>
              </a:rPr>
              <a:t>用一条长为</a:t>
            </a:r>
            <a:r>
              <a:rPr lang="zh-CN" altLang="zh-CN" sz="2400" b="1" dirty="0">
                <a:solidFill>
                  <a:schemeClr val="tx2"/>
                </a:solidFill>
              </a:rPr>
              <a:t>18cm</a:t>
            </a:r>
            <a:r>
              <a:rPr lang="zh-CN" sz="2400" b="1" dirty="0">
                <a:solidFill>
                  <a:schemeClr val="tx2"/>
                </a:solidFill>
              </a:rPr>
              <a:t>的细绳围成一个等腰三角形</a:t>
            </a:r>
            <a:r>
              <a:rPr lang="zh-CN" altLang="zh-CN" sz="24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827088" y="1844675"/>
            <a:ext cx="797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 dirty="0">
                <a:solidFill>
                  <a:schemeClr val="tx2"/>
                </a:solidFill>
              </a:rPr>
              <a:t>（</a:t>
            </a:r>
            <a:r>
              <a:rPr lang="zh-CN" altLang="zh-CN" sz="2400" b="1" dirty="0">
                <a:solidFill>
                  <a:schemeClr val="tx2"/>
                </a:solidFill>
              </a:rPr>
              <a:t>2</a:t>
            </a:r>
            <a:r>
              <a:rPr lang="zh-CN" sz="2400" b="1" dirty="0">
                <a:solidFill>
                  <a:schemeClr val="tx2"/>
                </a:solidFill>
              </a:rPr>
              <a:t>）能围成有一边的长为</a:t>
            </a:r>
            <a:r>
              <a:rPr lang="zh-CN" altLang="zh-CN" sz="2400" b="1" dirty="0">
                <a:solidFill>
                  <a:schemeClr val="tx2"/>
                </a:solidFill>
              </a:rPr>
              <a:t>4cm</a:t>
            </a:r>
            <a:r>
              <a:rPr lang="zh-CN" sz="2400" b="1" dirty="0">
                <a:solidFill>
                  <a:schemeClr val="tx2"/>
                </a:solidFill>
              </a:rPr>
              <a:t>的等腰三角形吗？为什么？</a:t>
            </a:r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1093788" y="2348383"/>
          <a:ext cx="8858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r:id="rId3" imgW="571500" imgH="292100" progId="Equation.3">
                  <p:embed/>
                </p:oleObj>
              </mc:Choice>
              <mc:Fallback>
                <p:oleObj r:id="rId3" imgW="5715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348383"/>
                        <a:ext cx="8858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1973263" y="2361083"/>
          <a:ext cx="59832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r:id="rId5" imgW="3886200" imgH="266700" progId="Equation.3">
                  <p:embed/>
                </p:oleObj>
              </mc:Choice>
              <mc:Fallback>
                <p:oleObj r:id="rId5" imgW="3886200" imgH="266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2361083"/>
                        <a:ext cx="59832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1116013" y="3226271"/>
          <a:ext cx="31988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r:id="rId7" imgW="2082800" imgH="266700" progId="Equation.3">
                  <p:embed/>
                </p:oleObj>
              </mc:Choice>
              <mc:Fallback>
                <p:oleObj r:id="rId7" imgW="2082800" imgH="266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26271"/>
                        <a:ext cx="319881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1116013" y="2784946"/>
          <a:ext cx="29908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r:id="rId9" imgW="1943100" imgH="266700" progId="Equation.3">
                  <p:embed/>
                </p:oleObj>
              </mc:Choice>
              <mc:Fallback>
                <p:oleObj r:id="rId9" imgW="1943100" imgH="266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84946"/>
                        <a:ext cx="299085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4356100" y="3211983"/>
          <a:ext cx="2235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r:id="rId11" imgW="1460500" imgH="292100" progId="Equation.3">
                  <p:embed/>
                </p:oleObj>
              </mc:Choice>
              <mc:Fallback>
                <p:oleObj r:id="rId11" imgW="1460500" imgH="292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211983"/>
                        <a:ext cx="2235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1878013" y="3642196"/>
          <a:ext cx="14287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r:id="rId13" imgW="927100" imgH="241300" progId="Equation.3">
                  <p:embed/>
                </p:oleObj>
              </mc:Choice>
              <mc:Fallback>
                <p:oleObj r:id="rId13" imgW="9271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3642196"/>
                        <a:ext cx="14287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3535363" y="3645371"/>
          <a:ext cx="13239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r:id="rId15" imgW="863600" imgH="266700" progId="Equation.3">
                  <p:embed/>
                </p:oleObj>
              </mc:Choice>
              <mc:Fallback>
                <p:oleObj r:id="rId15" imgW="863600" imgH="266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3645371"/>
                        <a:ext cx="13239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1116013" y="4453408"/>
          <a:ext cx="28860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r:id="rId17" imgW="1879600" imgH="266700" progId="Equation.3">
                  <p:embed/>
                </p:oleObj>
              </mc:Choice>
              <mc:Fallback>
                <p:oleObj r:id="rId17" imgW="1879600" imgH="266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453408"/>
                        <a:ext cx="28860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4003675" y="4437533"/>
          <a:ext cx="25463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r:id="rId19" imgW="1663700" imgH="292100" progId="Equation.3">
                  <p:embed/>
                </p:oleObj>
              </mc:Choice>
              <mc:Fallback>
                <p:oleObj r:id="rId19" imgW="1663700" imgH="292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4437533"/>
                        <a:ext cx="25463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835150" y="4866158"/>
          <a:ext cx="166211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r:id="rId21" imgW="1079500" imgH="241300" progId="Equation.3">
                  <p:embed/>
                </p:oleObj>
              </mc:Choice>
              <mc:Fallback>
                <p:oleObj r:id="rId21" imgW="1079500" imgH="241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866158"/>
                        <a:ext cx="166211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3608388" y="4869333"/>
          <a:ext cx="1504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r:id="rId23" imgW="977900" imgH="266700" progId="Equation.3">
                  <p:embed/>
                </p:oleObj>
              </mc:Choice>
              <mc:Fallback>
                <p:oleObj r:id="rId23" imgW="977900" imgH="266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4869333"/>
                        <a:ext cx="15049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1471613" y="4007321"/>
          <a:ext cx="20510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r:id="rId25" imgW="1333500" imgH="266700" progId="Equation.3">
                  <p:embed/>
                </p:oleObj>
              </mc:Choice>
              <mc:Fallback>
                <p:oleObj r:id="rId25" imgW="1333500" imgH="266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007321"/>
                        <a:ext cx="20510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4284663" y="4008908"/>
          <a:ext cx="20002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r:id="rId27" imgW="1308100" imgH="266700" progId="Equation.3">
                  <p:embed/>
                </p:oleObj>
              </mc:Choice>
              <mc:Fallback>
                <p:oleObj r:id="rId27" imgW="1308100" imgH="266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008908"/>
                        <a:ext cx="20002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1471613" y="5231283"/>
          <a:ext cx="2051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r:id="rId29" imgW="1333500" imgH="266700" progId="Equation.3">
                  <p:embed/>
                </p:oleObj>
              </mc:Choice>
              <mc:Fallback>
                <p:oleObj r:id="rId29" imgW="1333500" imgH="266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5231283"/>
                        <a:ext cx="20510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4492625" y="5231283"/>
          <a:ext cx="2311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r:id="rId31" imgW="1511300" imgH="266700" progId="Equation.3">
                  <p:embed/>
                </p:oleObj>
              </mc:Choice>
              <mc:Fallback>
                <p:oleObj r:id="rId31" imgW="1511300" imgH="266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231283"/>
                        <a:ext cx="2311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1152525" y="5675783"/>
          <a:ext cx="74517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r:id="rId33" imgW="4851400" imgH="266700" progId="Equation.3">
                  <p:embed/>
                </p:oleObj>
              </mc:Choice>
              <mc:Fallback>
                <p:oleObj r:id="rId33" imgW="4851400" imgH="266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5675783"/>
                        <a:ext cx="74517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3563938" y="4008908"/>
          <a:ext cx="7254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r:id="rId35" imgW="469900" imgH="266700" progId="Equation.3">
                  <p:embed/>
                </p:oleObj>
              </mc:Choice>
              <mc:Fallback>
                <p:oleObj r:id="rId35" imgW="469900" imgH="266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008908"/>
                        <a:ext cx="725487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3584575" y="5231283"/>
          <a:ext cx="8286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r:id="rId37" imgW="546100" imgH="266700" progId="Equation.3">
                  <p:embed/>
                </p:oleObj>
              </mc:Choice>
              <mc:Fallback>
                <p:oleObj r:id="rId37" imgW="546100" imgH="266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5231283"/>
                        <a:ext cx="82867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6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5825" y="6309444"/>
            <a:ext cx="792163" cy="2159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sz="800">
                <a:solidFill>
                  <a:schemeClr val="hlink"/>
                </a:solidFill>
              </a:rPr>
              <a:t>到回顾反思</a:t>
            </a:r>
            <a:endParaRPr 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871538"/>
            <a:ext cx="2200275" cy="933450"/>
          </a:xfrm>
        </p:spPr>
        <p:txBody>
          <a:bodyPr/>
          <a:lstStyle/>
          <a:p>
            <a:r>
              <a:rPr lang="zh-CN" b="1">
                <a:effectLst>
                  <a:outerShdw blurRad="38100" dist="38100" dir="2700000" algn="tl">
                    <a:srgbClr val="C0C0C0"/>
                  </a:outerShdw>
                </a:effectLst>
              </a:rPr>
              <a:t>练一练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229600" cy="2952328"/>
          </a:xfrm>
        </p:spPr>
        <p:txBody>
          <a:bodyPr/>
          <a:lstStyle/>
          <a:p>
            <a:r>
              <a:rPr lang="zh-CN" b="1" dirty="0"/>
              <a:t>已知等腰三角形的一边等于</a:t>
            </a:r>
            <a:r>
              <a:rPr lang="zh-CN" altLang="zh-CN" b="1" dirty="0"/>
              <a:t>7</a:t>
            </a:r>
            <a:r>
              <a:rPr lang="zh-CN" b="1" dirty="0"/>
              <a:t>，一边等于</a:t>
            </a:r>
            <a:r>
              <a:rPr lang="zh-CN" altLang="zh-CN" b="1" dirty="0"/>
              <a:t>8</a:t>
            </a:r>
            <a:r>
              <a:rPr lang="zh-CN" b="1" dirty="0"/>
              <a:t>，求它的周长。</a:t>
            </a:r>
          </a:p>
          <a:p>
            <a:pPr>
              <a:buFontTx/>
              <a:buNone/>
            </a:pPr>
            <a:endParaRPr lang="zh-CN" b="1" dirty="0"/>
          </a:p>
          <a:p>
            <a:r>
              <a:rPr lang="zh-CN" b="1" dirty="0"/>
              <a:t>已知等腰三角形的一边等于</a:t>
            </a:r>
            <a:r>
              <a:rPr lang="zh-CN" altLang="zh-CN" b="1" dirty="0"/>
              <a:t>6</a:t>
            </a:r>
            <a:r>
              <a:rPr lang="zh-CN" b="1" dirty="0"/>
              <a:t>，一边等于</a:t>
            </a:r>
            <a:r>
              <a:rPr lang="zh-CN" altLang="zh-CN" b="1" dirty="0"/>
              <a:t>13</a:t>
            </a:r>
            <a:r>
              <a:rPr lang="zh-CN" b="1" dirty="0"/>
              <a:t>，求它的周长。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257800" y="228600"/>
            <a:ext cx="3352800" cy="114300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温馨提示：</a:t>
            </a:r>
          </a:p>
          <a:p>
            <a:r>
              <a:rPr 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     要注意，你确定的底和腰三边的长能否围成三角形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040" y="824880"/>
            <a:ext cx="8153400" cy="1524000"/>
          </a:xfrm>
        </p:spPr>
        <p:txBody>
          <a:bodyPr/>
          <a:lstStyle/>
          <a:p>
            <a:r>
              <a:rPr lang="zh-CN" sz="2800" b="1" dirty="0">
                <a:solidFill>
                  <a:schemeClr val="folHlink"/>
                </a:solidFill>
              </a:rPr>
              <a:t>说一说</a:t>
            </a:r>
            <a:r>
              <a:rPr lang="zh-CN" dirty="0">
                <a:solidFill>
                  <a:schemeClr val="folHlink"/>
                </a:solidFill>
              </a:rPr>
              <a:t>：</a:t>
            </a:r>
            <a:r>
              <a:rPr lang="zh-CN" dirty="0"/>
              <a:t/>
            </a:r>
            <a:br>
              <a:rPr lang="zh-CN" dirty="0"/>
            </a:br>
            <a:r>
              <a:rPr lang="zh-CN" dirty="0"/>
              <a:t>关于三角形，你都知道些什么？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7110"/>
            <a:ext cx="8229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b="1" dirty="0">
                <a:solidFill>
                  <a:schemeClr val="folHlink"/>
                </a:solidFill>
              </a:rPr>
              <a:t>自主学习课本第100-101页 观察与思考、大家谈谈的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chemeClr val="folHlink"/>
                </a:solidFill>
              </a:rPr>
              <a:t>    内容，继续了解：</a:t>
            </a:r>
            <a:endParaRPr lang="zh-CN" altLang="en-US" sz="2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FF0066"/>
                </a:solidFill>
              </a:rPr>
              <a:t>1、三角形的概念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FF0066"/>
                </a:solidFill>
              </a:rPr>
              <a:t>2、三角形的边、顶点、内角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FF0066"/>
                </a:solidFill>
              </a:rPr>
              <a:t>3、三角形的表示方法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FF0066"/>
                </a:solidFill>
              </a:rPr>
              <a:t>4、三角形的两种分类方法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/>
              <a:t>5、三角形三边之间的关系及应用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762000"/>
            <a:ext cx="68310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latin typeface="Times New Roman" panose="02020603050405020304" pitchFamily="18" charset="0"/>
                <a:ea typeface="幼圆" panose="02010509060101010101" pitchFamily="49" charset="-122"/>
              </a:rPr>
              <a:t>本节课的知识，你都掌握了吗？还有哪些需要加强的？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648176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 1.</a:t>
            </a: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三角形的概念；</a:t>
            </a:r>
          </a:p>
          <a:p>
            <a:pPr algn="just">
              <a:spcBef>
                <a:spcPct val="50000"/>
              </a:spcBef>
            </a:pP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2.</a:t>
            </a: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三角形的边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角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顶点；</a:t>
            </a:r>
          </a:p>
          <a:p>
            <a:pPr algn="just">
              <a:spcBef>
                <a:spcPct val="50000"/>
              </a:spcBef>
            </a:pP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3. </a:t>
            </a:r>
            <a:r>
              <a:rPr 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用符号表示三角形；</a:t>
            </a:r>
          </a:p>
          <a:p>
            <a:pPr algn="just">
              <a:spcBef>
                <a:spcPct val="50000"/>
              </a:spcBef>
            </a:pPr>
            <a:r>
              <a:rPr 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4.</a:t>
            </a:r>
            <a:r>
              <a:rPr 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三角形的分类；</a:t>
            </a:r>
            <a:endParaRPr lang="zh-CN" sz="4000" b="1">
              <a:solidFill>
                <a:srgbClr val="0000FF"/>
              </a:solidFill>
              <a:latin typeface="宋体" panose="02010600030101010101" pitchFamily="2" charset="-122"/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5.</a:t>
            </a:r>
            <a:r>
              <a:rPr 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三角形三边关系及运用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443051"/>
            <a:ext cx="3889375" cy="43196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b="1" dirty="0">
                <a:solidFill>
                  <a:srgbClr val="0000FF"/>
                </a:solidFill>
              </a:rPr>
              <a:t>草原上的四口油井，位于如图所示的</a:t>
            </a:r>
            <a:r>
              <a:rPr lang="zh-CN" altLang="zh-CN" b="1" dirty="0">
                <a:solidFill>
                  <a:srgbClr val="0000FF"/>
                </a:solidFill>
              </a:rPr>
              <a:t>A</a:t>
            </a:r>
            <a:r>
              <a:rPr lang="zh-CN" b="1" dirty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B</a:t>
            </a:r>
            <a:r>
              <a:rPr lang="zh-CN" b="1" dirty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C</a:t>
            </a:r>
            <a:r>
              <a:rPr lang="zh-CN" b="1" dirty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D</a:t>
            </a:r>
            <a:r>
              <a:rPr lang="zh-CN" b="1" dirty="0">
                <a:solidFill>
                  <a:srgbClr val="0000FF"/>
                </a:solidFill>
              </a:rPr>
              <a:t>四个位置，现在要建立一个维修站</a:t>
            </a:r>
            <a:r>
              <a:rPr lang="zh-CN" altLang="zh-CN" b="1" dirty="0">
                <a:solidFill>
                  <a:srgbClr val="0000FF"/>
                </a:solidFill>
              </a:rPr>
              <a:t>H</a:t>
            </a:r>
            <a:r>
              <a:rPr lang="zh-CN" b="1" dirty="0">
                <a:solidFill>
                  <a:srgbClr val="0000FF"/>
                </a:solidFill>
              </a:rPr>
              <a:t>，问</a:t>
            </a:r>
            <a:r>
              <a:rPr lang="zh-CN" altLang="zh-CN" b="1" dirty="0">
                <a:solidFill>
                  <a:srgbClr val="0000FF"/>
                </a:solidFill>
              </a:rPr>
              <a:t>H</a:t>
            </a:r>
            <a:r>
              <a:rPr lang="zh-CN" b="1" dirty="0">
                <a:solidFill>
                  <a:srgbClr val="0000FF"/>
                </a:solidFill>
              </a:rPr>
              <a:t>建在何处，才能使它到四个油井的距离之和</a:t>
            </a:r>
            <a:r>
              <a:rPr lang="zh-CN" altLang="zh-CN" b="1" dirty="0">
                <a:solidFill>
                  <a:srgbClr val="0000FF"/>
                </a:solidFill>
              </a:rPr>
              <a:t>HA+HB</a:t>
            </a:r>
            <a:r>
              <a:rPr lang="zh-CN" b="1" dirty="0">
                <a:solidFill>
                  <a:srgbClr val="0000FF"/>
                </a:solidFill>
              </a:rPr>
              <a:t>＋</a:t>
            </a:r>
            <a:r>
              <a:rPr lang="zh-CN" altLang="zh-CN" b="1" dirty="0">
                <a:solidFill>
                  <a:srgbClr val="0000FF"/>
                </a:solidFill>
              </a:rPr>
              <a:t>HC+HD</a:t>
            </a:r>
            <a:r>
              <a:rPr lang="zh-CN" b="1" dirty="0">
                <a:solidFill>
                  <a:srgbClr val="0000FF"/>
                </a:solidFill>
              </a:rPr>
              <a:t>为最小？说明理由</a:t>
            </a:r>
            <a:r>
              <a:rPr lang="zh-CN" b="1" dirty="0" smtClean="0">
                <a:solidFill>
                  <a:srgbClr val="0000FF"/>
                </a:solidFill>
              </a:rPr>
              <a:t>。</a:t>
            </a:r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  <a:endParaRPr lang="zh-CN" b="1" dirty="0">
              <a:solidFill>
                <a:srgbClr val="0000FF"/>
              </a:solidFill>
            </a:endParaRPr>
          </a:p>
        </p:txBody>
      </p:sp>
      <p:grpSp>
        <p:nvGrpSpPr>
          <p:cNvPr id="30723" name="Group 3"/>
          <p:cNvGrpSpPr/>
          <p:nvPr/>
        </p:nvGrpSpPr>
        <p:grpSpPr bwMode="auto">
          <a:xfrm>
            <a:off x="4787900" y="1270000"/>
            <a:ext cx="3744913" cy="2881313"/>
            <a:chOff x="0" y="0"/>
            <a:chExt cx="1633" cy="1588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>
              <a:off x="227" y="0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1497" y="272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>
              <a:off x="1542" y="1451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0" y="1497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0728" name="Group 8"/>
            <p:cNvGrpSpPr/>
            <p:nvPr/>
          </p:nvGrpSpPr>
          <p:grpSpPr bwMode="auto">
            <a:xfrm>
              <a:off x="46" y="45"/>
              <a:ext cx="1542" cy="1497"/>
              <a:chOff x="0" y="0"/>
              <a:chExt cx="1542" cy="1497"/>
            </a:xfrm>
          </p:grpSpPr>
          <p:sp>
            <p:nvSpPr>
              <p:cNvPr id="30729" name="Line 9"/>
              <p:cNvSpPr>
                <a:spLocks noChangeShapeType="1"/>
              </p:cNvSpPr>
              <p:nvPr/>
            </p:nvSpPr>
            <p:spPr bwMode="auto">
              <a:xfrm flipH="1">
                <a:off x="0" y="46"/>
                <a:ext cx="226" cy="1406"/>
              </a:xfrm>
              <a:prstGeom prst="line">
                <a:avLst/>
              </a:prstGeom>
              <a:noFill/>
              <a:ln w="38100" cap="rnd" cmpd="sng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>
                <a:off x="226" y="0"/>
                <a:ext cx="1270" cy="272"/>
              </a:xfrm>
              <a:prstGeom prst="line">
                <a:avLst/>
              </a:prstGeom>
              <a:noFill/>
              <a:ln w="38100" cap="rnd" cmpd="sng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>
                <a:off x="1496" y="272"/>
                <a:ext cx="46" cy="1180"/>
              </a:xfrm>
              <a:prstGeom prst="line">
                <a:avLst/>
              </a:prstGeom>
              <a:noFill/>
              <a:ln w="38100" cap="rnd" cmpd="sng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 flipV="1">
                <a:off x="0" y="1452"/>
                <a:ext cx="1542" cy="45"/>
              </a:xfrm>
              <a:prstGeom prst="line">
                <a:avLst/>
              </a:prstGeom>
              <a:noFill/>
              <a:ln w="38100" cap="rnd" cmpd="sng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27088" y="0"/>
            <a:ext cx="43926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拓展与应用！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572000" y="90963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667625" y="11985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8223250" y="3359150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284663" y="350043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4932363" y="1917700"/>
            <a:ext cx="3311525" cy="2160588"/>
          </a:xfrm>
          <a:prstGeom prst="line">
            <a:avLst/>
          </a:prstGeom>
          <a:noFill/>
          <a:ln w="28575" cap="rnd" cmpd="sng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435600" y="1341438"/>
            <a:ext cx="3024188" cy="2665412"/>
          </a:xfrm>
          <a:prstGeom prst="line">
            <a:avLst/>
          </a:prstGeom>
          <a:noFill/>
          <a:ln w="9525" cap="rnd" cmpd="sng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6927850" y="2659063"/>
            <a:ext cx="144463" cy="144462"/>
          </a:xfrm>
          <a:prstGeom prst="flowChartConnector">
            <a:avLst/>
          </a:prstGeom>
          <a:solidFill>
            <a:srgbClr val="FF00FF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732588" y="206375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6084888" y="2566988"/>
            <a:ext cx="142875" cy="142875"/>
          </a:xfrm>
          <a:prstGeom prst="flowChartConnector">
            <a:avLst/>
          </a:prstGeom>
          <a:solidFill>
            <a:srgbClr val="0000FF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2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580063" y="213360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200">
                <a:latin typeface="Times New Roman" panose="02020603050405020304" pitchFamily="18" charset="0"/>
              </a:rPr>
              <a:t>H</a:t>
            </a:r>
            <a:r>
              <a:rPr lang="zh-CN" altLang="zh-CN" sz="3200" b="1">
                <a:latin typeface="Times New Roman" panose="02020603050405020304" pitchFamily="18" charset="0"/>
              </a:rPr>
              <a:t>′</a:t>
            </a:r>
          </a:p>
        </p:txBody>
      </p:sp>
      <p:grpSp>
        <p:nvGrpSpPr>
          <p:cNvPr id="30744" name="Group 24"/>
          <p:cNvGrpSpPr/>
          <p:nvPr/>
        </p:nvGrpSpPr>
        <p:grpSpPr bwMode="auto">
          <a:xfrm>
            <a:off x="4932363" y="1341438"/>
            <a:ext cx="3455987" cy="2736850"/>
            <a:chOff x="0" y="0"/>
            <a:chExt cx="2177" cy="1724"/>
          </a:xfrm>
        </p:grpSpPr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 flipH="1" flipV="1">
              <a:off x="317" y="0"/>
              <a:ext cx="454" cy="817"/>
            </a:xfrm>
            <a:prstGeom prst="line">
              <a:avLst/>
            </a:prstGeom>
            <a:noFill/>
            <a:ln w="28575" cap="rnd" cmpd="sng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771" y="817"/>
              <a:ext cx="1406" cy="816"/>
            </a:xfrm>
            <a:prstGeom prst="line">
              <a:avLst/>
            </a:prstGeom>
            <a:noFill/>
            <a:ln w="28575" cap="rnd" cmpd="sng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H="1">
              <a:off x="0" y="817"/>
              <a:ext cx="771" cy="907"/>
            </a:xfrm>
            <a:prstGeom prst="line">
              <a:avLst/>
            </a:prstGeom>
            <a:noFill/>
            <a:ln w="28575" cmpd="sng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V="1">
              <a:off x="771" y="318"/>
              <a:ext cx="1361" cy="499"/>
            </a:xfrm>
            <a:prstGeom prst="line">
              <a:avLst/>
            </a:prstGeom>
            <a:noFill/>
            <a:ln w="28575" cmpd="sng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4410869" y="4329113"/>
            <a:ext cx="46434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你认为这个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应该在什么位置？大胆设想！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465364" y="5445224"/>
            <a:ext cx="4500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到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距离和最小的点在哪儿？到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D?</a:t>
            </a:r>
          </a:p>
        </p:txBody>
      </p:sp>
      <p:sp>
        <p:nvSpPr>
          <p:cNvPr id="30751" name="WordArt 31"/>
          <p:cNvSpPr>
            <a:spLocks noChangeArrowheads="1" noChangeShapeType="1"/>
          </p:cNvSpPr>
          <p:nvPr/>
        </p:nvSpPr>
        <p:spPr bwMode="auto">
          <a:xfrm>
            <a:off x="5435600" y="404813"/>
            <a:ext cx="309562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88377"/>
              </a:avLst>
            </a:prstTxWarp>
          </a:bodyPr>
          <a:lstStyle/>
          <a:p>
            <a:pPr algn="ctr"/>
            <a:r>
              <a:rPr lang="zh-CN" altLang="en-US" sz="3600" kern="10">
                <a:ln w="9525" cmpd="sng">
                  <a:solidFill>
                    <a:srgbClr val="FF9900"/>
                  </a:solidFill>
                  <a:round/>
                </a:ln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看谁最聪明！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nimBg="1"/>
      <p:bldP spid="30739" grpId="0" animBg="1"/>
      <p:bldP spid="30740" grpId="0" animBg="1"/>
      <p:bldP spid="30741" grpId="0" autoUpdateAnimBg="0"/>
      <p:bldP spid="30742" grpId="0" animBg="1" autoUpdateAnimBg="0"/>
      <p:bldP spid="30743" grpId="0" autoUpdateAnimBg="0"/>
      <p:bldP spid="30749" grpId="0" autoUpdateAnimBg="0"/>
      <p:bldP spid="3075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 noChangeAspect="1"/>
          </p:cNvGrpSpPr>
          <p:nvPr/>
        </p:nvGrpSpPr>
        <p:grpSpPr bwMode="auto">
          <a:xfrm>
            <a:off x="3478213" y="1668463"/>
            <a:ext cx="1779587" cy="1303337"/>
            <a:chOff x="0" y="0"/>
            <a:chExt cx="1121" cy="821"/>
          </a:xfrm>
        </p:grpSpPr>
        <p:pic>
          <p:nvPicPr>
            <p:cNvPr id="31747" name="Picture 3" descr="051（致敬）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26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48" name="Picture 4" descr="052（致敬）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0" y="48"/>
              <a:ext cx="411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49" name="Group 5"/>
          <p:cNvGrpSpPr/>
          <p:nvPr/>
        </p:nvGrpSpPr>
        <p:grpSpPr bwMode="auto">
          <a:xfrm>
            <a:off x="2971800" y="76200"/>
            <a:ext cx="3429000" cy="1371600"/>
            <a:chOff x="0" y="0"/>
            <a:chExt cx="2160" cy="864"/>
          </a:xfrm>
        </p:grpSpPr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2160" cy="86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CC"/>
                </a:gs>
                <a:gs pos="100000">
                  <a:srgbClr val="FFFFFF"/>
                </a:gs>
              </a:gsLst>
              <a:lin ang="0" scaled="1"/>
            </a:gra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sz="6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zh-CN" altLang="en-US" sz="6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作业</a:t>
              </a:r>
            </a:p>
          </p:txBody>
        </p:sp>
        <p:pic>
          <p:nvPicPr>
            <p:cNvPr id="31751" name="Picture 7" descr="GTH_00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36" y="192"/>
              <a:ext cx="35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00113" y="2997200"/>
            <a:ext cx="79930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课本</a:t>
            </a:r>
            <a:r>
              <a:rPr lang="en-US" sz="4000" b="1">
                <a:latin typeface="华文新魏" panose="02010800040101010101" charset="-122"/>
                <a:ea typeface="华文新魏" panose="02010800040101010101" charset="-122"/>
              </a:rPr>
              <a:t>P</a:t>
            </a:r>
            <a:r>
              <a:rPr lang="zh-CN" altLang="en-US" sz="3200" b="1">
                <a:latin typeface="华文新魏" panose="02010800040101010101" charset="-122"/>
                <a:ea typeface="华文新魏" panose="02010800040101010101" charset="-122"/>
              </a:rPr>
              <a:t>102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习题</a:t>
            </a:r>
          </a:p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     </a:t>
            </a:r>
            <a:r>
              <a:rPr lang="en-US" sz="4000" b="1">
                <a:latin typeface="华文新魏" panose="02010800040101010101" charset="-122"/>
                <a:ea typeface="华文新魏" panose="02010800040101010101" charset="-122"/>
              </a:rPr>
              <a:t>1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、</a:t>
            </a:r>
            <a:r>
              <a:rPr lang="en-US" sz="4000" b="1">
                <a:latin typeface="华文新魏" panose="02010800040101010101" charset="-122"/>
                <a:ea typeface="华文新魏" panose="02010800040101010101" charset="-122"/>
              </a:rPr>
              <a:t>2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、3、4</a:t>
            </a:r>
            <a:endParaRPr lang="zh-CN" altLang="en-US"/>
          </a:p>
        </p:txBody>
      </p:sp>
      <p:pic>
        <p:nvPicPr>
          <p:cNvPr id="31753" name="Picture 9" descr="67 拷贝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53400" y="5105400"/>
            <a:ext cx="990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4356100" y="4797425"/>
            <a:ext cx="3419475" cy="1219200"/>
          </a:xfrm>
          <a:prstGeom prst="cloudCallout">
            <a:avLst>
              <a:gd name="adj1" fmla="val 64301"/>
              <a:gd name="adj2" fmla="val 12630"/>
            </a:avLst>
          </a:prstGeom>
          <a:noFill/>
          <a:ln w="95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再见！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0600" y="1196975"/>
            <a:ext cx="81534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0000FF"/>
                </a:solidFill>
                <a:ea typeface="黑体" panose="02010609060101010101" pitchFamily="49" charset="-122"/>
              </a:rPr>
              <a:t>1</a:t>
            </a:r>
            <a:r>
              <a:rPr lang="zh-CN" sz="3600" b="1" dirty="0">
                <a:solidFill>
                  <a:srgbClr val="0000FF"/>
                </a:solidFill>
                <a:ea typeface="黑体" panose="02010609060101010101" pitchFamily="49" charset="-122"/>
              </a:rPr>
              <a:t>、三角形的定义</a:t>
            </a:r>
            <a:r>
              <a:rPr lang="zh-CN" sz="4800" b="1" dirty="0">
                <a:ea typeface="黑体" panose="02010609060101010101" pitchFamily="49" charset="-122"/>
              </a:rPr>
              <a:t>                          </a:t>
            </a:r>
            <a:r>
              <a:rPr lang="zh-CN" sz="2800" b="1" dirty="0">
                <a:ea typeface="黑体" panose="02010609060101010101" pitchFamily="49" charset="-122"/>
              </a:rPr>
              <a:t>          由</a:t>
            </a:r>
            <a:r>
              <a:rPr lang="zh-CN" sz="2800" b="1" dirty="0">
                <a:solidFill>
                  <a:srgbClr val="CC0000"/>
                </a:solidFill>
                <a:ea typeface="黑体" panose="02010609060101010101" pitchFamily="49" charset="-122"/>
              </a:rPr>
              <a:t>不在同一条直线上</a:t>
            </a:r>
            <a:r>
              <a:rPr lang="zh-CN" sz="2800" b="1" dirty="0">
                <a:ea typeface="黑体" panose="02010609060101010101" pitchFamily="49" charset="-122"/>
              </a:rPr>
              <a:t>的三条线段</a:t>
            </a:r>
            <a:r>
              <a:rPr lang="zh-CN" sz="2800" b="1" dirty="0">
                <a:solidFill>
                  <a:srgbClr val="CC0000"/>
                </a:solidFill>
                <a:ea typeface="黑体" panose="02010609060101010101" pitchFamily="49" charset="-122"/>
              </a:rPr>
              <a:t>首尾顺次连结</a:t>
            </a:r>
            <a:r>
              <a:rPr lang="zh-CN" sz="2800" b="1" dirty="0">
                <a:ea typeface="黑体" panose="02010609060101010101" pitchFamily="49" charset="-122"/>
              </a:rPr>
              <a:t>所组成的图形，叫做三角形。</a:t>
            </a:r>
          </a:p>
          <a:p>
            <a:r>
              <a:rPr lang="zh-CN" sz="2800" b="1" dirty="0">
                <a:latin typeface="Comic Sans MS" panose="030F0702030302020204" pitchFamily="66" charset="0"/>
              </a:rPr>
              <a:t>所以，三角形的特征有</a:t>
            </a:r>
            <a:r>
              <a:rPr lang="zh-CN" sz="3200" b="1" dirty="0">
                <a:latin typeface="Comic Sans MS" panose="030F0702030302020204" pitchFamily="66" charset="0"/>
              </a:rPr>
              <a:t>：</a:t>
            </a:r>
          </a:p>
          <a:p>
            <a:r>
              <a:rPr lang="zh-CN" sz="3200" b="1" dirty="0">
                <a:latin typeface="Comic Sans MS" panose="030F0702030302020204" pitchFamily="66" charset="0"/>
              </a:rPr>
              <a:t>（</a:t>
            </a:r>
            <a:r>
              <a:rPr lang="zh-CN" altLang="zh-CN" sz="2800" b="1" dirty="0">
                <a:latin typeface="Comic Sans MS" panose="030F0702030302020204" pitchFamily="66" charset="0"/>
              </a:rPr>
              <a:t>1</a:t>
            </a:r>
            <a:r>
              <a:rPr lang="zh-CN" sz="2800" b="1" dirty="0">
                <a:latin typeface="Comic Sans MS" panose="030F0702030302020204" pitchFamily="66" charset="0"/>
              </a:rPr>
              <a:t>）</a:t>
            </a:r>
            <a:r>
              <a:rPr lang="zh-CN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不在同一直线上</a:t>
            </a:r>
            <a:r>
              <a:rPr lang="zh-CN" sz="2800" b="1" dirty="0">
                <a:latin typeface="Comic Sans MS" panose="030F0702030302020204" pitchFamily="66" charset="0"/>
              </a:rPr>
              <a:t>（</a:t>
            </a:r>
            <a:r>
              <a:rPr lang="zh-CN" altLang="zh-CN" sz="2800" b="1" dirty="0">
                <a:latin typeface="Comic Sans MS" panose="030F0702030302020204" pitchFamily="66" charset="0"/>
              </a:rPr>
              <a:t>2</a:t>
            </a:r>
            <a:r>
              <a:rPr lang="zh-CN" sz="2800" b="1" dirty="0">
                <a:latin typeface="Comic Sans MS" panose="030F0702030302020204" pitchFamily="66" charset="0"/>
              </a:rPr>
              <a:t>）</a:t>
            </a:r>
            <a:r>
              <a:rPr lang="zh-CN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三条线段</a:t>
            </a:r>
            <a:endParaRPr lang="zh-CN" sz="2800" b="1" dirty="0">
              <a:latin typeface="Comic Sans MS" panose="030F0702030302020204" pitchFamily="66" charset="0"/>
            </a:endParaRPr>
          </a:p>
          <a:p>
            <a:r>
              <a:rPr lang="zh-CN" sz="2800" b="1" dirty="0">
                <a:latin typeface="Comic Sans MS" panose="030F0702030302020204" pitchFamily="66" charset="0"/>
              </a:rPr>
              <a:t>（</a:t>
            </a:r>
            <a:r>
              <a:rPr lang="zh-CN" altLang="zh-CN" sz="2800" b="1" dirty="0">
                <a:latin typeface="Comic Sans MS" panose="030F0702030302020204" pitchFamily="66" charset="0"/>
              </a:rPr>
              <a:t>3</a:t>
            </a:r>
            <a:r>
              <a:rPr lang="zh-CN" sz="2800" b="1" dirty="0">
                <a:latin typeface="Comic Sans MS" panose="030F0702030302020204" pitchFamily="66" charset="0"/>
              </a:rPr>
              <a:t>）首尾顺次连接</a:t>
            </a:r>
            <a:r>
              <a:rPr 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（形成封闭图形）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3886200" y="4648200"/>
            <a:ext cx="1905000" cy="1752600"/>
            <a:chOff x="0" y="0"/>
            <a:chExt cx="1200" cy="1104"/>
          </a:xfrm>
        </p:grpSpPr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 flipH="1">
              <a:off x="0" y="288"/>
              <a:ext cx="240" cy="816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0" y="1104"/>
              <a:ext cx="1200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H="1" flipV="1">
              <a:off x="336" y="0"/>
              <a:ext cx="864" cy="1104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5" name="Group 7"/>
          <p:cNvGrpSpPr/>
          <p:nvPr/>
        </p:nvGrpSpPr>
        <p:grpSpPr bwMode="auto">
          <a:xfrm>
            <a:off x="6324600" y="5257800"/>
            <a:ext cx="1709738" cy="1079500"/>
            <a:chOff x="0" y="0"/>
            <a:chExt cx="1077" cy="680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0" y="680"/>
              <a:ext cx="1077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>
              <a:off x="0" y="0"/>
              <a:ext cx="816" cy="68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726" y="0"/>
              <a:ext cx="90" cy="68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85800" y="4648200"/>
            <a:ext cx="1371600" cy="1905000"/>
          </a:xfrm>
          <a:prstGeom prst="line">
            <a:avLst/>
          </a:prstGeom>
          <a:noFill/>
          <a:ln w="76200" cmpd="sng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38188" y="6524625"/>
            <a:ext cx="2089150" cy="0"/>
          </a:xfrm>
          <a:prstGeom prst="line">
            <a:avLst/>
          </a:prstGeom>
          <a:noFill/>
          <a:ln w="76200" cmpd="sng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057400" y="4648200"/>
            <a:ext cx="762000" cy="1905000"/>
          </a:xfrm>
          <a:prstGeom prst="line">
            <a:avLst/>
          </a:prstGeom>
          <a:noFill/>
          <a:ln w="76200" cmpd="sng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35150" y="765175"/>
            <a:ext cx="5184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4400" b="1" dirty="0">
                <a:latin typeface="Times New Roman" panose="02020603050405020304" pitchFamily="18" charset="0"/>
              </a:rPr>
              <a:t>什么是三角形？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0" grpId="0" animBg="1"/>
      <p:bldP spid="123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6400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2、三角形的表示：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2743200" y="2819400"/>
            <a:ext cx="3657600" cy="3200400"/>
            <a:chOff x="0" y="0"/>
            <a:chExt cx="2304" cy="2016"/>
          </a:xfrm>
        </p:grpSpPr>
        <p:grpSp>
          <p:nvGrpSpPr>
            <p:cNvPr id="13316" name="Group 4"/>
            <p:cNvGrpSpPr/>
            <p:nvPr/>
          </p:nvGrpSpPr>
          <p:grpSpPr bwMode="auto">
            <a:xfrm>
              <a:off x="288" y="528"/>
              <a:ext cx="1776" cy="960"/>
              <a:chOff x="0" y="0"/>
              <a:chExt cx="2016" cy="1248"/>
            </a:xfrm>
          </p:grpSpPr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248" cy="1248"/>
              </a:xfrm>
              <a:prstGeom prst="line">
                <a:avLst/>
              </a:prstGeom>
              <a:noFill/>
              <a:ln w="762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0" y="1248"/>
                <a:ext cx="2016" cy="0"/>
              </a:xfrm>
              <a:prstGeom prst="line">
                <a:avLst/>
              </a:prstGeom>
              <a:noFill/>
              <a:ln w="762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248" y="0"/>
                <a:ext cx="768" cy="1248"/>
              </a:xfrm>
              <a:prstGeom prst="line">
                <a:avLst/>
              </a:prstGeom>
              <a:noFill/>
              <a:ln w="762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200" y="0"/>
              <a:ext cx="43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5400" b="1"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0" y="1440"/>
              <a:ext cx="43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5400" b="1"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872" y="1392"/>
              <a:ext cx="43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5400" b="1"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38200" y="1143000"/>
            <a:ext cx="7467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Comic Sans MS" panose="030F0702030302020204" pitchFamily="66" charset="0"/>
                <a:ea typeface="黑体" panose="02010609060101010101" pitchFamily="49" charset="-122"/>
              </a:rPr>
              <a:t>三角形用符号“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△</a:t>
            </a:r>
            <a:r>
              <a:rPr lang="zh-CN" altLang="en-US" sz="3600" b="1" dirty="0">
                <a:latin typeface="Comic Sans MS" panose="030F0702030302020204" pitchFamily="66" charset="0"/>
                <a:ea typeface="黑体" panose="02010609060101010101" pitchFamily="49" charset="-122"/>
              </a:rPr>
              <a:t>”表示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14400" y="1981200"/>
            <a:ext cx="6897688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ea typeface="黑体" panose="02010609060101010101" pitchFamily="49" charset="-122"/>
              </a:rPr>
              <a:t>记作“</a:t>
            </a:r>
            <a:r>
              <a:rPr lang="zh-CN" altLang="en-US" sz="3600" b="1" dirty="0">
                <a:solidFill>
                  <a:srgbClr val="FF0000"/>
                </a:solidFill>
              </a:rPr>
              <a:t>△</a:t>
            </a:r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ABC</a:t>
            </a:r>
            <a:r>
              <a:rPr lang="zh-CN" altLang="en-US" sz="3600" b="1" dirty="0">
                <a:ea typeface="黑体" panose="02010609060101010101" pitchFamily="49" charset="-122"/>
              </a:rPr>
              <a:t>”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读作</a:t>
            </a:r>
            <a:r>
              <a:rPr lang="zh-CN" altLang="en-US" sz="3600" b="1" dirty="0">
                <a:latin typeface="Arial" panose="020B0604020202020204"/>
              </a:rPr>
              <a:t>“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三角形ABC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/>
              </a:rPr>
              <a:t>”</a:t>
            </a:r>
            <a:endParaRPr lang="zh-CN" altLang="en-US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54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23" grpId="0" autoUpdateAnimBg="0"/>
      <p:bldP spid="133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6800" y="32004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        三角形相邻两边的公共端点叫做</a:t>
            </a:r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三角形的顶点</a:t>
            </a: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charset="-122"/>
              </a:rPr>
              <a:t>。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6800" y="45720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        如图，三角形ABC有几个顶点？它们分别是</a:t>
            </a:r>
            <a:r>
              <a:rPr lang="zh-CN" altLang="en-US" sz="4000" b="1" u="sng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                 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。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9975" y="190500"/>
            <a:ext cx="6324600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66FF"/>
                    </a:gs>
                    <a:gs pos="50000">
                      <a:srgbClr val="66FF33"/>
                    </a:gs>
                    <a:gs pos="100000">
                      <a:srgbClr val="6666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3、三角形的顶点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76400" y="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4342" name="Group 6"/>
          <p:cNvGrpSpPr/>
          <p:nvPr/>
        </p:nvGrpSpPr>
        <p:grpSpPr bwMode="auto">
          <a:xfrm>
            <a:off x="0" y="533400"/>
            <a:ext cx="3048000" cy="2882900"/>
            <a:chOff x="0" y="0"/>
            <a:chExt cx="2448" cy="1903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0" y="1440"/>
              <a:ext cx="384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2064" y="1296"/>
              <a:ext cx="384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40" y="1389"/>
              <a:ext cx="1775" cy="0"/>
            </a:xfrm>
            <a:prstGeom prst="line">
              <a:avLst/>
            </a:prstGeom>
            <a:noFill/>
            <a:ln w="889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166" y="1315"/>
              <a:ext cx="149" cy="138"/>
            </a:xfrm>
            <a:prstGeom prst="ellipse">
              <a:avLst/>
            </a:prstGeom>
            <a:solidFill>
              <a:srgbClr val="00FF00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V="1">
              <a:off x="288" y="96"/>
              <a:ext cx="1436" cy="1240"/>
            </a:xfrm>
            <a:prstGeom prst="line">
              <a:avLst/>
            </a:prstGeom>
            <a:noFill/>
            <a:ln w="889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1680" y="0"/>
              <a:ext cx="126" cy="141"/>
            </a:xfrm>
            <a:prstGeom prst="ellipse">
              <a:avLst/>
            </a:prstGeom>
            <a:solidFill>
              <a:srgbClr val="00FF00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 flipV="1">
              <a:off x="1764" y="128"/>
              <a:ext cx="204" cy="1264"/>
            </a:xfrm>
            <a:prstGeom prst="line">
              <a:avLst/>
            </a:prstGeom>
            <a:noFill/>
            <a:ln w="889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1916" y="1296"/>
              <a:ext cx="148" cy="192"/>
            </a:xfrm>
            <a:prstGeom prst="ellipse">
              <a:avLst/>
            </a:prstGeom>
            <a:solidFill>
              <a:srgbClr val="00FF00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4600" y="2971800"/>
            <a:ext cx="64008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ea typeface="华文新魏" panose="02010800040101010101" charset="-122"/>
              </a:rPr>
              <a:t>            </a:t>
            </a: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组成三角形的三条线段叫做</a:t>
            </a:r>
            <a:r>
              <a:rPr lang="zh-CN" altLang="en-US" sz="3600" b="1" dirty="0">
                <a:solidFill>
                  <a:srgbClr val="FF3300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三角形的边</a:t>
            </a:r>
            <a:r>
              <a:rPr lang="zh-CN" altLang="en-US" sz="3600" b="1" dirty="0">
                <a:solidFill>
                  <a:srgbClr val="3333CC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。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916238" y="260350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6666FF"/>
                    </a:gs>
                    <a:gs pos="50000">
                      <a:srgbClr val="66FF33"/>
                    </a:gs>
                    <a:gs pos="100000">
                      <a:srgbClr val="6666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4、三角形的边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09800" y="1524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22098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70250" y="21939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33400" y="2889250"/>
            <a:ext cx="2813050" cy="0"/>
          </a:xfrm>
          <a:prstGeom prst="line">
            <a:avLst/>
          </a:prstGeom>
          <a:noFill/>
          <a:ln w="889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11163" y="2771775"/>
            <a:ext cx="236537" cy="219075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611188" y="836613"/>
            <a:ext cx="2279650" cy="1968500"/>
          </a:xfrm>
          <a:prstGeom prst="line">
            <a:avLst/>
          </a:prstGeom>
          <a:noFill/>
          <a:ln w="889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814638" y="684213"/>
            <a:ext cx="200025" cy="223837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2947988" y="887413"/>
            <a:ext cx="323850" cy="2006600"/>
          </a:xfrm>
          <a:prstGeom prst="line">
            <a:avLst/>
          </a:prstGeom>
          <a:noFill/>
          <a:ln w="889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189288" y="2741613"/>
            <a:ext cx="234950" cy="304800"/>
          </a:xfrm>
          <a:prstGeom prst="ellipse">
            <a:avLst/>
          </a:prstGeom>
          <a:solidFill>
            <a:srgbClr val="00FF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71550" y="4292600"/>
            <a:ext cx="7086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华文新魏" panose="02010800040101010101" charset="-122"/>
              </a:rPr>
              <a:t>    △ABC的三边,有时也用</a:t>
            </a:r>
            <a:r>
              <a:rPr lang="zh-CN" altLang="en-US" sz="3200" b="1" dirty="0">
                <a:solidFill>
                  <a:srgbClr val="993300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a、b、c</a:t>
            </a:r>
            <a:r>
              <a:rPr lang="zh-CN" altLang="en-US" sz="3200" b="1" dirty="0">
                <a:latin typeface="Comic Sans MS" panose="030F0702030302020204" pitchFamily="66" charset="0"/>
                <a:ea typeface="华文新魏" panose="02010800040101010101" charset="-122"/>
              </a:rPr>
              <a:t>来表示.一般的顶点A所对的边记作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a</a:t>
            </a:r>
            <a:r>
              <a:rPr lang="zh-CN" altLang="en-US" sz="3200" b="1" dirty="0">
                <a:latin typeface="Comic Sans MS" panose="030F0702030302020204" pitchFamily="66" charset="0"/>
                <a:ea typeface="华文新魏" panose="02010800040101010101" charset="-122"/>
              </a:rPr>
              <a:t>,顶点B所对的边记作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b</a:t>
            </a:r>
            <a:r>
              <a:rPr lang="zh-CN" altLang="en-US" sz="3200" b="1" dirty="0">
                <a:latin typeface="Comic Sans MS" panose="030F0702030302020204" pitchFamily="66" charset="0"/>
                <a:ea typeface="华文新魏" panose="02010800040101010101" charset="-122"/>
              </a:rPr>
              <a:t>,顶点C所对的边记作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华文新魏" panose="02010800040101010101" charset="-122"/>
              </a:rPr>
              <a:t>c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676400" y="2743200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600">
                <a:solidFill>
                  <a:srgbClr val="99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141663" y="1436688"/>
            <a:ext cx="431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600">
                <a:solidFill>
                  <a:srgbClr val="99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295400" y="990600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600">
                <a:solidFill>
                  <a:srgbClr val="99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4" grpId="0" autoUpdateAnimBg="0"/>
      <p:bldP spid="15375" grpId="0" autoUpdateAnimBg="0"/>
      <p:bldP spid="153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678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5、三角形的角: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839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Comic Sans MS" panose="030F0702030302020204" pitchFamily="66" charset="0"/>
                <a:ea typeface="黑体" panose="02010609060101010101" pitchFamily="49" charset="-122"/>
              </a:rPr>
              <a:t>三角形相邻两边所组成的角叫做</a:t>
            </a:r>
            <a:r>
              <a:rPr lang="zh-CN" altLang="en-US" sz="36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三角形的内角，</a:t>
            </a:r>
            <a:r>
              <a:rPr lang="zh-CN" altLang="en-US" sz="3600" b="1" dirty="0">
                <a:latin typeface="Comic Sans MS" panose="030F0702030302020204" pitchFamily="66" charset="0"/>
                <a:ea typeface="黑体" panose="02010609060101010101" pitchFamily="49" charset="-122"/>
              </a:rPr>
              <a:t>简称</a:t>
            </a:r>
            <a:r>
              <a:rPr lang="zh-CN" altLang="en-US" sz="36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三角形的角</a:t>
            </a:r>
            <a:r>
              <a:rPr lang="zh-CN" altLang="en-US" sz="3600" b="1" dirty="0">
                <a:latin typeface="Comic Sans MS" panose="030F0702030302020204" pitchFamily="66" charset="0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1752600" y="3352800"/>
            <a:ext cx="4876800" cy="3505200"/>
            <a:chOff x="0" y="0"/>
            <a:chExt cx="3072" cy="2208"/>
          </a:xfrm>
        </p:grpSpPr>
        <p:sp>
          <p:nvSpPr>
            <p:cNvPr id="16389" name="未知"/>
            <p:cNvSpPr/>
            <p:nvPr/>
          </p:nvSpPr>
          <p:spPr bwMode="auto">
            <a:xfrm>
              <a:off x="672" y="528"/>
              <a:ext cx="1872" cy="1248"/>
            </a:xfrm>
            <a:custGeom>
              <a:avLst/>
              <a:gdLst>
                <a:gd name="T0" fmla="*/ 1248 w 1872"/>
                <a:gd name="T1" fmla="*/ 0 h 1248"/>
                <a:gd name="T2" fmla="*/ 0 w 1872"/>
                <a:gd name="T3" fmla="*/ 1248 h 1248"/>
                <a:gd name="T4" fmla="*/ 1872 w 1872"/>
                <a:gd name="T5" fmla="*/ 1248 h 1248"/>
                <a:gd name="T6" fmla="*/ 1248 w 1872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248">
                  <a:moveTo>
                    <a:pt x="1248" y="0"/>
                  </a:moveTo>
                  <a:lnTo>
                    <a:pt x="0" y="1248"/>
                  </a:lnTo>
                  <a:lnTo>
                    <a:pt x="1872" y="1248"/>
                  </a:lnTo>
                  <a:lnTo>
                    <a:pt x="1248" y="0"/>
                  </a:lnTo>
                  <a:close/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776" y="0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4800" b="1">
                  <a:ea typeface="黑体" panose="02010609060101010101" pitchFamily="49" charset="-122"/>
                </a:rPr>
                <a:t>A</a:t>
              </a:r>
              <a:endParaRPr lang="zh-CN" altLang="zh-CN"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0" y="1689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4800" b="1">
                  <a:ea typeface="黑体" panose="02010609060101010101" pitchFamily="49" charset="-122"/>
                </a:rPr>
                <a:t>B</a:t>
              </a:r>
              <a:endParaRPr lang="zh-CN" altLang="zh-CN"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2640" y="1680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4800" b="1">
                  <a:ea typeface="黑体" panose="02010609060101010101" pitchFamily="49" charset="-122"/>
                </a:rPr>
                <a:t>C</a:t>
              </a:r>
              <a:endParaRPr lang="zh-CN" altLang="zh-CN"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20660720">
            <a:off x="3187700" y="5408613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400" b="1">
                <a:solidFill>
                  <a:srgbClr val="CC0000"/>
                </a:solidFill>
                <a:ea typeface="黑体" panose="02010609060101010101" pitchFamily="49" charset="-122"/>
              </a:rPr>
              <a:t>）</a:t>
            </a:r>
            <a:endParaRPr 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13466178">
            <a:off x="4619625" y="5407025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400" b="1">
                <a:solidFill>
                  <a:srgbClr val="CC0000"/>
                </a:solidFill>
                <a:ea typeface="黑体" panose="02010609060101010101" pitchFamily="49" charset="-122"/>
              </a:rPr>
              <a:t>）</a:t>
            </a:r>
            <a:endParaRPr 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 rot="5501268">
            <a:off x="4371182" y="4255294"/>
            <a:ext cx="7413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400" b="1">
                <a:solidFill>
                  <a:srgbClr val="CC0000"/>
                </a:solidFill>
                <a:ea typeface="黑体" panose="02010609060101010101" pitchFamily="49" charset="-122"/>
              </a:rPr>
              <a:t>）</a:t>
            </a:r>
            <a:endParaRPr lang="zh-CN" sz="4000" b="1">
              <a:solidFill>
                <a:schemeClr val="accent2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81534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54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1.</a:t>
            </a:r>
            <a:r>
              <a:rPr lang="zh-CN" altLang="en-US" sz="54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如图是用三根细棍组成的图形， 其中符合三角形概念的图形是（         ）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2590800" y="3657600"/>
            <a:ext cx="1752600" cy="1676400"/>
            <a:chOff x="0" y="0"/>
            <a:chExt cx="1536" cy="1056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H="1">
              <a:off x="192" y="48"/>
              <a:ext cx="768" cy="1008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576" y="0"/>
              <a:ext cx="816" cy="105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0" y="864"/>
              <a:ext cx="1536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5" name="Group 7"/>
          <p:cNvGrpSpPr/>
          <p:nvPr/>
        </p:nvGrpSpPr>
        <p:grpSpPr bwMode="auto">
          <a:xfrm>
            <a:off x="304800" y="3657600"/>
            <a:ext cx="1981200" cy="1371600"/>
            <a:chOff x="0" y="0"/>
            <a:chExt cx="1248" cy="864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0" y="0"/>
              <a:ext cx="336" cy="86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336" y="0"/>
              <a:ext cx="672" cy="86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0" y="864"/>
              <a:ext cx="1248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6858000" y="3657600"/>
            <a:ext cx="1676400" cy="1295400"/>
          </a:xfrm>
          <a:prstGeom prst="triangle">
            <a:avLst>
              <a:gd name="adj" fmla="val 50000"/>
            </a:avLst>
          </a:prstGeom>
          <a:noFill/>
          <a:ln w="57150" cmpd="sng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420" name="Group 12"/>
          <p:cNvGrpSpPr/>
          <p:nvPr/>
        </p:nvGrpSpPr>
        <p:grpSpPr bwMode="auto">
          <a:xfrm>
            <a:off x="685800" y="5257800"/>
            <a:ext cx="7219950" cy="762000"/>
            <a:chOff x="0" y="0"/>
            <a:chExt cx="4548" cy="480"/>
          </a:xfrm>
        </p:grpSpPr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4224" y="0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4400" b="1">
                  <a:latin typeface="Times New Roman" panose="02020603050405020304" pitchFamily="18" charset="0"/>
                  <a:ea typeface="隶书" panose="02010509060101010101" pitchFamily="49" charset="-122"/>
                </a:rPr>
                <a:t>D</a:t>
              </a:r>
            </a:p>
          </p:txBody>
        </p:sp>
        <p:grpSp>
          <p:nvGrpSpPr>
            <p:cNvPr id="17422" name="Group 14"/>
            <p:cNvGrpSpPr/>
            <p:nvPr/>
          </p:nvGrpSpPr>
          <p:grpSpPr bwMode="auto">
            <a:xfrm>
              <a:off x="0" y="0"/>
              <a:ext cx="3250" cy="480"/>
              <a:chOff x="0" y="0"/>
              <a:chExt cx="3250" cy="480"/>
            </a:xfrm>
          </p:grpSpPr>
          <p:sp>
            <p:nvSpPr>
              <p:cNvPr id="17423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sz="44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</a:p>
            </p:txBody>
          </p:sp>
          <p:sp>
            <p:nvSpPr>
              <p:cNvPr id="17424" name="Text Box 16"/>
              <p:cNvSpPr txBox="1">
                <a:spLocks noChangeArrowheads="1"/>
              </p:cNvSpPr>
              <p:nvPr/>
            </p:nvSpPr>
            <p:spPr bwMode="auto">
              <a:xfrm>
                <a:off x="2880" y="0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sz="44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C</a:t>
                </a:r>
              </a:p>
            </p:txBody>
          </p:sp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1536" y="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sz="44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B</a:t>
                </a:r>
              </a:p>
            </p:txBody>
          </p:sp>
        </p:grpSp>
      </p:grp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773738" y="2667000"/>
            <a:ext cx="550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8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3975" y="-233363"/>
            <a:ext cx="5508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隶书" panose="02010509060101010101" pitchFamily="49" charset="-122"/>
              </a:rPr>
              <a:t>练一练</a:t>
            </a:r>
            <a:r>
              <a:rPr lang="zh-CN" altLang="en-US" sz="8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隶书" panose="02010509060101010101" pitchFamily="49" charset="-122"/>
              </a:rPr>
              <a:t>：</a:t>
            </a:r>
          </a:p>
        </p:txBody>
      </p:sp>
      <p:grpSp>
        <p:nvGrpSpPr>
          <p:cNvPr id="17428" name="Group 20"/>
          <p:cNvGrpSpPr/>
          <p:nvPr/>
        </p:nvGrpSpPr>
        <p:grpSpPr bwMode="auto">
          <a:xfrm>
            <a:off x="4787900" y="3644900"/>
            <a:ext cx="1905000" cy="1752600"/>
            <a:chOff x="0" y="0"/>
            <a:chExt cx="1200" cy="1104"/>
          </a:xfrm>
        </p:grpSpPr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144" y="816"/>
              <a:ext cx="1056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240" y="0"/>
              <a:ext cx="768" cy="81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0" y="192"/>
              <a:ext cx="432" cy="91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1817688" y="2392363"/>
            <a:ext cx="3168650" cy="1584325"/>
            <a:chOff x="0" y="0"/>
            <a:chExt cx="1996" cy="998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H="1">
              <a:off x="0" y="0"/>
              <a:ext cx="1452" cy="998"/>
            </a:xfrm>
            <a:prstGeom prst="line">
              <a:avLst/>
            </a:prstGeom>
            <a:noFill/>
            <a:ln w="28575" cmpd="sng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0" y="998"/>
              <a:ext cx="1996" cy="0"/>
            </a:xfrm>
            <a:prstGeom prst="line">
              <a:avLst/>
            </a:prstGeom>
            <a:noFill/>
            <a:ln w="28575" cmpd="sng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1452" y="0"/>
              <a:ext cx="544" cy="998"/>
            </a:xfrm>
            <a:prstGeom prst="line">
              <a:avLst/>
            </a:prstGeom>
            <a:noFill/>
            <a:ln w="28575" cmpd="sng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38" name="Group 6"/>
          <p:cNvGrpSpPr/>
          <p:nvPr/>
        </p:nvGrpSpPr>
        <p:grpSpPr bwMode="auto">
          <a:xfrm>
            <a:off x="1530350" y="1919288"/>
            <a:ext cx="4030663" cy="2544762"/>
            <a:chOff x="0" y="0"/>
            <a:chExt cx="2539" cy="1603"/>
          </a:xfrm>
        </p:grpSpPr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181" y="317"/>
              <a:ext cx="1451" cy="998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81" y="1315"/>
              <a:ext cx="1997" cy="0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1632" y="317"/>
              <a:ext cx="544" cy="998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179" y="634"/>
              <a:ext cx="997" cy="681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0" y="1315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085" y="1270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542" y="0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997" y="392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400" b="1">
                  <a:solidFill>
                    <a:schemeClr val="accent2"/>
                  </a:solidFill>
                </a:rPr>
                <a:t>D</a:t>
              </a:r>
            </a:p>
          </p:txBody>
        </p:sp>
      </p:grp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819400" y="397668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chemeClr val="accent2"/>
                </a:solidFill>
              </a:rPr>
              <a:t>图</a:t>
            </a:r>
            <a:r>
              <a:rPr lang="en-US" sz="2800" b="1">
                <a:solidFill>
                  <a:schemeClr val="accent2"/>
                </a:solidFill>
              </a:rPr>
              <a:t>1-2</a:t>
            </a:r>
          </a:p>
        </p:txBody>
      </p:sp>
      <p:grpSp>
        <p:nvGrpSpPr>
          <p:cNvPr id="18448" name="Group 16"/>
          <p:cNvGrpSpPr/>
          <p:nvPr/>
        </p:nvGrpSpPr>
        <p:grpSpPr bwMode="auto">
          <a:xfrm>
            <a:off x="3402013" y="2387600"/>
            <a:ext cx="1584325" cy="1584325"/>
            <a:chOff x="0" y="0"/>
            <a:chExt cx="998" cy="998"/>
          </a:xfrm>
        </p:grpSpPr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>
              <a:off x="0" y="0"/>
              <a:ext cx="454" cy="318"/>
            </a:xfrm>
            <a:prstGeom prst="line">
              <a:avLst/>
            </a:prstGeom>
            <a:noFill/>
            <a:ln w="28575" cmpd="sng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0" y="318"/>
              <a:ext cx="998" cy="680"/>
            </a:xfrm>
            <a:prstGeom prst="line">
              <a:avLst/>
            </a:prstGeom>
            <a:noFill/>
            <a:ln w="28575" cmpd="sng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454" y="0"/>
              <a:ext cx="544" cy="998"/>
            </a:xfrm>
            <a:prstGeom prst="line">
              <a:avLst/>
            </a:prstGeom>
            <a:noFill/>
            <a:ln w="28575" cmpd="sng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52" name="Group 20"/>
          <p:cNvGrpSpPr/>
          <p:nvPr/>
        </p:nvGrpSpPr>
        <p:grpSpPr bwMode="auto">
          <a:xfrm>
            <a:off x="1817688" y="2909888"/>
            <a:ext cx="3168650" cy="1079500"/>
            <a:chOff x="0" y="0"/>
            <a:chExt cx="1996" cy="680"/>
          </a:xfrm>
        </p:grpSpPr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>
              <a:off x="0" y="0"/>
              <a:ext cx="998" cy="680"/>
            </a:xfrm>
            <a:prstGeom prst="line">
              <a:avLst/>
            </a:prstGeom>
            <a:noFill/>
            <a:ln w="28575" cmpd="sng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0" y="680"/>
              <a:ext cx="1996" cy="0"/>
            </a:xfrm>
            <a:prstGeom prst="line">
              <a:avLst/>
            </a:prstGeom>
            <a:noFill/>
            <a:ln w="28575" cmpd="sng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998" y="0"/>
              <a:ext cx="998" cy="680"/>
            </a:xfrm>
            <a:prstGeom prst="line">
              <a:avLst/>
            </a:prstGeom>
            <a:noFill/>
            <a:ln w="28575" cmpd="sng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195763" y="4830763"/>
            <a:ext cx="1671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en-US" sz="3200" b="1"/>
              <a:t>Δ</a:t>
            </a:r>
            <a:r>
              <a:rPr lang="en-US" sz="3200" b="1"/>
              <a:t>ABD</a:t>
            </a:r>
            <a:endParaRPr lang="zh-CN" altLang="en-US" sz="3200" b="1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819400" y="4830763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en-US" sz="3200" b="1"/>
              <a:t>Δ</a:t>
            </a:r>
            <a:r>
              <a:rPr lang="en-US" sz="3200" b="1"/>
              <a:t>BCD,  </a:t>
            </a:r>
            <a:endParaRPr lang="el-GR" altLang="en-US" sz="3200" b="1"/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1371600" y="4830763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en-US" sz="3200" b="1"/>
              <a:t>Δ</a:t>
            </a:r>
            <a:r>
              <a:rPr lang="en-US" sz="3200" b="1"/>
              <a:t>ABC,</a:t>
            </a:r>
          </a:p>
        </p:txBody>
      </p:sp>
      <p:sp>
        <p:nvSpPr>
          <p:cNvPr id="18459" name="Text Box 29"/>
          <p:cNvSpPr txBox="1">
            <a:spLocks noChangeArrowheads="1"/>
          </p:cNvSpPr>
          <p:nvPr/>
        </p:nvSpPr>
        <p:spPr bwMode="auto">
          <a:xfrm>
            <a:off x="-30163" y="909638"/>
            <a:ext cx="7791451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sz="3600" b="1" dirty="0">
                <a:ea typeface="隶书" panose="02010509060101010101" pitchFamily="49" charset="-122"/>
              </a:rPr>
              <a:t>2.</a:t>
            </a:r>
            <a:r>
              <a:rPr lang="zh-CN" altLang="en-US" sz="3600" b="1" dirty="0">
                <a:ea typeface="隶书" panose="02010509060101010101" pitchFamily="49" charset="-122"/>
              </a:rPr>
              <a:t>图中有几个三角形</a:t>
            </a:r>
            <a:r>
              <a:rPr lang="en-US" sz="3600" b="1" dirty="0">
                <a:ea typeface="隶书" panose="02010509060101010101" pitchFamily="49" charset="-122"/>
              </a:rPr>
              <a:t>?</a:t>
            </a:r>
            <a:r>
              <a:rPr lang="zh-CN" altLang="en-US" sz="3600" b="1" dirty="0">
                <a:ea typeface="隶书" panose="02010509060101010101" pitchFamily="49" charset="-122"/>
              </a:rPr>
              <a:t>请聪明的你用符号表示出来这些三角形</a:t>
            </a:r>
            <a:r>
              <a:rPr lang="en-US" sz="3600" b="1" dirty="0">
                <a:ea typeface="隶书" panose="02010509060101010101" pitchFamily="49" charset="-122"/>
              </a:rPr>
              <a:t>;</a:t>
            </a:r>
            <a:endParaRPr lang="en-US" sz="32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utoUpdateAnimBg="0"/>
      <p:bldP spid="18457" grpId="0" autoUpdateAnimBg="0"/>
      <p:bldP spid="18458" grpId="0" autoUpdateAnimBg="0"/>
      <p:bldP spid="1845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世界地图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世界地图_2">
      <a:majorFont>
        <a:latin typeface="Arial Rounded MT Bold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世界地图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Microsoft Office PowerPoint</Application>
  <PresentationFormat>全屏显示(4:3)</PresentationFormat>
  <Paragraphs>181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2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Arial Rounded MT Bold</vt:lpstr>
      <vt:lpstr>Calibri</vt:lpstr>
      <vt:lpstr>Comic Sans MS</vt:lpstr>
      <vt:lpstr>Impact</vt:lpstr>
      <vt:lpstr>Tahoma</vt:lpstr>
      <vt:lpstr>Times New Roman</vt:lpstr>
      <vt:lpstr>Verdana</vt:lpstr>
      <vt:lpstr>Wingdings</vt:lpstr>
      <vt:lpstr>WWW.2PPT.COM
</vt:lpstr>
      <vt:lpstr>Equation.3</vt:lpstr>
      <vt:lpstr>PowerPoint 演示文稿</vt:lpstr>
      <vt:lpstr>说一说： 关于三角形，你都知道些什么？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本节相关知识：</vt:lpstr>
      <vt:lpstr>PowerPoint 演示文稿</vt:lpstr>
      <vt:lpstr>1.下列长度的三条线段能否组成三角形？为什么？</vt:lpstr>
      <vt:lpstr>PowerPoint 演示文稿</vt:lpstr>
      <vt:lpstr>PowerPoint 演示文稿</vt:lpstr>
      <vt:lpstr>PowerPoint 演示文稿</vt:lpstr>
      <vt:lpstr>PowerPoint 演示文稿</vt:lpstr>
      <vt:lpstr>练一练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2022-01-07T05:36:16Z</dcterms:created>
  <dcterms:modified xsi:type="dcterms:W3CDTF">2023-01-16T14:36:22Z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E10E08ECB12E4D05A3E2BA2E8F2D0BFE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