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F58001-0516-4857-8619-7B5667A9D53B}"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D65D4-9759-4355-B3C1-362849EC356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A8D65D4-9759-4355-B3C1-362849EC356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B08DEFE-CD44-46B8-B538-FA73188FF9ED}"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D61185D-D630-45DD-845A-1DF669F01D86}"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5572168-56F0-4985-BA0C-50E7350574C0}"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7C59003-359E-414B-82A4-486D21575A79}"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E7BB3C8-15F2-4F22-AB24-31AEB3C2308F}"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C29092C-23A2-4320-B6E6-6E79284996E6}"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52B50A2-2CBF-4B72-AA84-D758F3E73111}"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56C3A23-35D3-44D2-99BA-AC5B63674AF1}"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20705EE-A86C-41B1-BE05-E95A78D48C69}"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F5A30A6-A1F0-400D-896D-17AD6C1903A7}"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E84B732-FEF6-45C7-9042-B92B5FCE88AA}"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664024" y="3204119"/>
            <a:ext cx="357982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4400" b="1" dirty="0" smtClean="0">
                <a:solidFill>
                  <a:srgbClr val="000000"/>
                </a:solidFill>
                <a:latin typeface="Times New Roman" panose="02020603050405020304" pitchFamily="18" charset="0"/>
              </a:rPr>
              <a:t>单</a:t>
            </a:r>
            <a:r>
              <a:rPr lang="zh-CN" altLang="en-US" sz="4400" b="1" dirty="0">
                <a:solidFill>
                  <a:srgbClr val="000000"/>
                </a:solidFill>
                <a:latin typeface="Times New Roman" panose="02020603050405020304" pitchFamily="18" charset="0"/>
              </a:rPr>
              <a:t>元能力测试</a:t>
            </a:r>
          </a:p>
        </p:txBody>
      </p:sp>
      <p:sp>
        <p:nvSpPr>
          <p:cNvPr id="72707" name="矩形 8"/>
          <p:cNvSpPr>
            <a:spLocks noChangeArrowheads="1"/>
          </p:cNvSpPr>
          <p:nvPr/>
        </p:nvSpPr>
        <p:spPr bwMode="auto">
          <a:xfrm>
            <a:off x="0" y="1017726"/>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6000" b="1" dirty="0">
                <a:solidFill>
                  <a:srgbClr val="C00000"/>
                </a:solidFill>
                <a:latin typeface="Calibri" panose="020F0502020204030204" pitchFamily="34" charset="0"/>
              </a:rPr>
              <a:t>Unit </a:t>
            </a:r>
            <a:r>
              <a:rPr lang="en-US" altLang="zh-CN" sz="6000" b="1" dirty="0" smtClean="0">
                <a:solidFill>
                  <a:srgbClr val="C00000"/>
                </a:solidFill>
                <a:latin typeface="Calibri" panose="020F0502020204030204" pitchFamily="34" charset="0"/>
              </a:rPr>
              <a:t>11</a:t>
            </a:r>
          </a:p>
          <a:p>
            <a:pPr>
              <a:buFont typeface="Arial" panose="020B0604020202020204" pitchFamily="34" charset="0"/>
              <a:buNone/>
            </a:pPr>
            <a:r>
              <a:rPr lang="en-US" altLang="zh-CN" sz="4800" b="1" dirty="0" smtClean="0"/>
              <a:t>How </a:t>
            </a:r>
            <a:r>
              <a:rPr lang="en-US" altLang="zh-CN" sz="4800" b="1" dirty="0"/>
              <a:t>was your school trip?</a:t>
            </a:r>
          </a:p>
        </p:txBody>
      </p:sp>
      <p:sp>
        <p:nvSpPr>
          <p:cNvPr id="4" name="矩形 3"/>
          <p:cNvSpPr/>
          <p:nvPr/>
        </p:nvSpPr>
        <p:spPr>
          <a:xfrm>
            <a:off x="2665870" y="52959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34925" y="260350"/>
            <a:ext cx="9074150"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二、完形填空</a:t>
            </a:r>
            <a:r>
              <a:rPr lang="en-US" altLang="zh-CN" sz="3200" b="1" dirty="0">
                <a:solidFill>
                  <a:srgbClr val="000000"/>
                </a:solidFill>
              </a:rPr>
              <a:t>(10</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b="1" dirty="0">
                <a:solidFill>
                  <a:srgbClr val="000000"/>
                </a:solidFill>
              </a:rPr>
              <a:t>        </a:t>
            </a:r>
            <a:r>
              <a:rPr lang="en-US" altLang="zh-CN" sz="3200" dirty="0">
                <a:solidFill>
                  <a:srgbClr val="000000"/>
                </a:solidFill>
              </a:rPr>
              <a:t>Long, long ago, there was a poor man. He had an orange tree in his garden. On the tree there were many fine oranges. One day he</a:t>
            </a:r>
            <a:r>
              <a:rPr lang="en-US" altLang="zh-CN" sz="3200" u="sng" dirty="0">
                <a:solidFill>
                  <a:srgbClr val="000000"/>
                </a:solidFill>
              </a:rPr>
              <a:t>  21  </a:t>
            </a:r>
            <a:r>
              <a:rPr lang="en-US" altLang="zh-CN" sz="3200" dirty="0">
                <a:solidFill>
                  <a:srgbClr val="000000"/>
                </a:solidFill>
              </a:rPr>
              <a:t>one of his oranges was much bigger than the others. It was as big as a football. </a:t>
            </a:r>
            <a:r>
              <a:rPr lang="en-US" altLang="zh-CN" sz="3200" u="sng" dirty="0">
                <a:solidFill>
                  <a:srgbClr val="000000"/>
                </a:solidFill>
              </a:rPr>
              <a:t> 22  </a:t>
            </a:r>
            <a:r>
              <a:rPr lang="en-US" altLang="zh-CN" sz="3200" dirty="0">
                <a:solidFill>
                  <a:srgbClr val="000000"/>
                </a:solidFill>
              </a:rPr>
              <a:t>could ever see such a big orange. The poor man</a:t>
            </a:r>
            <a:r>
              <a:rPr lang="en-US" altLang="zh-CN" sz="3200" u="sng" dirty="0">
                <a:solidFill>
                  <a:srgbClr val="000000"/>
                </a:solidFill>
              </a:rPr>
              <a:t>  23  </a:t>
            </a:r>
            <a:r>
              <a:rPr lang="en-US" altLang="zh-CN" sz="3200" dirty="0">
                <a:solidFill>
                  <a:srgbClr val="000000"/>
                </a:solidFill>
              </a:rPr>
              <a:t>the orange to the king. The king was very happy</a:t>
            </a:r>
            <a:r>
              <a:rPr lang="en-US" altLang="zh-CN" sz="3200" u="sng" dirty="0">
                <a:solidFill>
                  <a:srgbClr val="000000"/>
                </a:solidFill>
              </a:rPr>
              <a:t>  24  </a:t>
            </a:r>
            <a:r>
              <a:rPr lang="en-US" altLang="zh-CN" sz="3200" dirty="0">
                <a:solidFill>
                  <a:srgbClr val="000000"/>
                </a:solidFill>
              </a:rPr>
              <a:t>gave the man a lot of money </a:t>
            </a:r>
            <a:r>
              <a:rPr lang="en-US" altLang="zh-CN" sz="3200" u="sng" dirty="0">
                <a:solidFill>
                  <a:srgbClr val="000000"/>
                </a:solidFill>
              </a:rPr>
              <a:t> 25 </a:t>
            </a:r>
            <a:r>
              <a:rPr lang="en-US" altLang="zh-CN" sz="3200" dirty="0">
                <a:solidFill>
                  <a:srgbClr val="000000"/>
                </a:solidFill>
              </a:rPr>
              <a:t> it.</a:t>
            </a:r>
          </a:p>
          <a:p>
            <a:pPr algn="l">
              <a:buFont typeface="Arial" panose="020B0604020202020204" pitchFamily="34" charset="0"/>
              <a:buNone/>
            </a:pPr>
            <a:r>
              <a:rPr lang="en-US" altLang="zh-CN" sz="3200" dirty="0">
                <a:solidFill>
                  <a:srgbClr val="000000"/>
                </a:solidFill>
              </a:rPr>
              <a:t>       When a rich man heard of it, he said to</a:t>
            </a:r>
            <a:r>
              <a:rPr lang="en-US" altLang="zh-CN" sz="3200" u="sng" dirty="0">
                <a:solidFill>
                  <a:srgbClr val="000000"/>
                </a:solidFill>
              </a:rPr>
              <a:t>  26 </a:t>
            </a:r>
            <a:r>
              <a:rPr lang="en-US" altLang="zh-CN" sz="3200" dirty="0">
                <a:solidFill>
                  <a:srgbClr val="000000"/>
                </a:solidFill>
              </a:rPr>
              <a:t> , </a:t>
            </a:r>
            <a:r>
              <a:rPr lang="en-US" altLang="zh-CN" sz="3200" dirty="0">
                <a:solidFill>
                  <a:srgbClr val="000000"/>
                </a:solidFill>
                <a:latin typeface="Calibri" panose="020F0502020204030204"/>
              </a:rPr>
              <a:t>“</a:t>
            </a:r>
            <a:r>
              <a:rPr lang="en-US" altLang="zh-CN" sz="3200" dirty="0">
                <a:solidFill>
                  <a:srgbClr val="000000"/>
                </a:solidFill>
              </a:rPr>
              <a:t>It</a:t>
            </a:r>
            <a:r>
              <a:rPr lang="en-US" altLang="zh-CN" sz="3200" dirty="0">
                <a:solidFill>
                  <a:srgbClr val="000000"/>
                </a:solidFill>
                <a:latin typeface="Calibri" panose="020F0502020204030204"/>
              </a:rPr>
              <a:t>’</a:t>
            </a:r>
            <a:r>
              <a:rPr lang="en-US" altLang="zh-CN" sz="3200" dirty="0">
                <a:solidFill>
                  <a:srgbClr val="000000"/>
                </a:solidFill>
              </a:rPr>
              <a:t>s</a:t>
            </a:r>
            <a:r>
              <a:rPr lang="en-US" altLang="zh-CN" sz="3200" u="sng" dirty="0">
                <a:solidFill>
                  <a:srgbClr val="000000"/>
                </a:solidFill>
              </a:rPr>
              <a:t>  27  </a:t>
            </a:r>
            <a:r>
              <a:rPr lang="en-US" altLang="zh-CN" sz="3200" dirty="0">
                <a:solidFill>
                  <a:srgbClr val="000000"/>
                </a:solidFill>
              </a:rPr>
              <a:t>an orange. I</a:t>
            </a:r>
            <a:r>
              <a:rPr lang="en-US" altLang="zh-CN" sz="3200" dirty="0">
                <a:solidFill>
                  <a:srgbClr val="000000"/>
                </a:solidFill>
                <a:latin typeface="Calibri" panose="020F0502020204030204"/>
              </a:rPr>
              <a:t>’</a:t>
            </a:r>
            <a:r>
              <a:rPr lang="en-US" altLang="zh-CN" sz="3200" dirty="0">
                <a:solidFill>
                  <a:srgbClr val="000000"/>
                </a:solidFill>
              </a:rPr>
              <a:t>ll take the gold cup to the king. He must give me</a:t>
            </a:r>
            <a:r>
              <a:rPr lang="en-US" altLang="zh-CN" sz="3200" u="sng" dirty="0">
                <a:solidFill>
                  <a:srgbClr val="000000"/>
                </a:solidFill>
              </a:rPr>
              <a:t>  28  </a:t>
            </a:r>
            <a:r>
              <a:rPr lang="en-US" altLang="zh-CN" sz="3200" dirty="0">
                <a:solidFill>
                  <a:srgbClr val="000000"/>
                </a:solidFill>
              </a:rPr>
              <a:t>money.</a:t>
            </a:r>
            <a:r>
              <a:rPr lang="en-US" altLang="zh-CN" sz="3200" dirty="0">
                <a:solidFill>
                  <a:srgbClr val="000000"/>
                </a:solidFill>
                <a:latin typeface="Calibri" panose="020F0502020204030204"/>
              </a:rPr>
              <a:t>”</a:t>
            </a:r>
            <a:endParaRPr lang="en-US" altLang="zh-CN" sz="3200" dirty="0">
              <a:solidFill>
                <a:srgbClr val="000000"/>
              </a:solidFill>
            </a:endParaRPr>
          </a:p>
          <a:p>
            <a:pPr algn="l">
              <a:buFont typeface="Arial" panose="020B0604020202020204" pitchFamily="34" charset="0"/>
              <a:buNone/>
            </a:pPr>
            <a:r>
              <a:rPr lang="en-US" altLang="zh-CN" sz="3200" dirty="0">
                <a:solidFill>
                  <a:srgbClr val="000000"/>
                </a:solidFill>
              </a:rPr>
              <a:t>       The next day when the king </a:t>
            </a:r>
            <a:r>
              <a:rPr lang="en-US" altLang="zh-CN" sz="3200" u="sng" dirty="0">
                <a:solidFill>
                  <a:srgbClr val="000000"/>
                </a:solidFill>
              </a:rPr>
              <a:t> 29 </a:t>
            </a:r>
            <a:r>
              <a:rPr lang="en-US" altLang="zh-CN" sz="3200" dirty="0">
                <a:solidFill>
                  <a:srgbClr val="000000"/>
                </a:solidFill>
              </a:rPr>
              <a:t> the gold cup,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36513" y="619125"/>
            <a:ext cx="9128126"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latin typeface="Calibri" panose="020F0502020204030204"/>
                <a:sym typeface="Arial" panose="020B0604020202020204" pitchFamily="34" charset="0"/>
              </a:rPr>
              <a:t>“</a:t>
            </a:r>
            <a:r>
              <a:rPr lang="en-US" altLang="zh-CN" sz="3200" dirty="0">
                <a:solidFill>
                  <a:srgbClr val="000000"/>
                </a:solidFill>
                <a:sym typeface="Arial" panose="020B0604020202020204" pitchFamily="34" charset="0"/>
              </a:rPr>
              <a:t>What a beautiful cup! I</a:t>
            </a:r>
            <a:r>
              <a:rPr lang="en-US" altLang="zh-CN" sz="3200" dirty="0">
                <a:solidFill>
                  <a:srgbClr val="000000"/>
                </a:solidFill>
                <a:latin typeface="Calibri" panose="020F0502020204030204"/>
                <a:sym typeface="Arial" panose="020B0604020202020204" pitchFamily="34" charset="0"/>
              </a:rPr>
              <a:t>’</a:t>
            </a:r>
            <a:r>
              <a:rPr lang="en-US" altLang="zh-CN" sz="3200" dirty="0">
                <a:solidFill>
                  <a:srgbClr val="000000"/>
                </a:solidFill>
                <a:sym typeface="Arial" panose="020B0604020202020204" pitchFamily="34" charset="0"/>
              </a:rPr>
              <a:t>ll show you </a:t>
            </a:r>
            <a:r>
              <a:rPr lang="en-US" altLang="zh-CN" sz="3200" u="sng" dirty="0">
                <a:solidFill>
                  <a:srgbClr val="000000"/>
                </a:solidFill>
                <a:sym typeface="Arial" panose="020B0604020202020204" pitchFamily="34" charset="0"/>
              </a:rPr>
              <a:t> 30 </a:t>
            </a:r>
            <a:r>
              <a:rPr lang="en-US" altLang="zh-CN" sz="3200" dirty="0">
                <a:solidFill>
                  <a:srgbClr val="000000"/>
                </a:solidFill>
                <a:sym typeface="Arial" panose="020B0604020202020204" pitchFamily="34" charset="0"/>
              </a:rPr>
              <a:t>. Please take this great orange. </a:t>
            </a:r>
            <a:r>
              <a:rPr lang="en-US" altLang="zh-CN" sz="3200" dirty="0">
                <a:solidFill>
                  <a:srgbClr val="000000"/>
                </a:solidFill>
                <a:latin typeface="Calibri" panose="020F0502020204030204"/>
                <a:sym typeface="Arial" panose="020B0604020202020204" pitchFamily="34" charset="0"/>
              </a:rPr>
              <a:t>”</a:t>
            </a:r>
            <a:endParaRPr lang="en-US" altLang="zh-CN" sz="32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12" name="表格 11"/>
          <p:cNvGraphicFramePr/>
          <p:nvPr/>
        </p:nvGraphicFramePr>
        <p:xfrm>
          <a:off x="84138" y="327025"/>
          <a:ext cx="8939212" cy="5852170"/>
        </p:xfrm>
        <a:graphic>
          <a:graphicData uri="http://schemas.openxmlformats.org/drawingml/2006/table">
            <a:tbl>
              <a:tblPr firstRow="1" bandRow="1">
                <a:tableStyleId>{5940675A-B579-460E-94D1-54222C63F5DA}</a:tableStyleId>
              </a:tblPr>
              <a:tblGrid>
                <a:gridCol w="1530931">
                  <a:extLst>
                    <a:ext uri="{9D8B030D-6E8A-4147-A177-3AD203B41FA5}">
                      <a16:colId xmlns:a16="http://schemas.microsoft.com/office/drawing/2014/main" val="20000"/>
                    </a:ext>
                  </a:extLst>
                </a:gridCol>
                <a:gridCol w="1833815">
                  <a:extLst>
                    <a:ext uri="{9D8B030D-6E8A-4147-A177-3AD203B41FA5}">
                      <a16:colId xmlns:a16="http://schemas.microsoft.com/office/drawing/2014/main" val="20001"/>
                    </a:ext>
                  </a:extLst>
                </a:gridCol>
                <a:gridCol w="1794446">
                  <a:extLst>
                    <a:ext uri="{9D8B030D-6E8A-4147-A177-3AD203B41FA5}">
                      <a16:colId xmlns:a16="http://schemas.microsoft.com/office/drawing/2014/main" val="20002"/>
                    </a:ext>
                  </a:extLst>
                </a:gridCol>
                <a:gridCol w="1927156">
                  <a:extLst>
                    <a:ext uri="{9D8B030D-6E8A-4147-A177-3AD203B41FA5}">
                      <a16:colId xmlns:a16="http://schemas.microsoft.com/office/drawing/2014/main" val="20003"/>
                    </a:ext>
                  </a:extLst>
                </a:gridCol>
                <a:gridCol w="1852864">
                  <a:extLst>
                    <a:ext uri="{9D8B030D-6E8A-4147-A177-3AD203B41FA5}">
                      <a16:colId xmlns:a16="http://schemas.microsoft.com/office/drawing/2014/main" val="20004"/>
                    </a:ext>
                  </a:extLst>
                </a:gridCol>
              </a:tblGrid>
              <a:tr h="487627">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altLang="zh-CN" sz="3200" b="0" u="none" dirty="0">
                          <a:solidFill>
                            <a:srgbClr val="00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21</a:t>
                      </a: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looked     </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find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look</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found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5254">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22.</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Nobody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Nothing</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Any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Some</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23.</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buy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brought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took</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take</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24.</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that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so</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and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but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25.</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on</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for</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to</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in</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26.</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herself</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myself</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himself</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yourself</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27.</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only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very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big</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good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28.</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many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lot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most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more</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7627">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29.</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got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liked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opened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closed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975254">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30.</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 nice thing</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some bread</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some money</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some books</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4038" name="TextBox 14"/>
          <p:cNvSpPr txBox="1">
            <a:spLocks noChangeArrowheads="1"/>
          </p:cNvSpPr>
          <p:nvPr/>
        </p:nvSpPr>
        <p:spPr bwMode="auto">
          <a:xfrm>
            <a:off x="252413" y="4048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84039" name="TextBox 14"/>
          <p:cNvSpPr txBox="1">
            <a:spLocks noChangeArrowheads="1"/>
          </p:cNvSpPr>
          <p:nvPr/>
        </p:nvSpPr>
        <p:spPr bwMode="auto">
          <a:xfrm>
            <a:off x="252413" y="8366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4040" name="TextBox 14"/>
          <p:cNvSpPr txBox="1">
            <a:spLocks noChangeArrowheads="1"/>
          </p:cNvSpPr>
          <p:nvPr/>
        </p:nvSpPr>
        <p:spPr bwMode="auto">
          <a:xfrm>
            <a:off x="179388" y="18415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4041" name="TextBox 14"/>
          <p:cNvSpPr txBox="1">
            <a:spLocks noChangeArrowheads="1"/>
          </p:cNvSpPr>
          <p:nvPr/>
        </p:nvSpPr>
        <p:spPr bwMode="auto">
          <a:xfrm>
            <a:off x="107950" y="2203450"/>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4042" name="TextBox 14"/>
          <p:cNvSpPr txBox="1">
            <a:spLocks noChangeArrowheads="1"/>
          </p:cNvSpPr>
          <p:nvPr/>
        </p:nvSpPr>
        <p:spPr bwMode="auto">
          <a:xfrm>
            <a:off x="36513" y="27765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84043" name="TextBox 14"/>
          <p:cNvSpPr txBox="1">
            <a:spLocks noChangeArrowheads="1"/>
          </p:cNvSpPr>
          <p:nvPr/>
        </p:nvSpPr>
        <p:spPr bwMode="auto">
          <a:xfrm>
            <a:off x="107950" y="3211513"/>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4044" name="TextBox 14"/>
          <p:cNvSpPr txBox="1">
            <a:spLocks noChangeArrowheads="1"/>
          </p:cNvSpPr>
          <p:nvPr/>
        </p:nvSpPr>
        <p:spPr bwMode="auto">
          <a:xfrm>
            <a:off x="107950" y="371792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4045" name="TextBox 14"/>
          <p:cNvSpPr txBox="1">
            <a:spLocks noChangeArrowheads="1"/>
          </p:cNvSpPr>
          <p:nvPr/>
        </p:nvSpPr>
        <p:spPr bwMode="auto">
          <a:xfrm>
            <a:off x="179388" y="4222750"/>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84046" name="TextBox 14"/>
          <p:cNvSpPr txBox="1">
            <a:spLocks noChangeArrowheads="1"/>
          </p:cNvSpPr>
          <p:nvPr/>
        </p:nvSpPr>
        <p:spPr bwMode="auto">
          <a:xfrm>
            <a:off x="106363" y="47974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4047" name="TextBox 14"/>
          <p:cNvSpPr txBox="1">
            <a:spLocks noChangeArrowheads="1"/>
          </p:cNvSpPr>
          <p:nvPr/>
        </p:nvSpPr>
        <p:spPr bwMode="auto">
          <a:xfrm>
            <a:off x="107950" y="522922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038"/>
                                        </p:tgtEl>
                                        <p:attrNameLst>
                                          <p:attrName>style.visibility</p:attrName>
                                        </p:attrNameLst>
                                      </p:cBhvr>
                                      <p:to>
                                        <p:strVal val="visible"/>
                                      </p:to>
                                    </p:set>
                                    <p:animEffect transition="in" filter="blinds(horizontal)">
                                      <p:cBhvr>
                                        <p:cTn id="7" dur="500"/>
                                        <p:tgtEl>
                                          <p:spTgt spid="840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039"/>
                                        </p:tgtEl>
                                        <p:attrNameLst>
                                          <p:attrName>style.visibility</p:attrName>
                                        </p:attrNameLst>
                                      </p:cBhvr>
                                      <p:to>
                                        <p:strVal val="visible"/>
                                      </p:to>
                                    </p:set>
                                    <p:animEffect transition="in" filter="blinds(horizontal)">
                                      <p:cBhvr>
                                        <p:cTn id="12" dur="500"/>
                                        <p:tgtEl>
                                          <p:spTgt spid="840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040"/>
                                        </p:tgtEl>
                                        <p:attrNameLst>
                                          <p:attrName>style.visibility</p:attrName>
                                        </p:attrNameLst>
                                      </p:cBhvr>
                                      <p:to>
                                        <p:strVal val="visible"/>
                                      </p:to>
                                    </p:set>
                                    <p:animEffect transition="in" filter="blinds(horizontal)">
                                      <p:cBhvr>
                                        <p:cTn id="17" dur="500"/>
                                        <p:tgtEl>
                                          <p:spTgt spid="840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041"/>
                                        </p:tgtEl>
                                        <p:attrNameLst>
                                          <p:attrName>style.visibility</p:attrName>
                                        </p:attrNameLst>
                                      </p:cBhvr>
                                      <p:to>
                                        <p:strVal val="visible"/>
                                      </p:to>
                                    </p:set>
                                    <p:animEffect transition="in" filter="blinds(horizontal)">
                                      <p:cBhvr>
                                        <p:cTn id="22" dur="500"/>
                                        <p:tgtEl>
                                          <p:spTgt spid="840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4042"/>
                                        </p:tgtEl>
                                        <p:attrNameLst>
                                          <p:attrName>style.visibility</p:attrName>
                                        </p:attrNameLst>
                                      </p:cBhvr>
                                      <p:to>
                                        <p:strVal val="visible"/>
                                      </p:to>
                                    </p:set>
                                    <p:animEffect transition="in" filter="blinds(horizontal)">
                                      <p:cBhvr>
                                        <p:cTn id="27" dur="500"/>
                                        <p:tgtEl>
                                          <p:spTgt spid="8404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4043"/>
                                        </p:tgtEl>
                                        <p:attrNameLst>
                                          <p:attrName>style.visibility</p:attrName>
                                        </p:attrNameLst>
                                      </p:cBhvr>
                                      <p:to>
                                        <p:strVal val="visible"/>
                                      </p:to>
                                    </p:set>
                                    <p:animEffect transition="in" filter="blinds(horizontal)">
                                      <p:cBhvr>
                                        <p:cTn id="32" dur="500"/>
                                        <p:tgtEl>
                                          <p:spTgt spid="8404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4044"/>
                                        </p:tgtEl>
                                        <p:attrNameLst>
                                          <p:attrName>style.visibility</p:attrName>
                                        </p:attrNameLst>
                                      </p:cBhvr>
                                      <p:to>
                                        <p:strVal val="visible"/>
                                      </p:to>
                                    </p:set>
                                    <p:animEffect transition="in" filter="blinds(horizontal)">
                                      <p:cBhvr>
                                        <p:cTn id="37" dur="500"/>
                                        <p:tgtEl>
                                          <p:spTgt spid="8404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4045"/>
                                        </p:tgtEl>
                                        <p:attrNameLst>
                                          <p:attrName>style.visibility</p:attrName>
                                        </p:attrNameLst>
                                      </p:cBhvr>
                                      <p:to>
                                        <p:strVal val="visible"/>
                                      </p:to>
                                    </p:set>
                                    <p:animEffect transition="in" filter="blinds(horizontal)">
                                      <p:cBhvr>
                                        <p:cTn id="42" dur="500"/>
                                        <p:tgtEl>
                                          <p:spTgt spid="8404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4046"/>
                                        </p:tgtEl>
                                        <p:attrNameLst>
                                          <p:attrName>style.visibility</p:attrName>
                                        </p:attrNameLst>
                                      </p:cBhvr>
                                      <p:to>
                                        <p:strVal val="visible"/>
                                      </p:to>
                                    </p:set>
                                    <p:animEffect transition="in" filter="blinds(horizontal)">
                                      <p:cBhvr>
                                        <p:cTn id="47" dur="500"/>
                                        <p:tgtEl>
                                          <p:spTgt spid="8404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4047"/>
                                        </p:tgtEl>
                                        <p:attrNameLst>
                                          <p:attrName>style.visibility</p:attrName>
                                        </p:attrNameLst>
                                      </p:cBhvr>
                                      <p:to>
                                        <p:strVal val="visible"/>
                                      </p:to>
                                    </p:set>
                                    <p:animEffect transition="in" filter="blinds(horizontal)">
                                      <p:cBhvr>
                                        <p:cTn id="52" dur="500"/>
                                        <p:tgtEl>
                                          <p:spTgt spid="8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38" grpId="0"/>
      <p:bldP spid="84039" grpId="0"/>
      <p:bldP spid="84040" grpId="0"/>
      <p:bldP spid="84041" grpId="0"/>
      <p:bldP spid="84042" grpId="0"/>
      <p:bldP spid="84043" grpId="0"/>
      <p:bldP spid="84044" grpId="0"/>
      <p:bldP spid="84045" grpId="0"/>
      <p:bldP spid="84046" grpId="0"/>
      <p:bldP spid="8404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文本框 99"/>
          <p:cNvSpPr txBox="1">
            <a:spLocks noChangeArrowheads="1"/>
          </p:cNvSpPr>
          <p:nvPr/>
        </p:nvSpPr>
        <p:spPr bwMode="auto">
          <a:xfrm>
            <a:off x="107950" y="258763"/>
            <a:ext cx="8996363"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solidFill>
                  <a:srgbClr val="000000"/>
                </a:solidFill>
              </a:rPr>
              <a:t>三、短文填空（</a:t>
            </a:r>
            <a:r>
              <a:rPr lang="en-US" altLang="zh-CN" sz="3200">
                <a:solidFill>
                  <a:srgbClr val="000000"/>
                </a:solidFill>
              </a:rPr>
              <a:t>10</a:t>
            </a:r>
            <a:r>
              <a:rPr lang="zh-CN" altLang="en-US" sz="3200">
                <a:solidFill>
                  <a:srgbClr val="000000"/>
                </a:solidFill>
              </a:rPr>
              <a:t>小题，</a:t>
            </a:r>
            <a:r>
              <a:rPr lang="en-US" altLang="zh-CN" sz="3200">
                <a:solidFill>
                  <a:srgbClr val="000000"/>
                </a:solidFill>
              </a:rPr>
              <a:t>15</a:t>
            </a:r>
            <a:r>
              <a:rPr lang="zh-CN" altLang="en-US" sz="3200">
                <a:solidFill>
                  <a:srgbClr val="000000"/>
                </a:solidFill>
              </a:rPr>
              <a:t>分）</a:t>
            </a:r>
          </a:p>
          <a:p>
            <a:pPr algn="l">
              <a:buFont typeface="Arial" panose="020B0604020202020204" pitchFamily="34" charset="0"/>
              <a:buNone/>
            </a:pPr>
            <a:r>
              <a:rPr lang="zh-CN" altLang="en-US" sz="3200">
                <a:solidFill>
                  <a:srgbClr val="000000"/>
                </a:solidFill>
              </a:rPr>
              <a:t>     </a:t>
            </a:r>
            <a:r>
              <a:rPr lang="en-US" altLang="zh-CN" sz="3200">
                <a:solidFill>
                  <a:srgbClr val="000000"/>
                </a:solidFill>
              </a:rPr>
              <a:t>Do you know Deng Yaping? She was 31. _______ outstanding(</a:t>
            </a:r>
            <a:r>
              <a:rPr lang="zh-CN" altLang="en-US" sz="3200">
                <a:solidFill>
                  <a:srgbClr val="000000"/>
                </a:solidFill>
              </a:rPr>
              <a:t>出色的</a:t>
            </a:r>
            <a:r>
              <a:rPr lang="en-US" altLang="zh-CN" sz="3200">
                <a:solidFill>
                  <a:srgbClr val="000000"/>
                </a:solidFill>
              </a:rPr>
              <a:t>) table tennis player. She was born 32. _______ June 2nd, 1973. She started to 33. ________ table tennis in 1978. She 34. _________ the Henan table tennis team five years later. When she 35. ________ fifteen years old, she joined the national table tennis team. She played very 36. ________ so she beat many champions (</a:t>
            </a:r>
            <a:r>
              <a:rPr lang="zh-CN" altLang="en-US" sz="3200">
                <a:solidFill>
                  <a:srgbClr val="000000"/>
                </a:solidFill>
              </a:rPr>
              <a:t>冠军</a:t>
            </a:r>
            <a:r>
              <a:rPr lang="en-US" altLang="zh-CN" sz="3200">
                <a:solidFill>
                  <a:srgbClr val="000000"/>
                </a:solidFill>
              </a:rPr>
              <a:t>) in the world. 37._________ the age of twenty-four, she went to Tsinghua University. She was also good at 38. ______________ English. Besides, she was the </a:t>
            </a:r>
          </a:p>
        </p:txBody>
      </p:sp>
      <p:sp>
        <p:nvSpPr>
          <p:cNvPr id="84995" name="TextBox 14"/>
          <p:cNvSpPr txBox="1">
            <a:spLocks noChangeArrowheads="1"/>
          </p:cNvSpPr>
          <p:nvPr/>
        </p:nvSpPr>
        <p:spPr bwMode="auto">
          <a:xfrm>
            <a:off x="323850" y="1123950"/>
            <a:ext cx="2549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a:t>
            </a:r>
          </a:p>
        </p:txBody>
      </p:sp>
      <p:sp>
        <p:nvSpPr>
          <p:cNvPr id="84996" name="TextBox 14"/>
          <p:cNvSpPr txBox="1">
            <a:spLocks noChangeArrowheads="1"/>
          </p:cNvSpPr>
          <p:nvPr/>
        </p:nvSpPr>
        <p:spPr bwMode="auto">
          <a:xfrm>
            <a:off x="3492500" y="1628775"/>
            <a:ext cx="1716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on</a:t>
            </a:r>
          </a:p>
        </p:txBody>
      </p:sp>
      <p:sp>
        <p:nvSpPr>
          <p:cNvPr id="84997" name="TextBox 14"/>
          <p:cNvSpPr txBox="1">
            <a:spLocks noChangeArrowheads="1"/>
          </p:cNvSpPr>
          <p:nvPr/>
        </p:nvSpPr>
        <p:spPr bwMode="auto">
          <a:xfrm>
            <a:off x="2700338" y="2133600"/>
            <a:ext cx="21923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play</a:t>
            </a:r>
          </a:p>
        </p:txBody>
      </p:sp>
      <p:sp>
        <p:nvSpPr>
          <p:cNvPr id="84998" name="TextBox 14"/>
          <p:cNvSpPr txBox="1">
            <a:spLocks noChangeArrowheads="1"/>
          </p:cNvSpPr>
          <p:nvPr/>
        </p:nvSpPr>
        <p:spPr bwMode="auto">
          <a:xfrm>
            <a:off x="1763713" y="2636838"/>
            <a:ext cx="2041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joined	</a:t>
            </a:r>
          </a:p>
        </p:txBody>
      </p:sp>
      <p:sp>
        <p:nvSpPr>
          <p:cNvPr id="84999" name="TextBox 14"/>
          <p:cNvSpPr txBox="1">
            <a:spLocks noChangeArrowheads="1"/>
          </p:cNvSpPr>
          <p:nvPr/>
        </p:nvSpPr>
        <p:spPr bwMode="auto">
          <a:xfrm>
            <a:off x="5580063" y="3140075"/>
            <a:ext cx="2771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was</a:t>
            </a:r>
          </a:p>
        </p:txBody>
      </p:sp>
      <p:sp>
        <p:nvSpPr>
          <p:cNvPr id="85000" name="TextBox 14"/>
          <p:cNvSpPr txBox="1">
            <a:spLocks noChangeArrowheads="1"/>
          </p:cNvSpPr>
          <p:nvPr/>
        </p:nvSpPr>
        <p:spPr bwMode="auto">
          <a:xfrm>
            <a:off x="4932363" y="4076700"/>
            <a:ext cx="25828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well</a:t>
            </a:r>
          </a:p>
        </p:txBody>
      </p:sp>
      <p:sp>
        <p:nvSpPr>
          <p:cNvPr id="85001" name="TextBox 14"/>
          <p:cNvSpPr txBox="1">
            <a:spLocks noChangeArrowheads="1"/>
          </p:cNvSpPr>
          <p:nvPr/>
        </p:nvSpPr>
        <p:spPr bwMode="auto">
          <a:xfrm>
            <a:off x="755650" y="5084763"/>
            <a:ext cx="24526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At</a:t>
            </a:r>
          </a:p>
        </p:txBody>
      </p:sp>
      <p:sp>
        <p:nvSpPr>
          <p:cNvPr id="85002" name="TextBox 14"/>
          <p:cNvSpPr txBox="1">
            <a:spLocks noChangeArrowheads="1"/>
          </p:cNvSpPr>
          <p:nvPr/>
        </p:nvSpPr>
        <p:spPr bwMode="auto">
          <a:xfrm>
            <a:off x="755650" y="6092825"/>
            <a:ext cx="2189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speaking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linds(horizontal)">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linds(horizontal)">
                                      <p:cBhvr>
                                        <p:cTn id="12" dur="500"/>
                                        <p:tgtEl>
                                          <p:spTgt spid="849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blinds(horizontal)">
                                      <p:cBhvr>
                                        <p:cTn id="17" dur="500"/>
                                        <p:tgtEl>
                                          <p:spTgt spid="8499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998"/>
                                        </p:tgtEl>
                                        <p:attrNameLst>
                                          <p:attrName>style.visibility</p:attrName>
                                        </p:attrNameLst>
                                      </p:cBhvr>
                                      <p:to>
                                        <p:strVal val="visible"/>
                                      </p:to>
                                    </p:set>
                                    <p:animEffect transition="in" filter="blinds(horizontal)">
                                      <p:cBhvr>
                                        <p:cTn id="22" dur="500"/>
                                        <p:tgtEl>
                                          <p:spTgt spid="849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blinds(horizontal)">
                                      <p:cBhvr>
                                        <p:cTn id="27" dur="500"/>
                                        <p:tgtEl>
                                          <p:spTgt spid="8499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000"/>
                                        </p:tgtEl>
                                        <p:attrNameLst>
                                          <p:attrName>style.visibility</p:attrName>
                                        </p:attrNameLst>
                                      </p:cBhvr>
                                      <p:to>
                                        <p:strVal val="visible"/>
                                      </p:to>
                                    </p:set>
                                    <p:animEffect transition="in" filter="blinds(horizontal)">
                                      <p:cBhvr>
                                        <p:cTn id="32" dur="500"/>
                                        <p:tgtEl>
                                          <p:spTgt spid="8500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5001"/>
                                        </p:tgtEl>
                                        <p:attrNameLst>
                                          <p:attrName>style.visibility</p:attrName>
                                        </p:attrNameLst>
                                      </p:cBhvr>
                                      <p:to>
                                        <p:strVal val="visible"/>
                                      </p:to>
                                    </p:set>
                                    <p:animEffect transition="in" filter="blinds(horizontal)">
                                      <p:cBhvr>
                                        <p:cTn id="37" dur="500"/>
                                        <p:tgtEl>
                                          <p:spTgt spid="8500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5002"/>
                                        </p:tgtEl>
                                        <p:attrNameLst>
                                          <p:attrName>style.visibility</p:attrName>
                                        </p:attrNameLst>
                                      </p:cBhvr>
                                      <p:to>
                                        <p:strVal val="visible"/>
                                      </p:to>
                                    </p:set>
                                    <p:animEffect transition="in" filter="blinds(horizontal)">
                                      <p:cBhvr>
                                        <p:cTn id="42" dur="500"/>
                                        <p:tgtEl>
                                          <p:spTgt spid="85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p:bldP spid="84997" grpId="0"/>
      <p:bldP spid="84998" grpId="0"/>
      <p:bldP spid="84999" grpId="0"/>
      <p:bldP spid="85000" grpId="0"/>
      <p:bldP spid="85001" grpId="0"/>
      <p:bldP spid="8500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文本框 99"/>
          <p:cNvSpPr txBox="1">
            <a:spLocks noChangeArrowheads="1"/>
          </p:cNvSpPr>
          <p:nvPr/>
        </p:nvSpPr>
        <p:spPr bwMode="auto">
          <a:xfrm>
            <a:off x="76200" y="958850"/>
            <a:ext cx="89963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rPr>
              <a:t> No. 1 women</a:t>
            </a:r>
            <a:r>
              <a:rPr lang="en-US" altLang="zh-CN" sz="3200" dirty="0">
                <a:solidFill>
                  <a:srgbClr val="000000"/>
                </a:solidFill>
                <a:latin typeface="Calibri" panose="020F0502020204030204"/>
              </a:rPr>
              <a:t>’</a:t>
            </a:r>
            <a:r>
              <a:rPr lang="en-US" altLang="zh-CN" sz="3200" dirty="0">
                <a:solidFill>
                  <a:srgbClr val="000000"/>
                </a:solidFill>
              </a:rPr>
              <a:t>s singles player in the ITTF between 1993 39</a:t>
            </a:r>
            <a:r>
              <a:rPr lang="en-US" altLang="zh-CN" sz="3200" dirty="0" smtClean="0">
                <a:solidFill>
                  <a:srgbClr val="000000"/>
                </a:solidFill>
              </a:rPr>
              <a:t>.______ </a:t>
            </a:r>
            <a:r>
              <a:rPr lang="en-US" altLang="zh-CN" sz="3200" dirty="0">
                <a:solidFill>
                  <a:srgbClr val="000000"/>
                </a:solidFill>
              </a:rPr>
              <a:t>1998. She is so great that everyone likes 40. </a:t>
            </a:r>
            <a:r>
              <a:rPr lang="en-US" altLang="zh-CN" sz="3200" dirty="0" smtClean="0">
                <a:solidFill>
                  <a:srgbClr val="000000"/>
                </a:solidFill>
              </a:rPr>
              <a:t>_____</a:t>
            </a:r>
            <a:endParaRPr lang="en-US" altLang="zh-CN" sz="3200" dirty="0">
              <a:solidFill>
                <a:srgbClr val="000000"/>
              </a:solidFill>
            </a:endParaRPr>
          </a:p>
        </p:txBody>
      </p:sp>
      <p:sp>
        <p:nvSpPr>
          <p:cNvPr id="86019" name="TextBox 14"/>
          <p:cNvSpPr txBox="1">
            <a:spLocks noChangeArrowheads="1"/>
          </p:cNvSpPr>
          <p:nvPr/>
        </p:nvSpPr>
        <p:spPr bwMode="auto">
          <a:xfrm>
            <a:off x="3387726" y="1393825"/>
            <a:ext cx="12747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and</a:t>
            </a:r>
          </a:p>
        </p:txBody>
      </p:sp>
      <p:sp>
        <p:nvSpPr>
          <p:cNvPr id="86020" name="TextBox 14"/>
          <p:cNvSpPr txBox="1">
            <a:spLocks noChangeArrowheads="1"/>
          </p:cNvSpPr>
          <p:nvPr/>
        </p:nvSpPr>
        <p:spPr bwMode="auto">
          <a:xfrm>
            <a:off x="4419600" y="1898650"/>
            <a:ext cx="85804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dirty="0">
                <a:solidFill>
                  <a:srgbClr val="FF0000"/>
                </a:solidFill>
              </a:rPr>
              <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252413" y="-25400"/>
            <a:ext cx="86296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2800" b="1" dirty="0">
                <a:solidFill>
                  <a:srgbClr val="000000"/>
                </a:solidFill>
              </a:rPr>
              <a:t>四、阅读理解（</a:t>
            </a:r>
            <a:r>
              <a:rPr lang="en-US" altLang="zh-CN" sz="2800" b="1" dirty="0">
                <a:solidFill>
                  <a:srgbClr val="000000"/>
                </a:solidFill>
              </a:rPr>
              <a:t>1</a:t>
            </a:r>
            <a:r>
              <a:rPr lang="zh-CN" altLang="en-US" sz="2800" b="1" dirty="0">
                <a:solidFill>
                  <a:srgbClr val="000000"/>
                </a:solidFill>
              </a:rPr>
              <a:t>小题，</a:t>
            </a:r>
            <a:r>
              <a:rPr lang="en-US" altLang="zh-CN" sz="2800" b="1" dirty="0">
                <a:solidFill>
                  <a:srgbClr val="000000"/>
                </a:solidFill>
              </a:rPr>
              <a:t>10</a:t>
            </a:r>
            <a:r>
              <a:rPr lang="zh-CN" altLang="en-US" sz="2800" b="1" dirty="0">
                <a:solidFill>
                  <a:srgbClr val="000000"/>
                </a:solidFill>
              </a:rPr>
              <a:t>分）</a:t>
            </a:r>
          </a:p>
          <a:p>
            <a:pPr algn="l">
              <a:buFont typeface="Arial" panose="020B0604020202020204" pitchFamily="34" charset="0"/>
              <a:buNone/>
            </a:pPr>
            <a:r>
              <a:rPr lang="zh-CN" altLang="en-US" sz="2800" dirty="0">
                <a:solidFill>
                  <a:srgbClr val="000000"/>
                </a:solidFill>
              </a:rPr>
              <a:t>信息匹配。请根据对以下任务的描述，请为每个人选择最合适的一个信息。</a:t>
            </a:r>
          </a:p>
        </p:txBody>
      </p:sp>
      <p:graphicFrame>
        <p:nvGraphicFramePr>
          <p:cNvPr id="2" name="表格 -1"/>
          <p:cNvGraphicFramePr/>
          <p:nvPr/>
        </p:nvGraphicFramePr>
        <p:xfrm>
          <a:off x="-34925" y="1308100"/>
          <a:ext cx="9123363" cy="5524500"/>
        </p:xfrm>
        <a:graphic>
          <a:graphicData uri="http://schemas.openxmlformats.org/drawingml/2006/table">
            <a:tbl>
              <a:tblPr firstRow="1" bandRow="1">
                <a:tableStyleId>{5940675A-B579-460E-94D1-54222C63F5DA}</a:tableStyleId>
              </a:tblPr>
              <a:tblGrid>
                <a:gridCol w="4779812">
                  <a:extLst>
                    <a:ext uri="{9D8B030D-6E8A-4147-A177-3AD203B41FA5}">
                      <a16:colId xmlns:a16="http://schemas.microsoft.com/office/drawing/2014/main" val="20000"/>
                    </a:ext>
                  </a:extLst>
                </a:gridCol>
                <a:gridCol w="4343551">
                  <a:extLst>
                    <a:ext uri="{9D8B030D-6E8A-4147-A177-3AD203B41FA5}">
                      <a16:colId xmlns:a16="http://schemas.microsoft.com/office/drawing/2014/main" val="20001"/>
                    </a:ext>
                  </a:extLst>
                </a:gridCol>
              </a:tblGrid>
              <a:tr h="5524500">
                <a:tc>
                  <a:txBody>
                    <a:bodyPr/>
                    <a:lstStyle/>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41Laura likes cartoon very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much. She always watches Disney movies about bears.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Kate likes watching romantic movies best.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Jack is a robot fan. He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collects all kinds of robots and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he likes movies about robots.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Ann likes deer very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much. She wants to see some          movies about them.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Bob likes dogs, and </a:t>
                      </a:r>
                    </a:p>
                    <a:p>
                      <a:pPr marL="0" algn="l">
                        <a:buNone/>
                      </a:pPr>
                      <a:r>
                        <a:rPr lang="en-US" altLang="zh-CN" sz="25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he keeps two pet dogs.</a:t>
                      </a:r>
                    </a:p>
                  </a:txBody>
                  <a:tcPr marL="333387"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 Brother Bear is a story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about bears.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 Underdog tells you about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hero of people.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 Breaking Free is a kind of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movie about romance.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 Wall-E is a cartoon about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robots.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 Prince </a:t>
                      </a:r>
                      <a:r>
                        <a:rPr lang="en-US" altLang="zh-CN" sz="250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Casbin</a:t>
                      </a: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is a story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about a prince.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 Bambi is the name of a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lovely deer.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G. Peculiar Kin is a cartoon about family.</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7051" name="TextBox 14"/>
          <p:cNvSpPr txBox="1">
            <a:spLocks noChangeArrowheads="1"/>
          </p:cNvSpPr>
          <p:nvPr/>
        </p:nvSpPr>
        <p:spPr bwMode="auto">
          <a:xfrm>
            <a:off x="395288" y="1268413"/>
            <a:ext cx="7731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7052" name="TextBox 14"/>
          <p:cNvSpPr txBox="1">
            <a:spLocks noChangeArrowheads="1"/>
          </p:cNvSpPr>
          <p:nvPr/>
        </p:nvSpPr>
        <p:spPr bwMode="auto">
          <a:xfrm>
            <a:off x="368300" y="274320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87053" name="TextBox 14"/>
          <p:cNvSpPr txBox="1">
            <a:spLocks noChangeArrowheads="1"/>
          </p:cNvSpPr>
          <p:nvPr/>
        </p:nvSpPr>
        <p:spPr bwMode="auto">
          <a:xfrm>
            <a:off x="323850" y="350520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87054" name="TextBox 14"/>
          <p:cNvSpPr txBox="1">
            <a:spLocks noChangeArrowheads="1"/>
          </p:cNvSpPr>
          <p:nvPr/>
        </p:nvSpPr>
        <p:spPr bwMode="auto">
          <a:xfrm>
            <a:off x="368300" y="4678362"/>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a:t>
            </a:r>
          </a:p>
        </p:txBody>
      </p:sp>
      <p:sp>
        <p:nvSpPr>
          <p:cNvPr id="87055" name="TextBox 14"/>
          <p:cNvSpPr txBox="1">
            <a:spLocks noChangeArrowheads="1"/>
          </p:cNvSpPr>
          <p:nvPr/>
        </p:nvSpPr>
        <p:spPr bwMode="auto">
          <a:xfrm>
            <a:off x="444500" y="5791200"/>
            <a:ext cx="7747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51"/>
                                        </p:tgtEl>
                                        <p:attrNameLst>
                                          <p:attrName>style.visibility</p:attrName>
                                        </p:attrNameLst>
                                      </p:cBhvr>
                                      <p:to>
                                        <p:strVal val="visible"/>
                                      </p:to>
                                    </p:set>
                                    <p:animEffect transition="in" filter="blinds(horizontal)">
                                      <p:cBhvr>
                                        <p:cTn id="7" dur="500"/>
                                        <p:tgtEl>
                                          <p:spTgt spid="870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52"/>
                                        </p:tgtEl>
                                        <p:attrNameLst>
                                          <p:attrName>style.visibility</p:attrName>
                                        </p:attrNameLst>
                                      </p:cBhvr>
                                      <p:to>
                                        <p:strVal val="visible"/>
                                      </p:to>
                                    </p:set>
                                    <p:animEffect transition="in" filter="blinds(horizontal)">
                                      <p:cBhvr>
                                        <p:cTn id="12" dur="500"/>
                                        <p:tgtEl>
                                          <p:spTgt spid="870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53"/>
                                        </p:tgtEl>
                                        <p:attrNameLst>
                                          <p:attrName>style.visibility</p:attrName>
                                        </p:attrNameLst>
                                      </p:cBhvr>
                                      <p:to>
                                        <p:strVal val="visible"/>
                                      </p:to>
                                    </p:set>
                                    <p:animEffect transition="in" filter="blinds(horizontal)">
                                      <p:cBhvr>
                                        <p:cTn id="17" dur="500"/>
                                        <p:tgtEl>
                                          <p:spTgt spid="870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54"/>
                                        </p:tgtEl>
                                        <p:attrNameLst>
                                          <p:attrName>style.visibility</p:attrName>
                                        </p:attrNameLst>
                                      </p:cBhvr>
                                      <p:to>
                                        <p:strVal val="visible"/>
                                      </p:to>
                                    </p:set>
                                    <p:animEffect transition="in" filter="blinds(horizontal)">
                                      <p:cBhvr>
                                        <p:cTn id="22" dur="500"/>
                                        <p:tgtEl>
                                          <p:spTgt spid="8705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55"/>
                                        </p:tgtEl>
                                        <p:attrNameLst>
                                          <p:attrName>style.visibility</p:attrName>
                                        </p:attrNameLst>
                                      </p:cBhvr>
                                      <p:to>
                                        <p:strVal val="visible"/>
                                      </p:to>
                                    </p:set>
                                    <p:animEffect transition="in" filter="blinds(horizontal)">
                                      <p:cBhvr>
                                        <p:cTn id="27" dur="500"/>
                                        <p:tgtEl>
                                          <p:spTgt spid="87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1" grpId="0"/>
      <p:bldP spid="87052" grpId="0"/>
      <p:bldP spid="87053" grpId="0"/>
      <p:bldP spid="87054" grpId="0"/>
      <p:bldP spid="8705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179388" y="404813"/>
            <a:ext cx="86741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rPr>
              <a:t>五、根据所给单词的中文意思或者根据所给单词的适当形式完成句子。</a:t>
            </a:r>
            <a:r>
              <a:rPr lang="en-US" altLang="zh-CN" sz="3200" b="1" dirty="0">
                <a:solidFill>
                  <a:srgbClr val="000000"/>
                </a:solidFill>
              </a:rPr>
              <a:t>(10</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dirty="0">
                <a:solidFill>
                  <a:srgbClr val="000000"/>
                </a:solidFill>
              </a:rPr>
              <a:t>46. We _________ (</a:t>
            </a:r>
            <a:r>
              <a:rPr lang="zh-CN" altLang="en-US" sz="3200" dirty="0">
                <a:solidFill>
                  <a:srgbClr val="000000"/>
                </a:solidFill>
              </a:rPr>
              <a:t>喂养</a:t>
            </a:r>
            <a:r>
              <a:rPr lang="en-US" altLang="zh-CN" sz="3200" dirty="0">
                <a:solidFill>
                  <a:srgbClr val="000000"/>
                </a:solidFill>
              </a:rPr>
              <a:t>) some chickens last weekend.</a:t>
            </a:r>
          </a:p>
          <a:p>
            <a:pPr algn="l">
              <a:buFont typeface="Arial" panose="020B0604020202020204" pitchFamily="34" charset="0"/>
              <a:buNone/>
            </a:pPr>
            <a:r>
              <a:rPr lang="en-US" altLang="zh-CN" sz="3200" dirty="0">
                <a:solidFill>
                  <a:srgbClr val="000000"/>
                </a:solidFill>
              </a:rPr>
              <a:t>47. She is such an _______________ (</a:t>
            </a:r>
            <a:r>
              <a:rPr lang="zh-CN" altLang="en-US" sz="3200" dirty="0">
                <a:solidFill>
                  <a:srgbClr val="000000"/>
                </a:solidFill>
              </a:rPr>
              <a:t>优秀的</a:t>
            </a:r>
            <a:r>
              <a:rPr lang="en-US" altLang="zh-CN" sz="3200" dirty="0">
                <a:solidFill>
                  <a:srgbClr val="000000"/>
                </a:solidFill>
              </a:rPr>
              <a:t>) student that we all like her.</a:t>
            </a:r>
          </a:p>
          <a:p>
            <a:pPr algn="l">
              <a:buFont typeface="Arial" panose="020B0604020202020204" pitchFamily="34" charset="0"/>
              <a:buNone/>
            </a:pPr>
            <a:r>
              <a:rPr lang="en-US" altLang="zh-CN" sz="3200" dirty="0">
                <a:solidFill>
                  <a:srgbClr val="000000"/>
                </a:solidFill>
              </a:rPr>
              <a:t>48. She visited the _______________ (</a:t>
            </a:r>
            <a:r>
              <a:rPr lang="zh-CN" altLang="en-US" sz="3200" dirty="0">
                <a:solidFill>
                  <a:srgbClr val="000000"/>
                </a:solidFill>
              </a:rPr>
              <a:t>博物馆</a:t>
            </a:r>
            <a:r>
              <a:rPr lang="en-US" altLang="zh-CN" sz="3200" dirty="0">
                <a:solidFill>
                  <a:srgbClr val="000000"/>
                </a:solidFill>
              </a:rPr>
              <a:t>) yesterday afternoon.</a:t>
            </a:r>
          </a:p>
          <a:p>
            <a:pPr algn="l">
              <a:buFont typeface="Arial" panose="020B0604020202020204" pitchFamily="34" charset="0"/>
              <a:buNone/>
            </a:pPr>
            <a:r>
              <a:rPr lang="en-US" altLang="zh-CN" sz="3200" dirty="0">
                <a:solidFill>
                  <a:srgbClr val="000000"/>
                </a:solidFill>
              </a:rPr>
              <a:t>49. John saw a lot of beautiful flowers and ______________ (</a:t>
            </a:r>
            <a:r>
              <a:rPr lang="zh-CN" altLang="en-US" sz="3200" dirty="0">
                <a:solidFill>
                  <a:srgbClr val="000000"/>
                </a:solidFill>
              </a:rPr>
              <a:t>采摘</a:t>
            </a:r>
            <a:r>
              <a:rPr lang="en-US" altLang="zh-CN" sz="3200" dirty="0">
                <a:solidFill>
                  <a:srgbClr val="000000"/>
                </a:solidFill>
              </a:rPr>
              <a:t>) them his my parents.</a:t>
            </a:r>
          </a:p>
          <a:p>
            <a:pPr algn="l">
              <a:buFont typeface="Arial" panose="020B0604020202020204" pitchFamily="34" charset="0"/>
              <a:buNone/>
            </a:pPr>
            <a:r>
              <a:rPr lang="en-US" altLang="zh-CN" sz="3200" dirty="0">
                <a:solidFill>
                  <a:srgbClr val="000000"/>
                </a:solidFill>
              </a:rPr>
              <a:t>50. Sandy didn</a:t>
            </a:r>
            <a:r>
              <a:rPr lang="en-US" altLang="zh-CN" sz="3200" dirty="0">
                <a:solidFill>
                  <a:srgbClr val="000000"/>
                </a:solidFill>
                <a:latin typeface="Calibri" panose="020F0502020204030204"/>
              </a:rPr>
              <a:t>’</a:t>
            </a:r>
            <a:r>
              <a:rPr lang="en-US" altLang="zh-CN" sz="3200" dirty="0">
                <a:solidFill>
                  <a:srgbClr val="000000"/>
                </a:solidFill>
              </a:rPr>
              <a:t>t want to buy the robot because it was too ______________ (</a:t>
            </a:r>
            <a:r>
              <a:rPr lang="zh-CN" altLang="en-US" sz="3200" dirty="0">
                <a:solidFill>
                  <a:srgbClr val="000000"/>
                </a:solidFill>
              </a:rPr>
              <a:t>昂贵的</a:t>
            </a:r>
            <a:r>
              <a:rPr lang="en-US" altLang="zh-CN" sz="3200" dirty="0">
                <a:solidFill>
                  <a:srgbClr val="000000"/>
                </a:solidFill>
              </a:rPr>
              <a:t>).</a:t>
            </a:r>
          </a:p>
        </p:txBody>
      </p:sp>
      <p:sp>
        <p:nvSpPr>
          <p:cNvPr id="88067" name="TextBox 14"/>
          <p:cNvSpPr txBox="1">
            <a:spLocks noChangeArrowheads="1"/>
          </p:cNvSpPr>
          <p:nvPr/>
        </p:nvSpPr>
        <p:spPr bwMode="auto">
          <a:xfrm>
            <a:off x="2054225" y="1268413"/>
            <a:ext cx="23637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fed</a:t>
            </a:r>
          </a:p>
        </p:txBody>
      </p:sp>
      <p:sp>
        <p:nvSpPr>
          <p:cNvPr id="88068" name="TextBox 14"/>
          <p:cNvSpPr txBox="1">
            <a:spLocks noChangeArrowheads="1"/>
          </p:cNvSpPr>
          <p:nvPr/>
        </p:nvSpPr>
        <p:spPr bwMode="auto">
          <a:xfrm>
            <a:off x="4067175" y="2276475"/>
            <a:ext cx="25225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excellent	</a:t>
            </a:r>
          </a:p>
        </p:txBody>
      </p:sp>
      <p:sp>
        <p:nvSpPr>
          <p:cNvPr id="88069" name="TextBox 14"/>
          <p:cNvSpPr txBox="1">
            <a:spLocks noChangeArrowheads="1"/>
          </p:cNvSpPr>
          <p:nvPr/>
        </p:nvSpPr>
        <p:spPr bwMode="auto">
          <a:xfrm>
            <a:off x="4356100" y="3357563"/>
            <a:ext cx="2486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museum</a:t>
            </a:r>
          </a:p>
        </p:txBody>
      </p:sp>
      <p:sp>
        <p:nvSpPr>
          <p:cNvPr id="88070" name="TextBox 14"/>
          <p:cNvSpPr txBox="1">
            <a:spLocks noChangeArrowheads="1"/>
          </p:cNvSpPr>
          <p:nvPr/>
        </p:nvSpPr>
        <p:spPr bwMode="auto">
          <a:xfrm>
            <a:off x="539750" y="4724400"/>
            <a:ext cx="2692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picked</a:t>
            </a:r>
          </a:p>
        </p:txBody>
      </p:sp>
      <p:sp>
        <p:nvSpPr>
          <p:cNvPr id="88071" name="TextBox 14"/>
          <p:cNvSpPr txBox="1">
            <a:spLocks noChangeArrowheads="1"/>
          </p:cNvSpPr>
          <p:nvPr/>
        </p:nvSpPr>
        <p:spPr bwMode="auto">
          <a:xfrm>
            <a:off x="2484438" y="5732463"/>
            <a:ext cx="2790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expensive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8"/>
                                        </p:tgtEl>
                                        <p:attrNameLst>
                                          <p:attrName>style.visibility</p:attrName>
                                        </p:attrNameLst>
                                      </p:cBhvr>
                                      <p:to>
                                        <p:strVal val="visible"/>
                                      </p:to>
                                    </p:set>
                                    <p:animEffect transition="in" filter="blinds(horizontal)">
                                      <p:cBhvr>
                                        <p:cTn id="12" dur="500"/>
                                        <p:tgtEl>
                                          <p:spTgt spid="880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69"/>
                                        </p:tgtEl>
                                        <p:attrNameLst>
                                          <p:attrName>style.visibility</p:attrName>
                                        </p:attrNameLst>
                                      </p:cBhvr>
                                      <p:to>
                                        <p:strVal val="visible"/>
                                      </p:to>
                                    </p:set>
                                    <p:animEffect transition="in" filter="blinds(horizontal)">
                                      <p:cBhvr>
                                        <p:cTn id="17" dur="500"/>
                                        <p:tgtEl>
                                          <p:spTgt spid="880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0"/>
                                        </p:tgtEl>
                                        <p:attrNameLst>
                                          <p:attrName>style.visibility</p:attrName>
                                        </p:attrNameLst>
                                      </p:cBhvr>
                                      <p:to>
                                        <p:strVal val="visible"/>
                                      </p:to>
                                    </p:set>
                                    <p:animEffect transition="in" filter="blinds(horizontal)">
                                      <p:cBhvr>
                                        <p:cTn id="22" dur="500"/>
                                        <p:tgtEl>
                                          <p:spTgt spid="8807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1"/>
                                        </p:tgtEl>
                                        <p:attrNameLst>
                                          <p:attrName>style.visibility</p:attrName>
                                        </p:attrNameLst>
                                      </p:cBhvr>
                                      <p:to>
                                        <p:strVal val="visible"/>
                                      </p:to>
                                    </p:set>
                                    <p:animEffect transition="in" filter="blinds(horizontal)">
                                      <p:cBhvr>
                                        <p:cTn id="27"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179388" y="476250"/>
            <a:ext cx="86741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sym typeface="Arial" panose="020B0604020202020204" pitchFamily="34" charset="0"/>
              </a:rPr>
              <a:t>51. All the children are ___________ (interest) in the story.</a:t>
            </a:r>
          </a:p>
          <a:p>
            <a:pPr algn="l">
              <a:buFont typeface="Arial" panose="020B0604020202020204" pitchFamily="34" charset="0"/>
              <a:buNone/>
            </a:pPr>
            <a:r>
              <a:rPr lang="en-US" altLang="zh-CN" sz="3200" dirty="0">
                <a:solidFill>
                  <a:srgbClr val="000000"/>
                </a:solidFill>
                <a:sym typeface="Arial" panose="020B0604020202020204" pitchFamily="34" charset="0"/>
              </a:rPr>
              <a:t>52. Peter and his family _________ (grow) flowers together yesterday.</a:t>
            </a:r>
          </a:p>
          <a:p>
            <a:pPr algn="l">
              <a:buFont typeface="Arial" panose="020B0604020202020204" pitchFamily="34" charset="0"/>
              <a:buNone/>
            </a:pPr>
            <a:r>
              <a:rPr lang="en-US" altLang="zh-CN" sz="3200" dirty="0">
                <a:solidFill>
                  <a:srgbClr val="000000"/>
                </a:solidFill>
                <a:sym typeface="Arial" panose="020B0604020202020204" pitchFamily="34" charset="0"/>
              </a:rPr>
              <a:t>53. Lily bought some ___________ (love) gifts for his sister.</a:t>
            </a:r>
          </a:p>
          <a:p>
            <a:pPr algn="l">
              <a:buFont typeface="Arial" panose="020B0604020202020204" pitchFamily="34" charset="0"/>
              <a:buNone/>
            </a:pPr>
            <a:r>
              <a:rPr lang="en-US" altLang="zh-CN" sz="3200" dirty="0">
                <a:solidFill>
                  <a:srgbClr val="000000"/>
                </a:solidFill>
                <a:sym typeface="Arial" panose="020B0604020202020204" pitchFamily="34" charset="0"/>
              </a:rPr>
              <a:t>54. Mary often helps her mother _________ (clean) the house.</a:t>
            </a:r>
          </a:p>
          <a:p>
            <a:pPr algn="l">
              <a:buFont typeface="Arial" panose="020B0604020202020204" pitchFamily="34" charset="0"/>
              <a:buNone/>
            </a:pPr>
            <a:r>
              <a:rPr lang="en-US" altLang="zh-CN" sz="3200" dirty="0">
                <a:solidFill>
                  <a:srgbClr val="000000"/>
                </a:solidFill>
                <a:sym typeface="Arial" panose="020B0604020202020204" pitchFamily="34" charset="0"/>
              </a:rPr>
              <a:t>55. _________ (farm) grow strawberries from December to June.</a:t>
            </a:r>
          </a:p>
        </p:txBody>
      </p:sp>
      <p:sp>
        <p:nvSpPr>
          <p:cNvPr id="89091" name="TextBox 14"/>
          <p:cNvSpPr txBox="1">
            <a:spLocks noChangeArrowheads="1"/>
          </p:cNvSpPr>
          <p:nvPr/>
        </p:nvSpPr>
        <p:spPr bwMode="auto">
          <a:xfrm>
            <a:off x="4152900" y="404813"/>
            <a:ext cx="28971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interested	</a:t>
            </a:r>
          </a:p>
        </p:txBody>
      </p:sp>
      <p:sp>
        <p:nvSpPr>
          <p:cNvPr id="89092" name="TextBox 14"/>
          <p:cNvSpPr txBox="1">
            <a:spLocks noChangeArrowheads="1"/>
          </p:cNvSpPr>
          <p:nvPr/>
        </p:nvSpPr>
        <p:spPr bwMode="auto">
          <a:xfrm>
            <a:off x="4787900" y="1412875"/>
            <a:ext cx="27606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grew</a:t>
            </a:r>
          </a:p>
        </p:txBody>
      </p:sp>
      <p:sp>
        <p:nvSpPr>
          <p:cNvPr id="89093" name="TextBox 14"/>
          <p:cNvSpPr txBox="1">
            <a:spLocks noChangeArrowheads="1"/>
          </p:cNvSpPr>
          <p:nvPr/>
        </p:nvSpPr>
        <p:spPr bwMode="auto">
          <a:xfrm>
            <a:off x="5940425" y="3357563"/>
            <a:ext cx="3562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clean/ to clean	</a:t>
            </a:r>
          </a:p>
        </p:txBody>
      </p:sp>
      <p:sp>
        <p:nvSpPr>
          <p:cNvPr id="89094" name="TextBox 14"/>
          <p:cNvSpPr txBox="1">
            <a:spLocks noChangeArrowheads="1"/>
          </p:cNvSpPr>
          <p:nvPr/>
        </p:nvSpPr>
        <p:spPr bwMode="auto">
          <a:xfrm>
            <a:off x="4284663" y="2347913"/>
            <a:ext cx="27733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lovely</a:t>
            </a:r>
          </a:p>
        </p:txBody>
      </p:sp>
      <p:sp>
        <p:nvSpPr>
          <p:cNvPr id="89095" name="TextBox 14"/>
          <p:cNvSpPr txBox="1">
            <a:spLocks noChangeArrowheads="1"/>
          </p:cNvSpPr>
          <p:nvPr/>
        </p:nvSpPr>
        <p:spPr bwMode="auto">
          <a:xfrm>
            <a:off x="971550" y="4221163"/>
            <a:ext cx="27717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4"/>
                                        </p:tgtEl>
                                        <p:attrNameLst>
                                          <p:attrName>style.visibility</p:attrName>
                                        </p:attrNameLst>
                                      </p:cBhvr>
                                      <p:to>
                                        <p:strVal val="visible"/>
                                      </p:to>
                                    </p:set>
                                    <p:animEffect transition="in" filter="blinds(horizontal)">
                                      <p:cBhvr>
                                        <p:cTn id="17" dur="500"/>
                                        <p:tgtEl>
                                          <p:spTgt spid="890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3"/>
                                        </p:tgtEl>
                                        <p:attrNameLst>
                                          <p:attrName>style.visibility</p:attrName>
                                        </p:attrNameLst>
                                      </p:cBhvr>
                                      <p:to>
                                        <p:strVal val="visible"/>
                                      </p:to>
                                    </p:set>
                                    <p:animEffect transition="in" filter="blinds(horizontal)">
                                      <p:cBhvr>
                                        <p:cTn id="22" dur="500"/>
                                        <p:tgtEl>
                                          <p:spTgt spid="8909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blinds(horizontal)">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P spid="89093" grpId="0"/>
      <p:bldP spid="89094" grpId="0"/>
      <p:bldP spid="890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34925" y="260350"/>
            <a:ext cx="9271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rPr>
              <a:t>56. </a:t>
            </a:r>
            <a:r>
              <a:rPr lang="zh-CN" altLang="en-US" sz="3200" dirty="0">
                <a:solidFill>
                  <a:srgbClr val="000000"/>
                </a:solidFill>
              </a:rPr>
              <a:t>李老师昨天教我们如何制作机器人模型。</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Mr. Li _______________________________ make model robots yesterday.</a:t>
            </a:r>
          </a:p>
          <a:p>
            <a:pPr algn="l">
              <a:buFont typeface="Arial" panose="020B0604020202020204" pitchFamily="34" charset="0"/>
              <a:buNone/>
            </a:pPr>
            <a:r>
              <a:rPr lang="en-US" altLang="zh-CN" sz="3200" dirty="0">
                <a:solidFill>
                  <a:srgbClr val="000000"/>
                </a:solidFill>
              </a:rPr>
              <a:t>57. </a:t>
            </a:r>
            <a:r>
              <a:rPr lang="zh-CN" altLang="en-US" sz="3200" dirty="0">
                <a:solidFill>
                  <a:srgbClr val="000000"/>
                </a:solidFill>
              </a:rPr>
              <a:t>我对唱歌一点都不感兴趣。</a:t>
            </a:r>
          </a:p>
          <a:p>
            <a:pPr algn="l">
              <a:buFont typeface="Arial" panose="020B0604020202020204" pitchFamily="34" charset="0"/>
              <a:buNone/>
            </a:pPr>
            <a:r>
              <a:rPr lang="zh-CN" altLang="en-US" sz="3200" dirty="0">
                <a:solidFill>
                  <a:srgbClr val="000000"/>
                </a:solidFill>
              </a:rPr>
              <a:t> </a:t>
            </a:r>
            <a:r>
              <a:rPr lang="en-US" altLang="zh-CN" sz="3200" dirty="0">
                <a:solidFill>
                  <a:srgbClr val="000000"/>
                </a:solidFill>
              </a:rPr>
              <a:t>I</a:t>
            </a:r>
            <a:r>
              <a:rPr lang="en-US" altLang="zh-CN" sz="3200" dirty="0">
                <a:solidFill>
                  <a:srgbClr val="000000"/>
                </a:solidFill>
                <a:latin typeface="Calibri" panose="020F0502020204030204"/>
              </a:rPr>
              <a:t>’</a:t>
            </a:r>
            <a:r>
              <a:rPr lang="en-US" altLang="zh-CN" sz="3200" dirty="0">
                <a:solidFill>
                  <a:srgbClr val="000000"/>
                </a:solidFill>
              </a:rPr>
              <a:t>m ____________________ singing _________.</a:t>
            </a:r>
          </a:p>
          <a:p>
            <a:pPr algn="l">
              <a:buFont typeface="Arial" panose="020B0604020202020204" pitchFamily="34" charset="0"/>
              <a:buNone/>
            </a:pPr>
            <a:r>
              <a:rPr lang="en-US" altLang="zh-CN" sz="3200" dirty="0">
                <a:solidFill>
                  <a:srgbClr val="000000"/>
                </a:solidFill>
              </a:rPr>
              <a:t>58. </a:t>
            </a:r>
            <a:r>
              <a:rPr lang="zh-CN" altLang="en-US" sz="3200" dirty="0">
                <a:solidFill>
                  <a:srgbClr val="000000"/>
                </a:solidFill>
              </a:rPr>
              <a:t>我爷爷在乡下种了花。</a:t>
            </a:r>
          </a:p>
          <a:p>
            <a:pPr algn="l">
              <a:buFont typeface="Arial" panose="020B0604020202020204" pitchFamily="34" charset="0"/>
              <a:buNone/>
            </a:pPr>
            <a:r>
              <a:rPr lang="en-US" altLang="zh-CN" sz="3200" dirty="0">
                <a:solidFill>
                  <a:srgbClr val="000000"/>
                </a:solidFill>
              </a:rPr>
              <a:t>My grandfather ______________________.</a:t>
            </a:r>
          </a:p>
          <a:p>
            <a:pPr algn="l">
              <a:buFont typeface="Arial" panose="020B0604020202020204" pitchFamily="34" charset="0"/>
              <a:buNone/>
            </a:pPr>
            <a:r>
              <a:rPr lang="en-US" altLang="zh-CN" sz="3200" dirty="0">
                <a:solidFill>
                  <a:srgbClr val="000000"/>
                </a:solidFill>
              </a:rPr>
              <a:t>59. </a:t>
            </a:r>
            <a:r>
              <a:rPr lang="zh-CN" altLang="en-US" sz="3200" dirty="0">
                <a:solidFill>
                  <a:srgbClr val="000000"/>
                </a:solidFill>
              </a:rPr>
              <a:t>总的来说，他是一个优秀的学生。</a:t>
            </a:r>
          </a:p>
          <a:p>
            <a:pPr algn="l">
              <a:buFont typeface="Arial" panose="020B0604020202020204" pitchFamily="34" charset="0"/>
              <a:buNone/>
            </a:pPr>
            <a:r>
              <a:rPr lang="en-US" altLang="zh-CN" sz="3200" dirty="0">
                <a:solidFill>
                  <a:srgbClr val="000000"/>
                </a:solidFill>
              </a:rPr>
              <a:t>__________________, he is an excellent student.</a:t>
            </a:r>
          </a:p>
          <a:p>
            <a:pPr algn="l">
              <a:buFont typeface="Arial" panose="020B0604020202020204" pitchFamily="34" charset="0"/>
              <a:buNone/>
            </a:pPr>
            <a:r>
              <a:rPr lang="en-US" altLang="zh-CN" sz="3200" dirty="0">
                <a:solidFill>
                  <a:srgbClr val="000000"/>
                </a:solidFill>
              </a:rPr>
              <a:t>60. </a:t>
            </a:r>
            <a:r>
              <a:rPr lang="zh-CN" altLang="en-US" sz="3200" dirty="0">
                <a:solidFill>
                  <a:srgbClr val="000000"/>
                </a:solidFill>
              </a:rPr>
              <a:t>对我来说，下国际象棋很难。</a:t>
            </a:r>
          </a:p>
          <a:p>
            <a:pPr algn="l">
              <a:buFont typeface="Arial" panose="020B0604020202020204" pitchFamily="34" charset="0"/>
              <a:buNone/>
            </a:pPr>
            <a:r>
              <a:rPr lang="en-US" altLang="zh-CN" sz="3200" dirty="0">
                <a:solidFill>
                  <a:srgbClr val="000000"/>
                </a:solidFill>
              </a:rPr>
              <a:t>It ____________________________ play chess.</a:t>
            </a:r>
          </a:p>
        </p:txBody>
      </p:sp>
      <p:sp>
        <p:nvSpPr>
          <p:cNvPr id="90115" name="TextBox 14"/>
          <p:cNvSpPr txBox="1">
            <a:spLocks noChangeArrowheads="1"/>
          </p:cNvSpPr>
          <p:nvPr/>
        </p:nvSpPr>
        <p:spPr bwMode="auto">
          <a:xfrm>
            <a:off x="611188" y="5589588"/>
            <a:ext cx="7153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is difficult for me to </a:t>
            </a:r>
          </a:p>
        </p:txBody>
      </p:sp>
      <p:sp>
        <p:nvSpPr>
          <p:cNvPr id="90116" name="TextBox 14"/>
          <p:cNvSpPr txBox="1">
            <a:spLocks noChangeArrowheads="1"/>
          </p:cNvSpPr>
          <p:nvPr/>
        </p:nvSpPr>
        <p:spPr bwMode="auto">
          <a:xfrm>
            <a:off x="1533525" y="1123950"/>
            <a:ext cx="7356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taught us how to</a:t>
            </a:r>
          </a:p>
        </p:txBody>
      </p:sp>
      <p:sp>
        <p:nvSpPr>
          <p:cNvPr id="90117" name="TextBox 14"/>
          <p:cNvSpPr txBox="1">
            <a:spLocks noChangeArrowheads="1"/>
          </p:cNvSpPr>
          <p:nvPr/>
        </p:nvSpPr>
        <p:spPr bwMode="auto">
          <a:xfrm>
            <a:off x="1260475" y="2636838"/>
            <a:ext cx="3817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not interested in</a:t>
            </a:r>
          </a:p>
        </p:txBody>
      </p:sp>
      <p:sp>
        <p:nvSpPr>
          <p:cNvPr id="90118" name="TextBox 14"/>
          <p:cNvSpPr txBox="1">
            <a:spLocks noChangeArrowheads="1"/>
          </p:cNvSpPr>
          <p:nvPr/>
        </p:nvSpPr>
        <p:spPr bwMode="auto">
          <a:xfrm>
            <a:off x="6732588" y="2636838"/>
            <a:ext cx="2009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at all</a:t>
            </a:r>
          </a:p>
        </p:txBody>
      </p:sp>
      <p:sp>
        <p:nvSpPr>
          <p:cNvPr id="90119" name="TextBox 14"/>
          <p:cNvSpPr txBox="1">
            <a:spLocks noChangeArrowheads="1"/>
          </p:cNvSpPr>
          <p:nvPr/>
        </p:nvSpPr>
        <p:spPr bwMode="auto">
          <a:xfrm>
            <a:off x="2690813" y="3644900"/>
            <a:ext cx="64944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 grew flowers in the countryside</a:t>
            </a:r>
          </a:p>
        </p:txBody>
      </p:sp>
      <p:sp>
        <p:nvSpPr>
          <p:cNvPr id="90120" name="TextBox 14"/>
          <p:cNvSpPr txBox="1">
            <a:spLocks noChangeArrowheads="1"/>
          </p:cNvSpPr>
          <p:nvPr/>
        </p:nvSpPr>
        <p:spPr bwMode="auto">
          <a:xfrm>
            <a:off x="395288" y="4579938"/>
            <a:ext cx="3886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All in 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blinds(horizontal)">
                                      <p:cBhvr>
                                        <p:cTn id="7" dur="500"/>
                                        <p:tgtEl>
                                          <p:spTgt spid="901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7"/>
                                        </p:tgtEl>
                                        <p:attrNameLst>
                                          <p:attrName>style.visibility</p:attrName>
                                        </p:attrNameLst>
                                      </p:cBhvr>
                                      <p:to>
                                        <p:strVal val="visible"/>
                                      </p:to>
                                    </p:set>
                                    <p:animEffect transition="in" filter="blinds(horizontal)">
                                      <p:cBhvr>
                                        <p:cTn id="12" dur="500"/>
                                        <p:tgtEl>
                                          <p:spTgt spid="901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0118"/>
                                        </p:tgtEl>
                                        <p:attrNameLst>
                                          <p:attrName>style.visibility</p:attrName>
                                        </p:attrNameLst>
                                      </p:cBhvr>
                                      <p:to>
                                        <p:strVal val="visible"/>
                                      </p:to>
                                    </p:set>
                                    <p:animEffect transition="in" filter="blinds(horizontal)">
                                      <p:cBhvr>
                                        <p:cTn id="17" dur="500"/>
                                        <p:tgtEl>
                                          <p:spTgt spid="901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0119"/>
                                        </p:tgtEl>
                                        <p:attrNameLst>
                                          <p:attrName>style.visibility</p:attrName>
                                        </p:attrNameLst>
                                      </p:cBhvr>
                                      <p:to>
                                        <p:strVal val="visible"/>
                                      </p:to>
                                    </p:set>
                                    <p:animEffect transition="in" filter="blinds(horizontal)">
                                      <p:cBhvr>
                                        <p:cTn id="22" dur="500"/>
                                        <p:tgtEl>
                                          <p:spTgt spid="901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0120"/>
                                        </p:tgtEl>
                                        <p:attrNameLst>
                                          <p:attrName>style.visibility</p:attrName>
                                        </p:attrNameLst>
                                      </p:cBhvr>
                                      <p:to>
                                        <p:strVal val="visible"/>
                                      </p:to>
                                    </p:set>
                                    <p:animEffect transition="in" filter="blinds(horizontal)">
                                      <p:cBhvr>
                                        <p:cTn id="27" dur="500"/>
                                        <p:tgtEl>
                                          <p:spTgt spid="9012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0115"/>
                                        </p:tgtEl>
                                        <p:attrNameLst>
                                          <p:attrName>style.visibility</p:attrName>
                                        </p:attrNameLst>
                                      </p:cBhvr>
                                      <p:to>
                                        <p:strVal val="visible"/>
                                      </p:to>
                                    </p:set>
                                    <p:animEffect transition="in" filter="blinds(horizontal)">
                                      <p:cBhvr>
                                        <p:cTn id="32"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P spid="90117" grpId="0"/>
      <p:bldP spid="90118" grpId="0"/>
      <p:bldP spid="90119" grpId="0"/>
      <p:bldP spid="9012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文本框 99"/>
          <p:cNvSpPr txBox="1">
            <a:spLocks noChangeArrowheads="1"/>
          </p:cNvSpPr>
          <p:nvPr/>
        </p:nvSpPr>
        <p:spPr bwMode="auto">
          <a:xfrm>
            <a:off x="187325" y="238125"/>
            <a:ext cx="89582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solidFill>
                  <a:srgbClr val="000000"/>
                </a:solidFill>
              </a:rPr>
              <a:t>七、读写综合</a:t>
            </a:r>
            <a:r>
              <a:rPr lang="en-US" altLang="zh-CN" sz="3200" b="1">
                <a:solidFill>
                  <a:srgbClr val="000000"/>
                </a:solidFill>
              </a:rPr>
              <a:t>(</a:t>
            </a:r>
            <a:r>
              <a:rPr lang="zh-CN" altLang="en-US" sz="3200" b="1">
                <a:solidFill>
                  <a:srgbClr val="000000"/>
                </a:solidFill>
              </a:rPr>
              <a:t>本大题分</a:t>
            </a:r>
            <a:r>
              <a:rPr lang="en-US" altLang="zh-CN" sz="3200" b="1">
                <a:solidFill>
                  <a:srgbClr val="000000"/>
                </a:solidFill>
              </a:rPr>
              <a:t>A</a:t>
            </a:r>
            <a:r>
              <a:rPr lang="zh-CN" altLang="en-US" sz="3200" b="1">
                <a:solidFill>
                  <a:srgbClr val="000000"/>
                </a:solidFill>
              </a:rPr>
              <a:t>、</a:t>
            </a:r>
            <a:r>
              <a:rPr lang="en-US" altLang="zh-CN" sz="3200" b="1">
                <a:solidFill>
                  <a:srgbClr val="000000"/>
                </a:solidFill>
              </a:rPr>
              <a:t>B</a:t>
            </a:r>
            <a:r>
              <a:rPr lang="zh-CN" altLang="en-US" sz="3200" b="1">
                <a:solidFill>
                  <a:srgbClr val="000000"/>
                </a:solidFill>
              </a:rPr>
              <a:t>两部分，共</a:t>
            </a:r>
            <a:r>
              <a:rPr lang="en-US" altLang="zh-CN" sz="3200" b="1">
                <a:solidFill>
                  <a:srgbClr val="000000"/>
                </a:solidFill>
              </a:rPr>
              <a:t>25</a:t>
            </a:r>
            <a:r>
              <a:rPr lang="zh-CN" altLang="en-US" sz="3200" b="1">
                <a:solidFill>
                  <a:srgbClr val="000000"/>
                </a:solidFill>
              </a:rPr>
              <a:t>分</a:t>
            </a:r>
            <a:r>
              <a:rPr lang="en-US" altLang="zh-CN" sz="3200" b="1">
                <a:solidFill>
                  <a:srgbClr val="000000"/>
                </a:solidFill>
              </a:rPr>
              <a:t>)</a:t>
            </a:r>
          </a:p>
          <a:p>
            <a:pPr algn="l">
              <a:buFont typeface="Arial" panose="020B0604020202020204" pitchFamily="34" charset="0"/>
              <a:buNone/>
            </a:pPr>
            <a:r>
              <a:rPr lang="en-US" altLang="zh-CN" sz="3200" b="1">
                <a:solidFill>
                  <a:srgbClr val="000000"/>
                </a:solidFill>
              </a:rPr>
              <a:t>A. </a:t>
            </a:r>
            <a:r>
              <a:rPr lang="zh-CN" altLang="en-US" sz="3200" b="1">
                <a:solidFill>
                  <a:srgbClr val="000000"/>
                </a:solidFill>
              </a:rPr>
              <a:t>信息归纳</a:t>
            </a:r>
            <a:r>
              <a:rPr lang="en-US" altLang="zh-CN" sz="3200" b="1">
                <a:solidFill>
                  <a:srgbClr val="000000"/>
                </a:solidFill>
              </a:rPr>
              <a:t>(5</a:t>
            </a:r>
            <a:r>
              <a:rPr lang="zh-CN" altLang="en-US" sz="3200" b="1">
                <a:solidFill>
                  <a:srgbClr val="000000"/>
                </a:solidFill>
              </a:rPr>
              <a:t>小题，共</a:t>
            </a:r>
            <a:r>
              <a:rPr lang="en-US" altLang="zh-CN" sz="3200" b="1">
                <a:solidFill>
                  <a:srgbClr val="000000"/>
                </a:solidFill>
              </a:rPr>
              <a:t>10</a:t>
            </a:r>
            <a:r>
              <a:rPr lang="zh-CN" altLang="en-US" sz="3200" b="1">
                <a:solidFill>
                  <a:srgbClr val="000000"/>
                </a:solidFill>
              </a:rPr>
              <a:t>分</a:t>
            </a:r>
            <a:r>
              <a:rPr lang="en-US" altLang="zh-CN" sz="3200" b="1">
                <a:solidFill>
                  <a:srgbClr val="000000"/>
                </a:solidFill>
              </a:rPr>
              <a:t>)</a:t>
            </a:r>
          </a:p>
          <a:p>
            <a:pPr algn="l">
              <a:buFont typeface="Arial" panose="020B0604020202020204" pitchFamily="34" charset="0"/>
              <a:buNone/>
            </a:pPr>
            <a:r>
              <a:rPr lang="en-US" altLang="zh-CN" sz="3200">
                <a:solidFill>
                  <a:srgbClr val="000000"/>
                </a:solidFill>
              </a:rPr>
              <a:t>     Mike and Dick work in the same office. They don</a:t>
            </a:r>
            <a:r>
              <a:rPr lang="en-US" altLang="zh-CN" sz="3200">
                <a:solidFill>
                  <a:srgbClr val="000000"/>
                </a:solidFill>
                <a:latin typeface="Calibri" panose="020F0502020204030204"/>
              </a:rPr>
              <a:t>’</a:t>
            </a:r>
            <a:r>
              <a:rPr lang="en-US" altLang="zh-CN" sz="3200">
                <a:solidFill>
                  <a:srgbClr val="000000"/>
                </a:solidFill>
              </a:rPr>
              <a:t>t like the cold weather. And one day they decided to take their holiday in Australia. Their plane arrived in Sydney at nine in the morning. They rented(</a:t>
            </a:r>
            <a:r>
              <a:rPr lang="zh-CN" altLang="en-US" sz="3200">
                <a:solidFill>
                  <a:srgbClr val="000000"/>
                </a:solidFill>
              </a:rPr>
              <a:t>租</a:t>
            </a:r>
            <a:r>
              <a:rPr lang="en-US" altLang="zh-CN" sz="3200">
                <a:solidFill>
                  <a:srgbClr val="000000"/>
                </a:solidFill>
              </a:rPr>
              <a:t>) a car in the city and began their trip. A few hours later the sun was shining in the sky and there were no shade(</a:t>
            </a:r>
            <a:r>
              <a:rPr lang="zh-CN" altLang="en-US" sz="3200">
                <a:solidFill>
                  <a:srgbClr val="000000"/>
                </a:solidFill>
              </a:rPr>
              <a:t>遮阴</a:t>
            </a:r>
            <a:r>
              <a:rPr lang="en-US" altLang="zh-CN" sz="3200">
                <a:solidFill>
                  <a:srgbClr val="000000"/>
                </a:solidFill>
              </a:rPr>
              <a:t>) trees beside the road. It was so hot that they could hardly(</a:t>
            </a:r>
            <a:r>
              <a:rPr lang="zh-CN" altLang="en-US" sz="3200">
                <a:solidFill>
                  <a:srgbClr val="000000"/>
                </a:solidFill>
              </a:rPr>
              <a:t>几乎不</a:t>
            </a:r>
            <a:r>
              <a:rPr lang="en-US" altLang="zh-CN" sz="3200">
                <a:solidFill>
                  <a:srgbClr val="000000"/>
                </a:solidFill>
              </a:rPr>
              <a:t>) go on driving. They had to stop to look around. Mike found a river was about half a kilometer(</a:t>
            </a:r>
            <a:r>
              <a:rPr lang="zh-CN" altLang="en-US" sz="3200">
                <a:solidFill>
                  <a:srgbClr val="000000"/>
                </a:solidFill>
              </a:rPr>
              <a:t>千米</a:t>
            </a:r>
            <a:r>
              <a:rPr lang="en-US" altLang="zh-CN" sz="3200">
                <a:solidFill>
                  <a:srgbClr val="000000"/>
                </a:solidFill>
              </a:rPr>
              <a:t>) away from them. They were both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0" y="733485"/>
            <a:ext cx="907256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 How was your last summer vacation?</a:t>
            </a:r>
          </a:p>
          <a:p>
            <a:pPr algn="l">
              <a:buFont typeface="Arial" panose="020B0604020202020204" pitchFamily="34" charset="0"/>
              <a:buNone/>
            </a:pPr>
            <a:r>
              <a:rPr lang="en-US" altLang="zh-CN" sz="3200" dirty="0"/>
              <a:t>        --- </a:t>
            </a:r>
            <a:r>
              <a:rPr lang="en-US" altLang="zh-CN" sz="3200" dirty="0" smtClean="0"/>
              <a:t>_______________________.</a:t>
            </a:r>
            <a:endParaRPr lang="en-US" altLang="zh-CN" sz="3200" dirty="0"/>
          </a:p>
          <a:p>
            <a:pPr algn="l">
              <a:buFont typeface="Arial" panose="020B0604020202020204" pitchFamily="34" charset="0"/>
              <a:buNone/>
            </a:pPr>
            <a:r>
              <a:rPr lang="en-US" altLang="zh-CN" sz="3200" dirty="0"/>
              <a:t>      A. Thank you very much	B. Good idea.</a:t>
            </a:r>
          </a:p>
          <a:p>
            <a:pPr algn="l">
              <a:buFont typeface="Arial" panose="020B0604020202020204" pitchFamily="34" charset="0"/>
              <a:buNone/>
            </a:pPr>
            <a:r>
              <a:rPr lang="en-US" altLang="zh-CN" sz="3200" dirty="0"/>
              <a:t>      C. It is great.	</a:t>
            </a:r>
            <a:r>
              <a:rPr lang="en-US" altLang="zh-CN" sz="3200" dirty="0" smtClean="0"/>
              <a:t>D</a:t>
            </a:r>
            <a:r>
              <a:rPr lang="en-US" altLang="zh-CN" sz="3200" dirty="0"/>
              <a:t>. It was really great.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I </a:t>
            </a:r>
            <a:r>
              <a:rPr lang="en-US" altLang="zh-CN" sz="3200" dirty="0" smtClean="0"/>
              <a:t>____ </a:t>
            </a:r>
            <a:r>
              <a:rPr lang="en-US" altLang="zh-CN" sz="3200" dirty="0"/>
              <a:t>lots of food last night.</a:t>
            </a:r>
          </a:p>
          <a:p>
            <a:pPr algn="l">
              <a:buFont typeface="Arial" panose="020B0604020202020204" pitchFamily="34" charset="0"/>
              <a:buNone/>
            </a:pPr>
            <a:r>
              <a:rPr lang="en-US" altLang="zh-CN" sz="3200" dirty="0"/>
              <a:t>        A. eat       </a:t>
            </a:r>
            <a:r>
              <a:rPr lang="en-US" altLang="zh-CN" sz="3200" dirty="0" smtClean="0"/>
              <a:t>B</a:t>
            </a:r>
            <a:r>
              <a:rPr lang="en-US" altLang="zh-CN" sz="3200" dirty="0"/>
              <a:t>. </a:t>
            </a:r>
            <a:r>
              <a:rPr lang="en-US" altLang="zh-CN" sz="3200" dirty="0" err="1"/>
              <a:t>eated</a:t>
            </a:r>
            <a:r>
              <a:rPr lang="en-US" altLang="zh-CN" sz="3200" dirty="0"/>
              <a:t> 			</a:t>
            </a:r>
          </a:p>
          <a:p>
            <a:pPr algn="l">
              <a:buFont typeface="Arial" panose="020B0604020202020204" pitchFamily="34" charset="0"/>
              <a:buNone/>
            </a:pPr>
            <a:r>
              <a:rPr lang="en-US" altLang="zh-CN" sz="3200" dirty="0"/>
              <a:t>        C. ate	</a:t>
            </a:r>
            <a:r>
              <a:rPr lang="en-US" altLang="zh-CN" sz="3200" dirty="0" smtClean="0"/>
              <a:t>D</a:t>
            </a:r>
            <a:r>
              <a:rPr lang="en-US" altLang="zh-CN" sz="3200" dirty="0"/>
              <a:t>. </a:t>
            </a:r>
            <a:r>
              <a:rPr lang="en-US" altLang="zh-CN" sz="3200" dirty="0" smtClean="0"/>
              <a:t>eating</a:t>
            </a:r>
            <a:endParaRPr lang="en-US" altLang="zh-CN" sz="3200" dirty="0"/>
          </a:p>
        </p:txBody>
      </p:sp>
      <p:sp>
        <p:nvSpPr>
          <p:cNvPr id="73731" name="TextBox 13"/>
          <p:cNvSpPr txBox="1">
            <a:spLocks noChangeArrowheads="1"/>
          </p:cNvSpPr>
          <p:nvPr/>
        </p:nvSpPr>
        <p:spPr bwMode="auto">
          <a:xfrm>
            <a:off x="250825" y="1285935"/>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3732" name="TextBox 14"/>
          <p:cNvSpPr txBox="1">
            <a:spLocks noChangeArrowheads="1"/>
          </p:cNvSpPr>
          <p:nvPr/>
        </p:nvSpPr>
        <p:spPr bwMode="auto">
          <a:xfrm>
            <a:off x="179388" y="3735448"/>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文本框 99"/>
          <p:cNvSpPr txBox="1">
            <a:spLocks noChangeArrowheads="1"/>
          </p:cNvSpPr>
          <p:nvPr/>
        </p:nvSpPr>
        <p:spPr bwMode="auto">
          <a:xfrm>
            <a:off x="187325" y="-49213"/>
            <a:ext cx="8958263" cy="691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sym typeface="Arial" panose="020B0604020202020204" pitchFamily="34" charset="0"/>
              </a:rPr>
              <a:t>happy and drove the car quickly. Soon they got to the river. Before they jumped into the river, Dick saw a boy playing under a big tree. He asked, </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Are there any sharks(</a:t>
            </a:r>
            <a:r>
              <a:rPr lang="zh-CN" altLang="en-US" sz="3200">
                <a:solidFill>
                  <a:srgbClr val="000000"/>
                </a:solidFill>
                <a:sym typeface="Arial" panose="020B0604020202020204" pitchFamily="34" charset="0"/>
              </a:rPr>
              <a:t>鲨鱼</a:t>
            </a:r>
            <a:r>
              <a:rPr lang="en-US" altLang="zh-CN" sz="3200">
                <a:solidFill>
                  <a:srgbClr val="000000"/>
                </a:solidFill>
                <a:sym typeface="Arial" panose="020B0604020202020204" pitchFamily="34" charset="0"/>
              </a:rPr>
              <a:t>) in the river, boy?</a:t>
            </a:r>
            <a:r>
              <a:rPr lang="en-US" altLang="zh-CN" sz="3200">
                <a:solidFill>
                  <a:srgbClr val="000000"/>
                </a:solidFill>
                <a:latin typeface="Calibri" panose="020F0502020204030204"/>
                <a:sym typeface="Arial" panose="020B0604020202020204" pitchFamily="34" charset="0"/>
              </a:rPr>
              <a:t>”</a:t>
            </a:r>
            <a:endParaRPr lang="en-US" altLang="zh-CN" sz="3200">
              <a:solidFill>
                <a:srgbClr val="000000"/>
              </a:solidFill>
            </a:endParaRPr>
          </a:p>
          <a:p>
            <a:pPr algn="l">
              <a:buFont typeface="Arial" panose="020B0604020202020204" pitchFamily="34" charset="0"/>
              <a:buNone/>
            </a:pPr>
            <a:r>
              <a:rPr lang="en-US" altLang="zh-CN" sz="3200">
                <a:solidFill>
                  <a:srgbClr val="000000"/>
                </a:solidFill>
                <a:sym typeface="Arial" panose="020B0604020202020204" pitchFamily="34" charset="0"/>
              </a:rPr>
              <a:t>     </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No, there aren</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t.</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 answered the boy.</a:t>
            </a:r>
            <a:endParaRPr lang="en-US" altLang="zh-CN" sz="3200">
              <a:solidFill>
                <a:srgbClr val="000000"/>
              </a:solidFill>
            </a:endParaRPr>
          </a:p>
          <a:p>
            <a:pPr algn="l">
              <a:buFont typeface="Arial" panose="020B0604020202020204" pitchFamily="34" charset="0"/>
              <a:buNone/>
            </a:pPr>
            <a:r>
              <a:rPr lang="en-US" altLang="zh-CN" sz="3200">
                <a:solidFill>
                  <a:srgbClr val="000000"/>
                </a:solidFill>
                <a:sym typeface="Arial" panose="020B0604020202020204" pitchFamily="34" charset="0"/>
              </a:rPr>
              <a:t>     So they began to swim in the river. After a while, Dick felt something hit against his leg. He told Mike about it. They were afraid and stopped swimming. Dick asked loudly, </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Is is true that there aren</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t any sharks in the river?</a:t>
            </a:r>
            <a:r>
              <a:rPr lang="en-US" altLang="zh-CN" sz="3200">
                <a:solidFill>
                  <a:srgbClr val="000000"/>
                </a:solidFill>
                <a:latin typeface="Calibri" panose="020F0502020204030204"/>
                <a:sym typeface="Arial" panose="020B0604020202020204" pitchFamily="34" charset="0"/>
              </a:rPr>
              <a:t>”</a:t>
            </a:r>
            <a:endParaRPr lang="en-US" altLang="zh-CN" sz="3200">
              <a:solidFill>
                <a:srgbClr val="000000"/>
              </a:solidFill>
            </a:endParaRPr>
          </a:p>
          <a:p>
            <a:pPr algn="l">
              <a:buFont typeface="Arial" panose="020B0604020202020204" pitchFamily="34" charset="0"/>
              <a:buNone/>
            </a:pPr>
            <a:r>
              <a:rPr lang="en-US" altLang="zh-CN" sz="3200">
                <a:solidFill>
                  <a:srgbClr val="000000"/>
                </a:solidFill>
                <a:sym typeface="Arial" panose="020B0604020202020204" pitchFamily="34" charset="0"/>
              </a:rPr>
              <a:t>     </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Yes, sir,</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 said the boy, </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There</a:t>
            </a:r>
            <a:r>
              <a:rPr lang="en-US" altLang="zh-CN" sz="3200">
                <a:solidFill>
                  <a:srgbClr val="000000"/>
                </a:solidFill>
                <a:latin typeface="Calibri" panose="020F0502020204030204"/>
                <a:sym typeface="Arial" panose="020B0604020202020204" pitchFamily="34" charset="0"/>
              </a:rPr>
              <a:t>’</a:t>
            </a:r>
            <a:r>
              <a:rPr lang="en-US" altLang="zh-CN" sz="3200">
                <a:solidFill>
                  <a:srgbClr val="000000"/>
                </a:solidFill>
                <a:sym typeface="Arial" panose="020B0604020202020204" pitchFamily="34" charset="0"/>
              </a:rPr>
              <a:t>re a lot of crocodiles(</a:t>
            </a:r>
            <a:r>
              <a:rPr lang="zh-CN" altLang="en-US" sz="3200">
                <a:solidFill>
                  <a:srgbClr val="000000"/>
                </a:solidFill>
                <a:sym typeface="Arial" panose="020B0604020202020204" pitchFamily="34" charset="0"/>
              </a:rPr>
              <a:t>鳄鱼</a:t>
            </a:r>
            <a:r>
              <a:rPr lang="en-US" altLang="zh-CN" sz="3200">
                <a:solidFill>
                  <a:srgbClr val="000000"/>
                </a:solidFill>
                <a:sym typeface="Arial" panose="020B0604020202020204" pitchFamily="34" charset="0"/>
              </a:rPr>
              <a:t>) in the water. All the sharks have swum away(</a:t>
            </a:r>
            <a:r>
              <a:rPr lang="zh-CN" altLang="en-US" sz="3200">
                <a:solidFill>
                  <a:srgbClr val="000000"/>
                </a:solidFill>
                <a:sym typeface="Arial" panose="020B0604020202020204" pitchFamily="34" charset="0"/>
              </a:rPr>
              <a:t>游走了</a:t>
            </a:r>
            <a:r>
              <a:rPr lang="en-US" altLang="zh-CN" sz="3200">
                <a:solidFill>
                  <a:srgbClr val="000000"/>
                </a:solidFill>
                <a:sym typeface="Arial" panose="020B0604020202020204" pitchFamily="34" charset="0"/>
              </a:rPr>
              <a:t>)!</a:t>
            </a:r>
            <a:r>
              <a:rPr lang="en-US" altLang="zh-CN" sz="3200">
                <a:solidFill>
                  <a:srgbClr val="000000"/>
                </a:solidFill>
                <a:latin typeface="Calibri" panose="020F0502020204030204"/>
                <a:sym typeface="Arial" panose="020B0604020202020204" pitchFamily="34" charset="0"/>
              </a:rPr>
              <a:t>”</a:t>
            </a:r>
            <a:endParaRPr lang="en-US" altLang="zh-CN" sz="32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203200" y="777875"/>
          <a:ext cx="8782050" cy="5364485"/>
        </p:xfrm>
        <a:graphic>
          <a:graphicData uri="http://schemas.openxmlformats.org/drawingml/2006/table">
            <a:tbl>
              <a:tblPr firstRow="1" bandRow="1">
                <a:tableStyleId>{5940675A-B579-460E-94D1-54222C63F5DA}</a:tableStyleId>
              </a:tblPr>
              <a:tblGrid>
                <a:gridCol w="5072648">
                  <a:extLst>
                    <a:ext uri="{9D8B030D-6E8A-4147-A177-3AD203B41FA5}">
                      <a16:colId xmlns:a16="http://schemas.microsoft.com/office/drawing/2014/main" val="20000"/>
                    </a:ext>
                  </a:extLst>
                </a:gridCol>
                <a:gridCol w="3709402">
                  <a:extLst>
                    <a:ext uri="{9D8B030D-6E8A-4147-A177-3AD203B41FA5}">
                      <a16:colId xmlns:a16="http://schemas.microsoft.com/office/drawing/2014/main" val="20001"/>
                    </a:ext>
                  </a:extLst>
                </a:gridCol>
              </a:tblGrid>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country they wanted to go</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 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way they went to Sydney</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62.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thing they rented</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63.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2953">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distance（距离）between them and the river</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64.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____________________________________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5302">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place where the boy was playing</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65. 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p>
                      <a:pPr marL="0" indent="0" algn="l">
                        <a:buNone/>
                      </a:pPr>
                      <a:r>
                        <a:rPr lang="en-US" altLang="zh-CN" sz="3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__________________</a:t>
                      </a:r>
                      <a:endPar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3206" name="文本框 99"/>
          <p:cNvSpPr txBox="1">
            <a:spLocks noChangeArrowheads="1"/>
          </p:cNvSpPr>
          <p:nvPr/>
        </p:nvSpPr>
        <p:spPr bwMode="auto">
          <a:xfrm>
            <a:off x="2843213" y="46038"/>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Information Card</a:t>
            </a:r>
          </a:p>
        </p:txBody>
      </p:sp>
      <p:sp>
        <p:nvSpPr>
          <p:cNvPr id="93207" name="TextBox 14"/>
          <p:cNvSpPr txBox="1">
            <a:spLocks noChangeArrowheads="1"/>
          </p:cNvSpPr>
          <p:nvPr/>
        </p:nvSpPr>
        <p:spPr bwMode="auto">
          <a:xfrm>
            <a:off x="5724525" y="765175"/>
            <a:ext cx="3324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Australia </a:t>
            </a:r>
          </a:p>
        </p:txBody>
      </p:sp>
      <p:sp>
        <p:nvSpPr>
          <p:cNvPr id="93208" name="TextBox 14"/>
          <p:cNvSpPr txBox="1">
            <a:spLocks noChangeArrowheads="1"/>
          </p:cNvSpPr>
          <p:nvPr/>
        </p:nvSpPr>
        <p:spPr bwMode="auto">
          <a:xfrm>
            <a:off x="5795963" y="1700213"/>
            <a:ext cx="32305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By plane</a:t>
            </a:r>
          </a:p>
        </p:txBody>
      </p:sp>
      <p:sp>
        <p:nvSpPr>
          <p:cNvPr id="93209" name="TextBox 14"/>
          <p:cNvSpPr txBox="1">
            <a:spLocks noChangeArrowheads="1"/>
          </p:cNvSpPr>
          <p:nvPr/>
        </p:nvSpPr>
        <p:spPr bwMode="auto">
          <a:xfrm>
            <a:off x="5724525" y="2636838"/>
            <a:ext cx="3189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 car</a:t>
            </a:r>
          </a:p>
        </p:txBody>
      </p:sp>
      <p:sp>
        <p:nvSpPr>
          <p:cNvPr id="93210" name="TextBox 14"/>
          <p:cNvSpPr txBox="1">
            <a:spLocks noChangeArrowheads="1"/>
          </p:cNvSpPr>
          <p:nvPr/>
        </p:nvSpPr>
        <p:spPr bwMode="auto">
          <a:xfrm>
            <a:off x="5795963" y="3644900"/>
            <a:ext cx="31670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Half a kilometer </a:t>
            </a:r>
          </a:p>
        </p:txBody>
      </p:sp>
      <p:sp>
        <p:nvSpPr>
          <p:cNvPr id="93211" name="TextBox 14"/>
          <p:cNvSpPr txBox="1">
            <a:spLocks noChangeArrowheads="1"/>
          </p:cNvSpPr>
          <p:nvPr/>
        </p:nvSpPr>
        <p:spPr bwMode="auto">
          <a:xfrm>
            <a:off x="5724525" y="5154613"/>
            <a:ext cx="31765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Under a big tree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207"/>
                                        </p:tgtEl>
                                        <p:attrNameLst>
                                          <p:attrName>style.visibility</p:attrName>
                                        </p:attrNameLst>
                                      </p:cBhvr>
                                      <p:to>
                                        <p:strVal val="visible"/>
                                      </p:to>
                                    </p:set>
                                    <p:animEffect transition="in" filter="blinds(horizontal)">
                                      <p:cBhvr>
                                        <p:cTn id="7" dur="500"/>
                                        <p:tgtEl>
                                          <p:spTgt spid="932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208"/>
                                        </p:tgtEl>
                                        <p:attrNameLst>
                                          <p:attrName>style.visibility</p:attrName>
                                        </p:attrNameLst>
                                      </p:cBhvr>
                                      <p:to>
                                        <p:strVal val="visible"/>
                                      </p:to>
                                    </p:set>
                                    <p:animEffect transition="in" filter="blinds(horizontal)">
                                      <p:cBhvr>
                                        <p:cTn id="12" dur="500"/>
                                        <p:tgtEl>
                                          <p:spTgt spid="932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3209"/>
                                        </p:tgtEl>
                                        <p:attrNameLst>
                                          <p:attrName>style.visibility</p:attrName>
                                        </p:attrNameLst>
                                      </p:cBhvr>
                                      <p:to>
                                        <p:strVal val="visible"/>
                                      </p:to>
                                    </p:set>
                                    <p:animEffect transition="in" filter="blinds(horizontal)">
                                      <p:cBhvr>
                                        <p:cTn id="17" dur="500"/>
                                        <p:tgtEl>
                                          <p:spTgt spid="932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3210"/>
                                        </p:tgtEl>
                                        <p:attrNameLst>
                                          <p:attrName>style.visibility</p:attrName>
                                        </p:attrNameLst>
                                      </p:cBhvr>
                                      <p:to>
                                        <p:strVal val="visible"/>
                                      </p:to>
                                    </p:set>
                                    <p:animEffect transition="in" filter="blinds(horizontal)">
                                      <p:cBhvr>
                                        <p:cTn id="22" dur="500"/>
                                        <p:tgtEl>
                                          <p:spTgt spid="932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3211"/>
                                        </p:tgtEl>
                                        <p:attrNameLst>
                                          <p:attrName>style.visibility</p:attrName>
                                        </p:attrNameLst>
                                      </p:cBhvr>
                                      <p:to>
                                        <p:strVal val="visible"/>
                                      </p:to>
                                    </p:set>
                                    <p:animEffect transition="in" filter="blinds(horizontal)">
                                      <p:cBhvr>
                                        <p:cTn id="27" dur="500"/>
                                        <p:tgtEl>
                                          <p:spTgt spid="93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7" grpId="0"/>
      <p:bldP spid="93208" grpId="0"/>
      <p:bldP spid="93209" grpId="0"/>
      <p:bldP spid="93210" grpId="0"/>
      <p:bldP spid="932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文本框 99"/>
          <p:cNvSpPr txBox="1">
            <a:spLocks noChangeArrowheads="1"/>
          </p:cNvSpPr>
          <p:nvPr/>
        </p:nvSpPr>
        <p:spPr bwMode="auto">
          <a:xfrm>
            <a:off x="250824" y="990600"/>
            <a:ext cx="857091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000000"/>
                </a:solidFill>
              </a:rPr>
              <a:t>B. </a:t>
            </a:r>
            <a:r>
              <a:rPr lang="zh-CN" altLang="en-US" sz="3200" b="1" dirty="0">
                <a:solidFill>
                  <a:srgbClr val="000000"/>
                </a:solidFill>
              </a:rPr>
              <a:t>书面表达</a:t>
            </a:r>
            <a:r>
              <a:rPr lang="en-US" altLang="zh-CN" sz="3200" b="1" dirty="0">
                <a:solidFill>
                  <a:srgbClr val="000000"/>
                </a:solidFill>
              </a:rPr>
              <a:t>(1</a:t>
            </a:r>
            <a:r>
              <a:rPr lang="zh-CN" altLang="en-US" sz="3200" b="1" dirty="0">
                <a:solidFill>
                  <a:srgbClr val="000000"/>
                </a:solidFill>
              </a:rPr>
              <a:t>小题，</a:t>
            </a:r>
            <a:r>
              <a:rPr lang="en-US" altLang="zh-CN" sz="3200" b="1" dirty="0">
                <a:solidFill>
                  <a:srgbClr val="000000"/>
                </a:solidFill>
              </a:rPr>
              <a:t>15</a:t>
            </a:r>
            <a:r>
              <a:rPr lang="zh-CN" altLang="en-US" sz="3200" b="1" dirty="0">
                <a:solidFill>
                  <a:srgbClr val="000000"/>
                </a:solidFill>
              </a:rPr>
              <a:t>分</a:t>
            </a:r>
            <a:r>
              <a:rPr lang="en-US" altLang="zh-CN" sz="3200" b="1" dirty="0">
                <a:solidFill>
                  <a:srgbClr val="000000"/>
                </a:solidFill>
              </a:rPr>
              <a:t>)</a:t>
            </a:r>
          </a:p>
          <a:p>
            <a:pPr algn="l">
              <a:buFont typeface="Arial" panose="020B0604020202020204" pitchFamily="34" charset="0"/>
              <a:buNone/>
            </a:pPr>
            <a:r>
              <a:rPr lang="en-US" altLang="zh-CN" sz="3200" dirty="0">
                <a:solidFill>
                  <a:srgbClr val="000000"/>
                </a:solidFill>
              </a:rPr>
              <a:t>       </a:t>
            </a:r>
            <a:r>
              <a:rPr lang="zh-CN" altLang="en-US" sz="3200" dirty="0">
                <a:solidFill>
                  <a:srgbClr val="000000"/>
                </a:solidFill>
              </a:rPr>
              <a:t>你是否喜欢上文中有趣又刺激的旅行呢？请用大约</a:t>
            </a:r>
            <a:r>
              <a:rPr lang="en-US" altLang="zh-CN" sz="3200" dirty="0">
                <a:solidFill>
                  <a:srgbClr val="000000"/>
                </a:solidFill>
              </a:rPr>
              <a:t>70</a:t>
            </a:r>
            <a:r>
              <a:rPr lang="zh-CN" altLang="en-US" sz="3200" dirty="0">
                <a:solidFill>
                  <a:srgbClr val="000000"/>
                </a:solidFill>
              </a:rPr>
              <a:t>词描述你的一次难忘的旅行，包括旅行的时间、地点、交通方式、行程、难忘的原因和感受等。可适当发挥。</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文本框 99"/>
          <p:cNvSpPr txBox="1">
            <a:spLocks noChangeArrowheads="1"/>
          </p:cNvSpPr>
          <p:nvPr/>
        </p:nvSpPr>
        <p:spPr bwMode="auto">
          <a:xfrm>
            <a:off x="179388" y="260350"/>
            <a:ext cx="862488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__________________________________________________________________________________</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___________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
        <p:nvSpPr>
          <p:cNvPr id="95235" name="TextBox 14"/>
          <p:cNvSpPr txBox="1">
            <a:spLocks noChangeArrowheads="1"/>
          </p:cNvSpPr>
          <p:nvPr/>
        </p:nvSpPr>
        <p:spPr bwMode="auto">
          <a:xfrm>
            <a:off x="107950" y="838200"/>
            <a:ext cx="89550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100" b="1" dirty="0">
                <a:solidFill>
                  <a:srgbClr val="FF0000"/>
                </a:solidFill>
              </a:rPr>
              <a:t>     Our class had a picnic last Saturday. We went to Xiang Hill by bike. We had a short rest after we got to the foot of Xiang Hill. First we had our picnic lunch. After lunch we sang and danced happily. Then we began to climb the hill. We saw many beautiful flowers and heard the birds singing. We had a wonderful time.</a:t>
            </a:r>
          </a:p>
          <a:p>
            <a:pPr algn="l">
              <a:buFont typeface="Arial" panose="020B0604020202020204" pitchFamily="34" charset="0"/>
              <a:buNone/>
            </a:pPr>
            <a:r>
              <a:rPr lang="en-US" altLang="en-US" sz="3100" b="1" dirty="0">
                <a:solidFill>
                  <a:srgbClr val="FF0000"/>
                </a:solidFill>
              </a:rPr>
              <a:t>     I felt very tied when I got home, but I was very happy</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linds(horizontal)">
                                      <p:cBhvr>
                                        <p:cTn id="7" dur="5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381000"/>
            <a:ext cx="907256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3. </a:t>
            </a:r>
            <a:r>
              <a:rPr lang="en-US" altLang="zh-CN" sz="3200" dirty="0" smtClean="0"/>
              <a:t>____ </a:t>
            </a:r>
            <a:r>
              <a:rPr lang="en-US" altLang="zh-CN" sz="3200" dirty="0"/>
              <a:t>it was sunny all day, </a:t>
            </a:r>
            <a:r>
              <a:rPr lang="en-US" altLang="zh-CN" sz="3200" dirty="0" smtClean="0"/>
              <a:t>____ </a:t>
            </a:r>
            <a:r>
              <a:rPr lang="en-US" altLang="zh-CN" sz="3200" dirty="0"/>
              <a:t>we went fishing.</a:t>
            </a:r>
          </a:p>
          <a:p>
            <a:pPr algn="l">
              <a:buFont typeface="Arial" panose="020B0604020202020204" pitchFamily="34" charset="0"/>
              <a:buNone/>
            </a:pPr>
            <a:r>
              <a:rPr lang="en-US" altLang="zh-CN" sz="3200" dirty="0"/>
              <a:t>A. Because; / 	      B. /; because 		</a:t>
            </a:r>
          </a:p>
          <a:p>
            <a:pPr algn="l">
              <a:buFont typeface="Arial" panose="020B0604020202020204" pitchFamily="34" charset="0"/>
              <a:buNone/>
            </a:pPr>
            <a:r>
              <a:rPr lang="en-US" altLang="zh-CN" sz="3200" dirty="0"/>
              <a:t>C. /; / 		      D. Because; so</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 Everything </a:t>
            </a:r>
            <a:r>
              <a:rPr lang="en-US" altLang="zh-CN" sz="3200" dirty="0" smtClean="0"/>
              <a:t>____ </a:t>
            </a:r>
            <a:r>
              <a:rPr lang="en-US" altLang="zh-CN" sz="3200" dirty="0"/>
              <a:t>OK yesterday afternoon.</a:t>
            </a:r>
          </a:p>
          <a:p>
            <a:pPr algn="l">
              <a:buFont typeface="Arial" panose="020B0604020202020204" pitchFamily="34" charset="0"/>
              <a:buNone/>
            </a:pPr>
            <a:r>
              <a:rPr lang="en-US" altLang="zh-CN" sz="3200" dirty="0"/>
              <a:t>A. were 	   B. is 	  C. are 		D. was</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 Could you teach us how </a:t>
            </a:r>
            <a:r>
              <a:rPr lang="en-US" altLang="zh-CN" sz="3200" dirty="0" smtClean="0"/>
              <a:t>____ </a:t>
            </a:r>
            <a:r>
              <a:rPr lang="en-US" altLang="zh-CN" sz="3200" dirty="0"/>
              <a:t>the piano?</a:t>
            </a:r>
          </a:p>
          <a:p>
            <a:pPr algn="l">
              <a:buFont typeface="Arial" panose="020B0604020202020204" pitchFamily="34" charset="0"/>
              <a:buNone/>
            </a:pPr>
            <a:r>
              <a:rPr lang="en-US" altLang="zh-CN" sz="3200" dirty="0"/>
              <a:t>A. play 	           B. to play 			</a:t>
            </a:r>
          </a:p>
          <a:p>
            <a:pPr algn="l">
              <a:buFont typeface="Arial" panose="020B0604020202020204" pitchFamily="34" charset="0"/>
              <a:buNone/>
            </a:pPr>
            <a:r>
              <a:rPr lang="en-US" altLang="zh-CN" sz="3200" dirty="0"/>
              <a:t>C. playing           D. that play</a:t>
            </a:r>
          </a:p>
        </p:txBody>
      </p:sp>
      <p:sp>
        <p:nvSpPr>
          <p:cNvPr id="74755" name="TextBox 13"/>
          <p:cNvSpPr txBox="1">
            <a:spLocks noChangeArrowheads="1"/>
          </p:cNvSpPr>
          <p:nvPr/>
        </p:nvSpPr>
        <p:spPr bwMode="auto">
          <a:xfrm>
            <a:off x="179388" y="384175"/>
            <a:ext cx="73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4756" name="TextBox 14"/>
          <p:cNvSpPr txBox="1">
            <a:spLocks noChangeArrowheads="1"/>
          </p:cNvSpPr>
          <p:nvPr/>
        </p:nvSpPr>
        <p:spPr bwMode="auto">
          <a:xfrm>
            <a:off x="179388" y="274320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4757" name="TextBox 14"/>
          <p:cNvSpPr txBox="1">
            <a:spLocks noChangeArrowheads="1"/>
          </p:cNvSpPr>
          <p:nvPr/>
        </p:nvSpPr>
        <p:spPr bwMode="auto">
          <a:xfrm>
            <a:off x="179388" y="4267200"/>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355600"/>
            <a:ext cx="90725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6. It</a:t>
            </a:r>
            <a:r>
              <a:rPr lang="en-US" altLang="zh-CN" sz="3200" dirty="0">
                <a:latin typeface="Calibri" panose="020F0502020204030204"/>
              </a:rPr>
              <a:t>’</a:t>
            </a:r>
            <a:r>
              <a:rPr lang="en-US" altLang="zh-CN" sz="3200" dirty="0"/>
              <a:t>s easy for her _______ all the questions.</a:t>
            </a:r>
          </a:p>
          <a:p>
            <a:pPr algn="l">
              <a:buFont typeface="Arial" panose="020B0604020202020204" pitchFamily="34" charset="0"/>
              <a:buNone/>
            </a:pPr>
            <a:r>
              <a:rPr lang="en-US" altLang="zh-CN" sz="3200" dirty="0"/>
              <a:t>A. answer 	      B. answers 		</a:t>
            </a:r>
          </a:p>
          <a:p>
            <a:pPr algn="l">
              <a:buFont typeface="Arial" panose="020B0604020202020204" pitchFamily="34" charset="0"/>
              <a:buNone/>
            </a:pPr>
            <a:r>
              <a:rPr lang="en-US" altLang="zh-CN" sz="3200" dirty="0"/>
              <a:t>C. to answer 	      D. answering</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7. Mary bought a birthday gift _____ Sandy.</a:t>
            </a:r>
          </a:p>
          <a:p>
            <a:pPr algn="l">
              <a:buFont typeface="Arial" panose="020B0604020202020204" pitchFamily="34" charset="0"/>
              <a:buNone/>
            </a:pPr>
            <a:r>
              <a:rPr lang="en-US" altLang="zh-CN" sz="3200" dirty="0"/>
              <a:t>A. to 	B. for 	C. at 	D.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8. It was so noisy that I can</a:t>
            </a:r>
            <a:r>
              <a:rPr lang="en-US" altLang="zh-CN" sz="3200" dirty="0">
                <a:latin typeface="Calibri" panose="020F0502020204030204"/>
              </a:rPr>
              <a:t>’</a:t>
            </a:r>
            <a:r>
              <a:rPr lang="en-US" altLang="zh-CN" sz="3200" dirty="0"/>
              <a:t>t _______ you.</a:t>
            </a:r>
          </a:p>
          <a:p>
            <a:pPr algn="l">
              <a:buFont typeface="Arial" panose="020B0604020202020204" pitchFamily="34" charset="0"/>
              <a:buNone/>
            </a:pPr>
            <a:r>
              <a:rPr lang="en-US" altLang="zh-CN" sz="3200" dirty="0"/>
              <a:t>A. listen 	        </a:t>
            </a:r>
            <a:r>
              <a:rPr lang="en-US" altLang="zh-CN" sz="3200" dirty="0" smtClean="0"/>
              <a:t>B</a:t>
            </a:r>
            <a:r>
              <a:rPr lang="en-US" altLang="zh-CN" sz="3200" dirty="0"/>
              <a:t>. listened 		</a:t>
            </a:r>
          </a:p>
          <a:p>
            <a:pPr algn="l">
              <a:buFont typeface="Arial" panose="020B0604020202020204" pitchFamily="34" charset="0"/>
              <a:buNone/>
            </a:pPr>
            <a:r>
              <a:rPr lang="en-US" altLang="zh-CN" sz="3200" dirty="0"/>
              <a:t>C. heard 		</a:t>
            </a:r>
            <a:r>
              <a:rPr lang="en-US" altLang="zh-CN" sz="3200" dirty="0" smtClean="0"/>
              <a:t>D</a:t>
            </a:r>
            <a:r>
              <a:rPr lang="en-US" altLang="zh-CN" sz="3200" dirty="0"/>
              <a:t>. hear</a:t>
            </a:r>
          </a:p>
        </p:txBody>
      </p:sp>
      <p:sp>
        <p:nvSpPr>
          <p:cNvPr id="75779" name="TextBox 13"/>
          <p:cNvSpPr txBox="1">
            <a:spLocks noChangeArrowheads="1"/>
          </p:cNvSpPr>
          <p:nvPr/>
        </p:nvSpPr>
        <p:spPr bwMode="auto">
          <a:xfrm>
            <a:off x="107950" y="4762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C</a:t>
            </a:r>
          </a:p>
        </p:txBody>
      </p:sp>
      <p:sp>
        <p:nvSpPr>
          <p:cNvPr id="75780" name="TextBox 14"/>
          <p:cNvSpPr txBox="1">
            <a:spLocks noChangeArrowheads="1"/>
          </p:cNvSpPr>
          <p:nvPr/>
        </p:nvSpPr>
        <p:spPr bwMode="auto">
          <a:xfrm>
            <a:off x="179388" y="23479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5781" name="TextBox 14"/>
          <p:cNvSpPr txBox="1">
            <a:spLocks noChangeArrowheads="1"/>
          </p:cNvSpPr>
          <p:nvPr/>
        </p:nvSpPr>
        <p:spPr bwMode="auto">
          <a:xfrm>
            <a:off x="179388" y="3789363"/>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81"/>
                                        </p:tgtEl>
                                        <p:attrNameLst>
                                          <p:attrName>style.visibility</p:attrName>
                                        </p:attrNameLst>
                                      </p:cBhvr>
                                      <p:to>
                                        <p:strVal val="visible"/>
                                      </p:to>
                                    </p:set>
                                    <p:animEffect transition="in" filter="blinds(horizontal)">
                                      <p:cBhvr>
                                        <p:cTn id="1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23813" y="355600"/>
            <a:ext cx="924401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9. --- Jim, I have </a:t>
            </a:r>
            <a:r>
              <a:rPr lang="en-US" altLang="zh-CN" sz="3200" dirty="0" smtClean="0">
                <a:sym typeface="Arial" panose="020B0604020202020204" pitchFamily="34" charset="0"/>
              </a:rPr>
              <a:t>___ </a:t>
            </a:r>
            <a:r>
              <a:rPr lang="en-US" altLang="zh-CN" sz="3200" dirty="0">
                <a:sym typeface="Arial" panose="020B0604020202020204" pitchFamily="34" charset="0"/>
              </a:rPr>
              <a:t>for you. (2010.</a:t>
            </a:r>
            <a:r>
              <a:rPr lang="zh-CN" altLang="en-US" sz="3200" dirty="0">
                <a:sym typeface="Arial" panose="020B0604020202020204" pitchFamily="34" charset="0"/>
              </a:rPr>
              <a:t>广东湛江</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 Wow, it</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s an MP4. Thank you.</a:t>
            </a:r>
          </a:p>
          <a:p>
            <a:pPr algn="l">
              <a:buFont typeface="Arial" panose="020B0604020202020204" pitchFamily="34" charset="0"/>
              <a:buNone/>
            </a:pPr>
            <a:r>
              <a:rPr lang="en-US" altLang="zh-CN" sz="3200" dirty="0">
                <a:sym typeface="Arial" panose="020B0604020202020204" pitchFamily="34" charset="0"/>
              </a:rPr>
              <a:t>A. nice something 	</a:t>
            </a:r>
            <a:r>
              <a:rPr lang="en-US" altLang="zh-CN" sz="3200" dirty="0" smtClean="0">
                <a:sym typeface="Arial" panose="020B0604020202020204" pitchFamily="34" charset="0"/>
              </a:rPr>
              <a:t>B</a:t>
            </a:r>
            <a:r>
              <a:rPr lang="en-US" altLang="zh-CN" sz="3200" dirty="0">
                <a:sym typeface="Arial" panose="020B0604020202020204" pitchFamily="34" charset="0"/>
              </a:rPr>
              <a:t>. something nice 	</a:t>
            </a:r>
          </a:p>
          <a:p>
            <a:pPr algn="l">
              <a:buFont typeface="Arial" panose="020B0604020202020204" pitchFamily="34" charset="0"/>
              <a:buNone/>
            </a:pPr>
            <a:r>
              <a:rPr lang="en-US" altLang="zh-CN" sz="3200" dirty="0">
                <a:sym typeface="Arial" panose="020B0604020202020204" pitchFamily="34" charset="0"/>
              </a:rPr>
              <a:t>C. nice anything 	</a:t>
            </a:r>
            <a:r>
              <a:rPr lang="en-US" altLang="zh-CN" sz="3200" dirty="0" smtClean="0">
                <a:sym typeface="Arial" panose="020B0604020202020204" pitchFamily="34" charset="0"/>
              </a:rPr>
              <a:t>D</a:t>
            </a:r>
            <a:r>
              <a:rPr lang="en-US" altLang="zh-CN" sz="3200" dirty="0">
                <a:sym typeface="Arial" panose="020B0604020202020204" pitchFamily="34" charset="0"/>
              </a:rPr>
              <a:t>. anything nice</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10. --- Sorry, you have missed the train. It _____ five minutes ago. (2011.</a:t>
            </a:r>
            <a:r>
              <a:rPr lang="zh-CN" altLang="en-US" sz="3200" dirty="0">
                <a:sym typeface="Arial" panose="020B0604020202020204" pitchFamily="34" charset="0"/>
              </a:rPr>
              <a:t>广东湛江</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 Oh, bad luck!</a:t>
            </a:r>
          </a:p>
          <a:p>
            <a:pPr algn="l">
              <a:buFont typeface="Arial" panose="020B0604020202020204" pitchFamily="34" charset="0"/>
              <a:buNone/>
            </a:pPr>
            <a:r>
              <a:rPr lang="en-US" altLang="zh-CN" sz="3200" dirty="0">
                <a:sym typeface="Arial" panose="020B0604020202020204" pitchFamily="34" charset="0"/>
              </a:rPr>
              <a:t>A. has left </a:t>
            </a:r>
            <a:r>
              <a:rPr lang="en-US" altLang="zh-CN" sz="3200" dirty="0" smtClean="0">
                <a:sym typeface="Arial" panose="020B0604020202020204" pitchFamily="34" charset="0"/>
              </a:rPr>
              <a:t>    B</a:t>
            </a:r>
            <a:r>
              <a:rPr lang="en-US" altLang="zh-CN" sz="3200" dirty="0">
                <a:sym typeface="Arial" panose="020B0604020202020204" pitchFamily="34" charset="0"/>
              </a:rPr>
              <a:t>. had left 		</a:t>
            </a:r>
          </a:p>
          <a:p>
            <a:pPr algn="l">
              <a:buFont typeface="Arial" panose="020B0604020202020204" pitchFamily="34" charset="0"/>
              <a:buNone/>
            </a:pPr>
            <a:r>
              <a:rPr lang="en-US" altLang="zh-CN" sz="3200" dirty="0">
                <a:sym typeface="Arial" panose="020B0604020202020204" pitchFamily="34" charset="0"/>
              </a:rPr>
              <a:t>C. left </a:t>
            </a:r>
            <a:r>
              <a:rPr lang="en-US" altLang="zh-CN" sz="3200" dirty="0" smtClean="0">
                <a:sym typeface="Arial" panose="020B0604020202020204" pitchFamily="34" charset="0"/>
              </a:rPr>
              <a:t>     D</a:t>
            </a:r>
            <a:r>
              <a:rPr lang="en-US" altLang="zh-CN" sz="3200" dirty="0">
                <a:sym typeface="Arial" panose="020B0604020202020204" pitchFamily="34" charset="0"/>
              </a:rPr>
              <a:t>. is left		</a:t>
            </a:r>
          </a:p>
          <a:p>
            <a:pPr algn="l">
              <a:buFont typeface="Arial" panose="020B0604020202020204" pitchFamily="34" charset="0"/>
              <a:buNone/>
            </a:pPr>
            <a:endParaRPr lang="en-US" altLang="zh-CN" sz="3200" dirty="0">
              <a:sym typeface="Arial" panose="020B0604020202020204" pitchFamily="34" charset="0"/>
            </a:endParaRPr>
          </a:p>
        </p:txBody>
      </p:sp>
      <p:sp>
        <p:nvSpPr>
          <p:cNvPr id="76803" name="TextBox 13"/>
          <p:cNvSpPr txBox="1">
            <a:spLocks noChangeArrowheads="1"/>
          </p:cNvSpPr>
          <p:nvPr/>
        </p:nvSpPr>
        <p:spPr bwMode="auto">
          <a:xfrm>
            <a:off x="227013"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6804" name="TextBox 14"/>
          <p:cNvSpPr txBox="1">
            <a:spLocks noChangeArrowheads="1"/>
          </p:cNvSpPr>
          <p:nvPr/>
        </p:nvSpPr>
        <p:spPr bwMode="auto">
          <a:xfrm>
            <a:off x="155575" y="27432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11. We are all interested ______ having math class.</a:t>
            </a:r>
          </a:p>
          <a:p>
            <a:pPr algn="l">
              <a:buFont typeface="Arial" panose="020B0604020202020204" pitchFamily="34" charset="0"/>
              <a:buNone/>
            </a:pPr>
            <a:r>
              <a:rPr lang="en-US" altLang="zh-CN" sz="3200">
                <a:sym typeface="Arial" panose="020B0604020202020204" pitchFamily="34" charset="0"/>
              </a:rPr>
              <a:t>      A. in	    B. on	    C. at	   D. of</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12. _____ you take ______ photos when you were in the park last week?</a:t>
            </a:r>
          </a:p>
          <a:p>
            <a:pPr algn="l">
              <a:buFont typeface="Arial" panose="020B0604020202020204" pitchFamily="34" charset="0"/>
              <a:buNone/>
            </a:pPr>
            <a:r>
              <a:rPr lang="en-US" altLang="zh-CN" sz="3200">
                <a:sym typeface="Arial" panose="020B0604020202020204" pitchFamily="34" charset="0"/>
              </a:rPr>
              <a:t>A. Do; some	                B. Did; some		</a:t>
            </a:r>
          </a:p>
          <a:p>
            <a:pPr algn="l">
              <a:buFont typeface="Arial" panose="020B0604020202020204" pitchFamily="34" charset="0"/>
              <a:buNone/>
            </a:pPr>
            <a:r>
              <a:rPr lang="en-US" altLang="zh-CN" sz="3200">
                <a:sym typeface="Arial" panose="020B0604020202020204" pitchFamily="34" charset="0"/>
              </a:rPr>
              <a:t>C. Do; any			D. Did; any</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13. Mr. Green ______ his son very much, because his son went to the USA last month.</a:t>
            </a:r>
          </a:p>
          <a:p>
            <a:pPr algn="l">
              <a:buFont typeface="Arial" panose="020B0604020202020204" pitchFamily="34" charset="0"/>
              <a:buNone/>
            </a:pPr>
            <a:r>
              <a:rPr lang="en-US" altLang="zh-CN" sz="3200">
                <a:sym typeface="Arial" panose="020B0604020202020204" pitchFamily="34" charset="0"/>
              </a:rPr>
              <a:t>A. worry about	        B. worried about	</a:t>
            </a:r>
          </a:p>
          <a:p>
            <a:pPr algn="l">
              <a:buFont typeface="Arial" panose="020B0604020202020204" pitchFamily="34" charset="0"/>
              <a:buNone/>
            </a:pPr>
            <a:r>
              <a:rPr lang="en-US" altLang="zh-CN" sz="3200">
                <a:sym typeface="Arial" panose="020B0604020202020204" pitchFamily="34" charset="0"/>
              </a:rPr>
              <a:t>C. worries	        D. be worried</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7828" name="TextBox 14"/>
          <p:cNvSpPr txBox="1">
            <a:spLocks noChangeArrowheads="1"/>
          </p:cNvSpPr>
          <p:nvPr/>
        </p:nvSpPr>
        <p:spPr bwMode="auto">
          <a:xfrm>
            <a:off x="106363" y="227647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7829" name="TextBox 14"/>
          <p:cNvSpPr txBox="1">
            <a:spLocks noChangeArrowheads="1"/>
          </p:cNvSpPr>
          <p:nvPr/>
        </p:nvSpPr>
        <p:spPr bwMode="auto">
          <a:xfrm>
            <a:off x="106363" y="47974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355600"/>
            <a:ext cx="9356725"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14. Where did you go _____ last weekend?</a:t>
            </a:r>
          </a:p>
          <a:p>
            <a:pPr algn="l">
              <a:buFont typeface="Arial" panose="020B0604020202020204" pitchFamily="34" charset="0"/>
              <a:buNone/>
            </a:pPr>
            <a:r>
              <a:rPr lang="en-US" altLang="zh-CN" sz="3200">
                <a:sym typeface="Arial" panose="020B0604020202020204" pitchFamily="34" charset="0"/>
              </a:rPr>
              <a:t>      A. In	B. on	C. at		D. /</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15. --- Was there a clock on the wall?</a:t>
            </a:r>
          </a:p>
          <a:p>
            <a:pPr algn="l">
              <a:buFont typeface="Arial" panose="020B0604020202020204" pitchFamily="34" charset="0"/>
              <a:buNone/>
            </a:pPr>
            <a:r>
              <a:rPr lang="en-US" altLang="zh-CN" sz="3200">
                <a:sym typeface="Arial" panose="020B0604020202020204" pitchFamily="34" charset="0"/>
              </a:rPr>
              <a:t>         --- _________.	</a:t>
            </a:r>
          </a:p>
          <a:p>
            <a:pPr algn="l">
              <a:buFont typeface="Arial" panose="020B0604020202020204" pitchFamily="34" charset="0"/>
              <a:buNone/>
            </a:pPr>
            <a:r>
              <a:rPr lang="en-US" altLang="zh-CN" sz="3200">
                <a:sym typeface="Arial" panose="020B0604020202020204" pitchFamily="34" charset="0"/>
              </a:rPr>
              <a:t>A. No, there was. 	     B. No, there weren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a:t>
            </a:r>
          </a:p>
          <a:p>
            <a:pPr algn="l">
              <a:buFont typeface="Arial" panose="020B0604020202020204" pitchFamily="34" charset="0"/>
              <a:buNone/>
            </a:pPr>
            <a:r>
              <a:rPr lang="en-US" altLang="zh-CN" sz="3200">
                <a:sym typeface="Arial" panose="020B0604020202020204" pitchFamily="34" charset="0"/>
              </a:rPr>
              <a:t>C. Yes, there was 	     D. Yes, there wasn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16. I</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m _____ to hear the _______ news.</a:t>
            </a:r>
          </a:p>
          <a:p>
            <a:pPr algn="l">
              <a:buFont typeface="Arial" panose="020B0604020202020204" pitchFamily="34" charset="0"/>
              <a:buNone/>
            </a:pPr>
            <a:r>
              <a:rPr lang="en-US" altLang="zh-CN" sz="3200">
                <a:sym typeface="Arial" panose="020B0604020202020204" pitchFamily="34" charset="0"/>
              </a:rPr>
              <a:t>      A. excited; exciting		B. excited; excited</a:t>
            </a:r>
          </a:p>
          <a:p>
            <a:pPr algn="l">
              <a:buFont typeface="Arial" panose="020B0604020202020204" pitchFamily="34" charset="0"/>
              <a:buNone/>
            </a:pPr>
            <a:r>
              <a:rPr lang="en-US" altLang="zh-CN" sz="3200">
                <a:sym typeface="Arial" panose="020B0604020202020204" pitchFamily="34" charset="0"/>
              </a:rPr>
              <a:t>      C. exciting; exciting		D. exciting; excited</a:t>
            </a:r>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8852" name="TextBox 14"/>
          <p:cNvSpPr txBox="1">
            <a:spLocks noChangeArrowheads="1"/>
          </p:cNvSpPr>
          <p:nvPr/>
        </p:nvSpPr>
        <p:spPr bwMode="auto">
          <a:xfrm>
            <a:off x="250825" y="184467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8853" name="TextBox 14"/>
          <p:cNvSpPr txBox="1">
            <a:spLocks noChangeArrowheads="1"/>
          </p:cNvSpPr>
          <p:nvPr/>
        </p:nvSpPr>
        <p:spPr bwMode="auto">
          <a:xfrm>
            <a:off x="179388" y="42926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55600"/>
            <a:ext cx="91979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17.It</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s too _____ in the room. I can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see anything.</a:t>
            </a:r>
          </a:p>
          <a:p>
            <a:pPr algn="l">
              <a:buFont typeface="Arial" panose="020B0604020202020204" pitchFamily="34" charset="0"/>
              <a:buNone/>
            </a:pPr>
            <a:r>
              <a:rPr lang="en-US" altLang="zh-CN" sz="3200">
                <a:sym typeface="Arial" panose="020B0604020202020204" pitchFamily="34" charset="0"/>
              </a:rPr>
              <a:t>      A. dirty	B. dark	 C. noisy		D. quiet</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18. She ______ like going fishing _______.</a:t>
            </a:r>
          </a:p>
          <a:p>
            <a:pPr algn="l">
              <a:buFont typeface="Arial" panose="020B0604020202020204" pitchFamily="34" charset="0"/>
              <a:buNone/>
            </a:pPr>
            <a:r>
              <a:rPr lang="en-US" altLang="zh-CN" sz="3200">
                <a:sym typeface="Arial" panose="020B0604020202020204" pitchFamily="34" charset="0"/>
              </a:rPr>
              <a:t>      A. is; at all	                B. doesn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too 		</a:t>
            </a:r>
          </a:p>
          <a:p>
            <a:pPr algn="l">
              <a:buFont typeface="Arial" panose="020B0604020202020204" pitchFamily="34" charset="0"/>
              <a:buNone/>
            </a:pPr>
            <a:r>
              <a:rPr lang="en-US" altLang="zh-CN" sz="3200">
                <a:sym typeface="Arial" panose="020B0604020202020204" pitchFamily="34" charset="0"/>
              </a:rPr>
              <a:t>      C. doesn</a:t>
            </a:r>
            <a:r>
              <a:rPr lang="en-US" altLang="zh-CN" sz="3200">
                <a:latin typeface="Calibri" panose="020F0502020204030204"/>
                <a:sym typeface="Arial" panose="020B0604020202020204" pitchFamily="34" charset="0"/>
              </a:rPr>
              <a:t>’</a:t>
            </a:r>
            <a:r>
              <a:rPr lang="en-US" altLang="zh-CN" sz="3200">
                <a:sym typeface="Arial" panose="020B0604020202020204" pitchFamily="34" charset="0"/>
              </a:rPr>
              <a:t>t; at all		D. is; either</a:t>
            </a:r>
          </a:p>
          <a:p>
            <a:pPr algn="l">
              <a:buFont typeface="Arial" panose="020B0604020202020204" pitchFamily="34" charset="0"/>
              <a:buNone/>
            </a:pPr>
            <a:endParaRPr lang="en-US" altLang="zh-CN" sz="3200">
              <a:sym typeface="Arial" panose="020B0604020202020204" pitchFamily="34" charset="0"/>
            </a:endParaRPr>
          </a:p>
          <a:p>
            <a:pPr algn="l">
              <a:buFont typeface="Arial" panose="020B0604020202020204" pitchFamily="34" charset="0"/>
              <a:buNone/>
            </a:pPr>
            <a:r>
              <a:rPr lang="en-US" altLang="zh-CN" sz="3200">
                <a:sym typeface="Arial" panose="020B0604020202020204" pitchFamily="34" charset="0"/>
              </a:rPr>
              <a:t>(    ) 19. --- _______ was the weather in Beijing last Tuesday?</a:t>
            </a:r>
          </a:p>
          <a:p>
            <a:pPr algn="l">
              <a:buFont typeface="Arial" panose="020B0604020202020204" pitchFamily="34" charset="0"/>
              <a:buNone/>
            </a:pPr>
            <a:r>
              <a:rPr lang="en-US" altLang="zh-CN" sz="3200">
                <a:sym typeface="Arial" panose="020B0604020202020204" pitchFamily="34" charset="0"/>
              </a:rPr>
              <a:t>             --- It was windy.</a:t>
            </a:r>
          </a:p>
          <a:p>
            <a:pPr algn="l">
              <a:buFont typeface="Arial" panose="020B0604020202020204" pitchFamily="34" charset="0"/>
              <a:buNone/>
            </a:pPr>
            <a:r>
              <a:rPr lang="en-US" altLang="zh-CN" sz="3200">
                <a:sym typeface="Arial" panose="020B0604020202020204" pitchFamily="34" charset="0"/>
              </a:rPr>
              <a:t>      A. What	B. When	   C. Where	D. How</a:t>
            </a:r>
          </a:p>
        </p:txBody>
      </p:sp>
      <p:sp>
        <p:nvSpPr>
          <p:cNvPr id="79875"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9876" name="TextBox 14"/>
          <p:cNvSpPr txBox="1">
            <a:spLocks noChangeArrowheads="1"/>
          </p:cNvSpPr>
          <p:nvPr/>
        </p:nvSpPr>
        <p:spPr bwMode="auto">
          <a:xfrm>
            <a:off x="179388" y="2420938"/>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9877" name="TextBox 14"/>
          <p:cNvSpPr txBox="1">
            <a:spLocks noChangeArrowheads="1"/>
          </p:cNvSpPr>
          <p:nvPr/>
        </p:nvSpPr>
        <p:spPr bwMode="auto">
          <a:xfrm>
            <a:off x="106363" y="42926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8" name="矩形 1"/>
          <p:cNvSpPr>
            <a:spLocks noChangeArrowheads="1"/>
          </p:cNvSpPr>
          <p:nvPr/>
        </p:nvSpPr>
        <p:spPr bwMode="auto">
          <a:xfrm>
            <a:off x="0" y="355600"/>
            <a:ext cx="919797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    ) 20. Were you at home _______?</a:t>
            </a:r>
          </a:p>
          <a:p>
            <a:pPr algn="l">
              <a:buFont typeface="Arial" panose="020B0604020202020204" pitchFamily="34" charset="0"/>
              <a:buNone/>
            </a:pPr>
            <a:r>
              <a:rPr lang="en-US" altLang="zh-CN" sz="3200">
                <a:sym typeface="Arial" panose="020B0604020202020204" pitchFamily="34" charset="0"/>
              </a:rPr>
              <a:t>      A. yesterday	                B. at night		</a:t>
            </a:r>
          </a:p>
          <a:p>
            <a:pPr algn="l">
              <a:buFont typeface="Arial" panose="020B0604020202020204" pitchFamily="34" charset="0"/>
              <a:buNone/>
            </a:pPr>
            <a:r>
              <a:rPr lang="en-US" altLang="zh-CN" sz="3200">
                <a:sym typeface="Arial" panose="020B0604020202020204" pitchFamily="34" charset="0"/>
              </a:rPr>
              <a:t>      C. tomorrow			D. every day</a:t>
            </a:r>
          </a:p>
        </p:txBody>
      </p:sp>
      <p:sp>
        <p:nvSpPr>
          <p:cNvPr id="80899"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blinds(horizontal)">
                                      <p:cBhvr>
                                        <p:cTn id="7" dur="5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1587</Words>
  <Application>Microsoft Office PowerPoint</Application>
  <PresentationFormat>全屏显示(4:3)</PresentationFormat>
  <Paragraphs>281</Paragraphs>
  <Slides>23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2023-01-16T14:36:28Z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5F1E06D8B2DC4A91BA5DFC76005AE567</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