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16" r:id="rId4"/>
    <p:sldId id="317" r:id="rId5"/>
    <p:sldId id="336" r:id="rId6"/>
    <p:sldId id="340" r:id="rId7"/>
    <p:sldId id="259" r:id="rId8"/>
    <p:sldId id="331" r:id="rId9"/>
    <p:sldId id="327" r:id="rId10"/>
    <p:sldId id="328" r:id="rId11"/>
    <p:sldId id="329" r:id="rId12"/>
    <p:sldId id="330" r:id="rId13"/>
    <p:sldId id="332" r:id="rId14"/>
    <p:sldId id="333" r:id="rId15"/>
    <p:sldId id="334" r:id="rId16"/>
    <p:sldId id="339" r:id="rId17"/>
    <p:sldId id="335" r:id="rId18"/>
    <p:sldId id="337" r:id="rId19"/>
    <p:sldId id="338" r:id="rId20"/>
    <p:sldId id="287" r:id="rId21"/>
    <p:sldId id="307" r:id="rId22"/>
    <p:sldId id="308" r:id="rId23"/>
    <p:sldId id="341" r:id="rId2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FF00"/>
    <a:srgbClr val="CCFF33"/>
    <a:srgbClr val="FC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 snapToGrid="0">
      <p:cViewPr>
        <p:scale>
          <a:sx n="110" d="100"/>
          <a:sy n="110" d="100"/>
        </p:scale>
        <p:origin x="-1644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2265BBD-FCA3-40EA-A8D3-FC66B393CD2A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42946E6-15FF-49EE-A2AB-E40484B2D3B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C55FC2-B127-40D9-AECE-EFA184076859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AE097-9944-4EE8-84D2-A9B1AB45068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EC6A27-07B3-4642-A7CC-B7D26132643C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7B5A1-18BF-46DB-9737-BF06064AE34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2339D-E938-4AF1-ABDC-973BACDC91CF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E8405-95BF-4B7C-8F0E-F0C430EE242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FC6C9F-7821-42D7-A79F-26BBB501108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F45D0-DD52-443E-9FEF-45450544996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602109-B87D-4BFF-B9BF-B97C6E149240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B62D2-9B9F-40D0-9F9E-50D5DB92DF1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46ED07-6DF0-44C4-90F1-C0E9137F5ACE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F0A1C-46BD-46EC-AF52-61BCF82FE52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3E617-7212-42CA-98CD-C4BC85F3143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4A7F1-5744-4EA3-B564-100FBA7495C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735C6B-CFAB-4AF7-86D8-A8A87F70AF0C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4EF50-A5D2-441B-B1D8-B8D65AB4361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990CE-4F79-4CD3-BB6B-EFA1E9F796A8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3C888-E544-4A1E-8057-DBBA9F301BC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4C87A-14D9-438E-8A87-57DC0C6DAD67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D7038-5D57-4FAF-AB54-9617005A7F0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D3B9B8BD-E719-4CB9-9F8F-EE8E6918663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C10B96D0-BAD5-49F4-8E3E-B72B5C17B32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1165225" y="2320448"/>
            <a:ext cx="69437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副标题 2"/>
          <p:cNvSpPr>
            <a:spLocks noGrp="1"/>
          </p:cNvSpPr>
          <p:nvPr>
            <p:ph type="subTitle" idx="4294967295"/>
          </p:nvPr>
        </p:nvSpPr>
        <p:spPr>
          <a:xfrm>
            <a:off x="1165225" y="2416236"/>
            <a:ext cx="6943725" cy="665163"/>
          </a:xfrm>
        </p:spPr>
        <p:txBody>
          <a:bodyPr anchor="ctr"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七年级下册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740022"/>
            <a:ext cx="91440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Unit </a:t>
            </a:r>
            <a:r>
              <a:rPr lang="en-US" altLang="zh-CN" sz="40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10</a:t>
            </a:r>
          </a:p>
          <a:p>
            <a:pPr algn="ctr">
              <a:defRPr/>
            </a:pPr>
            <a:r>
              <a:rPr lang="en-US" altLang="zh-CN" sz="5400" b="1" dirty="0" smtClean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I’d </a:t>
            </a:r>
            <a:r>
              <a:rPr lang="en-US" altLang="zh-CN" sz="54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like some noodles.</a:t>
            </a:r>
            <a:endParaRPr lang="zh-CN" altLang="en-US" sz="2800" dirty="0"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252" y="411388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66893" y="3073711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57475" y="2398713"/>
            <a:ext cx="299402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圆角矩形标注 4"/>
          <p:cNvSpPr/>
          <p:nvPr/>
        </p:nvSpPr>
        <p:spPr>
          <a:xfrm>
            <a:off x="392113" y="1000125"/>
            <a:ext cx="2755900" cy="1398588"/>
          </a:xfrm>
          <a:prstGeom prst="wedgeRoundRectCallout">
            <a:avLst>
              <a:gd name="adj1" fmla="val 52792"/>
              <a:gd name="adj2" fmla="val 65816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dumplings and soup. But I don’t like meat.</a:t>
            </a:r>
          </a:p>
        </p:txBody>
      </p:sp>
      <p:sp>
        <p:nvSpPr>
          <p:cNvPr id="6" name="圆角矩形标注 5"/>
          <p:cNvSpPr/>
          <p:nvPr/>
        </p:nvSpPr>
        <p:spPr>
          <a:xfrm>
            <a:off x="5905500" y="1387475"/>
            <a:ext cx="3005138" cy="1727200"/>
          </a:xfrm>
          <a:prstGeom prst="wedgeRoundRectCallout">
            <a:avLst>
              <a:gd name="adj1" fmla="val -72653"/>
              <a:gd name="adj2" fmla="val 48599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Really? I like fish, porridge and pancakes. But I don’t like onions.</a:t>
            </a:r>
            <a:endParaRPr lang="en-US" altLang="zh-CN" sz="2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4"/>
          <p:cNvGrpSpPr/>
          <p:nvPr/>
        </p:nvGrpSpPr>
        <p:grpSpPr bwMode="auto">
          <a:xfrm>
            <a:off x="588963" y="668338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1272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328738" y="730250"/>
            <a:ext cx="6461125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Listen and complete the food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order form.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035050" y="1687513"/>
            <a:ext cx="7218363" cy="2492375"/>
          </a:xfrm>
          <a:prstGeom prst="rect">
            <a:avLst/>
          </a:prstGeom>
          <a:noFill/>
          <a:ln w="15875" cap="rnd" cmpd="tri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FORM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Address: </a:t>
            </a:r>
            <a:r>
              <a:rPr lang="en-US" altLang="zh-CN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15th North Street 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Telephone number:  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Order: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002657" y="2859088"/>
            <a:ext cx="1949569" cy="61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398-2845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327804" y="944563"/>
            <a:ext cx="8816196" cy="3222625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zh-CN" altLang="en-US" sz="2600" dirty="0" smtClean="0">
                <a:latin typeface="+mj-lt"/>
              </a:rPr>
              <a:t>   </a:t>
            </a:r>
            <a:r>
              <a:rPr lang="en-US" altLang="zh-CN" sz="2600" dirty="0" smtClean="0">
                <a:latin typeface="+mj-lt"/>
              </a:rPr>
              <a:t>Dishes: _______, fish, _________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zh-CN" sz="2600" dirty="0" smtClean="0">
                <a:latin typeface="+mj-lt"/>
              </a:rPr>
              <a:t>   Dumplings: 12 beef and ____________________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zh-CN" sz="2600" dirty="0" smtClean="0">
                <a:latin typeface="+mj-lt"/>
              </a:rPr>
              <a:t>   Soup: one _____________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zh-CN" sz="2600" dirty="0" smtClean="0">
                <a:latin typeface="+mj-lt"/>
              </a:rPr>
              <a:t>   Drinks: one large _________ and _____ 		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zh-CN" sz="2600" dirty="0">
                <a:latin typeface="+mj-lt"/>
              </a:rPr>
              <a:t> </a:t>
            </a:r>
            <a:r>
              <a:rPr lang="en-US" altLang="zh-CN" sz="2600" dirty="0" smtClean="0">
                <a:latin typeface="+mj-lt"/>
              </a:rPr>
              <a:t>                small ________ juices.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2546350" y="956993"/>
            <a:ext cx="1524000" cy="61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chicken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811713" y="978201"/>
            <a:ext cx="1980406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cabbage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835525" y="1535113"/>
            <a:ext cx="2997260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carrot dumplings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451160" y="2157892"/>
            <a:ext cx="2177301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tomato soup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539810" y="2749549"/>
            <a:ext cx="168137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green tea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978525" y="2749550"/>
            <a:ext cx="82708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two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989173" y="3327399"/>
            <a:ext cx="1746729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orange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81125" y="671513"/>
            <a:ext cx="6858000" cy="5635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Listen again. Check your 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nswers in 1c.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     </a:t>
            </a:r>
          </a:p>
        </p:txBody>
      </p:sp>
      <p:grpSp>
        <p:nvGrpSpPr>
          <p:cNvPr id="13315" name="组合 4"/>
          <p:cNvGrpSpPr/>
          <p:nvPr/>
        </p:nvGrpSpPr>
        <p:grpSpPr bwMode="auto">
          <a:xfrm>
            <a:off x="641350" y="679450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3319" name="TextBox 4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1d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14450" y="1393825"/>
            <a:ext cx="6991350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A: Hello, House of Dumplings.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B: Hello! I want to order some food,  please.  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A: Sure.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B: I’d like chicken, fish and cabbage, please.</a:t>
            </a:r>
          </a:p>
          <a:p>
            <a:pPr marL="0" indent="0"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A: Uh-huh. </a:t>
            </a:r>
          </a:p>
          <a:p>
            <a:pPr marL="0" indent="0" eaLnBrk="1" hangingPunct="1">
              <a:lnSpc>
                <a:spcPct val="130000"/>
              </a:lnSpc>
              <a:defRPr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B: And twelve dumplings.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altLang="zh-CN" sz="2600" b="1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ChangeArrowheads="1"/>
          </p:cNvSpPr>
          <p:nvPr/>
        </p:nvSpPr>
        <p:spPr bwMode="auto">
          <a:xfrm>
            <a:off x="922338" y="708025"/>
            <a:ext cx="7789862" cy="404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A: What kind of dumplings would you like?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B: Beef and carrot dumplings, please.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A: OK. What else?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B: Umm … I’d like some soup, too.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A: OK. What kind of soup would you like?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B: Tomato soup. </a:t>
            </a:r>
          </a:p>
          <a:p>
            <a:pPr eaLnBrk="1" hangingPunct="1"/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</a:rPr>
              <a:t>A: OK. One tomato soup then. Would you like any </a:t>
            </a:r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</a:rPr>
              <a:t>drinks?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09638" y="500063"/>
            <a:ext cx="80518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  <a:defRPr/>
            </a:pPr>
            <a:r>
              <a:rPr lang="zh-CN" altLang="en-US" sz="2600" b="1" dirty="0" smtClean="0">
                <a:latin typeface="+mj-lt"/>
              </a:rPr>
              <a:t>B: One large green tea and two small orange juices. 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zh-CN" altLang="en-US" sz="2600" b="1" dirty="0" smtClean="0">
                <a:latin typeface="+mj-lt"/>
              </a:rPr>
              <a:t>A: OK. What</a:t>
            </a:r>
            <a:r>
              <a:rPr lang="en-US" altLang="zh-CN" sz="2600" b="1" dirty="0" smtClean="0">
                <a:latin typeface="+mj-lt"/>
              </a:rPr>
              <a:t>’</a:t>
            </a:r>
            <a:r>
              <a:rPr lang="zh-CN" altLang="en-US" sz="2600" b="1" dirty="0" smtClean="0">
                <a:latin typeface="+mj-lt"/>
              </a:rPr>
              <a:t>s your address, please?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zh-CN" altLang="en-US" sz="2600" b="1" dirty="0" smtClean="0">
                <a:latin typeface="+mj-lt"/>
              </a:rPr>
              <a:t>B: 15 North Street.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zh-CN" altLang="en-US" sz="2600" b="1" dirty="0" smtClean="0">
                <a:latin typeface="+mj-lt"/>
              </a:rPr>
              <a:t>A: And what</a:t>
            </a:r>
            <a:r>
              <a:rPr lang="en-US" altLang="zh-CN" sz="2600" b="1" dirty="0" smtClean="0">
                <a:latin typeface="+mj-lt"/>
              </a:rPr>
              <a:t>’</a:t>
            </a:r>
            <a:r>
              <a:rPr lang="zh-CN" altLang="en-US" sz="2600" b="1" dirty="0" smtClean="0">
                <a:latin typeface="+mj-lt"/>
              </a:rPr>
              <a:t>s your telephone number?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zh-CN" altLang="en-US" sz="2600" b="1" dirty="0" smtClean="0">
                <a:latin typeface="+mj-lt"/>
              </a:rPr>
              <a:t>B: 398-2845.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zh-CN" altLang="en-US" sz="2600" b="1" dirty="0" smtClean="0">
                <a:latin typeface="+mj-lt"/>
              </a:rPr>
              <a:t>A: 398-2845?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zh-CN" altLang="en-US" sz="2600" b="1" dirty="0" smtClean="0">
                <a:latin typeface="+mj-lt"/>
              </a:rPr>
              <a:t>B: Yup. </a:t>
            </a:r>
          </a:p>
          <a:p>
            <a:pPr eaLnBrk="1" hangingPunct="1">
              <a:lnSpc>
                <a:spcPct val="135000"/>
              </a:lnSpc>
              <a:defRPr/>
            </a:pPr>
            <a:r>
              <a:rPr lang="zh-CN" altLang="en-US" sz="2600" b="1" dirty="0" smtClean="0">
                <a:latin typeface="+mj-lt"/>
              </a:rPr>
              <a:t>A: Thank you. That</a:t>
            </a:r>
            <a:r>
              <a:rPr lang="en-US" altLang="zh-CN" sz="2600" b="1" dirty="0" smtClean="0">
                <a:latin typeface="+mj-lt"/>
              </a:rPr>
              <a:t>’</a:t>
            </a:r>
            <a:r>
              <a:rPr lang="zh-CN" altLang="en-US" sz="2600" b="1" dirty="0" smtClean="0">
                <a:latin typeface="+mj-lt"/>
              </a:rPr>
              <a:t>ll be 65 yuan.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95300" y="1143000"/>
            <a:ext cx="8580438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1. I like dumplings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, 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fish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 and orange juice.</a:t>
            </a:r>
          </a:p>
          <a:p>
            <a:pPr eaLnBrk="1" hangingPunct="1">
              <a:lnSpc>
                <a:spcPct val="120000"/>
              </a:lnSpc>
              <a:spcBef>
                <a:spcPts val="800"/>
              </a:spcBef>
            </a:pP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fish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在此处作“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鱼肉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”讲，为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不可数名词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没有复数形式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  <a:endParaRPr lang="en-US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      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当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fish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意为“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鱼，鱼类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”时，为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可数名词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，指“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鱼的条数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”时</a:t>
            </a:r>
            <a:r>
              <a:rPr lang="zh-CN" alt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复数形式仍为fish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；指“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鱼的种类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”时其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复数形式为fishes</a:t>
            </a:r>
            <a:r>
              <a:rPr lang="zh-CN" altLang="en-US" sz="2600" b="1" dirty="0"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</a:p>
        </p:txBody>
      </p:sp>
      <p:pic>
        <p:nvPicPr>
          <p:cNvPr id="16387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7325" y="35560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387"/>
          <p:cNvSpPr>
            <a:spLocks noChangeArrowheads="1"/>
          </p:cNvSpPr>
          <p:nvPr/>
        </p:nvSpPr>
        <p:spPr bwMode="auto">
          <a:xfrm>
            <a:off x="965200" y="552450"/>
            <a:ext cx="318293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95375" y="4065588"/>
            <a:ext cx="6913563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例句：They often eat vegetables and 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fish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他们经常吃蔬菜和鱼。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47675" y="906463"/>
            <a:ext cx="65659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2. I don’t like onions, green tea</a:t>
            </a:r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or 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porridge.</a:t>
            </a:r>
            <a:endParaRPr lang="zh-CN" altLang="en-US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41363" y="2943225"/>
            <a:ext cx="8256587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I don’t like tea or juice. 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我不喜欢茶和果汁。</a:t>
            </a:r>
          </a:p>
          <a:p>
            <a:pPr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I like milk, coffee and porridge. 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我喜欢牛奶，咖啡和粥。</a:t>
            </a:r>
            <a:r>
              <a:rPr lang="en-US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endParaRPr lang="zh-CN" altLang="zh-CN" sz="2600" b="1" dirty="0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731838" y="1449388"/>
            <a:ext cx="7970837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此处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 or 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作并列连词，意为“或者，和”，用于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否定句或疑问句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中，</a:t>
            </a:r>
            <a:r>
              <a:rPr lang="zh-CN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肯定句中用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and</a:t>
            </a:r>
            <a:r>
              <a:rPr lang="zh-CN" altLang="zh-CN" sz="2600" b="1" dirty="0">
                <a:latin typeface="Times New Roman" panose="02020603050405020304" pitchFamily="18" charset="0"/>
                <a:ea typeface="黑体" panose="02010609060101010101" charset="-122"/>
              </a:rPr>
              <a:t>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31838" y="2582863"/>
            <a:ext cx="1190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例句：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30188" y="1306513"/>
            <a:ext cx="8913812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or 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用在</a:t>
            </a:r>
            <a:r>
              <a:rPr lang="zh-CN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选择疑问句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中，意为“</a:t>
            </a:r>
            <a:r>
              <a:rPr lang="zh-CN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或；还是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”。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  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例：—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Is your brother tall or short? 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你弟弟个子高还是矮？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        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—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He is tall.   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他个子高。</a:t>
            </a:r>
          </a:p>
          <a:p>
            <a:pPr>
              <a:lnSpc>
                <a:spcPct val="150000"/>
              </a:lnSpc>
            </a:pP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or 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用于</a:t>
            </a:r>
            <a:r>
              <a:rPr lang="zh-CN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否定词后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，意为“</a:t>
            </a:r>
            <a:r>
              <a:rPr lang="zh-CN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也不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” 。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      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例：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</a:rPr>
              <a:t>He never smokes or drinks.</a:t>
            </a:r>
            <a:r>
              <a:rPr lang="zh-CN" altLang="zh-CN" sz="2600" b="1">
                <a:latin typeface="Times New Roman" panose="02020603050405020304" pitchFamily="18" charset="0"/>
                <a:ea typeface="黑体" panose="02010609060101010101" charset="-122"/>
              </a:rPr>
              <a:t>他从不抽烟，也不喝酒。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995613" y="709613"/>
            <a:ext cx="25876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拓展：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or 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的用法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74663" y="806450"/>
            <a:ext cx="8212137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or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用于</a:t>
            </a:r>
            <a:r>
              <a:rPr lang="zh-CN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肯定句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，表示“</a:t>
            </a:r>
            <a:r>
              <a:rPr lang="zh-CN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或者，还是，或是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”。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例：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She or I have to do the work.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她或者是我必须来做这项工作。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</a:t>
            </a:r>
            <a:endParaRPr lang="zh-CN" altLang="zh-CN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4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or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置于</a:t>
            </a:r>
            <a:r>
              <a:rPr lang="zh-CN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祈使句之后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时，表示“</a:t>
            </a:r>
            <a:r>
              <a:rPr lang="zh-CN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否则，不然的话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”。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例：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Take a taxi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，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or you won’t get there in time.</a:t>
            </a:r>
          </a:p>
          <a:p>
            <a:pPr>
              <a:lnSpc>
                <a:spcPct val="15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                 </a:t>
            </a:r>
            <a:r>
              <a:rPr lang="zh-CN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乘出租车吧，否则你将不会及时到达那里。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5" y="3587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1025525" y="561975"/>
            <a:ext cx="2384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Lead-in</a:t>
            </a:r>
          </a:p>
        </p:txBody>
      </p:sp>
      <p:pic>
        <p:nvPicPr>
          <p:cNvPr id="4" name="Picture 3" descr="t01191399305e96eb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84800" y="1489075"/>
            <a:ext cx="2498725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t01a81e9e48d9d6012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03375" y="1498600"/>
            <a:ext cx="262255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4797425" y="3571875"/>
            <a:ext cx="325596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dumplings 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饺子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149350" y="3597275"/>
            <a:ext cx="35306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porridge 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粥；面糊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5113" y="1682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87"/>
          <p:cNvSpPr>
            <a:spLocks noChangeArrowheads="1"/>
          </p:cNvSpPr>
          <p:nvPr/>
        </p:nvSpPr>
        <p:spPr bwMode="auto">
          <a:xfrm>
            <a:off x="1019175" y="374650"/>
            <a:ext cx="1919288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6575" y="923925"/>
            <a:ext cx="19939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600" b="1" dirty="0">
                <a:latin typeface="+mj-ea"/>
                <a:ea typeface="+mj-ea"/>
              </a:rPr>
              <a:t>单项选择。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6575" y="1360488"/>
            <a:ext cx="8451850" cy="323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lang="en-US" altLang="zh-CN" sz="2400" b="1" dirty="0" smtClean="0">
                <a:latin typeface="+mj-lt"/>
              </a:rPr>
              <a:t>1. I don’t like onions, green tea ____ porridge.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2400" b="1" dirty="0" smtClean="0">
                <a:latin typeface="+mj-lt"/>
              </a:rPr>
              <a:t>    A. and          B. or          C. with       D. in</a:t>
            </a:r>
          </a:p>
          <a:p>
            <a:pPr eaLnBrk="1" hangingPunct="1">
              <a:lnSpc>
                <a:spcPct val="140000"/>
              </a:lnSpc>
              <a:spcBef>
                <a:spcPts val="800"/>
              </a:spcBef>
              <a:defRPr/>
            </a:pPr>
            <a:r>
              <a:rPr lang="en-US" altLang="zh-CN" sz="2400" b="1" dirty="0" smtClean="0">
                <a:latin typeface="+mj-lt"/>
              </a:rPr>
              <a:t>2. —Do you like beef noodles ____ mutton dumplings?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2400" b="1" dirty="0" smtClean="0">
                <a:latin typeface="+mj-lt"/>
              </a:rPr>
              <a:t>    —I’d like ____ mutton dumplings.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2400" b="1" dirty="0" smtClean="0">
                <a:latin typeface="+mj-lt"/>
              </a:rPr>
              <a:t>    A. and; some                    B. and; any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en-US" altLang="zh-CN" sz="2400" b="1" dirty="0" smtClean="0">
                <a:latin typeface="+mj-lt"/>
              </a:rPr>
              <a:t>    C. or; some                       D. or; any</a:t>
            </a:r>
            <a:endParaRPr lang="zh-CN" altLang="en-US" sz="2400" b="1" dirty="0" smtClean="0">
              <a:latin typeface="+mj-lt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10175" y="1446213"/>
            <a:ext cx="39846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10150" y="2649538"/>
            <a:ext cx="39846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42937" y="669925"/>
            <a:ext cx="8397545" cy="388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 smtClean="0">
                <a:latin typeface="+mj-lt"/>
              </a:rPr>
              <a:t>3. —Would you like to go out to play football with me?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 smtClean="0">
                <a:latin typeface="+mj-lt"/>
              </a:rPr>
              <a:t>    — _____, but I should finish my homework first.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 smtClean="0">
                <a:latin typeface="+mj-lt"/>
              </a:rPr>
              <a:t>    A. Yes, I do                        B. I like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 smtClean="0">
                <a:latin typeface="+mj-lt"/>
              </a:rPr>
              <a:t>    C. Of course not               D. I’d love to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 smtClean="0">
                <a:latin typeface="+mj-lt"/>
              </a:rPr>
              <a:t>4. —Would you like _____ noodles?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 smtClean="0">
                <a:latin typeface="+mj-lt"/>
              </a:rPr>
              <a:t>    —Yes, I like_____.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 smtClean="0">
                <a:latin typeface="+mj-lt"/>
              </a:rPr>
              <a:t>    A. tomatoes; some            B. tomatoes; any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 smtClean="0">
                <a:latin typeface="+mj-lt"/>
              </a:rPr>
              <a:t>    C. tomato; any                  D. tomato; some</a:t>
            </a:r>
            <a:endParaRPr lang="zh-CN" altLang="en-US" sz="2400" b="1" dirty="0" smtClean="0">
              <a:latin typeface="+mj-lt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71650" y="1206500"/>
            <a:ext cx="39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844925" y="2797175"/>
            <a:ext cx="5286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28688" y="768350"/>
            <a:ext cx="7940675" cy="393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defRPr/>
            </a:pPr>
            <a:r>
              <a:rPr lang="en-US" altLang="zh-CN" sz="2600" b="1" dirty="0" smtClean="0">
                <a:latin typeface="+mj-lt"/>
              </a:rPr>
              <a:t>5. He doesn’t know you _____ me.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US" altLang="zh-CN" sz="2600" b="1" dirty="0" smtClean="0">
                <a:latin typeface="+mj-lt"/>
              </a:rPr>
              <a:t>     A. and                     B. or                      C. but  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US" altLang="zh-CN" sz="2600" b="1" dirty="0" smtClean="0">
                <a:latin typeface="+mj-lt"/>
              </a:rPr>
              <a:t>6. Would you like _____ beef?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US" altLang="zh-CN" sz="2600" b="1" dirty="0" smtClean="0">
                <a:latin typeface="+mj-lt"/>
              </a:rPr>
              <a:t>     A. some                   B. any                    C. a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US" altLang="zh-CN" sz="2600" b="1" dirty="0" smtClean="0">
                <a:latin typeface="+mj-lt"/>
              </a:rPr>
              <a:t>7. There is not water _____ not air there.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US" altLang="zh-CN" sz="2600" b="1" dirty="0" smtClean="0">
                <a:latin typeface="+mj-lt"/>
              </a:rPr>
              <a:t>     A. and                      B. or                      C. but       </a:t>
            </a:r>
            <a:endParaRPr lang="zh-CN" altLang="en-US" sz="2600" b="1" dirty="0" smtClean="0">
              <a:latin typeface="+mj-lt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86288" y="889000"/>
            <a:ext cx="5476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748088" y="2130425"/>
            <a:ext cx="5032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A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241800" y="3419475"/>
            <a:ext cx="4619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/>
      <p:bldP spid="5" grpId="0" bldLvl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4338" y="1031875"/>
            <a:ext cx="8523287" cy="13716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8. Don’t run in the classroom, ____ you may hurt yourself.</a:t>
            </a:r>
            <a:endParaRPr lang="zh-CN" altLang="zh-CN" sz="2600" b="1" dirty="0">
              <a:latin typeface="+mj-lt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      A. and                 B. or              C. but               D.so</a:t>
            </a:r>
            <a:endParaRPr lang="zh-CN" altLang="zh-CN" sz="2600" b="1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919663" y="1144588"/>
            <a:ext cx="4079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463" y="2647950"/>
            <a:ext cx="7988300" cy="1373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9. Tim would like _________ bowl of porridge.</a:t>
            </a:r>
          </a:p>
          <a:p>
            <a:pPr>
              <a:lnSpc>
                <a:spcPct val="160000"/>
              </a:lnSpc>
              <a:defRPr/>
            </a:pPr>
            <a:r>
              <a:rPr lang="en-US" altLang="zh-CN" sz="2600" b="1" dirty="0">
                <a:latin typeface="+mj-lt"/>
                <a:ea typeface="宋体" panose="02010600030101010101" pitchFamily="2" charset="-122"/>
              </a:rPr>
              <a:t>     A. /                      B. an              C. a                 D. the</a:t>
            </a:r>
            <a:endParaRPr lang="zh-CN" altLang="en-US" sz="2600" b="1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822700" y="2755900"/>
            <a:ext cx="4238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01679e9dc08d552e9d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5725" y="2193925"/>
            <a:ext cx="2868613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t01b34f3c208dc054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8850" y="2132013"/>
            <a:ext cx="317182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535113" y="852488"/>
            <a:ext cx="2233612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Arial Unicode MS" panose="020B0604020202020204" pitchFamily="34" charset="-122"/>
              </a:rPr>
              <a:t>onion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Arial Unicode MS" panose="020B0604020202020204" pitchFamily="34" charset="-122"/>
              </a:rPr>
              <a:t> 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Arial Unicode MS" panose="020B0604020202020204" pitchFamily="34" charset="-122"/>
              </a:rPr>
              <a:t>n.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Arial Unicode MS" panose="020B0604020202020204" pitchFamily="34" charset="-122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Arial Unicode MS" panose="020B0604020202020204" pitchFamily="34" charset="-122"/>
              </a:rPr>
              <a:t>洋葱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5391150" y="852488"/>
            <a:ext cx="208121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fish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</a:t>
            </a:r>
          </a:p>
          <a:p>
            <a:pPr algn="ctr" eaLnBrk="1" hangingPunct="1"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n.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鱼；鱼肉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01443cdc0dcd1a21f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24013" y="804863"/>
            <a:ext cx="2744787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t01f2b6af5b49a5348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68800" y="2446338"/>
            <a:ext cx="3008313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511300" y="3014663"/>
            <a:ext cx="26892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Arial Unicode MS" panose="020B0604020202020204" pitchFamily="34" charset="-122"/>
              </a:rPr>
              <a:t>pancake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Arial Unicode MS" panose="020B0604020202020204" pitchFamily="34" charset="-122"/>
              </a:rPr>
              <a:t>  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烙饼；薄饼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pic44.nipic.com/20140722/1369025_162422315000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5888" y="1157288"/>
            <a:ext cx="3005137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8" descr="http://pic51.nipic.com/file/20141015/4094790_125407883000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977900"/>
            <a:ext cx="2363788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397000" y="3413125"/>
            <a:ext cx="26892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Arial Unicode MS" panose="020B0604020202020204" pitchFamily="34" charset="-122"/>
              </a:rPr>
              <a:t>green tea 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绿茶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5100638" y="3462338"/>
            <a:ext cx="268922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Arial Unicode MS" panose="020B0604020202020204" pitchFamily="34" charset="-122"/>
              </a:rPr>
              <a:t>orange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Arial Unicode MS" panose="020B0604020202020204" pitchFamily="34" charset="-122"/>
              </a:rPr>
              <a:t>juice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n.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橙汁；橘汁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19944" y="907626"/>
            <a:ext cx="542488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宋体" panose="02010600030101010101" pitchFamily="2" charset="-122"/>
              </a:rPr>
              <a:t>What would you like?</a:t>
            </a:r>
            <a:endParaRPr lang="zh-CN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5832" y="2113473"/>
            <a:ext cx="891310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  <a:ea typeface="宋体" panose="02010600030101010101" pitchFamily="2" charset="-122"/>
              </a:rPr>
              <a:t>I’d like a cup of green tea / a bottle of orange juice…</a:t>
            </a:r>
            <a:endParaRPr lang="zh-CN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FF"/>
              </a:solidFill>
              <a:effectLst>
                <a:reflection blurRad="12700" stA="28000" endPos="45000" dist="1000" dir="5400000" sy="-100000" algn="bl" rotWithShape="0"/>
              </a:effectLst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4"/>
          <p:cNvGrpSpPr/>
          <p:nvPr/>
        </p:nvGrpSpPr>
        <p:grpSpPr bwMode="auto">
          <a:xfrm>
            <a:off x="411163" y="67468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179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1150938" y="649288"/>
            <a:ext cx="5526087" cy="596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Match the words with the pictures.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249363" y="1382713"/>
            <a:ext cx="6299200" cy="1173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1. ____ meat                  2. ____ dumplings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3. ____ porridge            4. ____ green tea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111750" y="1385888"/>
            <a:ext cx="5762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63713" y="1397000"/>
            <a:ext cx="5762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763713" y="1951038"/>
            <a:ext cx="57626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119688" y="1951038"/>
            <a:ext cx="6492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90613" y="2663825"/>
            <a:ext cx="6332537" cy="23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311275" y="817563"/>
            <a:ext cx="6134100" cy="1684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5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5. ___ orange juice             6. ____ soup 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7. ___ onions                       8. ____ fish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9. ___ pancakes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514975" y="815975"/>
            <a:ext cx="57626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54188" y="814388"/>
            <a:ext cx="5048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801813" y="1327150"/>
            <a:ext cx="5762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495925" y="1393825"/>
            <a:ext cx="6477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801813" y="1882775"/>
            <a:ext cx="5762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1250" y="2655888"/>
            <a:ext cx="6334125" cy="232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utoUpdateAnimBg="0"/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4"/>
          <p:cNvGrpSpPr/>
          <p:nvPr/>
        </p:nvGrpSpPr>
        <p:grpSpPr bwMode="auto">
          <a:xfrm>
            <a:off x="312738" y="785813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9225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1b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150938" y="560388"/>
            <a:ext cx="7545387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Circle the things you like in 1a. Put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an </a:t>
            </a:r>
            <a:r>
              <a:rPr lang="az-Cyrl-AZ" altLang="en-US" sz="2800" b="1" dirty="0">
                <a:solidFill>
                  <a:srgbClr val="000000"/>
                </a:solidFill>
                <a:latin typeface="+mj-ea"/>
                <a:ea typeface="+mj-ea"/>
                <a:cs typeface="Times New Roman" panose="02020603050405020304" pitchFamily="18" charset="0"/>
              </a:rPr>
              <a:t>×</a:t>
            </a:r>
          </a:p>
          <a:p>
            <a:pPr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next to the things you don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 like. Then tell</a:t>
            </a:r>
          </a:p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your partner what you like and do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n’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 like. 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150938" y="560388"/>
            <a:ext cx="1077912" cy="5492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97213" y="2841625"/>
            <a:ext cx="2720975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圆角矩形标注 1"/>
          <p:cNvSpPr/>
          <p:nvPr/>
        </p:nvSpPr>
        <p:spPr>
          <a:xfrm>
            <a:off x="392113" y="2184400"/>
            <a:ext cx="2635250" cy="1196975"/>
          </a:xfrm>
          <a:prstGeom prst="wedgeRoundRectCallout">
            <a:avLst>
              <a:gd name="adj1" fmla="val 52792"/>
              <a:gd name="adj2" fmla="val 65816"/>
              <a:gd name="adj3" fmla="val 16667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like dumplings</a:t>
            </a:r>
          </a:p>
          <a:p>
            <a:pPr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fish and orange </a:t>
            </a:r>
          </a:p>
          <a:p>
            <a:pPr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juice.</a:t>
            </a:r>
            <a:endParaRPr lang="zh-CN" altLang="en-US" sz="2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6078538" y="2184400"/>
            <a:ext cx="2711450" cy="1431925"/>
          </a:xfrm>
          <a:prstGeom prst="wedgeRoundRectCallout">
            <a:avLst>
              <a:gd name="adj1" fmla="val -72653"/>
              <a:gd name="adj2" fmla="val 48599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0000"/>
              </a:lnSpc>
              <a:defRPr/>
            </a:pPr>
            <a:r>
              <a:rPr lang="en-US" altLang="zh-CN" sz="2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don’t like onions, green tea or porridge.</a:t>
            </a:r>
            <a:endParaRPr lang="zh-CN" altLang="en-US" sz="2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1048</Words>
  <Application>Microsoft Office PowerPoint</Application>
  <PresentationFormat>全屏显示(16:9)</PresentationFormat>
  <Paragraphs>149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Arial Unicode MS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2023-01-16T14:36:34Z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731FCE05582440B88B8533E5DAB172F2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