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2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8" r:id="rId3"/>
    <p:sldId id="265" r:id="rId4"/>
    <p:sldId id="267" r:id="rId5"/>
    <p:sldId id="268" r:id="rId6"/>
    <p:sldId id="269" r:id="rId7"/>
    <p:sldId id="280" r:id="rId8"/>
    <p:sldId id="281" r:id="rId9"/>
    <p:sldId id="285" r:id="rId10"/>
    <p:sldId id="282" r:id="rId11"/>
    <p:sldId id="275" r:id="rId12"/>
    <p:sldId id="283" r:id="rId13"/>
    <p:sldId id="271" r:id="rId14"/>
    <p:sldId id="276" r:id="rId15"/>
    <p:sldId id="279" r:id="rId16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 autoAdjust="0"/>
  </p:normalViewPr>
  <p:slideViewPr>
    <p:cSldViewPr>
      <p:cViewPr>
        <p:scale>
          <a:sx n="110" d="100"/>
          <a:sy n="110" d="100"/>
        </p:scale>
        <p:origin x="-164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heme" Target="../theme/theme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5059" name="日期占位符 2"/>
          <p:cNvSpPr>
            <a:spLocks noGrp="1" noChangeArrowheads="1"/>
          </p:cNvSpPr>
          <p:nvPr>
            <p:ph type="dt" sz="quarter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5060" name="页脚占位符 3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5061" name="灯片编号占位符 4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fld id="{76EF2323-34F9-4ADE-AF00-1C0D80DE929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heme" Target="../theme/them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4035" name="日期占位符 2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23556" name="幻灯片图像占位符 3"/>
          <p:cNvSpPr>
            <a:spLocks noGrp="1" noRot="1" noChangeAspect="1"/>
          </p:cNvSpPr>
          <p:nvPr>
            <p:ph type="sldImg" idx="12"/>
            <p:custDataLst>
              <p:tags r:id="rId4"/>
            </p:custDataLst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44037" name="备注占位符 4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44038" name="页脚占位符 5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4039" name="灯片编号占位符 6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fld id="{58055407-B87B-4B58-810F-143343A019C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" Target="../slides/slide11.xml"/><Relationship Id="rId4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slide" Target="../slides/slide14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文本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50177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文本占位符 50178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4343400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47108" name="灯片编号占位符 1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solidFill>
            <a:srgbClr val="FFFFFF"/>
          </a:solidFill>
          <a:ln algn="ctr"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buSzTx/>
              <a:buFontTx/>
              <a:buNone/>
            </a:pPr>
            <a:fld id="{5CE7E947-93A6-4157-916D-E6267E1EC9A6}" type="slidenum">
              <a:rPr lang="zh-TW" altLang="en-US">
                <a:latin typeface="Calibri Light" panose="020F0302020204030204" pitchFamily="34" charset="0"/>
              </a:rPr>
              <a:t>11</a:t>
            </a:fld>
            <a:endParaRPr lang="zh-TW" altLang="en-US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44033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文本占位符 4403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4343400"/>
            <a:ext cx="5486400" cy="4114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48132" name="灯片编号占位符 1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solidFill>
            <a:srgbClr val="FFFFFF"/>
          </a:solidFill>
          <a:ln algn="ctr"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buSzTx/>
              <a:buFontTx/>
              <a:buNone/>
            </a:pPr>
            <a:fld id="{0B7E5990-67D6-4ED7-A103-AA2CF06BEA45}" type="slidenum">
              <a:rPr lang="zh-TW" altLang="en-US">
                <a:latin typeface="Calibri Light" panose="020F0302020204030204" pitchFamily="34" charset="0"/>
              </a:rPr>
              <a:t>14</a:t>
            </a:fld>
            <a:endParaRPr lang="zh-TW" altLang="en-US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1122680"/>
            <a:ext cx="78867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8650" y="3602355"/>
            <a:ext cx="7886700" cy="1655445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81613-0F3C-4AAD-A21B-9D129B12544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A9439C1-27A3-48D2-B1E5-BF8C6772D40E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F32841-457C-43A1-BBC0-95BB6CCF55B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7BE2CEB-7C98-40B2-89DB-F521490CBE94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959100"/>
            <a:ext cx="7886700" cy="2781300"/>
          </a:xfrm>
        </p:spPr>
        <p:txBody>
          <a:bodyPr anchor="t"/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722120"/>
            <a:ext cx="7886700" cy="1102995"/>
          </a:xfrm>
        </p:spPr>
        <p:txBody>
          <a:bodyPr lIns="144145" anchor="b"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5BCF79-CE89-49CB-8126-7F17C19E9F8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0D599D8-E773-4BF2-8A69-D20CE56CEDC3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551E0F-E30F-4CCD-BD9F-EF5B887A80B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8EF3942-34C2-47CD-BAD8-3750876A32B3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079" y="365125"/>
            <a:ext cx="7886700" cy="800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603" y="1482090"/>
            <a:ext cx="3915728" cy="823595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2368550"/>
            <a:ext cx="3916680" cy="382079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491" y="1482090"/>
            <a:ext cx="3822859" cy="823595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491" y="2368550"/>
            <a:ext cx="3822859" cy="382079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13C1F6-2A6E-433D-952A-39519A83EB0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13F7D8E-A19D-499E-827E-57881E76E2AF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AAE2B8-930E-44F4-9B6E-8ED134C2394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0E96C7C-2C54-4BBD-9FAA-886CE578B9B4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9525" y="-1905"/>
            <a:ext cx="5263039" cy="6861810"/>
          </a:xfrm>
          <a:noFill/>
        </p:spPr>
        <p:txBody>
          <a:bodyPr lIns="252095" tIns="144145" rtlCol="0"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2594" y="457200"/>
            <a:ext cx="3294221" cy="105537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12118" y="1694180"/>
            <a:ext cx="3295174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6AD237-AAD3-428A-84B3-79C8F024C29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DB12AC5-D001-47AD-84C8-75B1F2DD63FA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629" y="-7620"/>
            <a:ext cx="5263039" cy="6861810"/>
          </a:xfrm>
          <a:noFill/>
        </p:spPr>
        <p:txBody>
          <a:bodyPr lIns="252095" tIns="144145" rtlCol="0"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181" y="457200"/>
            <a:ext cx="3209925" cy="1055370"/>
          </a:xfrm>
        </p:spPr>
        <p:txBody>
          <a:bodyPr anchor="t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7181" y="1694180"/>
            <a:ext cx="3210401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C484B3-3CD7-4BE8-9BC6-F9B6B656519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3D24AEF-47C9-4883-B588-2AEE977E8EDF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995D67-AFD0-4541-B584-15BB223BAEC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B8ED26E-052D-4AC5-8E77-9B2F657138A9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27025"/>
            <a:ext cx="78867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78E8C-3767-4C27-B38D-E60D8F5CC47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2408120-E640-4BE4-B2E6-033BD9310744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fld id="{B3714ECA-1E0A-4F1C-80C9-7AA044C3E28D}" type="datetime1">
              <a:rPr lang="en-US" altLang="en-US"/>
              <a:t>1/16/2023</a:t>
            </a:fld>
            <a:endParaRPr lang="en-US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fld id="{55B19484-82D7-4EB9-B3CE-2C00A7CB9B3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 kern="12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oleObject" Target="../embeddings/oleObject20.bin"/><Relationship Id="rId3" Type="http://schemas.openxmlformats.org/officeDocument/2006/relationships/tags" Target="../tags/tag80.xml"/><Relationship Id="rId21" Type="http://schemas.openxmlformats.org/officeDocument/2006/relationships/oleObject" Target="../embeddings/oleObject21.bin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image" Target="../media/image22.wmf"/><Relationship Id="rId2" Type="http://schemas.openxmlformats.org/officeDocument/2006/relationships/tags" Target="../tags/tag79.xml"/><Relationship Id="rId16" Type="http://schemas.openxmlformats.org/officeDocument/2006/relationships/oleObject" Target="../embeddings/oleObject19.bin"/><Relationship Id="rId20" Type="http://schemas.openxmlformats.org/officeDocument/2006/relationships/image" Target="../media/image10.GIF"/><Relationship Id="rId1" Type="http://schemas.openxmlformats.org/officeDocument/2006/relationships/vmlDrawing" Target="../drawings/vmlDrawing4.v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image" Target="../media/image24.wmf"/><Relationship Id="rId5" Type="http://schemas.openxmlformats.org/officeDocument/2006/relationships/tags" Target="../tags/tag82.xml"/><Relationship Id="rId15" Type="http://schemas.openxmlformats.org/officeDocument/2006/relationships/notesSlide" Target="../notesSlides/notesSlide2.xml"/><Relationship Id="rId23" Type="http://schemas.openxmlformats.org/officeDocument/2006/relationships/oleObject" Target="../embeddings/oleObject23.bin"/><Relationship Id="rId10" Type="http://schemas.openxmlformats.org/officeDocument/2006/relationships/tags" Target="../tags/tag87.xml"/><Relationship Id="rId19" Type="http://schemas.openxmlformats.org/officeDocument/2006/relationships/image" Target="../media/image23.wmf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slideLayout" Target="../slideLayouts/slideLayout18.xml"/><Relationship Id="rId22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tags" Target="../tags/tag95.xml"/><Relationship Id="rId7" Type="http://schemas.openxmlformats.org/officeDocument/2006/relationships/slideLayout" Target="../slideLayouts/slideLayout19.xml"/><Relationship Id="rId2" Type="http://schemas.openxmlformats.org/officeDocument/2006/relationships/tags" Target="../tags/tag94.xml"/><Relationship Id="rId1" Type="http://schemas.openxmlformats.org/officeDocument/2006/relationships/vmlDrawing" Target="../drawings/vmlDrawing5.v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tags" Target="../tags/tag100.xml"/><Relationship Id="rId7" Type="http://schemas.openxmlformats.org/officeDocument/2006/relationships/image" Target="../media/image26.wmf"/><Relationship Id="rId2" Type="http://schemas.openxmlformats.org/officeDocument/2006/relationships/tags" Target="../tags/tag9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01.xml"/><Relationship Id="rId9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28.png"/><Relationship Id="rId4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Layout" Target="../slideLayouts/slideLayout11.xml"/><Relationship Id="rId4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image" Target="../media/image4.wmf"/><Relationship Id="rId26" Type="http://schemas.openxmlformats.org/officeDocument/2006/relationships/oleObject" Target="../embeddings/oleObject5.bin"/><Relationship Id="rId3" Type="http://schemas.openxmlformats.org/officeDocument/2006/relationships/tags" Target="../tags/tag29.xml"/><Relationship Id="rId21" Type="http://schemas.openxmlformats.org/officeDocument/2006/relationships/oleObject" Target="../embeddings/oleObject3.bin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oleObject" Target="../embeddings/oleObject1.bin"/><Relationship Id="rId25" Type="http://schemas.openxmlformats.org/officeDocument/2006/relationships/image" Target="../media/image10.GIF"/><Relationship Id="rId2" Type="http://schemas.openxmlformats.org/officeDocument/2006/relationships/tags" Target="../tags/tag28.xml"/><Relationship Id="rId16" Type="http://schemas.openxmlformats.org/officeDocument/2006/relationships/slideLayout" Target="../slideLayouts/slideLayout13.xml"/><Relationship Id="rId20" Type="http://schemas.openxmlformats.org/officeDocument/2006/relationships/image" Target="../media/image5.wmf"/><Relationship Id="rId29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image" Target="../media/image7.wmf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oleObject" Target="../embeddings/oleObject4.bin"/><Relationship Id="rId28" Type="http://schemas.openxmlformats.org/officeDocument/2006/relationships/oleObject" Target="../embeddings/oleObject6.bin"/><Relationship Id="rId10" Type="http://schemas.openxmlformats.org/officeDocument/2006/relationships/tags" Target="../tags/tag36.xml"/><Relationship Id="rId19" Type="http://schemas.openxmlformats.org/officeDocument/2006/relationships/oleObject" Target="../embeddings/oleObject2.bin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image" Target="../media/image6.wmf"/><Relationship Id="rId27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image" Target="../media/image10.GIF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3.wmf"/><Relationship Id="rId2" Type="http://schemas.openxmlformats.org/officeDocument/2006/relationships/tags" Target="../tags/tag4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tags" Target="../tags/tag46.xml"/><Relationship Id="rId11" Type="http://schemas.openxmlformats.org/officeDocument/2006/relationships/image" Target="../media/image11.wmf"/><Relationship Id="rId5" Type="http://schemas.openxmlformats.org/officeDocument/2006/relationships/tags" Target="../tags/tag45.xml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tags" Target="../tags/tag44.xml"/><Relationship Id="rId9" Type="http://schemas.openxmlformats.org/officeDocument/2006/relationships/slideLayout" Target="../slideLayouts/slideLayout14.xml"/><Relationship Id="rId1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image" Target="../media/image20.png"/><Relationship Id="rId26" Type="http://schemas.openxmlformats.org/officeDocument/2006/relationships/image" Target="../media/image17.wmf"/><Relationship Id="rId3" Type="http://schemas.openxmlformats.org/officeDocument/2006/relationships/tags" Target="../tags/tag50.xml"/><Relationship Id="rId21" Type="http://schemas.openxmlformats.org/officeDocument/2006/relationships/image" Target="../media/image15.wmf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image" Target="../media/image14.wmf"/><Relationship Id="rId25" Type="http://schemas.openxmlformats.org/officeDocument/2006/relationships/oleObject" Target="../embeddings/oleObject15.bin"/><Relationship Id="rId2" Type="http://schemas.openxmlformats.org/officeDocument/2006/relationships/tags" Target="../tags/tag49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2.bin"/><Relationship Id="rId29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image" Target="../media/image16.wmf"/><Relationship Id="rId5" Type="http://schemas.openxmlformats.org/officeDocument/2006/relationships/tags" Target="../tags/tag52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8.wmf"/><Relationship Id="rId10" Type="http://schemas.openxmlformats.org/officeDocument/2006/relationships/tags" Target="../tags/tag57.xml"/><Relationship Id="rId19" Type="http://schemas.openxmlformats.org/officeDocument/2006/relationships/image" Target="../media/image10.GIF"/><Relationship Id="rId31" Type="http://schemas.openxmlformats.org/officeDocument/2006/relationships/image" Target="../media/image19.wmf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oleObject" Target="../embeddings/oleObject13.bin"/><Relationship Id="rId27" Type="http://schemas.openxmlformats.org/officeDocument/2006/relationships/oleObject" Target="../embeddings/oleObject16.bin"/><Relationship Id="rId30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2" Type="http://schemas.openxmlformats.org/officeDocument/2006/relationships/tags" Target="../tags/tag63.xml"/><Relationship Id="rId16" Type="http://schemas.openxmlformats.org/officeDocument/2006/relationships/image" Target="../media/image21.png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49289" y="3147174"/>
            <a:ext cx="4316412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7"/>
          <p:cNvSpPr>
            <a:spLocks noChangeArrowheads="1"/>
          </p:cNvSpPr>
          <p:nvPr/>
        </p:nvSpPr>
        <p:spPr bwMode="auto">
          <a:xfrm>
            <a:off x="484756" y="548680"/>
            <a:ext cx="8245475" cy="1822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  <a:r>
              <a:rPr lang="en-US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60A75"/>
                </a:solidFill>
                <a:latin typeface="Times New Roman" panose="02020603050405020304" pitchFamily="18" charset="0"/>
              </a:rPr>
              <a:t>整式的加减</a:t>
            </a:r>
          </a:p>
        </p:txBody>
      </p:sp>
      <p:pic>
        <p:nvPicPr>
          <p:cNvPr id="28676" name="图片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46850" y="1328738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8"/>
          <p:cNvSpPr>
            <a:spLocks noChangeArrowheads="1"/>
          </p:cNvSpPr>
          <p:nvPr/>
        </p:nvSpPr>
        <p:spPr bwMode="auto">
          <a:xfrm>
            <a:off x="2627784" y="3374186"/>
            <a:ext cx="391906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+mn-ea"/>
                <a:ea typeface="+mn-ea"/>
              </a:rPr>
              <a:t>6.4 </a:t>
            </a:r>
            <a:r>
              <a:rPr lang="zh-CN" altLang="en-US" sz="4000" b="1" dirty="0">
                <a:latin typeface="+mn-ea"/>
                <a:ea typeface="+mn-ea"/>
              </a:rPr>
              <a:t>整式的加减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94928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本框 1229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0825" y="666750"/>
            <a:ext cx="86487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（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4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）换一张不同的月历表（如课本上的月历表），以上结论还成立吗？</a:t>
            </a:r>
          </a:p>
          <a:p>
            <a:pPr indent="2667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（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5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）你发现月历表中的数还存在什么规律？与同学交流。</a:t>
            </a:r>
            <a:endParaRPr lang="zh-CN" altLang="en-US" sz="2400" b="1">
              <a:latin typeface="楷体_GB2312"/>
              <a:ea typeface="楷体_GB2312"/>
              <a:cs typeface="楷体_GB2312"/>
            </a:endParaRPr>
          </a:p>
        </p:txBody>
      </p:sp>
      <p:pic>
        <p:nvPicPr>
          <p:cNvPr id="37891" name="图片 1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11850" y="2836863"/>
            <a:ext cx="283845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4915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8313" y="981075"/>
            <a:ext cx="1825625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sym typeface="微软雅黑" panose="020B0503020204020204" pitchFamily="34" charset="-122"/>
              </a:rPr>
              <a:t>拓展延伸</a:t>
            </a:r>
          </a:p>
        </p:txBody>
      </p:sp>
      <p:grpSp>
        <p:nvGrpSpPr>
          <p:cNvPr id="38915" name="组合 1"/>
          <p:cNvGrpSpPr/>
          <p:nvPr/>
        </p:nvGrpSpPr>
        <p:grpSpPr bwMode="auto">
          <a:xfrm>
            <a:off x="517525" y="1482725"/>
            <a:ext cx="7578725" cy="1570038"/>
            <a:chOff x="471542" y="1482434"/>
            <a:chExt cx="7578949" cy="1569660"/>
          </a:xfrm>
        </p:grpSpPr>
        <p:sp>
          <p:nvSpPr>
            <p:cNvPr id="38916" name="文本框 4915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1542" y="1482434"/>
              <a:ext cx="7578949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ea typeface="黑体" panose="02010609060101010101" pitchFamily="49" charset="-122"/>
                </a:rPr>
                <a:t>        已知               ，求代数式                                      的值</a:t>
              </a:r>
              <a:r>
                <a:rPr lang="en-US" altLang="zh-CN" sz="3200">
                  <a:solidFill>
                    <a:srgbClr val="000000"/>
                  </a:solidFill>
                  <a:ea typeface="黑体" panose="02010609060101010101" pitchFamily="49" charset="-122"/>
                </a:rPr>
                <a:t>.</a:t>
              </a:r>
              <a:endParaRPr lang="zh-CN" altLang="en-US" sz="3200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  <p:graphicFrame>
          <p:nvGraphicFramePr>
            <p:cNvPr id="38917" name="对象 49159"/>
            <p:cNvGraphicFramePr/>
            <p:nvPr>
              <p:custDataLst>
                <p:tags r:id="rId12"/>
              </p:custDataLst>
            </p:nvPr>
          </p:nvGraphicFramePr>
          <p:xfrm>
            <a:off x="2068365" y="1716213"/>
            <a:ext cx="1560845" cy="4316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7" r:id="rId16" imgW="558165" imgH="177800" progId="Equation.3">
                    <p:embed/>
                  </p:oleObj>
                </mc:Choice>
                <mc:Fallback>
                  <p:oleObj r:id="rId16" imgW="558165" imgH="177800" progId="Equation.3">
                    <p:embed/>
                    <p:pic>
                      <p:nvPicPr>
                        <p:cNvPr id="0" name="对象 4915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365" y="1716213"/>
                          <a:ext cx="1560845" cy="4316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18" name="对象 49160"/>
            <p:cNvGraphicFramePr/>
            <p:nvPr>
              <p:custDataLst>
                <p:tags r:id="rId13"/>
              </p:custDataLst>
            </p:nvPr>
          </p:nvGraphicFramePr>
          <p:xfrm>
            <a:off x="5565261" y="1596325"/>
            <a:ext cx="2390012" cy="5657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8" r:id="rId18" imgW="1194435" imgH="228600" progId="Equation.3">
                    <p:embed/>
                  </p:oleObj>
                </mc:Choice>
                <mc:Fallback>
                  <p:oleObj r:id="rId18" imgW="1194435" imgH="228600" progId="Equation.3">
                    <p:embed/>
                    <p:pic>
                      <p:nvPicPr>
                        <p:cNvPr id="0" name="对象 4916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5261" y="1596325"/>
                          <a:ext cx="2390012" cy="5657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8919" name="图片 49164" descr="解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0"/>
          <a:srcRect/>
          <a:stretch>
            <a:fillRect/>
          </a:stretch>
        </p:blipFill>
        <p:spPr bwMode="auto">
          <a:xfrm>
            <a:off x="1301750" y="2909888"/>
            <a:ext cx="7239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20" name="组合 2"/>
          <p:cNvGrpSpPr/>
          <p:nvPr/>
        </p:nvGrpSpPr>
        <p:grpSpPr bwMode="auto">
          <a:xfrm>
            <a:off x="2024063" y="3197225"/>
            <a:ext cx="3036887" cy="522288"/>
            <a:chOff x="1977592" y="3196556"/>
            <a:chExt cx="3037468" cy="523220"/>
          </a:xfrm>
        </p:grpSpPr>
        <p:sp>
          <p:nvSpPr>
            <p:cNvPr id="38921" name="文本框 4916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77592" y="3196556"/>
              <a:ext cx="30374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因为                   ，</a:t>
              </a:r>
            </a:p>
          </p:txBody>
        </p:sp>
        <p:graphicFrame>
          <p:nvGraphicFramePr>
            <p:cNvPr id="38922" name="对象 49166"/>
            <p:cNvGraphicFramePr/>
            <p:nvPr>
              <p:custDataLst>
                <p:tags r:id="rId10"/>
              </p:custDataLst>
            </p:nvPr>
          </p:nvGraphicFramePr>
          <p:xfrm>
            <a:off x="2755678" y="3196556"/>
            <a:ext cx="1627829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9" r:id="rId21" imgW="558165" imgH="177800" progId="Equation.3">
                    <p:embed/>
                  </p:oleObj>
                </mc:Choice>
                <mc:Fallback>
                  <p:oleObj r:id="rId21" imgW="558165" imgH="177800" progId="Equation.3">
                    <p:embed/>
                    <p:pic>
                      <p:nvPicPr>
                        <p:cNvPr id="0" name="对象 4916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5678" y="3196556"/>
                          <a:ext cx="1627829" cy="481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23" name="组合 3"/>
          <p:cNvGrpSpPr/>
          <p:nvPr/>
        </p:nvGrpSpPr>
        <p:grpSpPr bwMode="auto">
          <a:xfrm>
            <a:off x="1255713" y="4014788"/>
            <a:ext cx="4022725" cy="555625"/>
            <a:chOff x="1209882" y="4014258"/>
            <a:chExt cx="4022535" cy="555827"/>
          </a:xfrm>
        </p:grpSpPr>
        <p:sp>
          <p:nvSpPr>
            <p:cNvPr id="38924" name="文本框 4916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209882" y="4046865"/>
              <a:ext cx="9664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所以</a:t>
              </a:r>
            </a:p>
          </p:txBody>
        </p:sp>
        <p:graphicFrame>
          <p:nvGraphicFramePr>
            <p:cNvPr id="38925" name="对象 49168"/>
            <p:cNvGraphicFramePr/>
            <p:nvPr>
              <p:custDataLst>
                <p:tags r:id="rId8"/>
              </p:custDataLst>
            </p:nvPr>
          </p:nvGraphicFramePr>
          <p:xfrm>
            <a:off x="1977592" y="4014258"/>
            <a:ext cx="3254825" cy="5507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0" r:id="rId22" imgW="1194435" imgH="228600" progId="Equation.3">
                    <p:embed/>
                  </p:oleObj>
                </mc:Choice>
                <mc:Fallback>
                  <p:oleObj r:id="rId22" imgW="1194435" imgH="228600" progId="Equation.3">
                    <p:embed/>
                    <p:pic>
                      <p:nvPicPr>
                        <p:cNvPr id="0" name="对象 4916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7592" y="4014258"/>
                          <a:ext cx="3254825" cy="5507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26" name="对象 49169"/>
          <p:cNvGraphicFramePr/>
          <p:nvPr>
            <p:custDataLst>
              <p:tags r:id="rId4"/>
            </p:custDataLst>
          </p:nvPr>
        </p:nvGraphicFramePr>
        <p:xfrm>
          <a:off x="1165225" y="4694238"/>
          <a:ext cx="3316288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r:id="rId23" imgW="1384300" imgH="698500" progId="Equation.DSMT4">
                  <p:embed/>
                </p:oleObj>
              </mc:Choice>
              <mc:Fallback>
                <p:oleObj r:id="rId23" imgW="1384300" imgH="698500" progId="Equation.DSMT4">
                  <p:embed/>
                  <p:pic>
                    <p:nvPicPr>
                      <p:cNvPr id="0" name="对象 49169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4694238"/>
                        <a:ext cx="3316288" cy="161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27" name="组合 4"/>
          <p:cNvGrpSpPr/>
          <p:nvPr/>
        </p:nvGrpSpPr>
        <p:grpSpPr bwMode="auto">
          <a:xfrm>
            <a:off x="5540375" y="2906713"/>
            <a:ext cx="3168650" cy="1541462"/>
            <a:chOff x="5787232" y="3024188"/>
            <a:chExt cx="3168650" cy="1540804"/>
          </a:xfrm>
        </p:grpSpPr>
        <p:sp>
          <p:nvSpPr>
            <p:cNvPr id="38928" name="云形标注 4917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87232" y="3024188"/>
              <a:ext cx="3168650" cy="1540804"/>
            </a:xfrm>
            <a:prstGeom prst="cloudCallout">
              <a:avLst>
                <a:gd name="adj1" fmla="val -48194"/>
                <a:gd name="adj2" fmla="val 55569"/>
              </a:avLst>
            </a:prstGeom>
            <a:solidFill>
              <a:srgbClr val="61E6FD"/>
            </a:solidFill>
            <a:ln w="9525" algn="ctr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endParaRPr lang="zh-CN" altLang="en-US">
                <a:ea typeface="黑体" panose="02010609060101010101" pitchFamily="49" charset="-122"/>
              </a:endParaRPr>
            </a:p>
          </p:txBody>
        </p:sp>
        <p:sp>
          <p:nvSpPr>
            <p:cNvPr id="38929" name="文本框 4917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87174" y="3242458"/>
              <a:ext cx="2568766" cy="952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把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+</a:t>
              </a: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8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看作是</a:t>
              </a:r>
              <a:r>
                <a:rPr lang="zh-CN" altLang="en-US" sz="2800">
                  <a:solidFill>
                    <a:srgbClr val="FF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一个整体</a:t>
              </a: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图片 7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09675" y="2058988"/>
          <a:ext cx="60134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r:id="rId8" imgW="2590800" imgH="457200" progId="Equation.DSMT4">
                  <p:embed/>
                </p:oleObj>
              </mc:Choice>
              <mc:Fallback>
                <p:oleObj r:id="rId8" imgW="2590800" imgH="457200" progId="Equation.DSMT4">
                  <p:embed/>
                  <p:pic>
                    <p:nvPicPr>
                      <p:cNvPr id="0" name="图片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2058988"/>
                        <a:ext cx="601345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文本框 8499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49338" y="1068388"/>
            <a:ext cx="2146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1.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39940" name="文本框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59163" y="-61913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随堂练习</a:t>
            </a:r>
          </a:p>
        </p:txBody>
      </p:sp>
      <p:sp>
        <p:nvSpPr>
          <p:cNvPr id="38917" name="TextBox 5"/>
          <p:cNvSpPr/>
          <p:nvPr>
            <p:custDataLst>
              <p:tags r:id="rId5"/>
            </p:custDataLst>
          </p:nvPr>
        </p:nvSpPr>
        <p:spPr>
          <a:xfrm>
            <a:off x="1270000" y="3600450"/>
            <a:ext cx="2879725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>
              <a:buFont typeface="Arial" panose="020B0604020202020204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解：（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1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）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EU-BX" pitchFamily="65" charset="-122"/>
                <a:ea typeface="EU-BX" pitchFamily="65" charset="-122"/>
                <a:sym typeface="Wingdings" panose="05000000000000000000"/>
              </a:rPr>
              <a:t>x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²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+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3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EU-BX" pitchFamily="65" charset="-122"/>
                <a:ea typeface="EU-BX" pitchFamily="65" charset="-122"/>
                <a:sym typeface="Wingdings" panose="05000000000000000000"/>
              </a:rPr>
              <a:t>x</a:t>
            </a:r>
            <a:endParaRPr lang="en-US" altLang="zh-CN" sz="2800" b="1">
              <a:solidFill>
                <a:srgbClr val="FF0000"/>
              </a:solidFill>
              <a:latin typeface="EU-BX" pitchFamily="65" charset="-122"/>
              <a:ea typeface="EU-BX" pitchFamily="65" charset="-122"/>
            </a:endParaRPr>
          </a:p>
        </p:txBody>
      </p:sp>
      <p:sp>
        <p:nvSpPr>
          <p:cNvPr id="38918" name="TextBox 6"/>
          <p:cNvSpPr/>
          <p:nvPr>
            <p:custDataLst>
              <p:tags r:id="rId6"/>
            </p:custDataLst>
          </p:nvPr>
        </p:nvSpPr>
        <p:spPr>
          <a:xfrm>
            <a:off x="1989138" y="4392613"/>
            <a:ext cx="5111750" cy="517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>
              <a:buFont typeface="Arial" panose="020B0604020202020204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（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2</a:t>
            </a: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）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EU-BX" pitchFamily="65" charset="-122"/>
                <a:ea typeface="EU-BX" pitchFamily="65" charset="-122"/>
                <a:sym typeface="Wingdings" panose="05000000000000000000"/>
              </a:rPr>
              <a:t>-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2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EU-BX" pitchFamily="65" charset="-122"/>
                <a:ea typeface="EU-BX" pitchFamily="65" charset="-122"/>
                <a:sym typeface="Wingdings" panose="05000000000000000000"/>
              </a:rPr>
              <a:t>a²+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4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EU-BX" pitchFamily="65" charset="-122"/>
                <a:ea typeface="EU-BX" pitchFamily="65" charset="-122"/>
                <a:sym typeface="Wingdings" panose="05000000000000000000"/>
              </a:rPr>
              <a:t>b²-</a:t>
            </a: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/>
              </a:rPr>
              <a:t>1</a:t>
            </a:r>
            <a:endParaRPr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框 8499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49338" y="1068388"/>
            <a:ext cx="21463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2.</a:t>
            </a:r>
            <a:r>
              <a:rPr lang="zh-CN" altLang="en-US" sz="2800">
                <a:solidFill>
                  <a:srgbClr val="000000"/>
                </a:solidFill>
                <a:ea typeface="黑体" panose="02010609060101010101" pitchFamily="49" charset="-122"/>
              </a:rPr>
              <a:t>化简：</a:t>
            </a:r>
          </a:p>
        </p:txBody>
      </p:sp>
      <p:graphicFrame>
        <p:nvGraphicFramePr>
          <p:cNvPr id="40963" name="对象 84995"/>
          <p:cNvGraphicFramePr/>
          <p:nvPr>
            <p:custDataLst>
              <p:tags r:id="rId3"/>
            </p:custDataLst>
          </p:nvPr>
        </p:nvGraphicFramePr>
        <p:xfrm>
          <a:off x="1416050" y="1512888"/>
          <a:ext cx="59531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r:id="rId6" imgW="2514600" imgH="393700" progId="Equation.3">
                  <p:embed/>
                </p:oleObj>
              </mc:Choice>
              <mc:Fallback>
                <p:oleObj r:id="rId6" imgW="2514600" imgH="393700" progId="Equation.3">
                  <p:embed/>
                  <p:pic>
                    <p:nvPicPr>
                      <p:cNvPr id="0" name="对象 8499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1512888"/>
                        <a:ext cx="59531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内容占位符 84998"/>
          <p:cNvGraphicFramePr>
            <a:graphicFrameLocks noGrp="1"/>
          </p:cNvGraphicFramePr>
          <p:nvPr>
            <p:ph idx="4294967295"/>
            <p:custDataLst>
              <p:tags r:id="rId4"/>
            </p:custDataLst>
          </p:nvPr>
        </p:nvGraphicFramePr>
        <p:xfrm>
          <a:off x="1649413" y="2217738"/>
          <a:ext cx="7494587" cy="325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r:id="rId8" imgW="8740775" imgH="2803525" progId="Equation.3">
                  <p:embed/>
                </p:oleObj>
              </mc:Choice>
              <mc:Fallback>
                <p:oleObj r:id="rId8" imgW="8740775" imgH="2803525" progId="Equation.3">
                  <p:embed/>
                  <p:pic>
                    <p:nvPicPr>
                      <p:cNvPr id="0" name="内容占位符 8499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2217738"/>
                        <a:ext cx="7494587" cy="325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43020"/>
          <p:cNvSpPr/>
          <p:nvPr>
            <p:custDataLst>
              <p:tags r:id="rId1"/>
            </p:custDataLst>
          </p:nvPr>
        </p:nvSpPr>
        <p:spPr>
          <a:xfrm>
            <a:off x="717550" y="1270000"/>
            <a:ext cx="7851775" cy="4616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</a:rPr>
              <a:t>        1.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整式的加减可以归结为去括号和合并同类项。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</a:rPr>
              <a:t>        2.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多项式的加减要把每个多项式添上小括号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多项式的加减可以转化为整式的化简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即归结为去括号和合并同类项</a:t>
            </a: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最后结果不一定是单项式。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00"/>
                </a:solidFill>
                <a:ea typeface="黑体" panose="02010609060101010101" pitchFamily="49" charset="-122"/>
              </a:rPr>
              <a:t>        3.</a:t>
            </a:r>
            <a:r>
              <a:rPr lang="zh-CN" altLang="en-US" sz="2800" dirty="0">
                <a:solidFill>
                  <a:srgbClr val="000000"/>
                </a:solidFill>
                <a:ea typeface="黑体" panose="02010609060101010101" pitchFamily="49" charset="-122"/>
              </a:rPr>
              <a:t>运用整式的加减解决简单的实际问题，要清楚题中涉及的数量关系。</a:t>
            </a:r>
          </a:p>
        </p:txBody>
      </p:sp>
      <p:sp>
        <p:nvSpPr>
          <p:cNvPr id="41987" name="文本框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59163" y="-61913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课堂小结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文本框 4915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304925"/>
            <a:ext cx="1004888" cy="584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3200">
                <a:solidFill>
                  <a:srgbClr val="03BBF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  <a:sym typeface="微软雅黑" panose="020B0503020204020204" pitchFamily="34" charset="-122"/>
              </a:rPr>
              <a:t>作业</a:t>
            </a:r>
          </a:p>
        </p:txBody>
      </p:sp>
      <p:sp>
        <p:nvSpPr>
          <p:cNvPr id="43011" name="文本框 4915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41525" y="2465388"/>
            <a:ext cx="5556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3200">
                <a:ea typeface="黑体" panose="02010609060101010101" pitchFamily="49" charset="-122"/>
              </a:rPr>
              <a:t>课本</a:t>
            </a:r>
            <a:r>
              <a:rPr lang="en-US" altLang="zh-CN" sz="3200">
                <a:ea typeface="黑体" panose="02010609060101010101" pitchFamily="49" charset="-122"/>
              </a:rPr>
              <a:t>147</a:t>
            </a:r>
            <a:r>
              <a:rPr lang="zh-CN" altLang="en-US" sz="3200">
                <a:ea typeface="黑体" panose="02010609060101010101" pitchFamily="49" charset="-122"/>
              </a:rPr>
              <a:t>页习题</a:t>
            </a:r>
            <a:r>
              <a:rPr lang="en-US" altLang="zh-CN" sz="3200">
                <a:ea typeface="黑体" panose="02010609060101010101" pitchFamily="49" charset="-122"/>
              </a:rPr>
              <a:t>6.4 </a:t>
            </a:r>
            <a:r>
              <a:rPr lang="zh-CN" altLang="en-US" sz="3200">
                <a:ea typeface="黑体" panose="02010609060101010101" pitchFamily="49" charset="-122"/>
              </a:rPr>
              <a:t>第</a:t>
            </a:r>
            <a:r>
              <a:rPr lang="en-US" altLang="zh-CN" sz="3200">
                <a:ea typeface="黑体" panose="02010609060101010101" pitchFamily="49" charset="-122"/>
              </a:rPr>
              <a:t>1,2,3,4</a:t>
            </a:r>
            <a:r>
              <a:rPr lang="zh-CN" altLang="en-US" sz="3200">
                <a:ea typeface="黑体" panose="02010609060101010101" pitchFamily="49" charset="-122"/>
              </a:rPr>
              <a:t>题</a:t>
            </a:r>
            <a:r>
              <a:rPr lang="en-US" altLang="zh-CN" sz="3200">
                <a:ea typeface="黑体" panose="02010609060101010101" pitchFamily="49" charset="-122"/>
              </a:rPr>
              <a:t>.</a:t>
            </a:r>
            <a:endParaRPr lang="zh-CN" altLang="en-US" sz="3200">
              <a:ea typeface="黑体" panose="02010609060101010101" pitchFamily="49" charset="-122"/>
            </a:endParaRPr>
          </a:p>
        </p:txBody>
      </p:sp>
      <p:pic>
        <p:nvPicPr>
          <p:cNvPr id="43012" name="New picture" hidden="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0" y="10833100"/>
            <a:ext cx="3937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1"/>
          <p:cNvSpPr/>
          <p:nvPr/>
        </p:nvSpPr>
        <p:spPr>
          <a:xfrm>
            <a:off x="825500" y="1570038"/>
            <a:ext cx="7272338" cy="39703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indent="3048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能运用去括号、合并同类项进行整式的加减运算。</a:t>
            </a:r>
          </a:p>
          <a:p>
            <a:pPr indent="3048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能利用整式的运算化简多项式并求值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体会转化的数学思想。</a:t>
            </a:r>
          </a:p>
          <a:p>
            <a:pPr indent="304800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3.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在学习活动中学会与他人合作交流的能力。</a:t>
            </a:r>
          </a:p>
        </p:txBody>
      </p:sp>
      <p:sp>
        <p:nvSpPr>
          <p:cNvPr id="29699" name="文本框 5"/>
          <p:cNvSpPr>
            <a:spLocks noChangeArrowheads="1"/>
          </p:cNvSpPr>
          <p:nvPr/>
        </p:nvSpPr>
        <p:spPr bwMode="auto">
          <a:xfrm>
            <a:off x="3437008" y="404664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占位符 67586"/>
          <p:cNvSpPr>
            <a:spLocks noGrp="1" noRot="1" noChangeArrowheads="1"/>
          </p:cNvSpPr>
          <p:nvPr>
            <p:ph type="body" idx="4294967295"/>
            <p:custDataLst>
              <p:tags r:id="rId1"/>
            </p:custDataLst>
          </p:nvPr>
        </p:nvSpPr>
        <p:spPr>
          <a:xfrm>
            <a:off x="0" y="1939925"/>
            <a:ext cx="2743200" cy="511175"/>
          </a:xfrm>
          <a:ln cap="flat" algn="ctr">
            <a:round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合并同类项</a:t>
            </a:r>
          </a:p>
        </p:txBody>
      </p:sp>
      <p:sp>
        <p:nvSpPr>
          <p:cNvPr id="27651" name="文本框 3"/>
          <p:cNvSpPr/>
          <p:nvPr>
            <p:custDataLst>
              <p:tags r:id="rId2"/>
            </p:custDataLst>
          </p:nvPr>
        </p:nvSpPr>
        <p:spPr>
          <a:xfrm>
            <a:off x="1430338" y="3014663"/>
            <a:ext cx="6619875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49" charset="-122"/>
              </a:rPr>
              <a:t>合并同类项时，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49" charset="-122"/>
              </a:rPr>
              <a:t>只把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49" charset="-122"/>
              </a:rPr>
              <a:t>系数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49" charset="-122"/>
              </a:rPr>
              <a:t>相加，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49" charset="-122"/>
              </a:rPr>
              <a:t>字母和字母的指数</a:t>
            </a:r>
            <a:r>
              <a:rPr lang="zh-CN" altLang="en-US" sz="2800" b="1" dirty="0">
                <a:solidFill>
                  <a:srgbClr val="000000"/>
                </a:solidFill>
                <a:ea typeface="黑体" panose="02010609060101010101" pitchFamily="49" charset="-122"/>
              </a:rPr>
              <a:t>不变</a:t>
            </a:r>
          </a:p>
        </p:txBody>
      </p:sp>
      <p:sp>
        <p:nvSpPr>
          <p:cNvPr id="30724" name="文本框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59163" y="-61913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旧知回顾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占位符 67586"/>
          <p:cNvSpPr txBox="1">
            <a:spLocks noRot="1" noChangeArrowheads="1"/>
          </p:cNvSpPr>
          <p:nvPr>
            <p:custDataLst>
              <p:tags r:id="rId1"/>
            </p:custDataLst>
          </p:nvPr>
        </p:nvSpPr>
        <p:spPr bwMode="auto">
          <a:xfrm>
            <a:off x="690563" y="1006475"/>
            <a:ext cx="2676525" cy="7572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600" eaLnBrk="0" hangingPunct="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sym typeface="微软雅黑" panose="020B0503020204020204" pitchFamily="34" charset="-122"/>
              </a:rPr>
              <a:t>去括号</a:t>
            </a:r>
          </a:p>
        </p:txBody>
      </p:sp>
      <p:sp>
        <p:nvSpPr>
          <p:cNvPr id="28675" name="文本框 6"/>
          <p:cNvSpPr/>
          <p:nvPr>
            <p:custDataLst>
              <p:tags r:id="rId2"/>
            </p:custDataLst>
          </p:nvPr>
        </p:nvSpPr>
        <p:spPr>
          <a:xfrm>
            <a:off x="447675" y="1895475"/>
            <a:ext cx="7980363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buClr>
                <a:srgbClr val="FF3300"/>
              </a:buCl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括号前面带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的括号，去括号时括号内的各项都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不变符号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8676" name="文本框 7"/>
          <p:cNvSpPr/>
          <p:nvPr>
            <p:custDataLst>
              <p:tags r:id="rId3"/>
            </p:custDataLst>
          </p:nvPr>
        </p:nvSpPr>
        <p:spPr>
          <a:xfrm>
            <a:off x="447675" y="3179763"/>
            <a:ext cx="7980363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buClr>
                <a:srgbClr val="FF3300"/>
              </a:buCl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括号前面带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-”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的括号，去括号时括号内的各项都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改变符号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8677" name="文本框 8"/>
          <p:cNvSpPr/>
          <p:nvPr>
            <p:custDataLst>
              <p:tags r:id="rId4"/>
            </p:custDataLst>
          </p:nvPr>
        </p:nvSpPr>
        <p:spPr>
          <a:xfrm>
            <a:off x="447675" y="4462463"/>
            <a:ext cx="8301038" cy="1385887"/>
          </a:xfrm>
          <a:prstGeom prst="rect">
            <a:avLst/>
          </a:prstGeom>
          <a:noFill/>
          <a:ln>
            <a:solidFill>
              <a:srgbClr val="FFFFCC"/>
            </a:solidFill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    如果括号前面有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系数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，可按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8B6E5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乘法分配律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和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58B6E5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去括号法则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去括号，</a:t>
            </a:r>
            <a:r>
              <a:rPr sz="2800" b="1" u="sng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不要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漏乘，</a:t>
            </a:r>
            <a:r>
              <a:rPr sz="2800" b="1" u="sng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A5002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也不要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弄错各项的符号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/>
              </a:rPr>
              <a:t>. 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 fill="hold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76" grpId="0" animBg="1"/>
      <p:bldP spid="286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文本框 717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7988" y="908050"/>
            <a:ext cx="8361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小亮和小莹到希望小学去看望小同学，小亮买了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枝钢笔和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本字典作为礼品；小莹买了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6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枝钢笔、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本字典和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个文具盒作为礼品。钢笔的售价为每枝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元，字典的售价为每本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元，文具盒的售价为每个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）小亮买礼品花了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______________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）小莹买礼品花了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______________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   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）小亮和小莹买礼品共花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_____________________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;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）小亮比小莹多花了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______________________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元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699" name="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32225" y="3205163"/>
            <a:ext cx="1714500" cy="460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（10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+5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</a:t>
            </a:r>
          </a:p>
        </p:txBody>
      </p:sp>
      <p:sp>
        <p:nvSpPr>
          <p:cNvPr id="29700" name="文本框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32225" y="3770313"/>
            <a:ext cx="2003425" cy="460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（6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+4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+2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c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</a:t>
            </a:r>
          </a:p>
        </p:txBody>
      </p:sp>
      <p:sp>
        <p:nvSpPr>
          <p:cNvPr id="29701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89463" y="4346575"/>
            <a:ext cx="3790950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（10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+5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）+（6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+4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+2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c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</a:t>
            </a:r>
          </a:p>
        </p:txBody>
      </p:sp>
      <p:sp>
        <p:nvSpPr>
          <p:cNvPr id="29702" name="文本框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59238" y="4894263"/>
            <a:ext cx="3689350" cy="460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（10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+5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）-（6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+4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b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+2</a:t>
            </a:r>
            <a:r>
              <a:rPr lang="zh-CN" altLang="en-US" sz="2400" b="1" i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c</a:t>
            </a:r>
            <a:r>
              <a:rPr lang="zh-CN" altLang="en-US" sz="2400" b="1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）</a:t>
            </a:r>
          </a:p>
        </p:txBody>
      </p:sp>
      <p:grpSp>
        <p:nvGrpSpPr>
          <p:cNvPr id="32775" name="组合 13"/>
          <p:cNvGrpSpPr/>
          <p:nvPr/>
        </p:nvGrpSpPr>
        <p:grpSpPr bwMode="auto">
          <a:xfrm>
            <a:off x="5159375" y="5734050"/>
            <a:ext cx="3024188" cy="682625"/>
            <a:chOff x="6004316" y="4168300"/>
            <a:chExt cx="3024187" cy="682766"/>
          </a:xfrm>
        </p:grpSpPr>
        <p:sp>
          <p:nvSpPr>
            <p:cNvPr id="32776" name="云形标注 1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04316" y="4168300"/>
              <a:ext cx="3024187" cy="682766"/>
            </a:xfrm>
            <a:prstGeom prst="cloudCallout">
              <a:avLst>
                <a:gd name="adj1" fmla="val -48190"/>
                <a:gd name="adj2" fmla="val -114176"/>
              </a:avLst>
            </a:prstGeom>
            <a:solidFill>
              <a:srgbClr val="61E6FD"/>
            </a:solidFill>
            <a:ln w="9525" algn="ctr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2777" name="矩形 1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35885" y="4278850"/>
              <a:ext cx="171743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ea typeface="黑体" panose="02010609060101010101" pitchFamily="49" charset="-122"/>
                </a:rPr>
                <a:t>想到什么？</a:t>
              </a:r>
            </a:p>
          </p:txBody>
        </p:sp>
      </p:grpSp>
      <p:sp>
        <p:nvSpPr>
          <p:cNvPr id="32778" name="文本框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5825" y="-61913"/>
            <a:ext cx="22240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情境引入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组合 2"/>
          <p:cNvGrpSpPr/>
          <p:nvPr/>
        </p:nvGrpSpPr>
        <p:grpSpPr bwMode="auto">
          <a:xfrm>
            <a:off x="657225" y="1073150"/>
            <a:ext cx="6899275" cy="525463"/>
            <a:chOff x="373076" y="1064026"/>
            <a:chExt cx="6898042" cy="526249"/>
          </a:xfrm>
        </p:grpSpPr>
        <p:sp>
          <p:nvSpPr>
            <p:cNvPr id="33795" name="矩形 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3076" y="1067055"/>
              <a:ext cx="68980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Wingdings" panose="05000000000000000000" pitchFamily="2" charset="2"/>
                <a:buNone/>
              </a:pPr>
              <a:r>
                <a:rPr lang="zh-CN" altLang="en-US" sz="2800">
                  <a:solidFill>
                    <a:srgbClr val="FF0000"/>
                  </a:solidFill>
                  <a:ea typeface="黑体" panose="02010609060101010101" pitchFamily="49" charset="-122"/>
                </a:rPr>
                <a:t>例</a:t>
              </a:r>
              <a:r>
                <a:rPr lang="en-US" altLang="zh-CN" sz="2800">
                  <a:solidFill>
                    <a:srgbClr val="FF0000"/>
                  </a:solidFill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（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1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）求整式          与                          的和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.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 </a:t>
              </a:r>
            </a:p>
          </p:txBody>
        </p:sp>
        <p:graphicFrame>
          <p:nvGraphicFramePr>
            <p:cNvPr id="33796" name="对象 73733"/>
            <p:cNvGraphicFramePr/>
            <p:nvPr>
              <p:custDataLst>
                <p:tags r:id="rId14"/>
              </p:custDataLst>
            </p:nvPr>
          </p:nvGraphicFramePr>
          <p:xfrm>
            <a:off x="3024830" y="1073453"/>
            <a:ext cx="751582" cy="443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1" r:id="rId17" imgW="342900" imgH="203200" progId="Equation.3">
                    <p:embed/>
                  </p:oleObj>
                </mc:Choice>
                <mc:Fallback>
                  <p:oleObj r:id="rId17" imgW="342900" imgH="203200" progId="Equation.3">
                    <p:embed/>
                    <p:pic>
                      <p:nvPicPr>
                        <p:cNvPr id="0" name="对象 737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830" y="1073453"/>
                          <a:ext cx="751582" cy="443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7" name="对象 73738"/>
            <p:cNvGraphicFramePr/>
            <p:nvPr>
              <p:custDataLst>
                <p:tags r:id="rId15"/>
              </p:custDataLst>
            </p:nvPr>
          </p:nvGraphicFramePr>
          <p:xfrm>
            <a:off x="4080218" y="1064026"/>
            <a:ext cx="2113815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2" r:id="rId19" imgW="800100" imgH="203200" progId="Equation.3">
                    <p:embed/>
                  </p:oleObj>
                </mc:Choice>
                <mc:Fallback>
                  <p:oleObj r:id="rId19" imgW="800100" imgH="203200" progId="Equation.3">
                    <p:embed/>
                    <p:pic>
                      <p:nvPicPr>
                        <p:cNvPr id="0" name="对象 737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218" y="1064026"/>
                          <a:ext cx="2113815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798" name="组合 3"/>
          <p:cNvGrpSpPr/>
          <p:nvPr/>
        </p:nvGrpSpPr>
        <p:grpSpPr bwMode="auto">
          <a:xfrm>
            <a:off x="519113" y="1771650"/>
            <a:ext cx="8086725" cy="523875"/>
            <a:chOff x="624225" y="1822847"/>
            <a:chExt cx="8086142" cy="523220"/>
          </a:xfrm>
        </p:grpSpPr>
        <p:sp>
          <p:nvSpPr>
            <p:cNvPr id="33799" name="文本框 7374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4225" y="1822847"/>
              <a:ext cx="8086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（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2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）求整式                        减                          所得的差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.</a:t>
              </a:r>
              <a:endParaRPr lang="zh-CN" altLang="en-US" sz="2800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  <p:graphicFrame>
          <p:nvGraphicFramePr>
            <p:cNvPr id="33800" name="对象 73743"/>
            <p:cNvGraphicFramePr/>
            <p:nvPr>
              <p:custDataLst>
                <p:tags r:id="rId11"/>
              </p:custDataLst>
            </p:nvPr>
          </p:nvGraphicFramePr>
          <p:xfrm>
            <a:off x="2657187" y="1825637"/>
            <a:ext cx="2009567" cy="5101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3" r:id="rId21" imgW="749935" imgH="228600" progId="Equation.3">
                    <p:embed/>
                  </p:oleObj>
                </mc:Choice>
                <mc:Fallback>
                  <p:oleObj r:id="rId21" imgW="749935" imgH="228600" progId="Equation.3">
                    <p:embed/>
                    <p:pic>
                      <p:nvPicPr>
                        <p:cNvPr id="0" name="对象 7374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7187" y="1825637"/>
                          <a:ext cx="2009567" cy="5101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1" name="对象 73745"/>
            <p:cNvGraphicFramePr/>
            <p:nvPr>
              <p:custDataLst>
                <p:tags r:id="rId12"/>
              </p:custDataLst>
            </p:nvPr>
          </p:nvGraphicFramePr>
          <p:xfrm>
            <a:off x="4922695" y="1842061"/>
            <a:ext cx="2128555" cy="469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34" r:id="rId23" imgW="863600" imgH="228600" progId="Equation.3">
                    <p:embed/>
                  </p:oleObj>
                </mc:Choice>
                <mc:Fallback>
                  <p:oleObj r:id="rId23" imgW="863600" imgH="228600" progId="Equation.3">
                    <p:embed/>
                    <p:pic>
                      <p:nvPicPr>
                        <p:cNvPr id="0" name="对象 7374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2695" y="1842061"/>
                          <a:ext cx="2128555" cy="469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3802" name="图片 74757" descr="解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938" y="2501900"/>
            <a:ext cx="7239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文本框 74759"/>
          <p:cNvSpPr/>
          <p:nvPr>
            <p:custDataLst>
              <p:tags r:id="rId3"/>
            </p:custDataLst>
          </p:nvPr>
        </p:nvSpPr>
        <p:spPr>
          <a:xfrm>
            <a:off x="1270000" y="2655888"/>
            <a:ext cx="10937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）</a:t>
            </a:r>
          </a:p>
        </p:txBody>
      </p:sp>
      <p:graphicFrame>
        <p:nvGraphicFramePr>
          <p:cNvPr id="33804" name="内容占位符 74760"/>
          <p:cNvGraphicFramePr/>
          <p:nvPr>
            <p:custDataLst>
              <p:tags r:id="rId4"/>
            </p:custDataLst>
          </p:nvPr>
        </p:nvGraphicFramePr>
        <p:xfrm>
          <a:off x="2060575" y="2671763"/>
          <a:ext cx="2862263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r:id="rId26" imgW="1308735" imgH="698500" progId="Equation.3">
                  <p:embed/>
                </p:oleObj>
              </mc:Choice>
              <mc:Fallback>
                <p:oleObj r:id="rId26" imgW="1308735" imgH="698500" progId="Equation.3">
                  <p:embed/>
                  <p:pic>
                    <p:nvPicPr>
                      <p:cNvPr id="0" name="内容占位符 74760"/>
                      <p:cNvPicPr>
                        <a:picLocks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671763"/>
                        <a:ext cx="2862263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05" name="组合 4"/>
          <p:cNvGrpSpPr/>
          <p:nvPr/>
        </p:nvGrpSpPr>
        <p:grpSpPr bwMode="auto">
          <a:xfrm>
            <a:off x="5581650" y="2319338"/>
            <a:ext cx="3024188" cy="2181225"/>
            <a:chOff x="6119813" y="2853656"/>
            <a:chExt cx="3024187" cy="2180257"/>
          </a:xfrm>
        </p:grpSpPr>
        <p:sp>
          <p:nvSpPr>
            <p:cNvPr id="33806" name="云形标注 2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19813" y="2853656"/>
              <a:ext cx="3024187" cy="2180257"/>
            </a:xfrm>
            <a:prstGeom prst="cloudCallout">
              <a:avLst>
                <a:gd name="adj1" fmla="val -65106"/>
                <a:gd name="adj2" fmla="val 13375"/>
              </a:avLst>
            </a:prstGeom>
            <a:solidFill>
              <a:srgbClr val="61E6FD"/>
            </a:solidFill>
            <a:ln w="9525" algn="ctr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 eaLnBrk="0" hangingPunct="0">
                <a:buFont typeface="Arial" panose="020B0604020202020204" pitchFamily="34" charset="0"/>
                <a:buNone/>
              </a:pPr>
              <a:endParaRPr lang="zh-CN" altLang="en-US" sz="2400">
                <a:solidFill>
                  <a:srgbClr val="00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3807" name="矩形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386136" y="3121959"/>
              <a:ext cx="2642367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rgbClr val="000000"/>
                  </a:solidFill>
                  <a:ea typeface="黑体" panose="02010609060101010101" pitchFamily="49" charset="-122"/>
                </a:rPr>
                <a:t>        如果加式、被减式或减式是多项式，要用</a:t>
              </a:r>
              <a:r>
                <a:rPr lang="zh-CN" altLang="en-US" sz="2400">
                  <a:solidFill>
                    <a:srgbClr val="FF3300"/>
                  </a:solidFill>
                  <a:ea typeface="黑体" panose="02010609060101010101" pitchFamily="49" charset="-122"/>
                </a:rPr>
                <a:t>括号</a:t>
              </a:r>
              <a:r>
                <a:rPr lang="zh-CN" altLang="en-US" sz="2400">
                  <a:solidFill>
                    <a:srgbClr val="000000"/>
                  </a:solidFill>
                  <a:ea typeface="黑体" panose="02010609060101010101" pitchFamily="49" charset="-122"/>
                </a:rPr>
                <a:t>先括起来</a:t>
              </a:r>
            </a:p>
          </p:txBody>
        </p:sp>
      </p:grpSp>
      <p:graphicFrame>
        <p:nvGraphicFramePr>
          <p:cNvPr id="33808" name="内容占位符 74772"/>
          <p:cNvGraphicFramePr/>
          <p:nvPr>
            <p:custDataLst>
              <p:tags r:id="rId5"/>
            </p:custDataLst>
          </p:nvPr>
        </p:nvGraphicFramePr>
        <p:xfrm>
          <a:off x="1493838" y="4160838"/>
          <a:ext cx="422275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r:id="rId28" imgW="1867535" imgH="737235" progId="Equation.3">
                  <p:embed/>
                </p:oleObj>
              </mc:Choice>
              <mc:Fallback>
                <p:oleObj r:id="rId28" imgW="1867535" imgH="737235" progId="Equation.3">
                  <p:embed/>
                  <p:pic>
                    <p:nvPicPr>
                      <p:cNvPr id="0" name="内容占位符 74772"/>
                      <p:cNvPicPr>
                        <a:picLocks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4160838"/>
                        <a:ext cx="422275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9" name="文本框 74775"/>
          <p:cNvSpPr/>
          <p:nvPr>
            <p:custDataLst>
              <p:tags r:id="rId6"/>
            </p:custDataLst>
          </p:nvPr>
        </p:nvSpPr>
        <p:spPr>
          <a:xfrm>
            <a:off x="657225" y="4159250"/>
            <a:ext cx="1093788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33810" name="文本框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59163" y="-61913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例题精讲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组合 1"/>
          <p:cNvGrpSpPr/>
          <p:nvPr/>
        </p:nvGrpSpPr>
        <p:grpSpPr bwMode="auto">
          <a:xfrm>
            <a:off x="847725" y="1189038"/>
            <a:ext cx="5780088" cy="596900"/>
            <a:chOff x="373076" y="1030378"/>
            <a:chExt cx="5780791" cy="596573"/>
          </a:xfrm>
        </p:grpSpPr>
        <p:sp>
          <p:nvSpPr>
            <p:cNvPr id="34819" name="矩形 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73076" y="1067055"/>
              <a:ext cx="19672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Wingdings" panose="05000000000000000000" pitchFamily="2" charset="2"/>
                <a:buNone/>
              </a:pPr>
              <a:r>
                <a:rPr lang="zh-CN" altLang="en-US" sz="2800">
                  <a:solidFill>
                    <a:srgbClr val="FF0000"/>
                  </a:solidFill>
                  <a:ea typeface="黑体" panose="02010609060101010101" pitchFamily="49" charset="-122"/>
                </a:rPr>
                <a:t>例</a:t>
              </a:r>
              <a:r>
                <a:rPr lang="en-US" altLang="zh-CN" sz="2800">
                  <a:solidFill>
                    <a:srgbClr val="FF0000"/>
                  </a:solidFill>
                  <a:ea typeface="黑体" panose="02010609060101010101" pitchFamily="49" charset="-122"/>
                </a:rPr>
                <a:t>2</a:t>
              </a:r>
              <a:r>
                <a:rPr lang="en-US" altLang="zh-CN" sz="2800">
                  <a:solidFill>
                    <a:srgbClr val="000000"/>
                  </a:solidFill>
                  <a:ea typeface="黑体" panose="02010609060101010101" pitchFamily="49" charset="-122"/>
                </a:rPr>
                <a:t> </a:t>
              </a:r>
              <a:r>
                <a:rPr lang="zh-CN" altLang="en-US" sz="2800">
                  <a:solidFill>
                    <a:srgbClr val="000000"/>
                  </a:solidFill>
                  <a:ea typeface="黑体" panose="02010609060101010101" pitchFamily="49" charset="-122"/>
                </a:rPr>
                <a:t>化简： </a:t>
              </a:r>
            </a:p>
          </p:txBody>
        </p:sp>
        <p:graphicFrame>
          <p:nvGraphicFramePr>
            <p:cNvPr id="34820" name="对象 73738"/>
            <p:cNvGraphicFramePr/>
            <p:nvPr>
              <p:custDataLst>
                <p:tags r:id="rId8"/>
              </p:custDataLst>
            </p:nvPr>
          </p:nvGraphicFramePr>
          <p:xfrm>
            <a:off x="1997842" y="1030378"/>
            <a:ext cx="4156025" cy="596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0" r:id="rId10" imgW="1778000" imgH="279400" progId="Equation.DSMT4">
                    <p:embed/>
                  </p:oleObj>
                </mc:Choice>
                <mc:Fallback>
                  <p:oleObj r:id="rId10" imgW="1778000" imgH="279400" progId="Equation.DSMT4">
                    <p:embed/>
                    <p:pic>
                      <p:nvPicPr>
                        <p:cNvPr id="0" name="对象 737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842" y="1030378"/>
                          <a:ext cx="4156025" cy="5965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4821" name="对象 73738"/>
          <p:cNvGraphicFramePr/>
          <p:nvPr>
            <p:custDataLst>
              <p:tags r:id="rId2"/>
            </p:custDataLst>
          </p:nvPr>
        </p:nvGraphicFramePr>
        <p:xfrm>
          <a:off x="1493838" y="1984375"/>
          <a:ext cx="41560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r:id="rId12" imgW="1778000" imgH="279400" progId="Equation.DSMT4">
                  <p:embed/>
                </p:oleObj>
              </mc:Choice>
              <mc:Fallback>
                <p:oleObj r:id="rId12" imgW="1778000" imgH="279400" progId="Equation.DSMT4">
                  <p:embed/>
                  <p:pic>
                    <p:nvPicPr>
                      <p:cNvPr id="0" name="对象 7373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984375"/>
                        <a:ext cx="41560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2" name="图片 74757" descr="解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7725" y="1785938"/>
            <a:ext cx="7239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23" name="对象 73738"/>
          <p:cNvGraphicFramePr/>
          <p:nvPr>
            <p:custDataLst>
              <p:tags r:id="rId4"/>
            </p:custDataLst>
          </p:nvPr>
        </p:nvGraphicFramePr>
        <p:xfrm>
          <a:off x="981075" y="2781300"/>
          <a:ext cx="38893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r:id="rId14" imgW="1663700" imgH="203200" progId="Equation.DSMT4">
                  <p:embed/>
                </p:oleObj>
              </mc:Choice>
              <mc:Fallback>
                <p:oleObj r:id="rId14" imgW="1663700" imgH="203200" progId="Equation.DSMT4">
                  <p:embed/>
                  <p:pic>
                    <p:nvPicPr>
                      <p:cNvPr id="0" name="对象 73738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781300"/>
                        <a:ext cx="388937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对象 73738"/>
          <p:cNvGraphicFramePr/>
          <p:nvPr>
            <p:custDataLst>
              <p:tags r:id="rId5"/>
            </p:custDataLst>
          </p:nvPr>
        </p:nvGraphicFramePr>
        <p:xfrm>
          <a:off x="981075" y="3416300"/>
          <a:ext cx="26717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r:id="rId16" imgW="1143000" imgH="203200" progId="Equation.DSMT4">
                  <p:embed/>
                </p:oleObj>
              </mc:Choice>
              <mc:Fallback>
                <p:oleObj r:id="rId16" imgW="1143000" imgH="203200" progId="Equation.DSMT4">
                  <p:embed/>
                  <p:pic>
                    <p:nvPicPr>
                      <p:cNvPr id="0" name="对象 73738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3416300"/>
                        <a:ext cx="267176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文本框 9"/>
          <p:cNvSpPr txBox="1"/>
          <p:nvPr>
            <p:custDataLst>
              <p:tags r:id="rId6"/>
            </p:custDataLst>
          </p:nvPr>
        </p:nvSpPr>
        <p:spPr>
          <a:xfrm>
            <a:off x="981075" y="4598988"/>
            <a:ext cx="7540625" cy="138588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000000"/>
              </a:buClr>
            </a:pPr>
            <a:r>
              <a:rPr lang="en-US" altLang="en-US" sz="2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        一般地，整式相加减，如有括号就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先去括号</a:t>
            </a:r>
            <a:r>
              <a:rPr lang="en-US" altLang="en-US" sz="2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，然后</a:t>
            </a:r>
            <a:r>
              <a:rPr lang="en-US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再合并同类项</a:t>
            </a:r>
            <a:r>
              <a:rPr lang="en-US" altLang="en-US" sz="28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 fill="hold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 fill="hold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 fill="hold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 fill="hold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组合 1"/>
          <p:cNvGrpSpPr/>
          <p:nvPr/>
        </p:nvGrpSpPr>
        <p:grpSpPr bwMode="auto">
          <a:xfrm>
            <a:off x="311150" y="1071563"/>
            <a:ext cx="8277225" cy="1384300"/>
            <a:chOff x="339662" y="1251466"/>
            <a:chExt cx="8276437" cy="1383362"/>
          </a:xfrm>
        </p:grpSpPr>
        <p:sp>
          <p:nvSpPr>
            <p:cNvPr id="35843" name="文本框 1126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9662" y="1251466"/>
              <a:ext cx="8276437" cy="1383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  例</a:t>
              </a:r>
              <a:r>
                <a:rPr lang="en-US" altLang="zh-CN" sz="2800" b="1">
                  <a:solidFill>
                    <a:srgbClr val="FF0000"/>
                  </a:solidFill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3  </a:t>
              </a:r>
              <a:r>
                <a:rPr lang="zh-CN" altLang="en-US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当</a:t>
              </a:r>
              <a:r>
                <a:rPr lang="en-US" altLang="zh-CN" sz="2800" b="1">
                  <a:latin typeface="楷体_GB2312"/>
                  <a:ea typeface="楷体_GB2312"/>
                  <a:cs typeface="楷体_GB2312"/>
                  <a:sym typeface="Times New Roman" panose="02020603050405020304" pitchFamily="18" charset="0"/>
                </a:rPr>
                <a:t>a=   </a:t>
              </a:r>
              <a:r>
                <a:rPr lang="zh-CN" altLang="en-US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时</a:t>
              </a:r>
              <a:r>
                <a:rPr lang="en-US" altLang="zh-CN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,</a:t>
              </a:r>
              <a:r>
                <a:rPr lang="zh-CN" altLang="en-US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求代数式                    的值</a:t>
              </a:r>
              <a:r>
                <a:rPr lang="en-US" altLang="zh-CN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.</a:t>
              </a:r>
              <a:endParaRPr lang="zh-CN" altLang="en-US" sz="2800" b="1">
                <a:latin typeface="楷体_GB2312"/>
                <a:ea typeface="楷体_GB2312"/>
                <a:cs typeface="楷体_GB2312"/>
              </a:endParaRPr>
            </a:p>
          </p:txBody>
        </p:sp>
        <p:graphicFrame>
          <p:nvGraphicFramePr>
            <p:cNvPr id="35844" name="图片 79"/>
            <p:cNvGraphicFramePr>
              <a:graphicFrameLocks noChangeAspect="1"/>
            </p:cNvGraphicFramePr>
            <p:nvPr>
              <p:custDataLst>
                <p:tags r:id="rId14"/>
              </p:custDataLst>
            </p:nvPr>
          </p:nvGraphicFramePr>
          <p:xfrm>
            <a:off x="4925020" y="1424766"/>
            <a:ext cx="3689808" cy="576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4" r:id="rId16" imgW="1866900" imgH="279400" progId="Equation.DSMT4">
                    <p:embed/>
                  </p:oleObj>
                </mc:Choice>
                <mc:Fallback>
                  <p:oleObj r:id="rId16" imgW="1866900" imgH="279400" progId="Equation.DSMT4">
                    <p:embed/>
                    <p:pic>
                      <p:nvPicPr>
                        <p:cNvPr id="0" name="图片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5020" y="1424766"/>
                          <a:ext cx="3689808" cy="576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845" name="椭圆形标注 11268"/>
          <p:cNvGrpSpPr/>
          <p:nvPr/>
        </p:nvGrpSpPr>
        <p:grpSpPr bwMode="auto">
          <a:xfrm>
            <a:off x="5053013" y="3328988"/>
            <a:ext cx="3773487" cy="1249362"/>
            <a:chOff x="3183" y="2097"/>
            <a:chExt cx="2377" cy="787"/>
          </a:xfrm>
        </p:grpSpPr>
        <p:pic>
          <p:nvPicPr>
            <p:cNvPr id="35846" name="椭圆形标注 11268"/>
            <p:cNvPicPr>
              <a:picLocks noChangeArrowheads="1"/>
            </p:cNvPicPr>
            <p:nvPr>
              <p:custDataLst>
                <p:tags r:id="rId11"/>
              </p:custDataLst>
            </p:nvPr>
          </p:nvPicPr>
          <p:blipFill>
            <a:blip r:embed="rId18" cstate="email"/>
            <a:srcRect/>
            <a:stretch>
              <a:fillRect/>
            </a:stretch>
          </p:blipFill>
          <p:spPr bwMode="auto">
            <a:xfrm>
              <a:off x="3183" y="2097"/>
              <a:ext cx="2377" cy="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</p:pic>
        <p:sp>
          <p:nvSpPr>
            <p:cNvPr id="32772" name="Rectangle 7"/>
            <p:cNvSpPr/>
            <p:nvPr>
              <p:custDataLst>
                <p:tags r:id="rId12"/>
              </p:custDataLst>
            </p:nvPr>
          </p:nvSpPr>
          <p:spPr>
            <a:xfrm>
              <a:off x="3533" y="2553"/>
              <a:ext cx="1678" cy="27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ctr"/>
            <a:lstStyle/>
            <a:p>
              <a:pPr algn="ctr" eaLnBrk="0" hangingPunct="0"/>
              <a:r>
                <a:rPr lang="zh-CN" alt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微软雅黑" panose="020B0503020204020204" pitchFamily="34" charset="-122"/>
                </a:rPr>
                <a:t>注意先化简再求值</a:t>
              </a:r>
            </a:p>
          </p:txBody>
        </p:sp>
      </p:grpSp>
      <p:pic>
        <p:nvPicPr>
          <p:cNvPr id="35848" name="图片 74757" descr="解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2025" y="2355850"/>
            <a:ext cx="7239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49" name="图片 79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371725" y="1044575"/>
          <a:ext cx="5032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r:id="rId20" imgW="254000" imgH="393700" progId="Equation.DSMT4">
                  <p:embed/>
                </p:oleObj>
              </mc:Choice>
              <mc:Fallback>
                <p:oleObj r:id="rId20" imgW="254000" imgH="393700" progId="Equation.DSMT4">
                  <p:embed/>
                  <p:pic>
                    <p:nvPicPr>
                      <p:cNvPr id="0" name="图片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1044575"/>
                        <a:ext cx="50323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图片 79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1770063" y="2484438"/>
          <a:ext cx="36893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6" r:id="rId22" imgW="1866900" imgH="279400" progId="Equation.DSMT4">
                  <p:embed/>
                </p:oleObj>
              </mc:Choice>
              <mc:Fallback>
                <p:oleObj r:id="rId22" imgW="1866900" imgH="279400" progId="Equation.DSMT4">
                  <p:embed/>
                  <p:pic>
                    <p:nvPicPr>
                      <p:cNvPr id="0" name="图片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2484438"/>
                        <a:ext cx="36893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图片 79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31938" y="3894138"/>
          <a:ext cx="328771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7" r:id="rId23" imgW="1663700" imgH="203200" progId="Equation.DSMT4">
                  <p:embed/>
                </p:oleObj>
              </mc:Choice>
              <mc:Fallback>
                <p:oleObj r:id="rId23" imgW="1663700" imgH="203200" progId="Equation.DSMT4">
                  <p:embed/>
                  <p:pic>
                    <p:nvPicPr>
                      <p:cNvPr id="0" name="图片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3894138"/>
                        <a:ext cx="328771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图片 79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31938" y="3106738"/>
          <a:ext cx="37131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r:id="rId25" imgW="1879600" imgH="279400" progId="Equation.DSMT4">
                  <p:embed/>
                </p:oleObj>
              </mc:Choice>
              <mc:Fallback>
                <p:oleObj r:id="rId25" imgW="1879600" imgH="279400" progId="Equation.DSMT4">
                  <p:embed/>
                  <p:pic>
                    <p:nvPicPr>
                      <p:cNvPr id="0" name="图片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3106738"/>
                        <a:ext cx="371316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图片 79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31938" y="4524375"/>
          <a:ext cx="1530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9" r:id="rId27" imgW="774065" imgH="203200" progId="Equation.DSMT4">
                  <p:embed/>
                </p:oleObj>
              </mc:Choice>
              <mc:Fallback>
                <p:oleObj r:id="rId27" imgW="774065" imgH="203200" progId="Equation.DSMT4">
                  <p:embed/>
                  <p:pic>
                    <p:nvPicPr>
                      <p:cNvPr id="0" name="图片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4524375"/>
                        <a:ext cx="15303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54" name="组合 2"/>
          <p:cNvGrpSpPr/>
          <p:nvPr/>
        </p:nvGrpSpPr>
        <p:grpSpPr bwMode="auto">
          <a:xfrm>
            <a:off x="504825" y="4891088"/>
            <a:ext cx="6999288" cy="968375"/>
            <a:chOff x="505267" y="4890625"/>
            <a:chExt cx="6999794" cy="968375"/>
          </a:xfrm>
        </p:grpSpPr>
        <p:sp>
          <p:nvSpPr>
            <p:cNvPr id="35855" name="文本框 1126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5267" y="4955669"/>
              <a:ext cx="3595393" cy="737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    </a:t>
              </a:r>
              <a:r>
                <a:rPr lang="zh-CN" altLang="en-US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当</a:t>
              </a:r>
              <a:r>
                <a:rPr lang="en-US" altLang="zh-CN" sz="2800" b="1" i="1">
                  <a:latin typeface="Times New Roman" panose="02020603050405020304" pitchFamily="18" charset="0"/>
                  <a:ea typeface="楷体_GB2312"/>
                  <a:cs typeface="楷体_GB2312"/>
                  <a:sym typeface="Times New Roman" panose="02020603050405020304" pitchFamily="18" charset="0"/>
                </a:rPr>
                <a:t>a</a:t>
              </a:r>
              <a:r>
                <a:rPr lang="en-US" altLang="zh-CN" sz="2800" b="1">
                  <a:latin typeface="楷体_GB2312"/>
                  <a:ea typeface="楷体_GB2312"/>
                  <a:cs typeface="楷体_GB2312"/>
                  <a:sym typeface="Times New Roman" panose="02020603050405020304" pitchFamily="18" charset="0"/>
                </a:rPr>
                <a:t>=   </a:t>
              </a:r>
              <a:r>
                <a:rPr lang="zh-CN" altLang="en-US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时</a:t>
              </a:r>
              <a:r>
                <a:rPr lang="en-US" altLang="zh-CN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,</a:t>
              </a:r>
              <a:r>
                <a:rPr lang="zh-CN" altLang="en-US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原式</a:t>
              </a:r>
              <a:r>
                <a:rPr lang="en-US" altLang="zh-CN" sz="2800" b="1">
                  <a:latin typeface="楷体_GB2312"/>
                  <a:ea typeface="楷体_GB2312"/>
                  <a:cs typeface="楷体_GB2312"/>
                  <a:sym typeface="宋体" panose="02010600030101010101" pitchFamily="2" charset="-122"/>
                </a:rPr>
                <a:t>=</a:t>
              </a:r>
              <a:endParaRPr lang="zh-CN" altLang="en-US" sz="2800" b="1">
                <a:latin typeface="楷体_GB2312"/>
                <a:ea typeface="楷体_GB2312"/>
                <a:cs typeface="楷体_GB2312"/>
              </a:endParaRPr>
            </a:p>
          </p:txBody>
        </p:sp>
        <p:graphicFrame>
          <p:nvGraphicFramePr>
            <p:cNvPr id="35856" name="图片 79"/>
            <p:cNvGraphicFramePr>
              <a:graphicFrameLocks noChangeAspect="1"/>
            </p:cNvGraphicFramePr>
            <p:nvPr>
              <p:custDataLst>
                <p:tags r:id="rId9"/>
              </p:custDataLst>
            </p:nvPr>
          </p:nvGraphicFramePr>
          <p:xfrm>
            <a:off x="2046262" y="4945598"/>
            <a:ext cx="503237" cy="812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0" r:id="rId29" imgW="254000" imgH="393700" progId="Equation.DSMT4">
                    <p:embed/>
                  </p:oleObj>
                </mc:Choice>
                <mc:Fallback>
                  <p:oleObj r:id="rId29" imgW="254000" imgH="393700" progId="Equation.DSMT4">
                    <p:embed/>
                    <p:pic>
                      <p:nvPicPr>
                        <p:cNvPr id="0" name="图片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6262" y="4945598"/>
                          <a:ext cx="503237" cy="812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7" name="图片 79"/>
            <p:cNvGraphicFramePr>
              <a:graphicFrameLocks noChangeAspect="1"/>
            </p:cNvGraphicFramePr>
            <p:nvPr>
              <p:custDataLst>
                <p:tags r:id="rId10"/>
              </p:custDataLst>
            </p:nvPr>
          </p:nvGraphicFramePr>
          <p:xfrm>
            <a:off x="4042723" y="4890625"/>
            <a:ext cx="3462338" cy="968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1" r:id="rId30" imgW="1752600" imgH="469900" progId="Equation.DSMT4">
                    <p:embed/>
                  </p:oleObj>
                </mc:Choice>
                <mc:Fallback>
                  <p:oleObj r:id="rId30" imgW="1752600" imgH="469900" progId="Equation.DSMT4">
                    <p:embed/>
                    <p:pic>
                      <p:nvPicPr>
                        <p:cNvPr id="0" name="图片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2723" y="4890625"/>
                          <a:ext cx="3462338" cy="968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图片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6040438" y="949325"/>
            <a:ext cx="254635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文本框 122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9413" y="674688"/>
            <a:ext cx="57531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如图的月历表中：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（</a:t>
            </a: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）任意框出横行上三个相邻的数，如果记中间的数为</a:t>
            </a: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，那么它左边的数记为</a:t>
            </a:r>
            <a:r>
              <a:rPr lang="zh-CN" altLang="en-US" sz="2400" b="1" u="sng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  </a:t>
            </a: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，右边的数记为</a:t>
            </a:r>
            <a:r>
              <a:rPr lang="zh-CN" altLang="en-US" sz="2400" b="1" u="sng" dirty="0">
                <a:solidFill>
                  <a:schemeClr val="accent2"/>
                </a:solidFill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 </a:t>
            </a:r>
            <a:r>
              <a:rPr lang="zh-CN" altLang="en-US" sz="2400" b="1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，这三个数的和是</a:t>
            </a:r>
            <a:r>
              <a:rPr lang="en-US" altLang="zh-CN" sz="2400" b="1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__________.</a:t>
            </a:r>
            <a:r>
              <a:rPr lang="zh-CN" altLang="en-US" sz="2400" b="1" u="sng" dirty="0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   </a:t>
            </a:r>
          </a:p>
        </p:txBody>
      </p:sp>
      <p:sp>
        <p:nvSpPr>
          <p:cNvPr id="36868" name="文本框 1229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4000" y="3241675"/>
            <a:ext cx="8694738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（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2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）任意框出竖列上三个相邻的数，如果记中间的数为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a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，那么它上面的数记为</a:t>
            </a:r>
            <a:r>
              <a:rPr lang="zh-CN" altLang="en-US" sz="2400" b="1" u="sng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，下面的数记为</a:t>
            </a:r>
            <a:r>
              <a:rPr lang="zh-CN" altLang="en-US" sz="2400" b="1" u="sng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 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，这三个数的和是</a:t>
            </a:r>
            <a:r>
              <a:rPr lang="en-US" altLang="zh-CN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__________.</a:t>
            </a:r>
            <a:r>
              <a:rPr lang="zh-CN" altLang="en-US" sz="2400" b="1" u="sng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 </a:t>
            </a:r>
            <a:endParaRPr lang="zh-CN" altLang="en-US" sz="2400" b="1">
              <a:latin typeface="楷体_GB2312"/>
              <a:ea typeface="楷体_GB2312"/>
              <a:cs typeface="楷体_GB2312"/>
              <a:sym typeface="宋体" panose="02010600030101010101" pitchFamily="2" charset="-122"/>
            </a:endParaRPr>
          </a:p>
        </p:txBody>
      </p:sp>
      <p:sp>
        <p:nvSpPr>
          <p:cNvPr id="36869" name="文本框 1229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713" y="4733925"/>
            <a:ext cx="844867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（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3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）如果用一个正方形在月历表中任意框出四个数，将其中最小的数记为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Times New Roman" panose="02020603050405020304" pitchFamily="18" charset="0"/>
              </a:rPr>
              <a:t>a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，那么这四个数的和是</a:t>
            </a:r>
            <a:r>
              <a:rPr lang="zh-CN" altLang="en-US" sz="2400" b="1" u="sng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     </a:t>
            </a:r>
            <a:r>
              <a:rPr lang="zh-CN" altLang="en-US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，较大的两个数的和与较小的两个数的和相差</a:t>
            </a:r>
            <a:r>
              <a:rPr lang="en-US" altLang="zh-CN" sz="2400" b="1">
                <a:latin typeface="楷体_GB2312"/>
                <a:ea typeface="楷体_GB2312"/>
                <a:cs typeface="楷体_GB2312"/>
                <a:sym typeface="宋体" panose="02010600030101010101" pitchFamily="2" charset="-122"/>
              </a:rPr>
              <a:t>________.</a:t>
            </a:r>
            <a:endParaRPr lang="zh-CN" altLang="en-US" sz="2400" b="1" u="sng">
              <a:latin typeface="楷体_GB2312"/>
              <a:ea typeface="楷体_GB2312"/>
              <a:cs typeface="楷体_GB2312"/>
              <a:sym typeface="宋体" panose="02010600030101010101" pitchFamily="2" charset="-122"/>
            </a:endParaRPr>
          </a:p>
        </p:txBody>
      </p:sp>
      <p:sp>
        <p:nvSpPr>
          <p:cNvPr id="33798" name="文本框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11575" y="2473325"/>
            <a:ext cx="7493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a+1</a:t>
            </a:r>
          </a:p>
        </p:txBody>
      </p:sp>
      <p:sp>
        <p:nvSpPr>
          <p:cNvPr id="33799" name="文本框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96938" y="2473325"/>
            <a:ext cx="750887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a-1</a:t>
            </a:r>
          </a:p>
        </p:txBody>
      </p:sp>
      <p:sp>
        <p:nvSpPr>
          <p:cNvPr id="33800" name="文本框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47825" y="3028950"/>
            <a:ext cx="1006475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3a</a:t>
            </a:r>
          </a:p>
        </p:txBody>
      </p:sp>
      <p:sp>
        <p:nvSpPr>
          <p:cNvPr id="33801" name="文本框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55938" y="3956050"/>
            <a:ext cx="750887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a-7</a:t>
            </a:r>
          </a:p>
        </p:txBody>
      </p:sp>
      <p:sp>
        <p:nvSpPr>
          <p:cNvPr id="33802" name="文本框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67375" y="3937000"/>
            <a:ext cx="750888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a+7</a:t>
            </a:r>
          </a:p>
        </p:txBody>
      </p:sp>
      <p:sp>
        <p:nvSpPr>
          <p:cNvPr id="33803" name="文本框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3750" y="4445000"/>
            <a:ext cx="1008063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3a</a:t>
            </a:r>
          </a:p>
        </p:txBody>
      </p:sp>
      <p:sp>
        <p:nvSpPr>
          <p:cNvPr id="33804" name="文本框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08650" y="5435600"/>
            <a:ext cx="1008063" cy="4603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4a+16</a:t>
            </a:r>
          </a:p>
        </p:txBody>
      </p:sp>
      <p:sp>
        <p:nvSpPr>
          <p:cNvPr id="33805" name="文本框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30775" y="5975350"/>
            <a:ext cx="1008063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0" hangingPunct="0">
              <a:buSzTx/>
            </a:pPr>
            <a:r>
              <a:rPr lang="zh-CN" altLang="en-US"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14</a:t>
            </a:r>
          </a:p>
        </p:txBody>
      </p:sp>
      <p:sp>
        <p:nvSpPr>
          <p:cNvPr id="36878" name="文本框 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59163" y="-61913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挑战自我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 fill="hold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 fill="hold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 fill="hold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 fill="hold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 fill="hold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 fill="hold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 fill="hold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767</Words>
  <Application>Microsoft Office PowerPoint</Application>
  <PresentationFormat>全屏显示(4:3)</PresentationFormat>
  <Paragraphs>71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EU-BX</vt:lpstr>
      <vt:lpstr>黑体</vt:lpstr>
      <vt:lpstr>楷体_GB2312</vt:lpstr>
      <vt:lpstr>宋体</vt:lpstr>
      <vt:lpstr>微软雅黑</vt:lpstr>
      <vt:lpstr>Arial</vt:lpstr>
      <vt:lpstr>Calibri</vt:lpstr>
      <vt:lpstr>Calibri Light</vt:lpstr>
      <vt:lpstr>Comic Sans MS</vt:lpstr>
      <vt:lpstr>Franklin Gothic Medium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2016-07-29T08:06:00Z</dcterms:created>
  <dcterms:modified xsi:type="dcterms:W3CDTF">2023-01-16T14:36:49Z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6DD090AD6CCD403F82E5A43497DC4BA5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