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57" r:id="rId2"/>
    <p:sldId id="455" r:id="rId3"/>
    <p:sldId id="313" r:id="rId4"/>
    <p:sldId id="312" r:id="rId5"/>
    <p:sldId id="315" r:id="rId6"/>
    <p:sldId id="316" r:id="rId7"/>
    <p:sldId id="463" r:id="rId8"/>
    <p:sldId id="464" r:id="rId9"/>
    <p:sldId id="465" r:id="rId10"/>
    <p:sldId id="466" r:id="rId11"/>
    <p:sldId id="467" r:id="rId12"/>
    <p:sldId id="468" r:id="rId13"/>
    <p:sldId id="323" r:id="rId14"/>
    <p:sldId id="324" r:id="rId15"/>
    <p:sldId id="325" r:id="rId16"/>
    <p:sldId id="328" r:id="rId17"/>
    <p:sldId id="331" r:id="rId18"/>
    <p:sldId id="332" r:id="rId19"/>
    <p:sldId id="462" r:id="rId20"/>
  </p:sldIdLst>
  <p:sldSz cx="12192000" cy="6858000"/>
  <p:notesSz cx="6858000" cy="9144000"/>
  <p:embeddedFontLst>
    <p:embeddedFont>
      <p:font typeface="Roboto Bold" pitchFamily="2" charset="0"/>
      <p:bold r:id="rId22"/>
    </p:embeddedFont>
    <p:embeddedFont>
      <p:font typeface="OPPOSans R" panose="02010600030101010101" charset="-122"/>
      <p:regular r:id="rId23"/>
    </p:embeddedFont>
    <p:embeddedFont>
      <p:font typeface="Roboto Regular" pitchFamily="2" charset="0"/>
      <p:regular r:id="rId24"/>
    </p:embeddedFont>
    <p:embeddedFont>
      <p:font typeface="楷体" panose="02010609060101010101" pitchFamily="49"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pos="7219">
          <p15:clr>
            <a:srgbClr val="A4A3A4"/>
          </p15:clr>
        </p15:guide>
        <p15:guide id="3" orient="horz" pos="4224">
          <p15:clr>
            <a:srgbClr val="A4A3A4"/>
          </p15:clr>
        </p15:guide>
        <p15:guide id="4" orient="horz" pos="3725">
          <p15:clr>
            <a:srgbClr val="A4A3A4"/>
          </p15:clr>
        </p15:guide>
        <p15:guide id="5" orient="horz" pos="3928">
          <p15:clr>
            <a:srgbClr val="A4A3A4"/>
          </p15:clr>
        </p15:guide>
        <p15:guide id="6" orient="horz" pos="32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雪贤 宋" initials="雪贤"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36B"/>
    <a:srgbClr val="E4B684"/>
    <a:srgbClr val="E8681A"/>
    <a:srgbClr val="FDB00D"/>
    <a:srgbClr val="F5B700"/>
    <a:srgbClr val="FFD146"/>
    <a:srgbClr val="FFFDF8"/>
    <a:srgbClr val="FFF6E8"/>
    <a:srgbClr val="C58F67"/>
    <a:srgbClr val="0C5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0" autoAdjust="0"/>
    <p:restoredTop sz="95282" autoAdjust="0"/>
  </p:normalViewPr>
  <p:slideViewPr>
    <p:cSldViewPr snapToGrid="0" showGuides="1">
      <p:cViewPr varScale="1">
        <p:scale>
          <a:sx n="87" d="100"/>
          <a:sy n="87" d="100"/>
        </p:scale>
        <p:origin x="354" y="84"/>
      </p:cViewPr>
      <p:guideLst>
        <p:guide pos="415"/>
        <p:guide pos="7219"/>
        <p:guide orient="horz" pos="4224"/>
        <p:guide orient="horz" pos="3725"/>
        <p:guide orient="horz" pos="3928"/>
        <p:guide orient="horz" pos="32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3DDB9E7-06CF-4192-A4E4-170458F8BFC9}"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238EA4D6-130F-48F5-97DA-B25FDFF56A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alphaModFix amt="23000"/>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0695"/>
                    </a14:imgEffect>
                  </a14:imgLayer>
                </a14:imgProps>
              </a:ext>
              <a:ext uri="{28A0092B-C50C-407E-A947-70E740481C1C}">
                <a14:useLocalDpi xmlns:a14="http://schemas.microsoft.com/office/drawing/2010/main" val="0"/>
              </a:ext>
            </a:extLst>
          </a:blip>
          <a:srcRect l="617" r="617"/>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6" name="组合 5"/>
          <p:cNvGrpSpPr/>
          <p:nvPr userDrawn="1"/>
        </p:nvGrpSpPr>
        <p:grpSpPr>
          <a:xfrm>
            <a:off x="10527392" y="6020394"/>
            <a:ext cx="2061600" cy="430612"/>
            <a:chOff x="8183915" y="1052513"/>
            <a:chExt cx="4347565" cy="908088"/>
          </a:xfrm>
        </p:grpSpPr>
        <p:sp>
          <p:nvSpPr>
            <p:cNvPr id="7" name="矩形: 圆角 6"/>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OPPOSans R" panose="00020600040101010101" pitchFamily="18" charset="-122"/>
              </a:endParaRPr>
            </a:p>
          </p:txBody>
        </p:sp>
        <p:sp>
          <p:nvSpPr>
            <p:cNvPr id="8" name="矩形: 圆角 7"/>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OPPOSans R" panose="00020600040101010101" pitchFamily="18" charset="-122"/>
              </a:endParaRPr>
            </a:p>
          </p:txBody>
        </p:sp>
      </p:grpSp>
      <p:pic>
        <p:nvPicPr>
          <p:cNvPr id="12" name="图片 11" descr="图片包含 笔记本, 黑暗, 电脑, 飞行&#10;&#10;描述已自动生成"/>
          <p:cNvPicPr>
            <a:picLocks noChangeAspect="1"/>
          </p:cNvPicPr>
          <p:nvPr userDrawn="1"/>
        </p:nvPicPr>
        <p:blipFill rotWithShape="1">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672805" y="260291"/>
            <a:ext cx="1885387" cy="129704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OPPOSans R" panose="00020600040101010101" pitchFamily="18" charset="-122"/>
              </a:defRPr>
            </a:lvl1pPr>
          </a:lstStyle>
          <a:p>
            <a:fld id="{D8E48170-234A-45A9-BA18-EB5F9F299700}"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OPPOSans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OPPOSans R" panose="00020600040101010101" pitchFamily="18" charset="-122"/>
              </a:defRPr>
            </a:lvl1pPr>
          </a:lstStyle>
          <a:p>
            <a:fld id="{13BEB98F-7A2F-46AB-AD99-CC9999768B6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OPPOSans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POSans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POSans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POSans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POSans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POSans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1.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形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4702" t="14304" r="56378" b="-12992"/>
          <a:stretch>
            <a:fillRect/>
          </a:stretch>
        </p:blipFill>
        <p:spPr>
          <a:xfrm>
            <a:off x="8674100" y="-939800"/>
            <a:ext cx="1193800" cy="1193800"/>
          </a:xfrm>
          <a:custGeom>
            <a:avLst/>
            <a:gdLst>
              <a:gd name="connsiteX0" fmla="*/ 0 w 1193800"/>
              <a:gd name="connsiteY0" fmla="*/ 0 h 1193800"/>
              <a:gd name="connsiteX1" fmla="*/ 528927 w 1193800"/>
              <a:gd name="connsiteY1" fmla="*/ 0 h 1193800"/>
              <a:gd name="connsiteX2" fmla="*/ 528927 w 1193800"/>
              <a:gd name="connsiteY2" fmla="*/ 1036635 h 1193800"/>
              <a:gd name="connsiteX3" fmla="*/ 1193800 w 1193800"/>
              <a:gd name="connsiteY3" fmla="*/ 1036635 h 1193800"/>
              <a:gd name="connsiteX4" fmla="*/ 1193800 w 1193800"/>
              <a:gd name="connsiteY4" fmla="*/ 1193800 h 1193800"/>
              <a:gd name="connsiteX5" fmla="*/ 0 w 1193800"/>
              <a:gd name="connsiteY5" fmla="*/ 1193800 h 1193800"/>
              <a:gd name="connsiteX6" fmla="*/ 0 w 1193800"/>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193800">
                <a:moveTo>
                  <a:pt x="0" y="0"/>
                </a:moveTo>
                <a:lnTo>
                  <a:pt x="528927" y="0"/>
                </a:lnTo>
                <a:lnTo>
                  <a:pt x="528927" y="1036635"/>
                </a:lnTo>
                <a:lnTo>
                  <a:pt x="1193800" y="1036635"/>
                </a:lnTo>
                <a:lnTo>
                  <a:pt x="1193800" y="1193800"/>
                </a:lnTo>
                <a:lnTo>
                  <a:pt x="0" y="1193800"/>
                </a:lnTo>
                <a:lnTo>
                  <a:pt x="0" y="0"/>
                </a:lnTo>
                <a:close/>
              </a:path>
            </a:pathLst>
          </a:custGeom>
        </p:spPr>
      </p:pic>
      <p:sp>
        <p:nvSpPr>
          <p:cNvPr id="34" name="任意形状 33"/>
          <p:cNvSpPr/>
          <p:nvPr/>
        </p:nvSpPr>
        <p:spPr>
          <a:xfrm>
            <a:off x="2736720" y="2598177"/>
            <a:ext cx="546250" cy="797387"/>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任意形状 34"/>
          <p:cNvSpPr>
            <a:spLocks noChangeAspect="1"/>
          </p:cNvSpPr>
          <p:nvPr/>
        </p:nvSpPr>
        <p:spPr>
          <a:xfrm rot="4500000">
            <a:off x="8535731" y="3611727"/>
            <a:ext cx="360000" cy="525509"/>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5" name="组合 54"/>
          <p:cNvGrpSpPr/>
          <p:nvPr/>
        </p:nvGrpSpPr>
        <p:grpSpPr>
          <a:xfrm>
            <a:off x="1829259" y="2208717"/>
            <a:ext cx="1652091" cy="922041"/>
            <a:chOff x="3149857" y="1206559"/>
            <a:chExt cx="4482843" cy="2501900"/>
          </a:xfrm>
        </p:grpSpPr>
        <p:sp>
          <p:nvSpPr>
            <p:cNvPr id="49"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1" name="直线连接符 50"/>
            <p:cNvCxnSpPr/>
            <p:nvPr/>
          </p:nvCxnSpPr>
          <p:spPr>
            <a:xfrm>
              <a:off x="44008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10800000">
            <a:off x="8329379" y="3537853"/>
            <a:ext cx="1445117" cy="806528"/>
            <a:chOff x="3149857" y="1206559"/>
            <a:chExt cx="4482843" cy="2501900"/>
          </a:xfrm>
        </p:grpSpPr>
        <p:sp>
          <p:nvSpPr>
            <p:cNvPr id="57"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8" name="直线连接符 57"/>
            <p:cNvCxnSpPr/>
            <p:nvPr/>
          </p:nvCxnSpPr>
          <p:spPr>
            <a:xfrm>
              <a:off x="43881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88" name="图片 87" descr="图片包含 笔记本, 黑暗, 电脑, 飞行&#10;&#10;描述已自动生成"/>
          <p:cNvPicPr>
            <a:picLocks noChangeAspect="1"/>
          </p:cNvPicPr>
          <p:nvPr/>
        </p:nvPicPr>
        <p:blipFill rotWithShape="1">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235870" y="-157107"/>
            <a:ext cx="3186779" cy="2192336"/>
          </a:xfrm>
          <a:prstGeom prst="rect">
            <a:avLst/>
          </a:prstGeom>
        </p:spPr>
      </p:pic>
      <p:pic>
        <p:nvPicPr>
          <p:cNvPr id="97" name="图片 96" descr="图片包含 笔记本, 黑暗, 电脑, 飞行&#10;&#10;描述已自动生成"/>
          <p:cNvPicPr>
            <a:picLocks noChangeAspect="1"/>
          </p:cNvPicPr>
          <p:nvPr/>
        </p:nvPicPr>
        <p:blipFill rotWithShape="1">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297197" y="4689235"/>
            <a:ext cx="2582074" cy="1776331"/>
          </a:xfrm>
          <a:prstGeom prst="rect">
            <a:avLst/>
          </a:prstGeom>
        </p:spPr>
      </p:pic>
      <p:sp>
        <p:nvSpPr>
          <p:cNvPr id="30" name="文本框 29"/>
          <p:cNvSpPr txBox="1"/>
          <p:nvPr/>
        </p:nvSpPr>
        <p:spPr>
          <a:xfrm>
            <a:off x="4008086" y="1625827"/>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语文精品课件</a:t>
            </a:r>
          </a:p>
        </p:txBody>
      </p:sp>
      <p:sp>
        <p:nvSpPr>
          <p:cNvPr id="31" name="文本框 66"/>
          <p:cNvSpPr txBox="1">
            <a:spLocks noChangeArrowheads="1"/>
          </p:cNvSpPr>
          <p:nvPr/>
        </p:nvSpPr>
        <p:spPr bwMode="auto">
          <a:xfrm>
            <a:off x="3175880" y="2421461"/>
            <a:ext cx="58402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eaLnBrk="1" hangingPunct="1"/>
            <a:r>
              <a:rPr kumimoji="1" lang="zh-CN" altLang="en-US" sz="6600" b="1" dirty="0">
                <a:gradFill>
                  <a:gsLst>
                    <a:gs pos="75000">
                      <a:srgbClr val="C58F67"/>
                    </a:gs>
                    <a:gs pos="50000">
                      <a:srgbClr val="E4B684"/>
                    </a:gs>
                    <a:gs pos="25000">
                      <a:srgbClr val="C58F67"/>
                    </a:gs>
                    <a:gs pos="0">
                      <a:srgbClr val="E4B684"/>
                    </a:gs>
                    <a:gs pos="100000">
                      <a:srgbClr val="E4B684"/>
                    </a:gs>
                  </a:gsLst>
                  <a:lin ang="2700000" scaled="0"/>
                </a:gradFill>
                <a:latin typeface="思源宋体 Heavy" panose="02020900000000000000" pitchFamily="18" charset="-122"/>
                <a:ea typeface="思源宋体 Heavy" panose="02020900000000000000" pitchFamily="18" charset="-122"/>
                <a:sym typeface="Arial" panose="020B0604020202020204" pitchFamily="34" charset="0"/>
              </a:rPr>
              <a:t>现代诗二首</a:t>
            </a:r>
          </a:p>
        </p:txBody>
      </p:sp>
      <p:sp>
        <p:nvSpPr>
          <p:cNvPr id="33" name="文本框 32"/>
          <p:cNvSpPr txBox="1"/>
          <p:nvPr/>
        </p:nvSpPr>
        <p:spPr>
          <a:xfrm>
            <a:off x="4144645" y="3948273"/>
            <a:ext cx="3902710" cy="369332"/>
          </a:xfrm>
          <a:prstGeom prst="rect">
            <a:avLst/>
          </a:prstGeom>
          <a:noFill/>
        </p:spPr>
        <p:txBody>
          <a:bodyPr wrap="square">
            <a:spAutoFit/>
          </a:bodyPr>
          <a:lstStyle/>
          <a:p>
            <a:pPr algn="ctr" eaLnBrk="1" hangingPunct="1"/>
            <a:r>
              <a:rPr lang="zh-CN" altLang="en-US"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四</a:t>
            </a:r>
            <a:r>
              <a:rPr lang="zh-CN"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年级</a:t>
            </a:r>
            <a:r>
              <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上</a:t>
            </a:r>
            <a:r>
              <a:rPr lang="zh-CN"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册</a:t>
            </a:r>
            <a:r>
              <a:rPr lang="en-US"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 </a:t>
            </a:r>
            <a:r>
              <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人教版</a:t>
            </a:r>
            <a:r>
              <a:rPr lang="zh-CN" altLang="zh-CN" sz="1800" b="1"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 </a:t>
            </a:r>
            <a:endPar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endParaRPr>
          </a:p>
        </p:txBody>
      </p:sp>
      <p:sp>
        <p:nvSpPr>
          <p:cNvPr id="5" name="矩形: 圆角 4"/>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6" name="矩形: 圆角 35"/>
          <p:cNvSpPr/>
          <p:nvPr/>
        </p:nvSpPr>
        <p:spPr>
          <a:xfrm flipH="1">
            <a:off x="-339480" y="4733600"/>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7" name="矩形: 圆角 36"/>
          <p:cNvSpPr/>
          <p:nvPr/>
        </p:nvSpPr>
        <p:spPr>
          <a:xfrm flipH="1">
            <a:off x="781251" y="5108014"/>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矩形: 圆角 38"/>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0" grpId="0"/>
      <p:bldP spid="31" grpId="0"/>
      <p:bldP spid="33" grpId="0"/>
      <p:bldP spid="5" grpId="0" animBg="1"/>
      <p:bldP spid="36" grpId="0" animBg="1"/>
      <p:bldP spid="37" grpId="0" animBg="1"/>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合作探究</a:t>
            </a:r>
          </a:p>
        </p:txBody>
      </p:sp>
      <p:sp>
        <p:nvSpPr>
          <p:cNvPr id="3" name="文本框 27650"/>
          <p:cNvSpPr txBox="1"/>
          <p:nvPr/>
        </p:nvSpPr>
        <p:spPr>
          <a:xfrm>
            <a:off x="1106170" y="1701165"/>
            <a:ext cx="9994222" cy="1317540"/>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ts val="0"/>
              </a:spcBef>
              <a:spcAft>
                <a:spcPct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 </a:t>
            </a: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归巢的鸟儿为什么不顾疲倦，还要驮着偌大  </a:t>
            </a:r>
          </a:p>
          <a:p>
            <a:pPr marL="0" marR="0" lvl="0" indent="0" algn="l" defTabSz="914400" rtl="0" eaLnBrk="1" fontAlgn="auto" latinLnBrk="0" hangingPunct="1">
              <a:lnSpc>
                <a:spcPct val="130000"/>
              </a:lnSpc>
              <a:spcBef>
                <a:spcPts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的太阳回去？</a:t>
            </a:r>
          </a:p>
        </p:txBody>
      </p:sp>
      <p:sp>
        <p:nvSpPr>
          <p:cNvPr id="4" name="文本框 3"/>
          <p:cNvSpPr txBox="1"/>
          <p:nvPr/>
        </p:nvSpPr>
        <p:spPr>
          <a:xfrm>
            <a:off x="1170940" y="3328670"/>
            <a:ext cx="9725660" cy="1957715"/>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ts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鸟儿喜欢夕阳这个发光的宝贝，它要驮回去赏玩；鸟儿很淘气，它要试试自己的力气</a:t>
            </a:r>
            <a:r>
              <a:rPr kumimoji="0" lang="en-US" altLang="zh-CN"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这是诗人的想象，让诗富有情趣。</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合作探究</a:t>
            </a:r>
          </a:p>
        </p:txBody>
      </p:sp>
      <p:sp>
        <p:nvSpPr>
          <p:cNvPr id="3" name="文本框 2"/>
          <p:cNvSpPr txBox="1"/>
          <p:nvPr/>
        </p:nvSpPr>
        <p:spPr>
          <a:xfrm>
            <a:off x="1137285" y="1412240"/>
            <a:ext cx="10225088" cy="1317540"/>
          </a:xfrm>
          <a:prstGeom prst="rect">
            <a:avLst/>
          </a:prstGeom>
          <a:noFill/>
          <a:ln w="9525">
            <a:noFill/>
          </a:ln>
        </p:spPr>
        <p:txBody>
          <a:bodyPr anchor="t">
            <a:spAutoFit/>
          </a:bodyPr>
          <a:lstStyle/>
          <a:p>
            <a:pPr marL="0" marR="0" lvl="0" indent="0" algn="l" defTabSz="914400" rtl="0" eaLnBrk="1" fontAlgn="auto" latinLnBrk="0" hangingPunct="1">
              <a:lnSpc>
                <a:spcPct val="130000"/>
              </a:lnSpc>
              <a:spcBef>
                <a:spcPts val="0"/>
              </a:spcBef>
              <a:spcAft>
                <a:spcPct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 </a:t>
            </a: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诗中有哪些画面给你留下了深刻的印象？语言  </a:t>
            </a:r>
          </a:p>
          <a:p>
            <a:pPr marL="0" marR="0" lvl="0" indent="0" algn="l" defTabSz="914400" rtl="0" eaLnBrk="1" fontAlgn="auto" latinLnBrk="0" hangingPunct="1">
              <a:lnSpc>
                <a:spcPct val="130000"/>
              </a:lnSpc>
              <a:spcBef>
                <a:spcPts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上有什么表达效果？</a:t>
            </a:r>
          </a:p>
        </p:txBody>
      </p:sp>
      <p:sp>
        <p:nvSpPr>
          <p:cNvPr id="4" name="文本框 3"/>
          <p:cNvSpPr txBox="1"/>
          <p:nvPr/>
        </p:nvSpPr>
        <p:spPr>
          <a:xfrm>
            <a:off x="1126490" y="3055620"/>
            <a:ext cx="9843135" cy="2597891"/>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ts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拟人手法的运用，使诗歌具有灵动的画面感。将秋日夕阳下的江边美景渲染得美丽无比。夕阳下，归巢的鸟儿，顽皮地驮着它，让平常的景色显得更灵动，画面动静结合，充满了情趣。</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57598" y="433651"/>
            <a:ext cx="1538883"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第二首</a:t>
            </a:r>
          </a:p>
        </p:txBody>
      </p:sp>
      <p:sp>
        <p:nvSpPr>
          <p:cNvPr id="16" name="矩形 15"/>
          <p:cNvSpPr/>
          <p:nvPr/>
        </p:nvSpPr>
        <p:spPr>
          <a:xfrm>
            <a:off x="4326202" y="2137727"/>
            <a:ext cx="3031599" cy="1200329"/>
          </a:xfrm>
          <a:prstGeom prst="rect">
            <a:avLst/>
          </a:prstGeom>
          <a:noFill/>
          <a:ln>
            <a:noFill/>
          </a:ln>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9A755C"/>
                </a:solidFill>
                <a:effectLst>
                  <a:outerShdw blurRad="38100" dist="19050" dir="2700000" algn="tl" rotWithShape="0">
                    <a:prstClr val="black">
                      <a:lumMod val="50000"/>
                      <a:alpha val="40000"/>
                    </a:prstClr>
                  </a:outerShdw>
                </a:effectLst>
                <a:uLnTx/>
                <a:uFillTx/>
                <a:latin typeface="Arial" panose="020B0604020202020204" pitchFamily="34" charset="0"/>
                <a:ea typeface="思源黑体 CN Regular" panose="020B0500000000000000" pitchFamily="34" charset="-122"/>
                <a:sym typeface="Arial" panose="020B0604020202020204" pitchFamily="34" charset="0"/>
              </a:rPr>
              <a:t>花牛歌</a:t>
            </a:r>
          </a:p>
        </p:txBody>
      </p:sp>
      <p:sp>
        <p:nvSpPr>
          <p:cNvPr id="18" name="文本框 17"/>
          <p:cNvSpPr txBox="1"/>
          <p:nvPr/>
        </p:nvSpPr>
        <p:spPr>
          <a:xfrm>
            <a:off x="4876802" y="3686494"/>
            <a:ext cx="193039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ysClr val="windowText" lastClr="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徐志摩</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https://timgsa.baidu.com/timg?image&amp;quality=80&amp;size=b9999_10000&amp;sec=1553678297447&amp;di=7d3832c2b9a171ad016832eb87d9f21a&amp;imgtype=0&amp;src=http%3A%2F%2Fn.sinaimg.cn%2Ftranslate%2F20161207%2FY9JA-fxyipxf7943254.jpg"/>
          <p:cNvPicPr>
            <a:picLocks noChangeAspect="1"/>
          </p:cNvPicPr>
          <p:nvPr/>
        </p:nvPicPr>
        <p:blipFill>
          <a:blip r:embed="rId4"/>
          <a:srcRect l="23489" r="22200"/>
          <a:stretch>
            <a:fillRect/>
          </a:stretch>
        </p:blipFill>
        <p:spPr>
          <a:xfrm>
            <a:off x="8401209" y="1521460"/>
            <a:ext cx="2665412" cy="3584575"/>
          </a:xfrm>
          <a:prstGeom prst="ellipse">
            <a:avLst/>
          </a:prstGeom>
          <a:effectLst>
            <a:softEdge rad="114300"/>
          </a:effectLst>
        </p:spPr>
      </p:pic>
      <p:sp>
        <p:nvSpPr>
          <p:cNvPr id="4" name="文本框 3"/>
          <p:cNvSpPr txBox="1"/>
          <p:nvPr/>
        </p:nvSpPr>
        <p:spPr>
          <a:xfrm>
            <a:off x="881380" y="1838960"/>
            <a:ext cx="7088187" cy="3697359"/>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a:t>
            </a: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浙江嘉兴海宁硖石人，现代诗人、散文家。原名章垿</a:t>
            </a:r>
            <a:r>
              <a:rPr kumimoji="0" lang="en-US" altLang="zh-CN"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[xù]</a:t>
            </a: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，字槱</a:t>
            </a:r>
            <a:r>
              <a:rPr kumimoji="0" lang="en-US" altLang="zh-CN"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[yǒu]</a:t>
            </a: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森，留学英国时改名志摩。</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在剑桥两年深受西方教育的熏陶及欧美浪漫主义和唯美派诗人的影响，奠定其</a:t>
            </a:r>
            <a:r>
              <a:rPr kumimoji="0" lang="zh-CN" altLang="en-US"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浪漫主义的诗风</a:t>
            </a: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    新月派代表诗人，代表作品有</a:t>
            </a:r>
            <a:r>
              <a:rPr kumimoji="0" lang="en-US" altLang="zh-CN"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kumimoji="0" lang="zh-CN" altLang="en-US"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再别康桥</a:t>
            </a:r>
            <a:r>
              <a:rPr kumimoji="0" lang="en-US" altLang="zh-CN"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kumimoji="0" lang="zh-CN" altLang="en-US"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翡冷翠的一夜</a:t>
            </a:r>
            <a:r>
              <a:rPr kumimoji="0" lang="en-US" altLang="zh-CN" sz="2000" i="0" u="none" strike="noStrike" kern="1200" cap="none" spc="20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r>
              <a:rPr kumimoji="0" lang="zh-CN" altLang="en-US" sz="2000"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p>
        </p:txBody>
      </p:sp>
      <p:sp>
        <p:nvSpPr>
          <p:cNvPr id="5" name="文本框 4"/>
          <p:cNvSpPr txBox="1"/>
          <p:nvPr/>
        </p:nvSpPr>
        <p:spPr>
          <a:xfrm>
            <a:off x="8157210" y="5192713"/>
            <a:ext cx="3153410" cy="461665"/>
          </a:xfrm>
          <a:prstGeom prst="rect">
            <a:avLst/>
          </a:prstGeom>
          <a:noFill/>
        </p:spPr>
        <p:txBody>
          <a:bodyPr wrap="square" rtlCol="0" anchor="t">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徐志摩（</a:t>
            </a:r>
            <a:r>
              <a:rPr kumimoji="0" lang="en-US" altLang="zh-CN" sz="24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1897—1931</a:t>
            </a:r>
            <a:r>
              <a:rPr kumimoji="0" lang="zh-CN" altLang="en-US" sz="24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矩形 2"/>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走近作者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29972" y="1440815"/>
            <a:ext cx="5705408" cy="3415807"/>
          </a:xfrm>
          <a:prstGeom prst="rect">
            <a:avLst/>
          </a:prstGeom>
          <a:noFill/>
        </p:spPr>
        <p:txBody>
          <a:bodyPr wrap="none" rtlCol="0" anchor="t">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这首诗描绘了哪些景物？</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这首诗刻画了花牛怎样的形象？</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你从哪些地方可以看出来？</a:t>
            </a: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这首诗表达了作者怎样的情感？</a:t>
            </a:r>
          </a:p>
        </p:txBody>
      </p:sp>
      <p:sp>
        <p:nvSpPr>
          <p:cNvPr id="4" name="矩形 3"/>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整体感知</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500" y="2332038"/>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3"/>
          <p:cNvSpPr txBox="1"/>
          <p:nvPr/>
        </p:nvSpPr>
        <p:spPr>
          <a:xfrm>
            <a:off x="4628515" y="1185228"/>
            <a:ext cx="2479675" cy="751231"/>
          </a:xfrm>
          <a:prstGeom prst="rect">
            <a:avLst/>
          </a:prstGeom>
          <a:noFill/>
          <a:ln w="9525">
            <a:noFill/>
          </a:ln>
        </p:spPr>
        <p:txBody>
          <a:bodyPr wrap="square"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 牛 歌</a:t>
            </a:r>
          </a:p>
        </p:txBody>
      </p:sp>
      <p:sp>
        <p:nvSpPr>
          <p:cNvPr id="38915" name="文本框 4"/>
          <p:cNvSpPr txBox="1"/>
          <p:nvPr/>
        </p:nvSpPr>
        <p:spPr>
          <a:xfrm>
            <a:off x="6238557" y="1885549"/>
            <a:ext cx="1739265" cy="586507"/>
          </a:xfrm>
          <a:prstGeom prst="rect">
            <a:avLst/>
          </a:prstGeom>
          <a:noFill/>
          <a:ln w="9525">
            <a:noFill/>
          </a:ln>
        </p:spPr>
        <p:txBody>
          <a:bodyPr wrap="square"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徐志摩</a:t>
            </a:r>
          </a:p>
        </p:txBody>
      </p:sp>
      <p:sp>
        <p:nvSpPr>
          <p:cNvPr id="38916" name="文本框 5"/>
          <p:cNvSpPr txBox="1"/>
          <p:nvPr/>
        </p:nvSpPr>
        <p:spPr>
          <a:xfrm>
            <a:off x="1434465" y="2472056"/>
            <a:ext cx="3979863" cy="3254224"/>
          </a:xfrm>
          <a:prstGeom prst="rect">
            <a:avLst/>
          </a:prstGeom>
          <a:noFill/>
          <a:ln w="9525">
            <a:noFill/>
          </a:ln>
        </p:spPr>
        <p:txBody>
          <a:bodyPr wrap="square"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花牛在草地里坐，</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压扁了一穗剪秋萝。</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花牛在草地里眠，</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白云霸占了半个天。</a:t>
            </a:r>
          </a:p>
        </p:txBody>
      </p:sp>
      <p:sp>
        <p:nvSpPr>
          <p:cNvPr id="38917" name="文本框 6"/>
          <p:cNvSpPr txBox="1"/>
          <p:nvPr/>
        </p:nvSpPr>
        <p:spPr>
          <a:xfrm>
            <a:off x="6119813" y="2500948"/>
            <a:ext cx="5030787" cy="3254224"/>
          </a:xfrm>
          <a:prstGeom prst="rect">
            <a:avLst/>
          </a:prstGeom>
          <a:noFill/>
          <a:ln w="9525">
            <a:noFill/>
          </a:ln>
        </p:spPr>
        <p:txBody>
          <a:bodyPr wrap="square"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花牛在草地里走，</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小尾巴甩得滴溜溜。</a:t>
            </a: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花牛在草地里做梦，</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太阳偷渡了西山的青峰。</a:t>
            </a:r>
          </a:p>
        </p:txBody>
      </p:sp>
      <p:cxnSp>
        <p:nvCxnSpPr>
          <p:cNvPr id="2" name="直接连接符 1"/>
          <p:cNvCxnSpPr/>
          <p:nvPr/>
        </p:nvCxnSpPr>
        <p:spPr>
          <a:xfrm>
            <a:off x="5775960" y="2637473"/>
            <a:ext cx="0" cy="309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整体感知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915"/>
                                        </p:tgtEl>
                                        <p:attrNameLst>
                                          <p:attrName>style.visibility</p:attrName>
                                        </p:attrNameLst>
                                      </p:cBhvr>
                                      <p:to>
                                        <p:strVal val="visible"/>
                                      </p:to>
                                    </p:set>
                                    <p:animEffect transition="in" filter="wipe(down)">
                                      <p:cBhvr>
                                        <p:cTn id="10" dur="500"/>
                                        <p:tgtEl>
                                          <p:spTgt spid="389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wipe(down)">
                                      <p:cBhvr>
                                        <p:cTn id="13" dur="500"/>
                                        <p:tgtEl>
                                          <p:spTgt spid="389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wipe(down)">
                                      <p:cBhvr>
                                        <p:cTn id="16" dur="500"/>
                                        <p:tgtEl>
                                          <p:spTgt spid="38917"/>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P spid="389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64144" y="2271395"/>
            <a:ext cx="4967605" cy="1373709"/>
          </a:xfrm>
          <a:prstGeom prst="rect">
            <a:avLst/>
          </a:prstGeom>
          <a:noFill/>
        </p:spPr>
        <p:txBody>
          <a:bodyPr wrap="square" rtlCol="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花牛在草地里坐，</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压扁了一穗剪秋萝。</a:t>
            </a:r>
            <a:endPar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1543824" y="3978275"/>
            <a:ext cx="4398645" cy="1373709"/>
          </a:xfrm>
          <a:prstGeom prst="rect">
            <a:avLst/>
          </a:prstGeom>
          <a:noFill/>
        </p:spPr>
        <p:txBody>
          <a:bodyPr wrap="square" rtlCol="0" anchor="t">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花牛在草地里走，</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小尾巴甩得滴溜溜。</a:t>
            </a:r>
            <a:endPar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椭圆 4"/>
          <p:cNvSpPr/>
          <p:nvPr/>
        </p:nvSpPr>
        <p:spPr>
          <a:xfrm>
            <a:off x="4346714" y="2391410"/>
            <a:ext cx="640080" cy="5486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椭圆 5"/>
          <p:cNvSpPr/>
          <p:nvPr/>
        </p:nvSpPr>
        <p:spPr>
          <a:xfrm>
            <a:off x="1584464" y="3061970"/>
            <a:ext cx="1126490" cy="54864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4" name="组合 13"/>
          <p:cNvGrpSpPr/>
          <p:nvPr/>
        </p:nvGrpSpPr>
        <p:grpSpPr>
          <a:xfrm>
            <a:off x="1584464" y="4128770"/>
            <a:ext cx="3807460" cy="1198880"/>
            <a:chOff x="2416" y="5954"/>
            <a:chExt cx="5996" cy="1888"/>
          </a:xfrm>
        </p:grpSpPr>
        <p:sp>
          <p:nvSpPr>
            <p:cNvPr id="7" name="椭圆 6"/>
            <p:cNvSpPr/>
            <p:nvPr/>
          </p:nvSpPr>
          <p:spPr>
            <a:xfrm>
              <a:off x="6766" y="5954"/>
              <a:ext cx="1008" cy="864"/>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椭圆 7"/>
            <p:cNvSpPr/>
            <p:nvPr/>
          </p:nvSpPr>
          <p:spPr>
            <a:xfrm>
              <a:off x="2416" y="6978"/>
              <a:ext cx="5997" cy="864"/>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3" name="组合 12"/>
          <p:cNvGrpSpPr/>
          <p:nvPr/>
        </p:nvGrpSpPr>
        <p:grpSpPr>
          <a:xfrm>
            <a:off x="6096139" y="2532380"/>
            <a:ext cx="3578860" cy="923290"/>
            <a:chOff x="9489" y="3488"/>
            <a:chExt cx="5636" cy="1454"/>
          </a:xfrm>
        </p:grpSpPr>
        <p:sp>
          <p:nvSpPr>
            <p:cNvPr id="9" name="右箭头 8"/>
            <p:cNvSpPr/>
            <p:nvPr/>
          </p:nvSpPr>
          <p:spPr>
            <a:xfrm>
              <a:off x="9489" y="3798"/>
              <a:ext cx="1814" cy="794"/>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1987" y="3488"/>
              <a:ext cx="3138" cy="145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淘  气</a:t>
              </a:r>
            </a:p>
          </p:txBody>
        </p:sp>
      </p:grpSp>
      <p:sp>
        <p:nvSpPr>
          <p:cNvPr id="11" name="右箭头 10"/>
          <p:cNvSpPr/>
          <p:nvPr/>
        </p:nvSpPr>
        <p:spPr>
          <a:xfrm>
            <a:off x="6096000" y="4507141"/>
            <a:ext cx="1152128" cy="50405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7683118" y="4280575"/>
            <a:ext cx="19928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思源黑体 CN Regular" panose="020B0500000000000000" pitchFamily="34" charset="-122"/>
                <a:sym typeface="Arial" panose="020B0604020202020204" pitchFamily="34" charset="0"/>
              </a:rPr>
              <a:t>快  乐</a:t>
            </a:r>
          </a:p>
        </p:txBody>
      </p:sp>
      <p:sp>
        <p:nvSpPr>
          <p:cNvPr id="16" name="矩形 15"/>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诗歌赏析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0540" y="1529895"/>
            <a:ext cx="9944735" cy="830484"/>
          </a:xfrm>
          <a:prstGeom prst="rect">
            <a:avLst/>
          </a:prstGeom>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这些景物构成了一幅怎样的画面？表现出了作者怎样的情感？</a:t>
            </a:r>
          </a:p>
        </p:txBody>
      </p:sp>
      <p:sp>
        <p:nvSpPr>
          <p:cNvPr id="6" name="TextBox 5"/>
          <p:cNvSpPr txBox="1"/>
          <p:nvPr/>
        </p:nvSpPr>
        <p:spPr>
          <a:xfrm>
            <a:off x="660400" y="2506980"/>
            <a:ext cx="10439400" cy="3671005"/>
          </a:xfrm>
          <a:prstGeom prst="rect">
            <a:avLst/>
          </a:prstGeom>
          <a:noFill/>
        </p:spPr>
        <p:txBody>
          <a:bodyPr wrap="square" rtlCol="0">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    这首诗用</a:t>
            </a: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草地、白云、剪秋罗、落日、青峰</a:t>
            </a:r>
            <a:r>
              <a:rPr kumimoji="0" lang="zh-CN" altLang="en-US"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等这些自然美景作陪衬，描绘出了一只活泼可爱的花牛在大自然中快乐、自由行动的画面。</a:t>
            </a:r>
            <a:endParaRPr kumimoji="0" lang="en-US" altLang="zh-CN"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    </a:t>
            </a:r>
            <a:r>
              <a:rPr kumimoji="0" lang="zh-CN" altLang="en-US"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这首诗用简单明朗、轻快活泼、一咏三叹的诗句形式，将草毡丛中的花牛行动景象巧妙生动地展现，表达了诗人对生活的热爱和对自由的追求。</a:t>
            </a:r>
          </a:p>
          <a:p>
            <a:pPr marL="0" marR="0" lvl="0" indent="0" algn="l" defTabSz="914400" rtl="0" eaLnBrk="1" fontAlgn="auto" latinLnBrk="0" hangingPunct="1">
              <a:lnSpc>
                <a:spcPct val="200000"/>
              </a:lnSpc>
              <a:spcBef>
                <a:spcPct val="0"/>
              </a:spcBef>
              <a:spcAft>
                <a:spcPct val="0"/>
              </a:spcAft>
              <a:buClrTx/>
              <a:buSzTx/>
              <a:buFontTx/>
              <a:buNone/>
              <a:defRPr/>
            </a:pPr>
            <a:endParaRPr kumimoji="0" lang="zh-CN" altLang="en-US" sz="24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endParaRPr>
          </a:p>
        </p:txBody>
      </p:sp>
      <p:sp>
        <p:nvSpPr>
          <p:cNvPr id="3" name="矩形 2"/>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合作探究</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29972" y="1646555"/>
            <a:ext cx="10278413" cy="830484"/>
          </a:xfrm>
          <a:prstGeom prst="rect">
            <a:avLst/>
          </a:prstGeom>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280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80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试着仿照《花牛歌》这首诗的句式特点，续写这首诗。</a:t>
            </a:r>
          </a:p>
        </p:txBody>
      </p:sp>
      <p:sp>
        <p:nvSpPr>
          <p:cNvPr id="3" name="矩形 2"/>
          <p:cNvSpPr/>
          <p:nvPr/>
        </p:nvSpPr>
        <p:spPr>
          <a:xfrm>
            <a:off x="949611" y="2817495"/>
            <a:ext cx="10258774" cy="1692258"/>
          </a:xfrm>
          <a:prstGeom prst="rect">
            <a:avLst/>
          </a:prstGeom>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280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800" i="0" u="none" strike="noStrike" kern="1200" cap="none" spc="3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这两首诗在写法上面都融情于景，借着眼前的景物抒写自己的情感，在课下试着找一找类似的现代诗读一读吧。</a:t>
            </a:r>
          </a:p>
        </p:txBody>
      </p:sp>
      <p:sp>
        <p:nvSpPr>
          <p:cNvPr id="4" name="矩形 3"/>
          <p:cNvSpPr/>
          <p:nvPr/>
        </p:nvSpPr>
        <p:spPr>
          <a:xfrm>
            <a:off x="929972"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拓展延伸</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形 25"/>
          <p:cNvPicPr>
            <a:picLocks noChangeAspect="1"/>
          </p:cNvPicPr>
          <p:nvPr/>
        </p:nvPicPr>
        <p:blipFill>
          <a:blip r:embed="rId3" cstate="print">
            <a:extLst>
              <a:ext uri="{28A0092B-C50C-407E-A947-70E740481C1C}">
                <a14:useLocalDpi xmlns:a14="http://schemas.microsoft.com/office/drawing/2010/main" val="0"/>
              </a:ext>
            </a:extLst>
          </a:blip>
          <a:srcRect l="-34702" t="14304" r="56378" b="-12992"/>
          <a:stretch>
            <a:fillRect/>
          </a:stretch>
        </p:blipFill>
        <p:spPr>
          <a:xfrm>
            <a:off x="8674100" y="-939800"/>
            <a:ext cx="1193800" cy="1193800"/>
          </a:xfrm>
          <a:custGeom>
            <a:avLst/>
            <a:gdLst>
              <a:gd name="connsiteX0" fmla="*/ 0 w 1193800"/>
              <a:gd name="connsiteY0" fmla="*/ 0 h 1193800"/>
              <a:gd name="connsiteX1" fmla="*/ 528927 w 1193800"/>
              <a:gd name="connsiteY1" fmla="*/ 0 h 1193800"/>
              <a:gd name="connsiteX2" fmla="*/ 528927 w 1193800"/>
              <a:gd name="connsiteY2" fmla="*/ 1036635 h 1193800"/>
              <a:gd name="connsiteX3" fmla="*/ 1193800 w 1193800"/>
              <a:gd name="connsiteY3" fmla="*/ 1036635 h 1193800"/>
              <a:gd name="connsiteX4" fmla="*/ 1193800 w 1193800"/>
              <a:gd name="connsiteY4" fmla="*/ 1193800 h 1193800"/>
              <a:gd name="connsiteX5" fmla="*/ 0 w 1193800"/>
              <a:gd name="connsiteY5" fmla="*/ 1193800 h 1193800"/>
              <a:gd name="connsiteX6" fmla="*/ 0 w 1193800"/>
              <a:gd name="connsiteY6"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800" h="1193800">
                <a:moveTo>
                  <a:pt x="0" y="0"/>
                </a:moveTo>
                <a:lnTo>
                  <a:pt x="528927" y="0"/>
                </a:lnTo>
                <a:lnTo>
                  <a:pt x="528927" y="1036635"/>
                </a:lnTo>
                <a:lnTo>
                  <a:pt x="1193800" y="1036635"/>
                </a:lnTo>
                <a:lnTo>
                  <a:pt x="1193800" y="1193800"/>
                </a:lnTo>
                <a:lnTo>
                  <a:pt x="0" y="1193800"/>
                </a:lnTo>
                <a:lnTo>
                  <a:pt x="0" y="0"/>
                </a:lnTo>
                <a:close/>
              </a:path>
            </a:pathLst>
          </a:custGeom>
        </p:spPr>
      </p:pic>
      <p:sp>
        <p:nvSpPr>
          <p:cNvPr id="34" name="任意形状 33"/>
          <p:cNvSpPr/>
          <p:nvPr/>
        </p:nvSpPr>
        <p:spPr>
          <a:xfrm>
            <a:off x="2736720" y="2598177"/>
            <a:ext cx="546250" cy="797387"/>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任意形状 34"/>
          <p:cNvSpPr>
            <a:spLocks noChangeAspect="1"/>
          </p:cNvSpPr>
          <p:nvPr/>
        </p:nvSpPr>
        <p:spPr>
          <a:xfrm rot="4500000">
            <a:off x="8535731" y="3611727"/>
            <a:ext cx="360000" cy="525509"/>
          </a:xfrm>
          <a:custGeom>
            <a:avLst/>
            <a:gdLst>
              <a:gd name="connsiteX0" fmla="*/ 32688 w 546250"/>
              <a:gd name="connsiteY0" fmla="*/ 0 h 797387"/>
              <a:gd name="connsiteX1" fmla="*/ 472216 w 546250"/>
              <a:gd name="connsiteY1" fmla="*/ 283516 h 797387"/>
              <a:gd name="connsiteX2" fmla="*/ 501754 w 546250"/>
              <a:gd name="connsiteY2" fmla="*/ 797387 h 797387"/>
              <a:gd name="connsiteX3" fmla="*/ 63408 w 546250"/>
              <a:gd name="connsiteY3" fmla="*/ 513872 h 797387"/>
              <a:gd name="connsiteX4" fmla="*/ 32688 w 546250"/>
              <a:gd name="connsiteY4" fmla="*/ 0 h 79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50" h="797387">
                <a:moveTo>
                  <a:pt x="32688" y="0"/>
                </a:moveTo>
                <a:cubicBezTo>
                  <a:pt x="117758" y="60247"/>
                  <a:pt x="341067" y="62610"/>
                  <a:pt x="472216" y="283516"/>
                </a:cubicBezTo>
                <a:cubicBezTo>
                  <a:pt x="559266" y="441531"/>
                  <a:pt x="570124" y="630442"/>
                  <a:pt x="501754" y="797387"/>
                </a:cubicBezTo>
                <a:cubicBezTo>
                  <a:pt x="320748" y="772737"/>
                  <a:pt x="160102" y="668832"/>
                  <a:pt x="63408" y="513872"/>
                </a:cubicBezTo>
                <a:cubicBezTo>
                  <a:pt x="-66560" y="294148"/>
                  <a:pt x="45685" y="99231"/>
                  <a:pt x="32688" y="0"/>
                </a:cubicBezTo>
                <a:close/>
              </a:path>
            </a:pathLst>
          </a:custGeom>
          <a:gradFill>
            <a:gsLst>
              <a:gs pos="50000">
                <a:srgbClr val="FFD146"/>
              </a:gs>
              <a:gs pos="0">
                <a:srgbClr val="F5B700"/>
              </a:gs>
              <a:gs pos="100000">
                <a:srgbClr val="F5B700"/>
              </a:gs>
            </a:gsLst>
            <a:lin ang="2700000" scaled="0"/>
          </a:gradFill>
          <a:ln w="50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5" name="组合 54"/>
          <p:cNvGrpSpPr/>
          <p:nvPr/>
        </p:nvGrpSpPr>
        <p:grpSpPr>
          <a:xfrm>
            <a:off x="1829259" y="2208717"/>
            <a:ext cx="1652091" cy="922041"/>
            <a:chOff x="3149857" y="1206559"/>
            <a:chExt cx="4482843" cy="2501900"/>
          </a:xfrm>
        </p:grpSpPr>
        <p:sp>
          <p:nvSpPr>
            <p:cNvPr id="49"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1" name="直线连接符 50"/>
            <p:cNvCxnSpPr/>
            <p:nvPr/>
          </p:nvCxnSpPr>
          <p:spPr>
            <a:xfrm>
              <a:off x="44008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直线连接符 52"/>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rot="10800000">
            <a:off x="8329379" y="3537853"/>
            <a:ext cx="1445117" cy="806528"/>
            <a:chOff x="3149857" y="1206559"/>
            <a:chExt cx="4482843" cy="2501900"/>
          </a:xfrm>
        </p:grpSpPr>
        <p:sp>
          <p:nvSpPr>
            <p:cNvPr id="57" name="圆角矩形 48"/>
            <p:cNvSpPr/>
            <p:nvPr/>
          </p:nvSpPr>
          <p:spPr>
            <a:xfrm>
              <a:off x="3149857" y="1206559"/>
              <a:ext cx="1250950" cy="2501900"/>
            </a:xfrm>
            <a:custGeom>
              <a:avLst/>
              <a:gdLst>
                <a:gd name="connsiteX0" fmla="*/ 0 w 4335814"/>
                <a:gd name="connsiteY0" fmla="*/ 1250950 h 2501900"/>
                <a:gd name="connsiteX1" fmla="*/ 1250950 w 4335814"/>
                <a:gd name="connsiteY1" fmla="*/ 0 h 2501900"/>
                <a:gd name="connsiteX2" fmla="*/ 3084864 w 4335814"/>
                <a:gd name="connsiteY2" fmla="*/ 0 h 2501900"/>
                <a:gd name="connsiteX3" fmla="*/ 4335814 w 4335814"/>
                <a:gd name="connsiteY3" fmla="*/ 1250950 h 2501900"/>
                <a:gd name="connsiteX4" fmla="*/ 4335814 w 4335814"/>
                <a:gd name="connsiteY4" fmla="*/ 1250950 h 2501900"/>
                <a:gd name="connsiteX5" fmla="*/ 3084864 w 4335814"/>
                <a:gd name="connsiteY5" fmla="*/ 2501900 h 2501900"/>
                <a:gd name="connsiteX6" fmla="*/ 1250950 w 4335814"/>
                <a:gd name="connsiteY6" fmla="*/ 2501900 h 2501900"/>
                <a:gd name="connsiteX7" fmla="*/ 0 w 4335814"/>
                <a:gd name="connsiteY7" fmla="*/ 1250950 h 2501900"/>
                <a:gd name="connsiteX0-1" fmla="*/ 4335814 w 4427254"/>
                <a:gd name="connsiteY0-2" fmla="*/ 1250950 h 2501900"/>
                <a:gd name="connsiteX1-3" fmla="*/ 3084864 w 4427254"/>
                <a:gd name="connsiteY1-4" fmla="*/ 2501900 h 2501900"/>
                <a:gd name="connsiteX2-5" fmla="*/ 1250950 w 4427254"/>
                <a:gd name="connsiteY2-6" fmla="*/ 2501900 h 2501900"/>
                <a:gd name="connsiteX3-7" fmla="*/ 0 w 4427254"/>
                <a:gd name="connsiteY3-8" fmla="*/ 1250950 h 2501900"/>
                <a:gd name="connsiteX4-9" fmla="*/ 1250950 w 4427254"/>
                <a:gd name="connsiteY4-10" fmla="*/ 0 h 2501900"/>
                <a:gd name="connsiteX5-11" fmla="*/ 3084864 w 4427254"/>
                <a:gd name="connsiteY5-12" fmla="*/ 0 h 2501900"/>
                <a:gd name="connsiteX6-13" fmla="*/ 4335814 w 4427254"/>
                <a:gd name="connsiteY6-14" fmla="*/ 1250950 h 2501900"/>
                <a:gd name="connsiteX7-15" fmla="*/ 4427254 w 4427254"/>
                <a:gd name="connsiteY7-16" fmla="*/ 1342390 h 2501900"/>
                <a:gd name="connsiteX0-17" fmla="*/ 4335814 w 4427254"/>
                <a:gd name="connsiteY0-18" fmla="*/ 1250950 h 2501900"/>
                <a:gd name="connsiteX1-19" fmla="*/ 3084864 w 4427254"/>
                <a:gd name="connsiteY1-20" fmla="*/ 2501900 h 2501900"/>
                <a:gd name="connsiteX2-21" fmla="*/ 1250950 w 4427254"/>
                <a:gd name="connsiteY2-22" fmla="*/ 2501900 h 2501900"/>
                <a:gd name="connsiteX3-23" fmla="*/ 0 w 4427254"/>
                <a:gd name="connsiteY3-24" fmla="*/ 1250950 h 2501900"/>
                <a:gd name="connsiteX4-25" fmla="*/ 1250950 w 4427254"/>
                <a:gd name="connsiteY4-26" fmla="*/ 0 h 2501900"/>
                <a:gd name="connsiteX5-27" fmla="*/ 4335814 w 4427254"/>
                <a:gd name="connsiteY5-28" fmla="*/ 1250950 h 2501900"/>
                <a:gd name="connsiteX6-29" fmla="*/ 4427254 w 4427254"/>
                <a:gd name="connsiteY6-30" fmla="*/ 1342390 h 2501900"/>
                <a:gd name="connsiteX0-31" fmla="*/ 4335814 w 4427254"/>
                <a:gd name="connsiteY0-32" fmla="*/ 1250950 h 2501900"/>
                <a:gd name="connsiteX1-33" fmla="*/ 1250950 w 4427254"/>
                <a:gd name="connsiteY1-34" fmla="*/ 2501900 h 2501900"/>
                <a:gd name="connsiteX2-35" fmla="*/ 0 w 4427254"/>
                <a:gd name="connsiteY2-36" fmla="*/ 1250950 h 2501900"/>
                <a:gd name="connsiteX3-37" fmla="*/ 1250950 w 4427254"/>
                <a:gd name="connsiteY3-38" fmla="*/ 0 h 2501900"/>
                <a:gd name="connsiteX4-39" fmla="*/ 4335814 w 4427254"/>
                <a:gd name="connsiteY4-40" fmla="*/ 1250950 h 2501900"/>
                <a:gd name="connsiteX5-41" fmla="*/ 4427254 w 4427254"/>
                <a:gd name="connsiteY5-42" fmla="*/ 1342390 h 2501900"/>
                <a:gd name="connsiteX0-43" fmla="*/ 4335814 w 4427254"/>
                <a:gd name="connsiteY0-44" fmla="*/ 1250950 h 2501900"/>
                <a:gd name="connsiteX1-45" fmla="*/ 1250950 w 4427254"/>
                <a:gd name="connsiteY1-46" fmla="*/ 2501900 h 2501900"/>
                <a:gd name="connsiteX2-47" fmla="*/ 0 w 4427254"/>
                <a:gd name="connsiteY2-48" fmla="*/ 1250950 h 2501900"/>
                <a:gd name="connsiteX3-49" fmla="*/ 1250950 w 4427254"/>
                <a:gd name="connsiteY3-50" fmla="*/ 0 h 2501900"/>
                <a:gd name="connsiteX4-51" fmla="*/ 4427254 w 4427254"/>
                <a:gd name="connsiteY4-52" fmla="*/ 1342390 h 2501900"/>
                <a:gd name="connsiteX0-53" fmla="*/ 1250950 w 4427254"/>
                <a:gd name="connsiteY0-54" fmla="*/ 2501900 h 2501900"/>
                <a:gd name="connsiteX1-55" fmla="*/ 0 w 4427254"/>
                <a:gd name="connsiteY1-56" fmla="*/ 1250950 h 2501900"/>
                <a:gd name="connsiteX2-57" fmla="*/ 1250950 w 4427254"/>
                <a:gd name="connsiteY2-58" fmla="*/ 0 h 2501900"/>
                <a:gd name="connsiteX3-59" fmla="*/ 4427254 w 4427254"/>
                <a:gd name="connsiteY3-60" fmla="*/ 1342390 h 2501900"/>
                <a:gd name="connsiteX0-61" fmla="*/ 1250950 w 1250950"/>
                <a:gd name="connsiteY0-62" fmla="*/ 2501900 h 2501900"/>
                <a:gd name="connsiteX1-63" fmla="*/ 0 w 1250950"/>
                <a:gd name="connsiteY1-64" fmla="*/ 1250950 h 2501900"/>
                <a:gd name="connsiteX2-65" fmla="*/ 1250950 w 1250950"/>
                <a:gd name="connsiteY2-66" fmla="*/ 0 h 2501900"/>
              </a:gdLst>
              <a:ahLst/>
              <a:cxnLst>
                <a:cxn ang="0">
                  <a:pos x="connsiteX0-1" y="connsiteY0-2"/>
                </a:cxn>
                <a:cxn ang="0">
                  <a:pos x="connsiteX1-3" y="connsiteY1-4"/>
                </a:cxn>
                <a:cxn ang="0">
                  <a:pos x="connsiteX2-5" y="connsiteY2-6"/>
                </a:cxn>
              </a:cxnLst>
              <a:rect l="l" t="t" r="r" b="b"/>
              <a:pathLst>
                <a:path w="1250950" h="2501900">
                  <a:moveTo>
                    <a:pt x="1250950" y="2501900"/>
                  </a:moveTo>
                  <a:cubicBezTo>
                    <a:pt x="528314" y="2501900"/>
                    <a:pt x="0" y="1941831"/>
                    <a:pt x="0" y="1250950"/>
                  </a:cubicBezTo>
                  <a:cubicBezTo>
                    <a:pt x="0" y="560069"/>
                    <a:pt x="560069" y="0"/>
                    <a:pt x="1250950" y="0"/>
                  </a:cubicBezTo>
                </a:path>
              </a:pathLst>
            </a:custGeom>
            <a:noFill/>
            <a:ln w="9525">
              <a:gradFill>
                <a:gsLst>
                  <a:gs pos="0">
                    <a:srgbClr val="E4B684"/>
                  </a:gs>
                  <a:gs pos="100000">
                    <a:srgbClr val="C0936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58" name="直线连接符 57"/>
            <p:cNvCxnSpPr/>
            <p:nvPr/>
          </p:nvCxnSpPr>
          <p:spPr>
            <a:xfrm>
              <a:off x="4388107" y="3708459"/>
              <a:ext cx="869693" cy="0"/>
            </a:xfrm>
            <a:prstGeom prst="line">
              <a:avLst/>
            </a:prstGeom>
            <a:ln w="9525">
              <a:gradFill>
                <a:gsLst>
                  <a:gs pos="0">
                    <a:srgbClr val="C0936B"/>
                  </a:gs>
                  <a:gs pos="100000">
                    <a:srgbClr val="E4B684"/>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直线连接符 58"/>
            <p:cNvCxnSpPr/>
            <p:nvPr/>
          </p:nvCxnSpPr>
          <p:spPr>
            <a:xfrm>
              <a:off x="4400807" y="1206559"/>
              <a:ext cx="3231893" cy="0"/>
            </a:xfrm>
            <a:prstGeom prst="line">
              <a:avLst/>
            </a:prstGeom>
            <a:ln w="9525">
              <a:gradFill>
                <a:gsLst>
                  <a:gs pos="100000">
                    <a:srgbClr val="C0936B"/>
                  </a:gs>
                  <a:gs pos="0">
                    <a:srgbClr val="E4B684"/>
                  </a:gs>
                </a:gsLst>
                <a:lin ang="0" scaled="0"/>
              </a:gradFill>
            </a:ln>
          </p:spPr>
          <p:style>
            <a:lnRef idx="1">
              <a:schemeClr val="accent1"/>
            </a:lnRef>
            <a:fillRef idx="0">
              <a:schemeClr val="accent1"/>
            </a:fillRef>
            <a:effectRef idx="0">
              <a:schemeClr val="accent1"/>
            </a:effectRef>
            <a:fontRef idx="minor">
              <a:schemeClr val="tx1"/>
            </a:fontRef>
          </p:style>
        </p:cxnSp>
      </p:grpSp>
      <p:pic>
        <p:nvPicPr>
          <p:cNvPr id="88" name="图片 87" descr="图片包含 笔记本, 黑暗, 电脑, 飞行&#10;&#10;描述已自动生成"/>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235870" y="-157107"/>
            <a:ext cx="3186779" cy="2192336"/>
          </a:xfrm>
          <a:prstGeom prst="rect">
            <a:avLst/>
          </a:prstGeom>
        </p:spPr>
      </p:pic>
      <p:pic>
        <p:nvPicPr>
          <p:cNvPr id="97" name="图片 96" descr="图片包含 笔记本, 黑暗, 电脑, 飞行&#10;&#10;描述已自动生成"/>
          <p:cNvPicPr>
            <a:picLocks noChangeAspect="1"/>
          </p:cNvPicPr>
          <p:nvPr/>
        </p:nvPicPr>
        <p:blipFill rotWithShape="1">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6501"/>
                    </a14:imgEffect>
                  </a14:imgLayer>
                </a14:imgProps>
              </a:ext>
              <a:ext uri="{28A0092B-C50C-407E-A947-70E740481C1C}">
                <a14:useLocalDpi xmlns:a14="http://schemas.microsoft.com/office/drawing/2010/main" val="0"/>
              </a:ext>
            </a:extLst>
          </a:blip>
          <a:srcRect b="31205"/>
          <a:stretch>
            <a:fillRect/>
          </a:stretch>
        </p:blipFill>
        <p:spPr>
          <a:xfrm>
            <a:off x="9297197" y="4689235"/>
            <a:ext cx="2582074" cy="1776331"/>
          </a:xfrm>
          <a:prstGeom prst="rect">
            <a:avLst/>
          </a:prstGeom>
        </p:spPr>
      </p:pic>
      <p:sp>
        <p:nvSpPr>
          <p:cNvPr id="30" name="文本框 29"/>
          <p:cNvSpPr txBox="1"/>
          <p:nvPr/>
        </p:nvSpPr>
        <p:spPr>
          <a:xfrm>
            <a:off x="4008086" y="1625827"/>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语文精品课件</a:t>
            </a:r>
          </a:p>
        </p:txBody>
      </p:sp>
      <p:sp>
        <p:nvSpPr>
          <p:cNvPr id="31" name="文本框 66"/>
          <p:cNvSpPr txBox="1">
            <a:spLocks noChangeArrowheads="1"/>
          </p:cNvSpPr>
          <p:nvPr/>
        </p:nvSpPr>
        <p:spPr bwMode="auto">
          <a:xfrm>
            <a:off x="3633750" y="2421461"/>
            <a:ext cx="4924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eaLnBrk="1" hangingPunct="1"/>
            <a:r>
              <a:rPr kumimoji="1" lang="zh-CN" altLang="en-US" sz="8000" b="1" dirty="0">
                <a:gradFill>
                  <a:gsLst>
                    <a:gs pos="75000">
                      <a:srgbClr val="C58F67"/>
                    </a:gs>
                    <a:gs pos="50000">
                      <a:srgbClr val="E4B684"/>
                    </a:gs>
                    <a:gs pos="25000">
                      <a:srgbClr val="C58F67"/>
                    </a:gs>
                    <a:gs pos="0">
                      <a:srgbClr val="E4B684"/>
                    </a:gs>
                    <a:gs pos="100000">
                      <a:srgbClr val="E4B684"/>
                    </a:gs>
                  </a:gsLst>
                  <a:lin ang="2700000" scaled="0"/>
                </a:gradFill>
                <a:latin typeface="思源宋体 CN Heavy" panose="02020900000000000000" pitchFamily="18" charset="-122"/>
                <a:ea typeface="思源宋体 CN Heavy" panose="02020900000000000000" pitchFamily="18" charset="-122"/>
                <a:sym typeface="Arial" panose="020B0604020202020204" pitchFamily="34" charset="0"/>
              </a:rPr>
              <a:t>谢谢观看</a:t>
            </a:r>
          </a:p>
        </p:txBody>
      </p:sp>
      <p:sp>
        <p:nvSpPr>
          <p:cNvPr id="33" name="文本框 32"/>
          <p:cNvSpPr txBox="1"/>
          <p:nvPr/>
        </p:nvSpPr>
        <p:spPr>
          <a:xfrm>
            <a:off x="4144645" y="3948273"/>
            <a:ext cx="3902710" cy="369332"/>
          </a:xfrm>
          <a:prstGeom prst="rect">
            <a:avLst/>
          </a:prstGeom>
          <a:noFill/>
        </p:spPr>
        <p:txBody>
          <a:bodyPr wrap="square">
            <a:spAutoFit/>
          </a:bodyPr>
          <a:lstStyle/>
          <a:p>
            <a:pPr algn="ctr" eaLnBrk="1" hangingPunct="1"/>
            <a:r>
              <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三</a:t>
            </a:r>
            <a:r>
              <a:rPr lang="zh-CN"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年级</a:t>
            </a:r>
            <a:r>
              <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上</a:t>
            </a:r>
            <a:r>
              <a:rPr lang="zh-CN"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册</a:t>
            </a:r>
            <a:r>
              <a:rPr lang="en-US" altLang="zh-CN"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 </a:t>
            </a:r>
            <a:r>
              <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人教版</a:t>
            </a:r>
            <a:r>
              <a:rPr lang="zh-CN" altLang="zh-CN" sz="1800" b="1"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rPr>
              <a:t> </a:t>
            </a:r>
            <a:endParaRPr lang="zh-CN" altLang="en-US" sz="1800" spc="300" dirty="0">
              <a:latin typeface="Arial" panose="020B0604020202020204" pitchFamily="34" charset="0"/>
              <a:ea typeface="思源黑体 CN Regular" panose="020B0500000000000000" pitchFamily="34" charset="-122"/>
              <a:cs typeface="OPPOSans R" panose="00020600040101010101" pitchFamily="18" charset="-122"/>
              <a:sym typeface="Arial" panose="020B0604020202020204" pitchFamily="34" charset="0"/>
            </a:endParaRPr>
          </a:p>
        </p:txBody>
      </p:sp>
      <p:sp>
        <p:nvSpPr>
          <p:cNvPr id="5" name="矩形: 圆角 4"/>
          <p:cNvSpPr/>
          <p:nvPr/>
        </p:nvSpPr>
        <p:spPr>
          <a:xfrm>
            <a:off x="8674100" y="1052513"/>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6" name="矩形: 圆角 35"/>
          <p:cNvSpPr/>
          <p:nvPr/>
        </p:nvSpPr>
        <p:spPr>
          <a:xfrm flipH="1">
            <a:off x="-339480" y="4733600"/>
            <a:ext cx="3857380" cy="504825"/>
          </a:xfrm>
          <a:prstGeom prst="roundRect">
            <a:avLst>
              <a:gd name="adj" fmla="val 50000"/>
            </a:avLst>
          </a:prstGeom>
          <a:gradFill>
            <a:gsLst>
              <a:gs pos="0">
                <a:srgbClr val="C0936B">
                  <a:alpha val="28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7" name="矩形: 圆角 36"/>
          <p:cNvSpPr/>
          <p:nvPr/>
        </p:nvSpPr>
        <p:spPr>
          <a:xfrm flipH="1">
            <a:off x="781251" y="5108014"/>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39" name="矩形: 圆角 38"/>
          <p:cNvSpPr/>
          <p:nvPr/>
        </p:nvSpPr>
        <p:spPr>
          <a:xfrm>
            <a:off x="8183915" y="1455776"/>
            <a:ext cx="3857380" cy="504825"/>
          </a:xfrm>
          <a:prstGeom prst="roundRect">
            <a:avLst>
              <a:gd name="adj" fmla="val 50000"/>
            </a:avLst>
          </a:prstGeom>
          <a:gradFill>
            <a:gsLst>
              <a:gs pos="0">
                <a:srgbClr val="E4B684">
                  <a:alpha val="46000"/>
                </a:srgbClr>
              </a:gs>
              <a:gs pos="100000">
                <a:srgbClr val="E4B68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0" grpId="0"/>
      <p:bldP spid="31" grpId="0"/>
      <p:bldP spid="33" grpId="0"/>
      <p:bldP spid="5" grpId="0" animBg="1"/>
      <p:bldP spid="36" grpId="0" animBg="1"/>
      <p:bldP spid="37"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教学目标</a:t>
            </a:r>
          </a:p>
        </p:txBody>
      </p:sp>
      <p:grpSp>
        <p:nvGrpSpPr>
          <p:cNvPr id="4" name="组合 3"/>
          <p:cNvGrpSpPr/>
          <p:nvPr/>
        </p:nvGrpSpPr>
        <p:grpSpPr>
          <a:xfrm>
            <a:off x="1155700" y="1808740"/>
            <a:ext cx="9880600" cy="1941830"/>
            <a:chOff x="2193" y="2604"/>
            <a:chExt cx="15560" cy="3058"/>
          </a:xfrm>
        </p:grpSpPr>
        <p:grpSp>
          <p:nvGrpSpPr>
            <p:cNvPr id="5" name="组合 4"/>
            <p:cNvGrpSpPr/>
            <p:nvPr/>
          </p:nvGrpSpPr>
          <p:grpSpPr>
            <a:xfrm>
              <a:off x="2193" y="2801"/>
              <a:ext cx="1120" cy="1120"/>
              <a:chOff x="2193" y="2801"/>
              <a:chExt cx="1120" cy="1120"/>
            </a:xfrm>
          </p:grpSpPr>
          <p:sp>
            <p:nvSpPr>
              <p:cNvPr id="7" name="椭圆 6"/>
              <p:cNvSpPr/>
              <p:nvPr/>
            </p:nvSpPr>
            <p:spPr>
              <a:xfrm>
                <a:off x="2193" y="2801"/>
                <a:ext cx="1120" cy="1120"/>
              </a:xfrm>
              <a:prstGeom prst="ellipse">
                <a:avLst/>
              </a:prstGeom>
              <a:noFill/>
              <a:ln w="28575">
                <a:solidFill>
                  <a:srgbClr val="D0693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2396" y="2839"/>
                <a:ext cx="715" cy="10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D0693D"/>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p>
            </p:txBody>
          </p:sp>
        </p:grpSp>
        <p:sp>
          <p:nvSpPr>
            <p:cNvPr id="6" name="文本框 5"/>
            <p:cNvSpPr txBox="1"/>
            <p:nvPr/>
          </p:nvSpPr>
          <p:spPr>
            <a:xfrm>
              <a:off x="3501" y="2604"/>
              <a:ext cx="14252" cy="3058"/>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有感情地朗读诗歌，明确诗中描绘了哪些景物，想象这些景物构成的画面。体会诗歌的优美的意境。</a:t>
              </a:r>
              <a:endParaRPr kumimoji="0" lang="zh-CN" altLang="en-US" sz="32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9" name="组合 8"/>
          <p:cNvGrpSpPr/>
          <p:nvPr/>
        </p:nvGrpSpPr>
        <p:grpSpPr>
          <a:xfrm>
            <a:off x="1155700" y="4184910"/>
            <a:ext cx="9880600" cy="1320800"/>
            <a:chOff x="2193" y="2604"/>
            <a:chExt cx="15560" cy="2080"/>
          </a:xfrm>
        </p:grpSpPr>
        <p:grpSp>
          <p:nvGrpSpPr>
            <p:cNvPr id="10" name="组合 9"/>
            <p:cNvGrpSpPr/>
            <p:nvPr/>
          </p:nvGrpSpPr>
          <p:grpSpPr>
            <a:xfrm>
              <a:off x="2193" y="2801"/>
              <a:ext cx="1120" cy="1120"/>
              <a:chOff x="2193" y="2801"/>
              <a:chExt cx="1120" cy="1120"/>
            </a:xfrm>
          </p:grpSpPr>
          <p:sp>
            <p:nvSpPr>
              <p:cNvPr id="12" name="椭圆 11"/>
              <p:cNvSpPr/>
              <p:nvPr/>
            </p:nvSpPr>
            <p:spPr>
              <a:xfrm>
                <a:off x="2193" y="2801"/>
                <a:ext cx="1120" cy="1120"/>
              </a:xfrm>
              <a:prstGeom prst="ellipse">
                <a:avLst/>
              </a:prstGeom>
              <a:noFill/>
              <a:ln w="28575">
                <a:solidFill>
                  <a:srgbClr val="D0693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2396" y="2839"/>
                <a:ext cx="715" cy="10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a:ln>
                      <a:noFill/>
                    </a:ln>
                    <a:solidFill>
                      <a:srgbClr val="D0693D"/>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p>
            </p:txBody>
          </p:sp>
        </p:grpSp>
        <p:sp>
          <p:nvSpPr>
            <p:cNvPr id="11" name="文本框 10"/>
            <p:cNvSpPr txBox="1"/>
            <p:nvPr/>
          </p:nvSpPr>
          <p:spPr>
            <a:xfrm>
              <a:off x="3501" y="2604"/>
              <a:ext cx="14252" cy="2080"/>
            </a:xfrm>
            <a:prstGeom prst="rect">
              <a:avLst/>
            </a:prstGeom>
            <a:noFill/>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能品味诗歌优美的语句并学会简单赏析，领悟诗歌所表达的思想感情。</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165100" y="1949450"/>
            <a:ext cx="11639550" cy="3570288"/>
          </a:xfrm>
          <a:prstGeom prst="roundRect">
            <a:avLst/>
          </a:prstGeom>
          <a:solidFill>
            <a:schemeClr val="bg1">
              <a:alpha val="53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 name="直接连接符 2"/>
          <p:cNvCxnSpPr/>
          <p:nvPr/>
        </p:nvCxnSpPr>
        <p:spPr>
          <a:xfrm>
            <a:off x="668338" y="2616200"/>
            <a:ext cx="1058545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20725" y="4803775"/>
            <a:ext cx="1054576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389" name="文本框 10"/>
          <p:cNvSpPr txBox="1"/>
          <p:nvPr/>
        </p:nvSpPr>
        <p:spPr>
          <a:xfrm>
            <a:off x="1989138" y="3403600"/>
            <a:ext cx="1189037"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巢</a:t>
            </a:r>
          </a:p>
        </p:txBody>
      </p:sp>
      <p:sp>
        <p:nvSpPr>
          <p:cNvPr id="16390" name="文本框 11"/>
          <p:cNvSpPr txBox="1"/>
          <p:nvPr/>
        </p:nvSpPr>
        <p:spPr>
          <a:xfrm>
            <a:off x="3286125" y="3423285"/>
            <a:ext cx="1187450"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苇</a:t>
            </a:r>
          </a:p>
        </p:txBody>
      </p:sp>
      <p:sp>
        <p:nvSpPr>
          <p:cNvPr id="16391" name="文本框 12"/>
          <p:cNvSpPr txBox="1"/>
          <p:nvPr/>
        </p:nvSpPr>
        <p:spPr>
          <a:xfrm>
            <a:off x="4561840" y="3456623"/>
            <a:ext cx="1189038"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罗</a:t>
            </a:r>
          </a:p>
        </p:txBody>
      </p:sp>
      <p:sp>
        <p:nvSpPr>
          <p:cNvPr id="16392" name="文本框 18"/>
          <p:cNvSpPr txBox="1"/>
          <p:nvPr/>
        </p:nvSpPr>
        <p:spPr>
          <a:xfrm>
            <a:off x="5860415" y="3458210"/>
            <a:ext cx="1187450"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眠</a:t>
            </a:r>
          </a:p>
        </p:txBody>
      </p:sp>
      <p:sp>
        <p:nvSpPr>
          <p:cNvPr id="16393" name="文本框 19"/>
          <p:cNvSpPr txBox="1"/>
          <p:nvPr/>
        </p:nvSpPr>
        <p:spPr>
          <a:xfrm>
            <a:off x="7155815" y="3458210"/>
            <a:ext cx="1189038"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霸</a:t>
            </a:r>
          </a:p>
        </p:txBody>
      </p:sp>
      <p:sp>
        <p:nvSpPr>
          <p:cNvPr id="16394" name="文本框 23"/>
          <p:cNvSpPr txBox="1"/>
          <p:nvPr/>
        </p:nvSpPr>
        <p:spPr>
          <a:xfrm>
            <a:off x="8452803" y="3458210"/>
            <a:ext cx="1187450" cy="110799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占</a:t>
            </a:r>
          </a:p>
        </p:txBody>
      </p:sp>
      <p:sp>
        <p:nvSpPr>
          <p:cNvPr id="26" name="文本框 25"/>
          <p:cNvSpPr txBox="1"/>
          <p:nvPr/>
        </p:nvSpPr>
        <p:spPr>
          <a:xfrm>
            <a:off x="1658620" y="2720340"/>
            <a:ext cx="2094230" cy="70788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40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cháo</a:t>
            </a:r>
          </a:p>
        </p:txBody>
      </p:sp>
      <p:sp>
        <p:nvSpPr>
          <p:cNvPr id="28" name="文本框 27"/>
          <p:cNvSpPr txBox="1"/>
          <p:nvPr/>
        </p:nvSpPr>
        <p:spPr>
          <a:xfrm>
            <a:off x="3427730" y="2720023"/>
            <a:ext cx="1303338" cy="707886"/>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200" normalizeH="0" baseline="0" noProof="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wěi</a:t>
            </a:r>
          </a:p>
        </p:txBody>
      </p:sp>
      <p:sp>
        <p:nvSpPr>
          <p:cNvPr id="29" name="文本框 28"/>
          <p:cNvSpPr txBox="1"/>
          <p:nvPr/>
        </p:nvSpPr>
        <p:spPr>
          <a:xfrm>
            <a:off x="4660900" y="2720340"/>
            <a:ext cx="990600" cy="70788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luó</a:t>
            </a:r>
          </a:p>
        </p:txBody>
      </p:sp>
      <p:sp>
        <p:nvSpPr>
          <p:cNvPr id="30" name="文本框 29"/>
          <p:cNvSpPr txBox="1"/>
          <p:nvPr/>
        </p:nvSpPr>
        <p:spPr>
          <a:xfrm>
            <a:off x="5736590" y="2731135"/>
            <a:ext cx="1485900" cy="70788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mián</a:t>
            </a:r>
          </a:p>
        </p:txBody>
      </p:sp>
      <p:sp>
        <p:nvSpPr>
          <p:cNvPr id="31" name="文本框 30"/>
          <p:cNvSpPr txBox="1"/>
          <p:nvPr/>
        </p:nvSpPr>
        <p:spPr>
          <a:xfrm>
            <a:off x="7354253" y="2731135"/>
            <a:ext cx="1101725" cy="707886"/>
          </a:xfrm>
          <a:prstGeom prst="rect">
            <a:avLst/>
          </a:prstGeom>
          <a:noFill/>
          <a:ln w="9525">
            <a:noFill/>
          </a:ln>
        </p:spPr>
        <p:txBody>
          <a:bodyPr wrap="square" anchor="t">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bà</a:t>
            </a:r>
          </a:p>
        </p:txBody>
      </p:sp>
      <p:sp>
        <p:nvSpPr>
          <p:cNvPr id="32" name="文本框 31"/>
          <p:cNvSpPr txBox="1"/>
          <p:nvPr/>
        </p:nvSpPr>
        <p:spPr>
          <a:xfrm>
            <a:off x="8392160" y="2720340"/>
            <a:ext cx="1529080" cy="707886"/>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1" i="0" u="none" strike="noStrike" kern="1200" cap="none" spc="-300" normalizeH="0" baseline="0" noProof="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zhàn</a:t>
            </a:r>
          </a:p>
        </p:txBody>
      </p:sp>
      <p:sp>
        <p:nvSpPr>
          <p:cNvPr id="5" name="矩形 4"/>
          <p:cNvSpPr/>
          <p:nvPr/>
        </p:nvSpPr>
        <p:spPr>
          <a:xfrm>
            <a:off x="922379" y="450373"/>
            <a:ext cx="1930990" cy="492443"/>
          </a:xfrm>
          <a:prstGeom prst="rect">
            <a:avLst/>
          </a:prstGeom>
        </p:spPr>
        <p:txBody>
          <a:bodyPr wrap="squar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会 认 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29" grpId="0"/>
      <p:bldP spid="29" grpId="1"/>
      <p:bldP spid="30" grpId="0"/>
      <p:bldP spid="30" grpId="1"/>
      <p:bldP spid="31" grpId="0"/>
      <p:bldP spid="31" grpId="1"/>
      <p:bldP spid="32" grpId="0"/>
      <p:bldP spid="3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79238" y="433651"/>
            <a:ext cx="1495602"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第一首</a:t>
            </a:r>
          </a:p>
        </p:txBody>
      </p:sp>
      <p:sp>
        <p:nvSpPr>
          <p:cNvPr id="16" name="矩形 15"/>
          <p:cNvSpPr/>
          <p:nvPr/>
        </p:nvSpPr>
        <p:spPr>
          <a:xfrm>
            <a:off x="3377224" y="2137727"/>
            <a:ext cx="4929555" cy="1200329"/>
          </a:xfrm>
          <a:prstGeom prst="rect">
            <a:avLst/>
          </a:prstGeom>
          <a:noFill/>
          <a:ln>
            <a:noFill/>
          </a:ln>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9A755C"/>
                </a:solidFill>
                <a:effectLst>
                  <a:outerShdw blurRad="38100" dist="19050" dir="2700000" algn="tl" rotWithShape="0">
                    <a:prstClr val="black">
                      <a:lumMod val="50000"/>
                      <a:alpha val="40000"/>
                    </a:prstClr>
                  </a:outerShdw>
                </a:effectLst>
                <a:uLnTx/>
                <a:uFillTx/>
                <a:latin typeface="Arial" panose="020B0604020202020204" pitchFamily="34" charset="0"/>
                <a:ea typeface="思源黑体 CN Regular" panose="020B0500000000000000" pitchFamily="34" charset="-122"/>
                <a:sym typeface="Arial" panose="020B0604020202020204" pitchFamily="34" charset="0"/>
              </a:rPr>
              <a:t>秋晚的江上</a:t>
            </a:r>
          </a:p>
        </p:txBody>
      </p:sp>
      <p:sp>
        <p:nvSpPr>
          <p:cNvPr id="18" name="文本框 17"/>
          <p:cNvSpPr txBox="1"/>
          <p:nvPr/>
        </p:nvSpPr>
        <p:spPr>
          <a:xfrm>
            <a:off x="4876802" y="3521394"/>
            <a:ext cx="193039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ysClr val="windowText" lastClr="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刘大白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p50692348"/>
          <p:cNvPicPr>
            <a:picLocks noChangeAspect="1"/>
          </p:cNvPicPr>
          <p:nvPr/>
        </p:nvPicPr>
        <p:blipFill>
          <a:blip r:embed="rId4"/>
          <a:stretch>
            <a:fillRect/>
          </a:stretch>
        </p:blipFill>
        <p:spPr>
          <a:xfrm>
            <a:off x="961390" y="1611630"/>
            <a:ext cx="2999105" cy="3798570"/>
          </a:xfrm>
          <a:prstGeom prst="ellipse">
            <a:avLst/>
          </a:prstGeom>
        </p:spPr>
      </p:pic>
      <p:sp>
        <p:nvSpPr>
          <p:cNvPr id="4" name="文本框 3"/>
          <p:cNvSpPr txBox="1"/>
          <p:nvPr/>
        </p:nvSpPr>
        <p:spPr>
          <a:xfrm>
            <a:off x="4595179" y="1723052"/>
            <a:ext cx="7272655" cy="3411896"/>
          </a:xfrm>
          <a:prstGeom prst="rect">
            <a:avLst/>
          </a:prstGeom>
          <a:noFill/>
        </p:spPr>
        <p:txBody>
          <a:bodyPr wrap="square" rtlCol="0" anchor="t">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浙江绍兴人。与鲁迅先生是同乡好友，现代著名诗人，文学史家。</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1925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年为复旦大学校歌作词。复旦校歌歌词介于文言与白话之间，兼取两者优处，由复旦师生传唱至今。</a:t>
            </a: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著有诗集《旧梦》《</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卖布谣</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》《秋之泪》等。本诗收录于诗集《</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游吻</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》中。</a:t>
            </a:r>
          </a:p>
        </p:txBody>
      </p:sp>
      <p:sp>
        <p:nvSpPr>
          <p:cNvPr id="5" name="文本框 4"/>
          <p:cNvSpPr txBox="1"/>
          <p:nvPr/>
        </p:nvSpPr>
        <p:spPr>
          <a:xfrm>
            <a:off x="961390" y="5513328"/>
            <a:ext cx="2903359" cy="400110"/>
          </a:xfrm>
          <a:prstGeom prst="rect">
            <a:avLst/>
          </a:prstGeom>
          <a:noFill/>
        </p:spPr>
        <p:txBody>
          <a:bodyPr wrap="non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刘大白（</a:t>
            </a:r>
            <a:r>
              <a:rPr kumimoji="0" lang="en-US" altLang="zh-CN" sz="20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1880</a:t>
            </a:r>
            <a:r>
              <a:rPr kumimoji="0" lang="zh-CN" altLang="en-US" sz="20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0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1932</a:t>
            </a:r>
            <a:r>
              <a:rPr kumimoji="0" lang="zh-CN" altLang="en-US" sz="2000" b="1" i="0" u="none" strike="noStrike" kern="1200" cap="none" spc="0" normalizeH="0" baseline="0" noProof="0" dirty="0">
                <a:ln>
                  <a:noFill/>
                </a:ln>
                <a:solidFill>
                  <a:srgbClr val="44546A"/>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走近作者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4035" y="2012315"/>
            <a:ext cx="11348720" cy="3568065"/>
          </a:xfrm>
          <a:prstGeom prst="rect">
            <a:avLst/>
          </a:prstGeom>
          <a:solidFill>
            <a:schemeClr val="bg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这首诗描绘了哪些景物？这些景物构成了怎样的画面？</a:t>
            </a: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6" name="直接连接符 5"/>
          <p:cNvCxnSpPr/>
          <p:nvPr/>
        </p:nvCxnSpPr>
        <p:spPr>
          <a:xfrm>
            <a:off x="5739130" y="2000885"/>
            <a:ext cx="0" cy="36023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015355" y="2329815"/>
            <a:ext cx="5998758" cy="2785699"/>
          </a:xfrm>
          <a:prstGeom prst="rect">
            <a:avLst/>
          </a:prstGeom>
          <a:noFill/>
        </p:spPr>
        <p:txBody>
          <a:bodyPr wrap="none" rtlCol="0" anchor="t">
            <a:spAutoFit/>
          </a:bodyPr>
          <a:lstStyle/>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32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这首诗描绘了哪些景物？</a:t>
            </a:r>
          </a:p>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3200" b="1" i="0" u="none" strike="noStrike" kern="1200" cap="none" spc="20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这些景物构成了怎样的画面？</a:t>
            </a:r>
          </a:p>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32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诗歌运用了什么修辞手法？</a:t>
            </a:r>
          </a:p>
          <a:p>
            <a:pPr marL="0" marR="0" lvl="0" indent="0" algn="l" defTabSz="914400" rtl="0" eaLnBrk="1" fontAlgn="auto" latinLnBrk="0" hangingPunct="1">
              <a:lnSpc>
                <a:spcPct val="140000"/>
              </a:lnSpc>
              <a:spcBef>
                <a:spcPct val="0"/>
              </a:spcBef>
              <a:spcAft>
                <a:spcPct val="0"/>
              </a:spcAft>
              <a:buClrTx/>
              <a:buSzTx/>
              <a:buFontTx/>
              <a:buNone/>
              <a:defRPr/>
            </a:pPr>
            <a:r>
              <a:rPr kumimoji="0" lang="zh-CN" altLang="en-US" sz="32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修辞手法的运用有什么好处？</a:t>
            </a:r>
          </a:p>
        </p:txBody>
      </p:sp>
      <p:sp>
        <p:nvSpPr>
          <p:cNvPr id="3" name="矩形 2"/>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整体感知</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7765" y="2485550"/>
            <a:ext cx="3937636" cy="262159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诗歌赏析</a:t>
            </a:r>
          </a:p>
        </p:txBody>
      </p:sp>
      <p:sp>
        <p:nvSpPr>
          <p:cNvPr id="7" name="文本框 6"/>
          <p:cNvSpPr txBox="1"/>
          <p:nvPr/>
        </p:nvSpPr>
        <p:spPr>
          <a:xfrm>
            <a:off x="1494155" y="1570355"/>
            <a:ext cx="5021580" cy="193123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归巢的鸟儿，</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尽管是倦了，</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还驮着斜阳回去。</a:t>
            </a:r>
          </a:p>
        </p:txBody>
      </p:sp>
      <p:sp>
        <p:nvSpPr>
          <p:cNvPr id="8" name="文本框 7"/>
          <p:cNvSpPr txBox="1"/>
          <p:nvPr/>
        </p:nvSpPr>
        <p:spPr>
          <a:xfrm>
            <a:off x="1494155" y="3598545"/>
            <a:ext cx="5021580" cy="2748280"/>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双翅一振，</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把斜阳掉在江上；</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头白的芦苇，</a:t>
            </a:r>
          </a:p>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1" i="0" u="none" strike="noStrike" kern="1200" cap="none" spc="20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也妆成一瞬的红颜了。</a:t>
            </a:r>
          </a:p>
        </p:txBody>
      </p:sp>
      <p:sp>
        <p:nvSpPr>
          <p:cNvPr id="9" name="椭圆 8"/>
          <p:cNvSpPr/>
          <p:nvPr/>
        </p:nvSpPr>
        <p:spPr>
          <a:xfrm>
            <a:off x="3072765" y="1570355"/>
            <a:ext cx="923290" cy="6616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椭圆 9"/>
          <p:cNvSpPr/>
          <p:nvPr/>
        </p:nvSpPr>
        <p:spPr>
          <a:xfrm>
            <a:off x="3072765" y="2794000"/>
            <a:ext cx="923290" cy="6616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椭圆 10"/>
          <p:cNvSpPr/>
          <p:nvPr/>
        </p:nvSpPr>
        <p:spPr>
          <a:xfrm>
            <a:off x="3930015" y="4294505"/>
            <a:ext cx="600075" cy="6616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椭圆 11"/>
          <p:cNvSpPr/>
          <p:nvPr/>
        </p:nvSpPr>
        <p:spPr>
          <a:xfrm>
            <a:off x="3072765" y="4964430"/>
            <a:ext cx="923290" cy="6616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6777355" y="1544955"/>
            <a:ext cx="3667125" cy="712439"/>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诗歌描绘的景物：</a:t>
            </a:r>
            <a:endParaRPr kumimoji="0" lang="en-US" altLang="zh-CN" sz="3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2"/>
          <p:cNvSpPr/>
          <p:nvPr/>
        </p:nvSpPr>
        <p:spPr>
          <a:xfrm>
            <a:off x="7261225" y="2473960"/>
            <a:ext cx="3119120" cy="2971800"/>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归巢的鸟儿</a:t>
            </a: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西沉的斜阳</a:t>
            </a: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滔滔的江水</a:t>
            </a:r>
          </a:p>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cs typeface="楷体" panose="02010609060101010101" charset="-122"/>
                <a:sym typeface="Arial" panose="020B0604020202020204" pitchFamily="34" charset="0"/>
              </a:rPr>
              <a:t>白花花的芦苇</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0" fill="hold"/>
                                        <p:tgtEl>
                                          <p:spTgt spid="11"/>
                                        </p:tgtEl>
                                        <p:attrNameLst>
                                          <p:attrName>ppt_w</p:attrName>
                                        </p:attrNameLst>
                                      </p:cBhvr>
                                      <p:tavLst>
                                        <p:tav tm="0" fmla="#ppt_w*sin(2.5*pi*$)">
                                          <p:val>
                                            <p:fltVal val="0"/>
                                          </p:val>
                                        </p:tav>
                                        <p:tav tm="100000">
                                          <p:val>
                                            <p:fltVal val="1"/>
                                          </p:val>
                                        </p:tav>
                                      </p:tavLst>
                                    </p:anim>
                                    <p:anim calcmode="lin" valueType="num">
                                      <p:cBhvr>
                                        <p:cTn id="20"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0" fill="hold"/>
                                        <p:tgtEl>
                                          <p:spTgt spid="12"/>
                                        </p:tgtEl>
                                        <p:attrNameLst>
                                          <p:attrName>ppt_w</p:attrName>
                                        </p:attrNameLst>
                                      </p:cBhvr>
                                      <p:tavLst>
                                        <p:tav tm="0" fmla="#ppt_w*sin(2.5*pi*$)">
                                          <p:val>
                                            <p:fltVal val="0"/>
                                          </p:val>
                                        </p:tav>
                                        <p:tav tm="100000">
                                          <p:val>
                                            <p:fltVal val="1"/>
                                          </p:val>
                                        </p:tav>
                                      </p:tavLst>
                                    </p:anim>
                                    <p:anim calcmode="lin" valueType="num">
                                      <p:cBhvr>
                                        <p:cTn id="26"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0" fill="hold"/>
                                        <p:tgtEl>
                                          <p:spTgt spid="13"/>
                                        </p:tgtEl>
                                        <p:attrNameLst>
                                          <p:attrName>ppt_w</p:attrName>
                                        </p:attrNameLst>
                                      </p:cBhvr>
                                      <p:tavLst>
                                        <p:tav tm="0" fmla="#ppt_w*sin(2.5*pi*$)">
                                          <p:val>
                                            <p:fltVal val="0"/>
                                          </p:val>
                                        </p:tav>
                                        <p:tav tm="100000">
                                          <p:val>
                                            <p:fltVal val="1"/>
                                          </p:val>
                                        </p:tav>
                                      </p:tavLst>
                                    </p:anim>
                                    <p:anim calcmode="lin" valueType="num">
                                      <p:cBhvr>
                                        <p:cTn id="32"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0" fill="hold"/>
                                        <p:tgtEl>
                                          <p:spTgt spid="15"/>
                                        </p:tgtEl>
                                        <p:attrNameLst>
                                          <p:attrName>ppt_w</p:attrName>
                                        </p:attrNameLst>
                                      </p:cBhvr>
                                      <p:tavLst>
                                        <p:tav tm="0" fmla="#ppt_w*sin(2.5*pi*$)">
                                          <p:val>
                                            <p:fltVal val="0"/>
                                          </p:val>
                                        </p:tav>
                                        <p:tav tm="100000">
                                          <p:val>
                                            <p:fltVal val="1"/>
                                          </p:val>
                                        </p:tav>
                                      </p:tavLst>
                                    </p:anim>
                                    <p:anim calcmode="lin" valueType="num">
                                      <p:cBhvr>
                                        <p:cTn id="38" dur="5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整体感知</a:t>
            </a:r>
          </a:p>
        </p:txBody>
      </p:sp>
      <p:sp>
        <p:nvSpPr>
          <p:cNvPr id="3" name="文本框 2"/>
          <p:cNvSpPr txBox="1"/>
          <p:nvPr/>
        </p:nvSpPr>
        <p:spPr>
          <a:xfrm>
            <a:off x="752475" y="2139324"/>
            <a:ext cx="4891405" cy="1089016"/>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诗歌为我们描绘了一幅怎样的图景呢？</a:t>
            </a:r>
            <a:endParaRPr kumimoji="0" lang="en-US" altLang="zh-CN" sz="2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752475" y="3649980"/>
            <a:ext cx="5010785" cy="1833002"/>
          </a:xfrm>
          <a:prstGeom prst="rect">
            <a:avLst/>
          </a:prstGeom>
          <a:noFill/>
        </p:spPr>
        <p:txBody>
          <a:bodyPr wrap="square" rtlCol="0">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D0693D"/>
                </a:solidFill>
                <a:effectLst/>
                <a:uLnTx/>
                <a:uFillTx/>
                <a:latin typeface="Arial" panose="020B0604020202020204" pitchFamily="34" charset="0"/>
                <a:ea typeface="思源黑体 CN Regular" panose="020B0500000000000000" pitchFamily="34" charset="-122"/>
                <a:sym typeface="Arial" panose="020B0604020202020204" pitchFamily="34" charset="0"/>
              </a:rPr>
              <a:t>秋天的傍晚时分，夕阳的余晖洒满江面，鸟儿在夕阳的映照下正飞回自己的巢里，江岸边的芦苇也在威风中轻轻地摇摆。</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42" y="2683832"/>
            <a:ext cx="3937636" cy="262159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971" y="433651"/>
            <a:ext cx="1994136" cy="492443"/>
          </a:xfrm>
          <a:prstGeom prst="rect">
            <a:avLst/>
          </a:prstGeom>
        </p:spPr>
        <p:txBody>
          <a:bodyPr wrap="none" lIns="0" tIns="0" rIns="0" bIns="0">
            <a:spAutoFit/>
          </a:bodyPr>
          <a:lstStyle/>
          <a:p>
            <a:pPr algn="dist"/>
            <a:r>
              <a:rPr lang="zh-CN" altLang="en-US" sz="3200" b="1" spc="600" dirty="0">
                <a:gradFill>
                  <a:gsLst>
                    <a:gs pos="75000">
                      <a:srgbClr val="C58F67"/>
                    </a:gs>
                    <a:gs pos="50000">
                      <a:srgbClr val="E4B684"/>
                    </a:gs>
                    <a:gs pos="25000">
                      <a:srgbClr val="C58F67"/>
                    </a:gs>
                    <a:gs pos="0">
                      <a:srgbClr val="E4B684"/>
                    </a:gs>
                    <a:gs pos="100000">
                      <a:srgbClr val="E4B684"/>
                    </a:gs>
                  </a:gsLst>
                  <a:lin ang="2700000" scaled="0"/>
                </a:gradFill>
                <a:latin typeface="Arial" panose="020B0604020202020204" pitchFamily="34" charset="0"/>
                <a:ea typeface="思源黑体 CN Regular" panose="020B0500000000000000" pitchFamily="34" charset="-122"/>
                <a:sym typeface="Arial" panose="020B0604020202020204" pitchFamily="34" charset="0"/>
              </a:rPr>
              <a:t>整体感知</a:t>
            </a:r>
          </a:p>
        </p:txBody>
      </p:sp>
      <p:sp>
        <p:nvSpPr>
          <p:cNvPr id="3" name="文本框 14338"/>
          <p:cNvSpPr txBox="1"/>
          <p:nvPr/>
        </p:nvSpPr>
        <p:spPr>
          <a:xfrm>
            <a:off x="5431790" y="2030180"/>
            <a:ext cx="4504055" cy="1089016"/>
          </a:xfrm>
          <a:prstGeom prst="rect">
            <a:avLst/>
          </a:prstGeom>
          <a:noFill/>
          <a:ln w="9525">
            <a:noFill/>
          </a:ln>
        </p:spPr>
        <p:txBody>
          <a:bodyPr wrap="square" anchor="t">
            <a:spAutoFit/>
          </a:bodyPr>
          <a:lstStyle/>
          <a:p>
            <a:pPr marL="0" marR="0" lvl="0" indent="0" algn="l" defTabSz="914400" rtl="0" eaLnBrk="1" fontAlgn="auto" latinLnBrk="0" hangingPunct="1">
              <a:lnSpc>
                <a:spcPct val="120000"/>
              </a:lnSpc>
              <a:spcBef>
                <a:spcPts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头白的芦苇，</a:t>
            </a:r>
          </a:p>
          <a:p>
            <a:pPr marL="0" marR="0" lvl="0" indent="0" algn="l" defTabSz="914400" rtl="0" eaLnBrk="1" fontAlgn="auto" latinLnBrk="0" hangingPunct="1">
              <a:lnSpc>
                <a:spcPct val="120000"/>
              </a:lnSpc>
              <a:spcBef>
                <a:spcPts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也妆成一瞬的红颜了。</a:t>
            </a:r>
            <a:endParaRPr kumimoji="0"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3"/>
          <p:cNvSpPr txBox="1"/>
          <p:nvPr/>
        </p:nvSpPr>
        <p:spPr>
          <a:xfrm>
            <a:off x="5372100" y="3504650"/>
            <a:ext cx="6146800" cy="1724575"/>
          </a:xfrm>
          <a:prstGeom prst="rect">
            <a:avLst/>
          </a:prstGeom>
          <a:noFill/>
          <a:ln w="9525">
            <a:noFill/>
          </a:ln>
        </p:spPr>
        <p:txBody>
          <a:bodyPr wrap="square" anchor="t">
            <a:spAutoFit/>
          </a:bodyPr>
          <a:lstStyle/>
          <a:p>
            <a:pPr marL="0" marR="0" lvl="0" indent="0" algn="l" defTabSz="914400" rtl="0" eaLnBrk="1" fontAlgn="auto" latinLnBrk="0" hangingPunct="1">
              <a:lnSpc>
                <a:spcPct val="130000"/>
              </a:lnSpc>
              <a:spcBef>
                <a:spcPts val="0"/>
              </a:spcBef>
              <a:spcAft>
                <a:spcPct val="0"/>
              </a:spcAft>
              <a:buClrTx/>
              <a:buSzTx/>
              <a:buFontTx/>
              <a:buNone/>
              <a:defRPr/>
            </a:pPr>
            <a:r>
              <a:rPr kumimoji="0" lang="en-US" altLang="zh-CN" sz="28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b="1" i="0" u="none" strike="noStrike" kern="1200" cap="none" spc="0" normalizeH="0" baseline="0" noProof="0" dirty="0">
                <a:ln>
                  <a:noFill/>
                </a:ln>
                <a:solidFill>
                  <a:srgbClr val="D0693D"/>
                </a:solidFill>
                <a:effectLst/>
                <a:uLnTx/>
                <a:uFillTx/>
                <a:latin typeface="Arial" panose="020B0604020202020204" pitchFamily="34" charset="0"/>
                <a:ea typeface="思源黑体 CN Regular" panose="020B0500000000000000" pitchFamily="34" charset="-122"/>
                <a:sym typeface="Arial" panose="020B0604020202020204" pitchFamily="34" charset="0"/>
              </a:rPr>
              <a:t>拟人的手法，通过“妆”和“红颜”，把芦苇人格化，给全诗平添了情趣和生气。</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07" y="2060575"/>
            <a:ext cx="4226979" cy="31686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办公资源网：www.bangongziyuan.com">
  <a:themeElements>
    <a:clrScheme name="第134期作业">
      <a:dk1>
        <a:sysClr val="windowText" lastClr="000000"/>
      </a:dk1>
      <a:lt1>
        <a:sysClr val="window" lastClr="FFFFFF"/>
      </a:lt1>
      <a:dk2>
        <a:srgbClr val="44546A"/>
      </a:dk2>
      <a:lt2>
        <a:srgbClr val="E7E6E6"/>
      </a:lt2>
      <a:accent1>
        <a:srgbClr val="144A74"/>
      </a:accent1>
      <a:accent2>
        <a:srgbClr val="ED7D31"/>
      </a:accent2>
      <a:accent3>
        <a:srgbClr val="A5A5A5"/>
      </a:accent3>
      <a:accent4>
        <a:srgbClr val="FFC000"/>
      </a:accent4>
      <a:accent5>
        <a:srgbClr val="5B9BD5"/>
      </a:accent5>
      <a:accent6>
        <a:srgbClr val="70AD47"/>
      </a:accent6>
      <a:hlink>
        <a:srgbClr val="144A74"/>
      </a:hlink>
      <a:folHlink>
        <a:srgbClr val="BFBFBF"/>
      </a:folHlink>
    </a:clrScheme>
    <a:fontScheme name="自定义 15">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宽屏</PresentationFormat>
  <Paragraphs>125</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Roboto Bold</vt:lpstr>
      <vt:lpstr>宋体</vt:lpstr>
      <vt:lpstr>OPPOSans R</vt:lpstr>
      <vt:lpstr>Roboto Regular</vt:lpstr>
      <vt:lpstr>楷体</vt:lpstr>
      <vt:lpstr>思源黑体 CN Regular</vt:lpstr>
      <vt:lpstr>思源宋体 CN Heavy</vt:lpstr>
      <vt:lpstr>思源宋体 Heavy</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2021-05-10T01:14:27Z</dcterms:created>
  <dcterms:modified xsi:type="dcterms:W3CDTF">2023-01-10T05:11:38Z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22610590BB1C4B44ABB8D638C5B811D7</vt:lpwstr>
  </property>
  <property fmtid="{A09F084E-AD41-489F-8076-AA5BE3082BCA}" pid="100">
    <vt:ui4>5</vt:ui4>
  </property>
  <property fmtid="{64440492-4C8B-11D1-8B70-080036B11A03}" pid="11">
    <vt:lpwstr>www.2ppt.com-爱PPT提供资源下载</vt:lpwstr>
  </property>
</Properties>
</file>