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75" r:id="rId3"/>
    <p:sldId id="259" r:id="rId4"/>
    <p:sldId id="260" r:id="rId5"/>
    <p:sldId id="271" r:id="rId6"/>
    <p:sldId id="262" r:id="rId7"/>
    <p:sldId id="265" r:id="rId8"/>
    <p:sldId id="266" r:id="rId9"/>
    <p:sldId id="261" r:id="rId10"/>
    <p:sldId id="269" r:id="rId11"/>
    <p:sldId id="268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TextEdit="1"/>
          </p:cNvSpPr>
          <p:nvPr/>
        </p:nvSpPr>
        <p:spPr>
          <a:xfrm>
            <a:off x="827088" y="2133600"/>
            <a:ext cx="748982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000" b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长方形和正方形周长的计算</a:t>
            </a:r>
          </a:p>
        </p:txBody>
      </p:sp>
      <p:sp>
        <p:nvSpPr>
          <p:cNvPr id="14339" name="Text Box 3"/>
          <p:cNvSpPr txBox="1"/>
          <p:nvPr/>
        </p:nvSpPr>
        <p:spPr>
          <a:xfrm>
            <a:off x="1403350" y="700088"/>
            <a:ext cx="63373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西师大版三年级数学上册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3182036" y="58054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/>
          <p:nvPr/>
        </p:nvSpPr>
        <p:spPr>
          <a:xfrm>
            <a:off x="0" y="4508500"/>
            <a:ext cx="91440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(3) </a:t>
            </a:r>
            <a:r>
              <a:rPr lang="zh-CN" altLang="en-US" sz="3200" b="1" dirty="0"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latin typeface="Arial" panose="020B0604020202020204" pitchFamily="34" charset="0"/>
              </a:rPr>
              <a:t>6</a:t>
            </a:r>
            <a:r>
              <a:rPr lang="zh-CN" altLang="en-US" sz="3200" b="1" dirty="0">
                <a:latin typeface="Arial" panose="020B0604020202020204" pitchFamily="34" charset="0"/>
              </a:rPr>
              <a:t>米，宽</a:t>
            </a:r>
            <a:r>
              <a:rPr lang="en-US" altLang="zh-CN" sz="3200" b="1" dirty="0"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latin typeface="Arial" panose="020B0604020202020204" pitchFamily="34" charset="0"/>
              </a:rPr>
              <a:t>米的长方形周长是</a:t>
            </a:r>
            <a:r>
              <a:rPr lang="en-US" altLang="zh-CN" sz="3200" b="1" dirty="0">
                <a:latin typeface="Arial" panose="020B0604020202020204" pitchFamily="34" charset="0"/>
              </a:rPr>
              <a:t>6+4×2=20</a:t>
            </a:r>
            <a:r>
              <a:rPr lang="zh-CN" altLang="en-US" sz="3200" b="1" dirty="0">
                <a:latin typeface="Arial" panose="020B0604020202020204" pitchFamily="34" charset="0"/>
              </a:rPr>
              <a:t>米  </a:t>
            </a:r>
            <a:r>
              <a:rPr lang="en-US" altLang="zh-CN" sz="3200" b="1" dirty="0">
                <a:latin typeface="Arial" panose="020B0604020202020204" pitchFamily="34" charset="0"/>
              </a:rPr>
              <a:t>(        )</a:t>
            </a:r>
          </a:p>
          <a:p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Rectangle 3"/>
          <p:cNvSpPr/>
          <p:nvPr/>
        </p:nvSpPr>
        <p:spPr>
          <a:xfrm>
            <a:off x="0" y="1052513"/>
            <a:ext cx="8604250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边长是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厘米的正方形周长是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平方厘米（      ）</a:t>
            </a:r>
            <a:endParaRPr lang="zh-CN" alt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4"/>
          <p:cNvSpPr/>
          <p:nvPr/>
        </p:nvSpPr>
        <p:spPr>
          <a:xfrm>
            <a:off x="0" y="2708275"/>
            <a:ext cx="838835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正方形和长方形一样，四条边的总长度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就是它的周长。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 )</a:t>
            </a: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Text Box 5"/>
          <p:cNvSpPr txBox="1"/>
          <p:nvPr/>
        </p:nvSpPr>
        <p:spPr>
          <a:xfrm>
            <a:off x="468313" y="1484313"/>
            <a:ext cx="6477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17414" name="Line 6"/>
          <p:cNvSpPr/>
          <p:nvPr/>
        </p:nvSpPr>
        <p:spPr>
          <a:xfrm>
            <a:off x="6156325" y="1179513"/>
            <a:ext cx="720725" cy="358775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7417" name="Group 9"/>
          <p:cNvGrpSpPr/>
          <p:nvPr/>
        </p:nvGrpSpPr>
        <p:grpSpPr>
          <a:xfrm>
            <a:off x="3348038" y="3284538"/>
            <a:ext cx="719137" cy="431800"/>
            <a:chOff x="2109" y="2024"/>
            <a:chExt cx="544" cy="317"/>
          </a:xfrm>
        </p:grpSpPr>
        <p:sp>
          <p:nvSpPr>
            <p:cNvPr id="23563" name="Line 7"/>
            <p:cNvSpPr/>
            <p:nvPr/>
          </p:nvSpPr>
          <p:spPr>
            <a:xfrm flipV="1">
              <a:off x="2245" y="2024"/>
              <a:ext cx="408" cy="317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4" name="Line 8"/>
            <p:cNvSpPr/>
            <p:nvPr/>
          </p:nvSpPr>
          <p:spPr>
            <a:xfrm>
              <a:off x="2109" y="2205"/>
              <a:ext cx="136" cy="136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8" name="Text Box 10"/>
          <p:cNvSpPr txBox="1"/>
          <p:nvPr/>
        </p:nvSpPr>
        <p:spPr>
          <a:xfrm>
            <a:off x="323850" y="5013325"/>
            <a:ext cx="6477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17419" name="Text Box 11"/>
          <p:cNvSpPr txBox="1"/>
          <p:nvPr/>
        </p:nvSpPr>
        <p:spPr>
          <a:xfrm>
            <a:off x="5867400" y="4437063"/>
            <a:ext cx="16573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(     )</a:t>
            </a:r>
          </a:p>
        </p:txBody>
      </p:sp>
      <p:sp>
        <p:nvSpPr>
          <p:cNvPr id="2" name="矩形 1"/>
          <p:cNvSpPr/>
          <p:nvPr/>
        </p:nvSpPr>
        <p:spPr>
          <a:xfrm>
            <a:off x="183513" y="26877"/>
            <a:ext cx="1576073" cy="923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判断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8" grpId="0"/>
      <p:bldP spid="174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"/>
          <p:cNvSpPr/>
          <p:nvPr/>
        </p:nvSpPr>
        <p:spPr>
          <a:xfrm>
            <a:off x="0" y="3213100"/>
            <a:ext cx="91440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79" name="Rectangle 15"/>
          <p:cNvSpPr/>
          <p:nvPr/>
        </p:nvSpPr>
        <p:spPr>
          <a:xfrm>
            <a:off x="539750" y="476250"/>
            <a:ext cx="860425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篮球场是一个长方形，宽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米，长是宽的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倍少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米，小胖绕着它跑了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圈，一共跑了几米？</a:t>
            </a:r>
            <a:endParaRPr lang="zh-CN" alt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400" name="Text Box 16"/>
          <p:cNvSpPr txBox="1"/>
          <p:nvPr/>
        </p:nvSpPr>
        <p:spPr>
          <a:xfrm>
            <a:off x="1474788" y="1846263"/>
            <a:ext cx="62642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=14×2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2=26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</a:t>
            </a:r>
          </a:p>
        </p:txBody>
      </p:sp>
      <p:sp>
        <p:nvSpPr>
          <p:cNvPr id="16401" name="Text Box 17"/>
          <p:cNvSpPr txBox="1"/>
          <p:nvPr/>
        </p:nvSpPr>
        <p:spPr>
          <a:xfrm>
            <a:off x="1979613" y="2781300"/>
            <a:ext cx="5399087" cy="2773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长方形周长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=(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宽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 ×2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=(26+14) ×2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=80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</a:t>
            </a: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答一共跑了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80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/>
      <p:bldP spid="164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395288" y="765175"/>
            <a:ext cx="860425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篮球场是一个长方形，长</a:t>
            </a:r>
            <a:r>
              <a:rPr lang="en-US" altLang="zh-CN" sz="3200" b="1" dirty="0">
                <a:latin typeface="Arial" panose="020B0604020202020204" pitchFamily="34" charset="0"/>
              </a:rPr>
              <a:t>26</a:t>
            </a:r>
            <a:r>
              <a:rPr lang="zh-CN" altLang="en-US" sz="3200" b="1" dirty="0">
                <a:latin typeface="Arial" panose="020B0604020202020204" pitchFamily="34" charset="0"/>
              </a:rPr>
              <a:t>米，宽</a:t>
            </a:r>
            <a:r>
              <a:rPr lang="en-US" altLang="zh-CN" sz="3200" b="1" dirty="0">
                <a:latin typeface="Arial" panose="020B0604020202020204" pitchFamily="34" charset="0"/>
              </a:rPr>
              <a:t>14</a:t>
            </a:r>
            <a:r>
              <a:rPr lang="zh-CN" altLang="en-US" sz="3200" b="1" dirty="0">
                <a:latin typeface="Arial" panose="020B0604020202020204" pitchFamily="34" charset="0"/>
              </a:rPr>
              <a:t>米，小胖绕着它跑了</a:t>
            </a:r>
            <a:r>
              <a:rPr lang="en-US" altLang="zh-CN" sz="3200" b="1" dirty="0"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</a:rPr>
              <a:t>圈，一共跑了几米</a:t>
            </a:r>
            <a:r>
              <a:rPr lang="en-US" altLang="zh-CN" sz="3200" b="1" dirty="0">
                <a:latin typeface="Arial" panose="020B0604020202020204" pitchFamily="34" charset="0"/>
              </a:rPr>
              <a:t>?</a:t>
            </a: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Rectangle 7"/>
          <p:cNvSpPr/>
          <p:nvPr/>
        </p:nvSpPr>
        <p:spPr>
          <a:xfrm>
            <a:off x="1547813" y="2349500"/>
            <a:ext cx="5688012" cy="3260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长方形周长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=(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宽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 ×2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=(26+14) ×2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=80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</a:t>
            </a: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80×3=240(  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 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答一共跑了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240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/>
          <p:nvPr/>
        </p:nvSpPr>
        <p:spPr>
          <a:xfrm>
            <a:off x="539750" y="620713"/>
            <a:ext cx="860425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惠小足球联赛快开赛了，学校准备建一个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长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高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米铁架球门帮助小运动员，问大约需多长的铁管？</a:t>
            </a:r>
            <a:endParaRPr lang="zh-CN" alt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7" name="Group 13"/>
          <p:cNvGrpSpPr/>
          <p:nvPr/>
        </p:nvGrpSpPr>
        <p:grpSpPr>
          <a:xfrm>
            <a:off x="4284663" y="2852738"/>
            <a:ext cx="4464050" cy="1655762"/>
            <a:chOff x="2699" y="1797"/>
            <a:chExt cx="2812" cy="1043"/>
          </a:xfrm>
        </p:grpSpPr>
        <p:sp>
          <p:nvSpPr>
            <p:cNvPr id="26629" name="Line 4"/>
            <p:cNvSpPr/>
            <p:nvPr/>
          </p:nvSpPr>
          <p:spPr>
            <a:xfrm>
              <a:off x="2699" y="2478"/>
              <a:ext cx="281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0" name="Line 5"/>
            <p:cNvSpPr/>
            <p:nvPr/>
          </p:nvSpPr>
          <p:spPr>
            <a:xfrm flipH="1">
              <a:off x="2925" y="2478"/>
              <a:ext cx="363" cy="22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1" name="Line 6"/>
            <p:cNvSpPr/>
            <p:nvPr/>
          </p:nvSpPr>
          <p:spPr>
            <a:xfrm flipH="1">
              <a:off x="3470" y="2478"/>
              <a:ext cx="499" cy="36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2" name="Line 7"/>
            <p:cNvSpPr/>
            <p:nvPr/>
          </p:nvSpPr>
          <p:spPr>
            <a:xfrm flipH="1">
              <a:off x="4241" y="2478"/>
              <a:ext cx="589" cy="36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Line 8"/>
            <p:cNvSpPr/>
            <p:nvPr/>
          </p:nvSpPr>
          <p:spPr>
            <a:xfrm flipH="1">
              <a:off x="4876" y="2523"/>
              <a:ext cx="317" cy="31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4" name="Line 9"/>
            <p:cNvSpPr/>
            <p:nvPr/>
          </p:nvSpPr>
          <p:spPr>
            <a:xfrm flipV="1">
              <a:off x="3107" y="1797"/>
              <a:ext cx="0" cy="681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5" name="Line 10"/>
            <p:cNvSpPr/>
            <p:nvPr/>
          </p:nvSpPr>
          <p:spPr>
            <a:xfrm>
              <a:off x="3107" y="1797"/>
              <a:ext cx="1361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Line 11"/>
            <p:cNvSpPr/>
            <p:nvPr/>
          </p:nvSpPr>
          <p:spPr>
            <a:xfrm>
              <a:off x="4468" y="1797"/>
              <a:ext cx="0" cy="681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16" name="Text Box 12"/>
          <p:cNvSpPr txBox="1"/>
          <p:nvPr/>
        </p:nvSpPr>
        <p:spPr>
          <a:xfrm>
            <a:off x="323850" y="2852738"/>
            <a:ext cx="4033838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:4+2×2=8(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答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需要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米长的铁管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/>
          <p:nvPr/>
        </p:nvSpPr>
        <p:spPr>
          <a:xfrm>
            <a:off x="468313" y="838200"/>
            <a:ext cx="1200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latin typeface="Arial" panose="020B0604020202020204" pitchFamily="34" charset="0"/>
                <a:ea typeface="隶书" panose="02010509060101010101" pitchFamily="49" charset="-122"/>
              </a:rPr>
              <a:t>拓展</a:t>
            </a:r>
          </a:p>
        </p:txBody>
      </p:sp>
      <p:pic>
        <p:nvPicPr>
          <p:cNvPr id="22531" name="Picture 3" descr="前进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3888" y="6165850"/>
            <a:ext cx="576262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2" name="Rectangle 5">
            <a:hlinkClick r:id="" action="ppaction://noaction"/>
          </p:cNvPr>
          <p:cNvSpPr/>
          <p:nvPr/>
        </p:nvSpPr>
        <p:spPr>
          <a:xfrm>
            <a:off x="1144588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3" name="Rectangle 6">
            <a:hlinkClick r:id="" action="ppaction://noaction"/>
          </p:cNvPr>
          <p:cNvSpPr/>
          <p:nvPr/>
        </p:nvSpPr>
        <p:spPr>
          <a:xfrm>
            <a:off x="2311400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4" name="Rectangle 7">
            <a:hlinkClick r:id="rId3" action="ppaction://hlinksldjump"/>
          </p:cNvPr>
          <p:cNvSpPr/>
          <p:nvPr/>
        </p:nvSpPr>
        <p:spPr>
          <a:xfrm>
            <a:off x="3476625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5" name="Rectangle 8">
            <a:hlinkClick r:id="rId4" action="ppaction://hlinksldjump"/>
          </p:cNvPr>
          <p:cNvSpPr/>
          <p:nvPr/>
        </p:nvSpPr>
        <p:spPr>
          <a:xfrm>
            <a:off x="4629150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6" name="Rectangle 9">
            <a:hlinkClick r:id="rId5" action="ppaction://hlinksldjump"/>
          </p:cNvPr>
          <p:cNvSpPr/>
          <p:nvPr/>
        </p:nvSpPr>
        <p:spPr>
          <a:xfrm>
            <a:off x="5824538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7" name="Rectangle 10">
            <a:hlinkClick r:id="rId6" action="ppaction://hlinksldjump"/>
          </p:cNvPr>
          <p:cNvSpPr/>
          <p:nvPr/>
        </p:nvSpPr>
        <p:spPr>
          <a:xfrm>
            <a:off x="6977063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8" name="Text Box 13"/>
          <p:cNvSpPr txBox="1"/>
          <p:nvPr/>
        </p:nvSpPr>
        <p:spPr>
          <a:xfrm>
            <a:off x="2195513" y="981075"/>
            <a:ext cx="67691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楷体_GB2312" pitchFamily="49" charset="-122"/>
              </a:rPr>
              <a:t>下列图形的周长分别是多少？</a:t>
            </a:r>
            <a:r>
              <a:rPr lang="en-US" altLang="zh-CN" sz="3200" b="1" dirty="0">
                <a:latin typeface="Arial" panose="020B0604020202020204" pitchFamily="34" charset="0"/>
                <a:ea typeface="楷体_GB2312" pitchFamily="49" charset="-122"/>
              </a:rPr>
              <a:t>(cm)</a:t>
            </a:r>
          </a:p>
        </p:txBody>
      </p:sp>
      <p:sp>
        <p:nvSpPr>
          <p:cNvPr id="22543" name="Line 15"/>
          <p:cNvSpPr/>
          <p:nvPr/>
        </p:nvSpPr>
        <p:spPr>
          <a:xfrm flipH="1">
            <a:off x="611188" y="2133600"/>
            <a:ext cx="0" cy="18716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4" name="Line 16"/>
          <p:cNvSpPr/>
          <p:nvPr/>
        </p:nvSpPr>
        <p:spPr>
          <a:xfrm>
            <a:off x="611188" y="4005263"/>
            <a:ext cx="20161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5" name="Line 17"/>
          <p:cNvSpPr/>
          <p:nvPr/>
        </p:nvSpPr>
        <p:spPr>
          <a:xfrm flipH="1">
            <a:off x="2627313" y="3644900"/>
            <a:ext cx="0" cy="3603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6" name="Line 18"/>
          <p:cNvSpPr/>
          <p:nvPr/>
        </p:nvSpPr>
        <p:spPr>
          <a:xfrm>
            <a:off x="2195513" y="3644900"/>
            <a:ext cx="431800" cy="47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7" name="Line 19"/>
          <p:cNvSpPr/>
          <p:nvPr/>
        </p:nvSpPr>
        <p:spPr>
          <a:xfrm flipH="1">
            <a:off x="2195513" y="3284538"/>
            <a:ext cx="0" cy="3603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8" name="Line 20"/>
          <p:cNvSpPr/>
          <p:nvPr/>
        </p:nvSpPr>
        <p:spPr>
          <a:xfrm>
            <a:off x="1806575" y="3284538"/>
            <a:ext cx="388938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9" name="Line 21"/>
          <p:cNvSpPr/>
          <p:nvPr/>
        </p:nvSpPr>
        <p:spPr>
          <a:xfrm flipH="1">
            <a:off x="1835150" y="2895600"/>
            <a:ext cx="0" cy="3603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0" name="Line 22"/>
          <p:cNvSpPr/>
          <p:nvPr/>
        </p:nvSpPr>
        <p:spPr>
          <a:xfrm>
            <a:off x="1403350" y="2909888"/>
            <a:ext cx="431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1" name="Line 23"/>
          <p:cNvSpPr/>
          <p:nvPr/>
        </p:nvSpPr>
        <p:spPr>
          <a:xfrm flipH="1">
            <a:off x="1403350" y="2508250"/>
            <a:ext cx="0" cy="3603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2" name="Line 24"/>
          <p:cNvSpPr/>
          <p:nvPr/>
        </p:nvSpPr>
        <p:spPr>
          <a:xfrm flipV="1">
            <a:off x="1042988" y="2492375"/>
            <a:ext cx="36036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3" name="Line 25"/>
          <p:cNvSpPr/>
          <p:nvPr/>
        </p:nvSpPr>
        <p:spPr>
          <a:xfrm flipH="1">
            <a:off x="1014413" y="2117725"/>
            <a:ext cx="0" cy="3603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4" name="Line 26"/>
          <p:cNvSpPr/>
          <p:nvPr/>
        </p:nvSpPr>
        <p:spPr>
          <a:xfrm>
            <a:off x="611188" y="2133600"/>
            <a:ext cx="431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6" name="Line 28"/>
          <p:cNvSpPr/>
          <p:nvPr/>
        </p:nvSpPr>
        <p:spPr>
          <a:xfrm flipH="1">
            <a:off x="3433763" y="2147888"/>
            <a:ext cx="0" cy="18716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7" name="Line 29"/>
          <p:cNvSpPr/>
          <p:nvPr/>
        </p:nvSpPr>
        <p:spPr>
          <a:xfrm>
            <a:off x="3419475" y="4005263"/>
            <a:ext cx="288131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8" name="Line 30"/>
          <p:cNvSpPr/>
          <p:nvPr/>
        </p:nvSpPr>
        <p:spPr>
          <a:xfrm flipH="1">
            <a:off x="6300788" y="2074863"/>
            <a:ext cx="0" cy="191611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9" name="Line 31"/>
          <p:cNvSpPr/>
          <p:nvPr/>
        </p:nvSpPr>
        <p:spPr>
          <a:xfrm flipV="1">
            <a:off x="5480050" y="2089150"/>
            <a:ext cx="8302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0" name="Line 32"/>
          <p:cNvSpPr/>
          <p:nvPr/>
        </p:nvSpPr>
        <p:spPr>
          <a:xfrm flipH="1">
            <a:off x="5478463" y="2089150"/>
            <a:ext cx="0" cy="11525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1" name="Line 33"/>
          <p:cNvSpPr/>
          <p:nvPr/>
        </p:nvSpPr>
        <p:spPr>
          <a:xfrm flipV="1">
            <a:off x="4284663" y="3255963"/>
            <a:ext cx="1150937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2" name="Line 34"/>
          <p:cNvSpPr/>
          <p:nvPr/>
        </p:nvSpPr>
        <p:spPr>
          <a:xfrm flipH="1">
            <a:off x="4270375" y="2119313"/>
            <a:ext cx="0" cy="112395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3" name="Line 35"/>
          <p:cNvSpPr/>
          <p:nvPr/>
        </p:nvSpPr>
        <p:spPr>
          <a:xfrm flipV="1">
            <a:off x="3419475" y="2119313"/>
            <a:ext cx="8302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5" name="Text Box 37"/>
          <p:cNvSpPr txBox="1"/>
          <p:nvPr/>
        </p:nvSpPr>
        <p:spPr>
          <a:xfrm>
            <a:off x="755650" y="5300663"/>
            <a:ext cx="7416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不规则图形的周长用平移的方法很方便。</a:t>
            </a:r>
          </a:p>
        </p:txBody>
      </p:sp>
      <p:sp>
        <p:nvSpPr>
          <p:cNvPr id="27680" name="Text Box 38"/>
          <p:cNvSpPr txBox="1"/>
          <p:nvPr/>
        </p:nvSpPr>
        <p:spPr>
          <a:xfrm>
            <a:off x="900113" y="4149725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7681" name="Text Box 39"/>
          <p:cNvSpPr txBox="1"/>
          <p:nvPr/>
        </p:nvSpPr>
        <p:spPr>
          <a:xfrm>
            <a:off x="179388" y="2781300"/>
            <a:ext cx="90011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4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27682" name="Text Box 40"/>
          <p:cNvSpPr txBox="1"/>
          <p:nvPr/>
        </p:nvSpPr>
        <p:spPr>
          <a:xfrm>
            <a:off x="4140200" y="4149725"/>
            <a:ext cx="11525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7683" name="Text Box 42"/>
          <p:cNvSpPr txBox="1"/>
          <p:nvPr/>
        </p:nvSpPr>
        <p:spPr>
          <a:xfrm>
            <a:off x="6516688" y="2708275"/>
            <a:ext cx="7191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7684" name="Text Box 43"/>
          <p:cNvSpPr txBox="1"/>
          <p:nvPr/>
        </p:nvSpPr>
        <p:spPr>
          <a:xfrm>
            <a:off x="4284663" y="2420938"/>
            <a:ext cx="5746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2948E-6 L 0.04723 1.32948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27168E-6 L 0.08664 -1.27168E-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91329E-6 L 0.13386 4.91329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2601E-6 L 0.17639 3.52601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1087 L 4.72222E-6 -0.222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1965E-6 L -2.5E-6 -0.1662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578 L -3.33333E-6 -0.112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23 L -0.00069 -0.0538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46821E-7 L -3.61111E-6 -0.16347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1"/>
                  </p:tgtEl>
                </p:cond>
              </p:nextCondLst>
            </p:seq>
          </p:childTnLst>
        </p:cTn>
      </p:par>
    </p:tnLst>
    <p:bldLst>
      <p:bldP spid="225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042988" y="333375"/>
            <a:ext cx="6870700" cy="950913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学习目标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1. </a:t>
            </a:r>
            <a:r>
              <a:rPr lang="zh-CN" altLang="en-US" b="1" dirty="0">
                <a:latin typeface="宋体" panose="02010600030101010101" pitchFamily="2" charset="-122"/>
              </a:rPr>
              <a:t>进一步理解和掌握长方形、正方形的周长计算公式，并能运用公式解决简单的实际问题。</a:t>
            </a:r>
            <a:br>
              <a:rPr lang="zh-CN" altLang="en-US" b="1" dirty="0">
                <a:latin typeface="宋体" panose="02010600030101010101" pitchFamily="2" charset="-122"/>
              </a:rPr>
            </a:br>
            <a:endParaRPr lang="zh-CN" altLang="en-US" b="1" dirty="0">
              <a:latin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2. </a:t>
            </a:r>
            <a:r>
              <a:rPr lang="zh-CN" altLang="en-US" b="1" dirty="0">
                <a:latin typeface="宋体" panose="02010600030101010101" pitchFamily="2" charset="-122"/>
              </a:rPr>
              <a:t>结合生活实际，提高同学们的动手操作、实践运用能力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前进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35825" y="6092825"/>
            <a:ext cx="576263" cy="43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3" descr="下一页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2FFEC"/>
              </a:clrFrom>
              <a:clrTo>
                <a:srgbClr val="F2FFE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550" y="6092825"/>
            <a:ext cx="574675" cy="43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1" name="Rectangle 11"/>
          <p:cNvSpPr/>
          <p:nvPr/>
        </p:nvSpPr>
        <p:spPr>
          <a:xfrm>
            <a:off x="395288" y="2636838"/>
            <a:ext cx="52641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这些图形的周长表示什么。 </a:t>
            </a:r>
          </a:p>
        </p:txBody>
      </p:sp>
      <p:sp>
        <p:nvSpPr>
          <p:cNvPr id="5132" name="AutoShape 12"/>
          <p:cNvSpPr/>
          <p:nvPr/>
        </p:nvSpPr>
        <p:spPr>
          <a:xfrm rot="3098157">
            <a:off x="498475" y="3327400"/>
            <a:ext cx="1100138" cy="1160463"/>
          </a:xfrm>
          <a:prstGeom prst="triangle">
            <a:avLst>
              <a:gd name="adj" fmla="val 79699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3" name="AutoShape 13"/>
          <p:cNvSpPr/>
          <p:nvPr/>
        </p:nvSpPr>
        <p:spPr>
          <a:xfrm rot="3179153">
            <a:off x="5984875" y="3454400"/>
            <a:ext cx="1081088" cy="1028700"/>
          </a:xfrm>
          <a:prstGeom prst="pentagon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1" name="Rectangle 14"/>
          <p:cNvSpPr/>
          <p:nvPr/>
        </p:nvSpPr>
        <p:spPr>
          <a:xfrm>
            <a:off x="0" y="620713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我们已经学习了</a:t>
            </a:r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周长</a:t>
            </a:r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，周长是什么意思呢？ </a:t>
            </a:r>
          </a:p>
        </p:txBody>
      </p:sp>
      <p:sp>
        <p:nvSpPr>
          <p:cNvPr id="5135" name="Text Box 15"/>
          <p:cNvSpPr txBox="1"/>
          <p:nvPr/>
        </p:nvSpPr>
        <p:spPr>
          <a:xfrm>
            <a:off x="1042988" y="1916113"/>
            <a:ext cx="6842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绕物体或平面图形一周的长度叫周长。 </a:t>
            </a:r>
          </a:p>
        </p:txBody>
      </p:sp>
      <p:sp>
        <p:nvSpPr>
          <p:cNvPr id="5136" name="AutoShape 16"/>
          <p:cNvSpPr/>
          <p:nvPr/>
        </p:nvSpPr>
        <p:spPr>
          <a:xfrm rot="4603870">
            <a:off x="2076450" y="3763963"/>
            <a:ext cx="1341438" cy="671512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1173758" y="335756"/>
              </a:cxn>
              <a:cxn ang="0">
                <a:pos x="670719" y="671512"/>
              </a:cxn>
              <a:cxn ang="0">
                <a:pos x="167680" y="335756"/>
              </a:cxn>
              <a:cxn ang="0">
                <a:pos x="670719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7" name="AutoShape 17"/>
          <p:cNvSpPr/>
          <p:nvPr/>
        </p:nvSpPr>
        <p:spPr>
          <a:xfrm>
            <a:off x="3995738" y="3860800"/>
            <a:ext cx="1377950" cy="663575"/>
          </a:xfrm>
          <a:prstGeom prst="parallelogram">
            <a:avLst>
              <a:gd name="adj" fmla="val 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8" name="Rectangle 18"/>
          <p:cNvSpPr/>
          <p:nvPr/>
        </p:nvSpPr>
        <p:spPr>
          <a:xfrm rot="2361465">
            <a:off x="7667625" y="3716338"/>
            <a:ext cx="936625" cy="9366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</p:childTnLst>
        </p:cTn>
      </p:par>
    </p:tnLst>
    <p:bldLst>
      <p:bldP spid="5131" grpId="0"/>
      <p:bldP spid="5132" grpId="0" animBg="1"/>
      <p:bldP spid="5133" grpId="0" animBg="1"/>
      <p:bldP spid="5135" grpId="0"/>
      <p:bldP spid="5137" grpId="0" animBg="1"/>
      <p:bldP spid="51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Text Box 20"/>
          <p:cNvSpPr txBox="1"/>
          <p:nvPr/>
        </p:nvSpPr>
        <p:spPr>
          <a:xfrm>
            <a:off x="395288" y="404813"/>
            <a:ext cx="81375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为一张照片做一个木条相框，至少需多长的木条呢？</a:t>
            </a:r>
          </a:p>
        </p:txBody>
      </p:sp>
      <p:pic>
        <p:nvPicPr>
          <p:cNvPr id="17411" name="Picture 23" descr="1185187891448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050" y="1916113"/>
            <a:ext cx="5202238" cy="3902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68" name="Line 24"/>
          <p:cNvSpPr/>
          <p:nvPr/>
        </p:nvSpPr>
        <p:spPr>
          <a:xfrm>
            <a:off x="2051050" y="5805488"/>
            <a:ext cx="5257800" cy="0"/>
          </a:xfrm>
          <a:prstGeom prst="line">
            <a:avLst/>
          </a:prstGeom>
          <a:ln w="2540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9" name="Line 25"/>
          <p:cNvSpPr/>
          <p:nvPr/>
        </p:nvSpPr>
        <p:spPr>
          <a:xfrm flipH="1" flipV="1">
            <a:off x="7308850" y="1700213"/>
            <a:ext cx="71438" cy="4249737"/>
          </a:xfrm>
          <a:prstGeom prst="line">
            <a:avLst/>
          </a:prstGeom>
          <a:ln w="2540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0" name="Line 26"/>
          <p:cNvSpPr/>
          <p:nvPr/>
        </p:nvSpPr>
        <p:spPr>
          <a:xfrm flipH="1">
            <a:off x="2051050" y="1844675"/>
            <a:ext cx="5257800" cy="0"/>
          </a:xfrm>
          <a:prstGeom prst="line">
            <a:avLst/>
          </a:prstGeom>
          <a:ln w="2540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1" name="Line 27"/>
          <p:cNvSpPr/>
          <p:nvPr/>
        </p:nvSpPr>
        <p:spPr>
          <a:xfrm>
            <a:off x="2051050" y="1773238"/>
            <a:ext cx="0" cy="4103687"/>
          </a:xfrm>
          <a:prstGeom prst="line">
            <a:avLst/>
          </a:prstGeom>
          <a:ln w="2540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/>
          <p:nvPr/>
        </p:nvSpPr>
        <p:spPr>
          <a:xfrm>
            <a:off x="971550" y="981075"/>
            <a:ext cx="2735263" cy="18002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3" name="Line 3"/>
          <p:cNvSpPr/>
          <p:nvPr/>
        </p:nvSpPr>
        <p:spPr>
          <a:xfrm>
            <a:off x="971550" y="2781300"/>
            <a:ext cx="273685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4" name="Line 4"/>
          <p:cNvSpPr/>
          <p:nvPr/>
        </p:nvSpPr>
        <p:spPr>
          <a:xfrm>
            <a:off x="971550" y="981075"/>
            <a:ext cx="0" cy="18002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5"/>
          <p:cNvSpPr/>
          <p:nvPr/>
        </p:nvSpPr>
        <p:spPr>
          <a:xfrm>
            <a:off x="971550" y="981075"/>
            <a:ext cx="273685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6" name="Line 6"/>
          <p:cNvSpPr/>
          <p:nvPr/>
        </p:nvSpPr>
        <p:spPr>
          <a:xfrm>
            <a:off x="3708400" y="981075"/>
            <a:ext cx="0" cy="18002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7" name="Text Box 7"/>
          <p:cNvSpPr txBox="1"/>
          <p:nvPr/>
        </p:nvSpPr>
        <p:spPr>
          <a:xfrm>
            <a:off x="3059113" y="3500438"/>
            <a:ext cx="59055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解：长方形周长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×2+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宽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×2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  =12×2+8×2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                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=40(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厘米）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答：需要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40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厘米长的木条</a:t>
            </a:r>
          </a:p>
        </p:txBody>
      </p:sp>
      <p:sp>
        <p:nvSpPr>
          <p:cNvPr id="18440" name="Text Box 8"/>
          <p:cNvSpPr txBox="1"/>
          <p:nvPr/>
        </p:nvSpPr>
        <p:spPr>
          <a:xfrm>
            <a:off x="1258888" y="2852738"/>
            <a:ext cx="24495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长：</a:t>
            </a:r>
            <a:r>
              <a:rPr lang="en-US" altLang="zh-CN" sz="3200" b="1" dirty="0">
                <a:latin typeface="Arial" panose="020B0604020202020204" pitchFamily="34" charset="0"/>
              </a:rPr>
              <a:t>12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18441" name="Text Box 9"/>
          <p:cNvSpPr txBox="1"/>
          <p:nvPr/>
        </p:nvSpPr>
        <p:spPr>
          <a:xfrm>
            <a:off x="0" y="1196975"/>
            <a:ext cx="1258888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宽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8CM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13619 L -2.77778E-6 0.469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0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56069E-6 L 0.53542 -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532 L 0.32274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/>
          <p:nvPr/>
        </p:nvSpPr>
        <p:spPr>
          <a:xfrm>
            <a:off x="971550" y="981075"/>
            <a:ext cx="2735263" cy="18002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8202" name="Group 10"/>
          <p:cNvGrpSpPr/>
          <p:nvPr/>
        </p:nvGrpSpPr>
        <p:grpSpPr>
          <a:xfrm>
            <a:off x="971550" y="981075"/>
            <a:ext cx="2736850" cy="1800225"/>
            <a:chOff x="612" y="618"/>
            <a:chExt cx="1724" cy="1134"/>
          </a:xfrm>
        </p:grpSpPr>
        <p:sp>
          <p:nvSpPr>
            <p:cNvPr id="19465" name="Line 3"/>
            <p:cNvSpPr/>
            <p:nvPr/>
          </p:nvSpPr>
          <p:spPr>
            <a:xfrm>
              <a:off x="612" y="1752"/>
              <a:ext cx="1724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4"/>
            <p:cNvSpPr/>
            <p:nvPr/>
          </p:nvSpPr>
          <p:spPr>
            <a:xfrm>
              <a:off x="612" y="618"/>
              <a:ext cx="0" cy="113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1" name="Group 9"/>
          <p:cNvGrpSpPr/>
          <p:nvPr/>
        </p:nvGrpSpPr>
        <p:grpSpPr>
          <a:xfrm>
            <a:off x="971550" y="981075"/>
            <a:ext cx="2736850" cy="1800225"/>
            <a:chOff x="793" y="527"/>
            <a:chExt cx="1724" cy="1134"/>
          </a:xfrm>
        </p:grpSpPr>
        <p:sp>
          <p:nvSpPr>
            <p:cNvPr id="19463" name="Line 5"/>
            <p:cNvSpPr/>
            <p:nvPr/>
          </p:nvSpPr>
          <p:spPr>
            <a:xfrm>
              <a:off x="793" y="527"/>
              <a:ext cx="1724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6"/>
            <p:cNvSpPr/>
            <p:nvPr/>
          </p:nvSpPr>
          <p:spPr>
            <a:xfrm>
              <a:off x="2517" y="527"/>
              <a:ext cx="0" cy="1134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9" name="Text Box 7"/>
          <p:cNvSpPr txBox="1"/>
          <p:nvPr/>
        </p:nvSpPr>
        <p:spPr>
          <a:xfrm>
            <a:off x="2987675" y="3213100"/>
            <a:ext cx="5724525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长方形周长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=(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宽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)×2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=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12+8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×2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=40(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厘米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答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需要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40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厘米长的木条</a:t>
            </a:r>
          </a:p>
        </p:txBody>
      </p:sp>
      <p:sp>
        <p:nvSpPr>
          <p:cNvPr id="8203" name="Text Box 11"/>
          <p:cNvSpPr txBox="1"/>
          <p:nvPr/>
        </p:nvSpPr>
        <p:spPr>
          <a:xfrm>
            <a:off x="3851275" y="620713"/>
            <a:ext cx="14414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(</a:t>
            </a:r>
            <a:r>
              <a:rPr lang="zh-CN" altLang="en-US" sz="3200" b="1" dirty="0">
                <a:latin typeface="Arial" panose="020B0604020202020204" pitchFamily="34" charset="0"/>
              </a:rPr>
              <a:t>长</a:t>
            </a:r>
            <a:r>
              <a:rPr lang="en-US" altLang="zh-CN" sz="3200" b="1" dirty="0">
                <a:latin typeface="Arial" panose="020B0604020202020204" pitchFamily="34" charset="0"/>
              </a:rPr>
              <a:t>+</a:t>
            </a:r>
            <a:r>
              <a:rPr lang="zh-CN" altLang="en-US" sz="3200" b="1" dirty="0">
                <a:latin typeface="Arial" panose="020B0604020202020204" pitchFamily="34" charset="0"/>
              </a:rPr>
              <a:t>宽</a:t>
            </a:r>
            <a:r>
              <a:rPr lang="en-US" altLang="zh-CN" sz="3200" b="1" dirty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3"/>
          <p:cNvGrpSpPr>
            <a:grpSpLocks noChangeAspect="1"/>
          </p:cNvGrpSpPr>
          <p:nvPr/>
        </p:nvGrpSpPr>
        <p:grpSpPr>
          <a:xfrm>
            <a:off x="395288" y="2205038"/>
            <a:ext cx="5616575" cy="3684587"/>
            <a:chOff x="1474" y="1525"/>
            <a:chExt cx="3016" cy="2129"/>
          </a:xfrm>
        </p:grpSpPr>
        <p:sp>
          <p:nvSpPr>
            <p:cNvPr id="20496" name="AutoShape 42"/>
            <p:cNvSpPr>
              <a:spLocks noChangeAspect="1" noTextEdit="1"/>
            </p:cNvSpPr>
            <p:nvPr/>
          </p:nvSpPr>
          <p:spPr>
            <a:xfrm>
              <a:off x="1474" y="1525"/>
              <a:ext cx="3016" cy="212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497" name="Group 244"/>
            <p:cNvGrpSpPr/>
            <p:nvPr/>
          </p:nvGrpSpPr>
          <p:grpSpPr>
            <a:xfrm>
              <a:off x="1512" y="1525"/>
              <a:ext cx="2902" cy="1424"/>
              <a:chOff x="1512" y="1525"/>
              <a:chExt cx="2902" cy="1424"/>
            </a:xfrm>
          </p:grpSpPr>
          <p:sp>
            <p:nvSpPr>
              <p:cNvPr id="20616" name="Rectangle 44"/>
              <p:cNvSpPr/>
              <p:nvPr/>
            </p:nvSpPr>
            <p:spPr>
              <a:xfrm>
                <a:off x="1723" y="1698"/>
                <a:ext cx="150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长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17" name="Rectangle 45"/>
              <p:cNvSpPr/>
              <p:nvPr/>
            </p:nvSpPr>
            <p:spPr>
              <a:xfrm>
                <a:off x="1879" y="169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18" name="Rectangle 46"/>
              <p:cNvSpPr/>
              <p:nvPr/>
            </p:nvSpPr>
            <p:spPr>
              <a:xfrm>
                <a:off x="1963" y="1659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19" name="Rectangle 47"/>
              <p:cNvSpPr/>
              <p:nvPr/>
            </p:nvSpPr>
            <p:spPr>
              <a:xfrm>
                <a:off x="2048" y="169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0" name="Rectangle 48"/>
              <p:cNvSpPr/>
              <p:nvPr/>
            </p:nvSpPr>
            <p:spPr>
              <a:xfrm>
                <a:off x="2524" y="1688"/>
                <a:ext cx="151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宽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1" name="Rectangle 49"/>
              <p:cNvSpPr/>
              <p:nvPr/>
            </p:nvSpPr>
            <p:spPr>
              <a:xfrm>
                <a:off x="2680" y="168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2" name="Rectangle 50"/>
              <p:cNvSpPr/>
              <p:nvPr/>
            </p:nvSpPr>
            <p:spPr>
              <a:xfrm>
                <a:off x="2761" y="168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3" name="Rectangle 51"/>
              <p:cNvSpPr/>
              <p:nvPr/>
            </p:nvSpPr>
            <p:spPr>
              <a:xfrm>
                <a:off x="2841" y="168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4" name="Rectangle 52"/>
              <p:cNvSpPr/>
              <p:nvPr/>
            </p:nvSpPr>
            <p:spPr>
              <a:xfrm>
                <a:off x="3473" y="1698"/>
                <a:ext cx="302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周长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5" name="Rectangle 53"/>
              <p:cNvSpPr/>
              <p:nvPr/>
            </p:nvSpPr>
            <p:spPr>
              <a:xfrm>
                <a:off x="3790" y="169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6" name="Rectangle 54"/>
              <p:cNvSpPr/>
              <p:nvPr/>
            </p:nvSpPr>
            <p:spPr>
              <a:xfrm>
                <a:off x="3874" y="1659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7" name="Rectangle 55"/>
              <p:cNvSpPr/>
              <p:nvPr/>
            </p:nvSpPr>
            <p:spPr>
              <a:xfrm>
                <a:off x="3967" y="1698"/>
                <a:ext cx="1" cy="1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8" name="Rectangle 56"/>
              <p:cNvSpPr/>
              <p:nvPr/>
            </p:nvSpPr>
            <p:spPr>
              <a:xfrm>
                <a:off x="1512" y="1525"/>
                <a:ext cx="8" cy="34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29" name="Line 57"/>
              <p:cNvSpPr/>
              <p:nvPr/>
            </p:nvSpPr>
            <p:spPr>
              <a:xfrm>
                <a:off x="1512" y="1525"/>
                <a:ext cx="0" cy="34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0" name="Rectangle 58"/>
              <p:cNvSpPr/>
              <p:nvPr/>
            </p:nvSpPr>
            <p:spPr>
              <a:xfrm>
                <a:off x="1512" y="1525"/>
                <a:ext cx="29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31" name="Line 59"/>
              <p:cNvSpPr/>
              <p:nvPr/>
            </p:nvSpPr>
            <p:spPr>
              <a:xfrm>
                <a:off x="1512" y="1525"/>
                <a:ext cx="2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2" name="Rectangle 60"/>
              <p:cNvSpPr/>
              <p:nvPr/>
            </p:nvSpPr>
            <p:spPr>
              <a:xfrm>
                <a:off x="1537" y="155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33" name="Line 61"/>
              <p:cNvSpPr/>
              <p:nvPr/>
            </p:nvSpPr>
            <p:spPr>
              <a:xfrm>
                <a:off x="1537" y="155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4" name="Line 62"/>
              <p:cNvSpPr/>
              <p:nvPr/>
            </p:nvSpPr>
            <p:spPr>
              <a:xfrm>
                <a:off x="1537" y="155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5" name="Rectangle 63"/>
              <p:cNvSpPr/>
              <p:nvPr/>
            </p:nvSpPr>
            <p:spPr>
              <a:xfrm>
                <a:off x="1537" y="155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36" name="Line 64"/>
              <p:cNvSpPr/>
              <p:nvPr/>
            </p:nvSpPr>
            <p:spPr>
              <a:xfrm>
                <a:off x="1537" y="155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7" name="Line 65"/>
              <p:cNvSpPr/>
              <p:nvPr/>
            </p:nvSpPr>
            <p:spPr>
              <a:xfrm>
                <a:off x="1537" y="155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8" name="Rectangle 66"/>
              <p:cNvSpPr/>
              <p:nvPr/>
            </p:nvSpPr>
            <p:spPr>
              <a:xfrm>
                <a:off x="1541" y="1525"/>
                <a:ext cx="768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39" name="Line 67"/>
              <p:cNvSpPr/>
              <p:nvPr/>
            </p:nvSpPr>
            <p:spPr>
              <a:xfrm>
                <a:off x="1541" y="1525"/>
                <a:ext cx="76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0" name="Rectangle 68"/>
              <p:cNvSpPr/>
              <p:nvPr/>
            </p:nvSpPr>
            <p:spPr>
              <a:xfrm>
                <a:off x="1541" y="1554"/>
                <a:ext cx="768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41" name="Line 69"/>
              <p:cNvSpPr/>
              <p:nvPr/>
            </p:nvSpPr>
            <p:spPr>
              <a:xfrm>
                <a:off x="1541" y="1554"/>
                <a:ext cx="76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2" name="Rectangle 70"/>
              <p:cNvSpPr/>
              <p:nvPr/>
            </p:nvSpPr>
            <p:spPr>
              <a:xfrm>
                <a:off x="2309" y="1525"/>
                <a:ext cx="30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43" name="Line 71"/>
              <p:cNvSpPr/>
              <p:nvPr/>
            </p:nvSpPr>
            <p:spPr>
              <a:xfrm>
                <a:off x="2309" y="1525"/>
                <a:ext cx="30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4" name="Rectangle 72"/>
              <p:cNvSpPr/>
              <p:nvPr/>
            </p:nvSpPr>
            <p:spPr>
              <a:xfrm>
                <a:off x="2309" y="155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45" name="Line 73"/>
              <p:cNvSpPr/>
              <p:nvPr/>
            </p:nvSpPr>
            <p:spPr>
              <a:xfrm>
                <a:off x="2309" y="155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6" name="Line 74"/>
              <p:cNvSpPr/>
              <p:nvPr/>
            </p:nvSpPr>
            <p:spPr>
              <a:xfrm>
                <a:off x="2309" y="155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7" name="Rectangle 75"/>
              <p:cNvSpPr/>
              <p:nvPr/>
            </p:nvSpPr>
            <p:spPr>
              <a:xfrm>
                <a:off x="2330" y="1554"/>
                <a:ext cx="9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48" name="Line 76"/>
              <p:cNvSpPr/>
              <p:nvPr/>
            </p:nvSpPr>
            <p:spPr>
              <a:xfrm>
                <a:off x="2330" y="1554"/>
                <a:ext cx="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9" name="Rectangle 77"/>
              <p:cNvSpPr/>
              <p:nvPr/>
            </p:nvSpPr>
            <p:spPr>
              <a:xfrm>
                <a:off x="2339" y="1525"/>
                <a:ext cx="767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50" name="Line 78"/>
              <p:cNvSpPr/>
              <p:nvPr/>
            </p:nvSpPr>
            <p:spPr>
              <a:xfrm>
                <a:off x="2339" y="1525"/>
                <a:ext cx="767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1" name="Rectangle 79"/>
              <p:cNvSpPr/>
              <p:nvPr/>
            </p:nvSpPr>
            <p:spPr>
              <a:xfrm>
                <a:off x="2339" y="1554"/>
                <a:ext cx="767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52" name="Line 80"/>
              <p:cNvSpPr/>
              <p:nvPr/>
            </p:nvSpPr>
            <p:spPr>
              <a:xfrm>
                <a:off x="2339" y="1554"/>
                <a:ext cx="767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3" name="Rectangle 81"/>
              <p:cNvSpPr/>
              <p:nvPr/>
            </p:nvSpPr>
            <p:spPr>
              <a:xfrm>
                <a:off x="3106" y="1525"/>
                <a:ext cx="30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54" name="Line 82"/>
              <p:cNvSpPr/>
              <p:nvPr/>
            </p:nvSpPr>
            <p:spPr>
              <a:xfrm>
                <a:off x="3106" y="1525"/>
                <a:ext cx="30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5" name="Rectangle 83"/>
              <p:cNvSpPr/>
              <p:nvPr/>
            </p:nvSpPr>
            <p:spPr>
              <a:xfrm>
                <a:off x="3106" y="1554"/>
                <a:ext cx="5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56" name="Line 84"/>
              <p:cNvSpPr/>
              <p:nvPr/>
            </p:nvSpPr>
            <p:spPr>
              <a:xfrm>
                <a:off x="3106" y="1554"/>
                <a:ext cx="5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7" name="Line 85"/>
              <p:cNvSpPr/>
              <p:nvPr/>
            </p:nvSpPr>
            <p:spPr>
              <a:xfrm>
                <a:off x="3106" y="155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8" name="Rectangle 86"/>
              <p:cNvSpPr/>
              <p:nvPr/>
            </p:nvSpPr>
            <p:spPr>
              <a:xfrm>
                <a:off x="3128" y="1554"/>
                <a:ext cx="8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59" name="Line 87"/>
              <p:cNvSpPr/>
              <p:nvPr/>
            </p:nvSpPr>
            <p:spPr>
              <a:xfrm>
                <a:off x="3128" y="1554"/>
                <a:ext cx="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0" name="Rectangle 88"/>
              <p:cNvSpPr/>
              <p:nvPr/>
            </p:nvSpPr>
            <p:spPr>
              <a:xfrm>
                <a:off x="3136" y="1525"/>
                <a:ext cx="1249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61" name="Line 89"/>
              <p:cNvSpPr/>
              <p:nvPr/>
            </p:nvSpPr>
            <p:spPr>
              <a:xfrm>
                <a:off x="3136" y="1525"/>
                <a:ext cx="124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2" name="Rectangle 90"/>
              <p:cNvSpPr/>
              <p:nvPr/>
            </p:nvSpPr>
            <p:spPr>
              <a:xfrm>
                <a:off x="3136" y="1554"/>
                <a:ext cx="1249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63" name="Line 91"/>
              <p:cNvSpPr/>
              <p:nvPr/>
            </p:nvSpPr>
            <p:spPr>
              <a:xfrm>
                <a:off x="3136" y="1554"/>
                <a:ext cx="124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4" name="Rectangle 92"/>
              <p:cNvSpPr/>
              <p:nvPr/>
            </p:nvSpPr>
            <p:spPr>
              <a:xfrm>
                <a:off x="4406" y="1525"/>
                <a:ext cx="8" cy="34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65" name="Line 93"/>
              <p:cNvSpPr/>
              <p:nvPr/>
            </p:nvSpPr>
            <p:spPr>
              <a:xfrm>
                <a:off x="4406" y="1525"/>
                <a:ext cx="0" cy="34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6" name="Rectangle 94"/>
              <p:cNvSpPr/>
              <p:nvPr/>
            </p:nvSpPr>
            <p:spPr>
              <a:xfrm>
                <a:off x="4385" y="1525"/>
                <a:ext cx="29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67" name="Line 95"/>
              <p:cNvSpPr/>
              <p:nvPr/>
            </p:nvSpPr>
            <p:spPr>
              <a:xfrm>
                <a:off x="4385" y="1525"/>
                <a:ext cx="2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8" name="Rectangle 96"/>
              <p:cNvSpPr/>
              <p:nvPr/>
            </p:nvSpPr>
            <p:spPr>
              <a:xfrm>
                <a:off x="4385" y="155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69" name="Line 97"/>
              <p:cNvSpPr/>
              <p:nvPr/>
            </p:nvSpPr>
            <p:spPr>
              <a:xfrm>
                <a:off x="4385" y="155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0" name="Line 98"/>
              <p:cNvSpPr/>
              <p:nvPr/>
            </p:nvSpPr>
            <p:spPr>
              <a:xfrm>
                <a:off x="4385" y="155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1" name="Rectangle 99"/>
              <p:cNvSpPr/>
              <p:nvPr/>
            </p:nvSpPr>
            <p:spPr>
              <a:xfrm>
                <a:off x="4385" y="155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72" name="Line 100"/>
              <p:cNvSpPr/>
              <p:nvPr/>
            </p:nvSpPr>
            <p:spPr>
              <a:xfrm>
                <a:off x="4385" y="155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3" name="Line 101"/>
              <p:cNvSpPr/>
              <p:nvPr/>
            </p:nvSpPr>
            <p:spPr>
              <a:xfrm>
                <a:off x="4385" y="155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4" name="Rectangle 102"/>
              <p:cNvSpPr/>
              <p:nvPr/>
            </p:nvSpPr>
            <p:spPr>
              <a:xfrm>
                <a:off x="1512" y="1559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75" name="Line 103"/>
              <p:cNvSpPr/>
              <p:nvPr/>
            </p:nvSpPr>
            <p:spPr>
              <a:xfrm>
                <a:off x="1512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6" name="Rectangle 104"/>
              <p:cNvSpPr/>
              <p:nvPr/>
            </p:nvSpPr>
            <p:spPr>
              <a:xfrm>
                <a:off x="1537" y="1559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77" name="Line 105"/>
              <p:cNvSpPr/>
              <p:nvPr/>
            </p:nvSpPr>
            <p:spPr>
              <a:xfrm>
                <a:off x="1537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8" name="Rectangle 106"/>
              <p:cNvSpPr/>
              <p:nvPr/>
            </p:nvSpPr>
            <p:spPr>
              <a:xfrm>
                <a:off x="2309" y="1559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79" name="Line 107"/>
              <p:cNvSpPr/>
              <p:nvPr/>
            </p:nvSpPr>
            <p:spPr>
              <a:xfrm>
                <a:off x="2309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0" name="Rectangle 108"/>
              <p:cNvSpPr/>
              <p:nvPr/>
            </p:nvSpPr>
            <p:spPr>
              <a:xfrm>
                <a:off x="2330" y="1559"/>
                <a:ext cx="9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81" name="Line 109"/>
              <p:cNvSpPr/>
              <p:nvPr/>
            </p:nvSpPr>
            <p:spPr>
              <a:xfrm>
                <a:off x="2330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2" name="Rectangle 110"/>
              <p:cNvSpPr/>
              <p:nvPr/>
            </p:nvSpPr>
            <p:spPr>
              <a:xfrm>
                <a:off x="3106" y="1559"/>
                <a:ext cx="5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83" name="Line 111"/>
              <p:cNvSpPr/>
              <p:nvPr/>
            </p:nvSpPr>
            <p:spPr>
              <a:xfrm>
                <a:off x="3106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4" name="Rectangle 112"/>
              <p:cNvSpPr/>
              <p:nvPr/>
            </p:nvSpPr>
            <p:spPr>
              <a:xfrm>
                <a:off x="3128" y="1559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85" name="Line 113"/>
              <p:cNvSpPr/>
              <p:nvPr/>
            </p:nvSpPr>
            <p:spPr>
              <a:xfrm>
                <a:off x="3128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6" name="Rectangle 114"/>
              <p:cNvSpPr/>
              <p:nvPr/>
            </p:nvSpPr>
            <p:spPr>
              <a:xfrm>
                <a:off x="4385" y="1559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87" name="Line 115"/>
              <p:cNvSpPr/>
              <p:nvPr/>
            </p:nvSpPr>
            <p:spPr>
              <a:xfrm>
                <a:off x="4385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8" name="Rectangle 116"/>
              <p:cNvSpPr/>
              <p:nvPr/>
            </p:nvSpPr>
            <p:spPr>
              <a:xfrm>
                <a:off x="4406" y="1559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89" name="Line 117"/>
              <p:cNvSpPr/>
              <p:nvPr/>
            </p:nvSpPr>
            <p:spPr>
              <a:xfrm>
                <a:off x="4406" y="1559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90" name="Rectangle 118"/>
              <p:cNvSpPr/>
              <p:nvPr/>
            </p:nvSpPr>
            <p:spPr>
              <a:xfrm>
                <a:off x="1710" y="2163"/>
                <a:ext cx="76" cy="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8</a:t>
                </a:r>
                <a:endParaRPr lang="en-US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91" name="Rectangle 119"/>
              <p:cNvSpPr/>
              <p:nvPr/>
            </p:nvSpPr>
            <p:spPr>
              <a:xfrm>
                <a:off x="1833" y="2163"/>
                <a:ext cx="354" cy="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厘米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92" name="Rectangle 120"/>
              <p:cNvSpPr/>
              <p:nvPr/>
            </p:nvSpPr>
            <p:spPr>
              <a:xfrm>
                <a:off x="2507" y="2163"/>
                <a:ext cx="76" cy="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6</a:t>
                </a:r>
                <a:endParaRPr lang="en-US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93" name="Rectangle 121"/>
              <p:cNvSpPr/>
              <p:nvPr/>
            </p:nvSpPr>
            <p:spPr>
              <a:xfrm>
                <a:off x="2630" y="2163"/>
                <a:ext cx="301" cy="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厘米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94" name="Rectangle 122"/>
              <p:cNvSpPr/>
              <p:nvPr/>
            </p:nvSpPr>
            <p:spPr>
              <a:xfrm>
                <a:off x="1512" y="2000"/>
                <a:ext cx="8" cy="33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95" name="Line 123"/>
              <p:cNvSpPr/>
              <p:nvPr/>
            </p:nvSpPr>
            <p:spPr>
              <a:xfrm>
                <a:off x="1512" y="2000"/>
                <a:ext cx="0" cy="33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96" name="Rectangle 124"/>
              <p:cNvSpPr/>
              <p:nvPr/>
            </p:nvSpPr>
            <p:spPr>
              <a:xfrm>
                <a:off x="1537" y="2000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697" name="Line 125"/>
              <p:cNvSpPr/>
              <p:nvPr/>
            </p:nvSpPr>
            <p:spPr>
              <a:xfrm>
                <a:off x="1537" y="2000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98" name="Line 126"/>
              <p:cNvSpPr/>
              <p:nvPr/>
            </p:nvSpPr>
            <p:spPr>
              <a:xfrm>
                <a:off x="1537" y="2000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99" name="Rectangle 127"/>
              <p:cNvSpPr/>
              <p:nvPr/>
            </p:nvSpPr>
            <p:spPr>
              <a:xfrm>
                <a:off x="1537" y="2024"/>
                <a:ext cx="4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00" name="Line 128"/>
              <p:cNvSpPr/>
              <p:nvPr/>
            </p:nvSpPr>
            <p:spPr>
              <a:xfrm>
                <a:off x="1537" y="2024"/>
                <a:ext cx="0" cy="9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1" name="Rectangle 129"/>
              <p:cNvSpPr/>
              <p:nvPr/>
            </p:nvSpPr>
            <p:spPr>
              <a:xfrm>
                <a:off x="1541" y="2000"/>
                <a:ext cx="768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02" name="Line 130"/>
              <p:cNvSpPr/>
              <p:nvPr/>
            </p:nvSpPr>
            <p:spPr>
              <a:xfrm>
                <a:off x="1541" y="2000"/>
                <a:ext cx="76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3" name="Rectangle 131"/>
              <p:cNvSpPr/>
              <p:nvPr/>
            </p:nvSpPr>
            <p:spPr>
              <a:xfrm>
                <a:off x="1541" y="2024"/>
                <a:ext cx="768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04" name="Line 132"/>
              <p:cNvSpPr/>
              <p:nvPr/>
            </p:nvSpPr>
            <p:spPr>
              <a:xfrm>
                <a:off x="1541" y="2024"/>
                <a:ext cx="76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5" name="Rectangle 133"/>
              <p:cNvSpPr/>
              <p:nvPr/>
            </p:nvSpPr>
            <p:spPr>
              <a:xfrm>
                <a:off x="2309" y="2000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06" name="Line 134"/>
              <p:cNvSpPr/>
              <p:nvPr/>
            </p:nvSpPr>
            <p:spPr>
              <a:xfrm>
                <a:off x="2309" y="2000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7" name="Line 135"/>
              <p:cNvSpPr/>
              <p:nvPr/>
            </p:nvSpPr>
            <p:spPr>
              <a:xfrm>
                <a:off x="2309" y="2000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8" name="Rectangle 136"/>
              <p:cNvSpPr/>
              <p:nvPr/>
            </p:nvSpPr>
            <p:spPr>
              <a:xfrm>
                <a:off x="2309" y="2024"/>
                <a:ext cx="4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09" name="Line 137"/>
              <p:cNvSpPr/>
              <p:nvPr/>
            </p:nvSpPr>
            <p:spPr>
              <a:xfrm>
                <a:off x="2309" y="2024"/>
                <a:ext cx="0" cy="9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0" name="Rectangle 138"/>
              <p:cNvSpPr/>
              <p:nvPr/>
            </p:nvSpPr>
            <p:spPr>
              <a:xfrm>
                <a:off x="2330" y="2000"/>
                <a:ext cx="9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11" name="Line 139"/>
              <p:cNvSpPr/>
              <p:nvPr/>
            </p:nvSpPr>
            <p:spPr>
              <a:xfrm>
                <a:off x="2330" y="2000"/>
                <a:ext cx="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2" name="Rectangle 140"/>
              <p:cNvSpPr/>
              <p:nvPr/>
            </p:nvSpPr>
            <p:spPr>
              <a:xfrm>
                <a:off x="2330" y="2024"/>
                <a:ext cx="9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13" name="Line 141"/>
              <p:cNvSpPr/>
              <p:nvPr/>
            </p:nvSpPr>
            <p:spPr>
              <a:xfrm>
                <a:off x="2330" y="2024"/>
                <a:ext cx="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4" name="Line 142"/>
              <p:cNvSpPr/>
              <p:nvPr/>
            </p:nvSpPr>
            <p:spPr>
              <a:xfrm>
                <a:off x="2330" y="2024"/>
                <a:ext cx="0" cy="9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5" name="Rectangle 143"/>
              <p:cNvSpPr/>
              <p:nvPr/>
            </p:nvSpPr>
            <p:spPr>
              <a:xfrm>
                <a:off x="2339" y="2000"/>
                <a:ext cx="767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16" name="Line 144"/>
              <p:cNvSpPr/>
              <p:nvPr/>
            </p:nvSpPr>
            <p:spPr>
              <a:xfrm>
                <a:off x="2339" y="2000"/>
                <a:ext cx="767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7" name="Rectangle 145"/>
              <p:cNvSpPr/>
              <p:nvPr/>
            </p:nvSpPr>
            <p:spPr>
              <a:xfrm>
                <a:off x="2339" y="2024"/>
                <a:ext cx="767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18" name="Line 146"/>
              <p:cNvSpPr/>
              <p:nvPr/>
            </p:nvSpPr>
            <p:spPr>
              <a:xfrm>
                <a:off x="2339" y="2024"/>
                <a:ext cx="767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9" name="Rectangle 147"/>
              <p:cNvSpPr/>
              <p:nvPr/>
            </p:nvSpPr>
            <p:spPr>
              <a:xfrm>
                <a:off x="3106" y="2000"/>
                <a:ext cx="5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20" name="Line 148"/>
              <p:cNvSpPr/>
              <p:nvPr/>
            </p:nvSpPr>
            <p:spPr>
              <a:xfrm>
                <a:off x="3106" y="2000"/>
                <a:ext cx="5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1" name="Line 149"/>
              <p:cNvSpPr/>
              <p:nvPr/>
            </p:nvSpPr>
            <p:spPr>
              <a:xfrm>
                <a:off x="3106" y="2000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2" name="Rectangle 150"/>
              <p:cNvSpPr/>
              <p:nvPr/>
            </p:nvSpPr>
            <p:spPr>
              <a:xfrm>
                <a:off x="3106" y="2024"/>
                <a:ext cx="5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23" name="Line 151"/>
              <p:cNvSpPr/>
              <p:nvPr/>
            </p:nvSpPr>
            <p:spPr>
              <a:xfrm>
                <a:off x="3106" y="2024"/>
                <a:ext cx="0" cy="9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4" name="Rectangle 152"/>
              <p:cNvSpPr/>
              <p:nvPr/>
            </p:nvSpPr>
            <p:spPr>
              <a:xfrm>
                <a:off x="3128" y="2000"/>
                <a:ext cx="8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25" name="Line 153"/>
              <p:cNvSpPr/>
              <p:nvPr/>
            </p:nvSpPr>
            <p:spPr>
              <a:xfrm>
                <a:off x="3128" y="2000"/>
                <a:ext cx="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6" name="Rectangle 154"/>
              <p:cNvSpPr/>
              <p:nvPr/>
            </p:nvSpPr>
            <p:spPr>
              <a:xfrm>
                <a:off x="3128" y="2024"/>
                <a:ext cx="8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27" name="Line 155"/>
              <p:cNvSpPr/>
              <p:nvPr/>
            </p:nvSpPr>
            <p:spPr>
              <a:xfrm>
                <a:off x="3128" y="2024"/>
                <a:ext cx="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8" name="Line 156"/>
              <p:cNvSpPr/>
              <p:nvPr/>
            </p:nvSpPr>
            <p:spPr>
              <a:xfrm>
                <a:off x="3128" y="2024"/>
                <a:ext cx="0" cy="9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9" name="Rectangle 157"/>
              <p:cNvSpPr/>
              <p:nvPr/>
            </p:nvSpPr>
            <p:spPr>
              <a:xfrm>
                <a:off x="3136" y="2000"/>
                <a:ext cx="1249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30" name="Line 158"/>
              <p:cNvSpPr/>
              <p:nvPr/>
            </p:nvSpPr>
            <p:spPr>
              <a:xfrm>
                <a:off x="3136" y="2000"/>
                <a:ext cx="124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1" name="Rectangle 159"/>
              <p:cNvSpPr/>
              <p:nvPr/>
            </p:nvSpPr>
            <p:spPr>
              <a:xfrm>
                <a:off x="3136" y="2024"/>
                <a:ext cx="1249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32" name="Line 160"/>
              <p:cNvSpPr/>
              <p:nvPr/>
            </p:nvSpPr>
            <p:spPr>
              <a:xfrm>
                <a:off x="3136" y="2024"/>
                <a:ext cx="124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3" name="Rectangle 161"/>
              <p:cNvSpPr/>
              <p:nvPr/>
            </p:nvSpPr>
            <p:spPr>
              <a:xfrm>
                <a:off x="4385" y="2000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34" name="Line 162"/>
              <p:cNvSpPr/>
              <p:nvPr/>
            </p:nvSpPr>
            <p:spPr>
              <a:xfrm>
                <a:off x="4385" y="2000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5" name="Line 163"/>
              <p:cNvSpPr/>
              <p:nvPr/>
            </p:nvSpPr>
            <p:spPr>
              <a:xfrm>
                <a:off x="4385" y="2000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6" name="Rectangle 164"/>
              <p:cNvSpPr/>
              <p:nvPr/>
            </p:nvSpPr>
            <p:spPr>
              <a:xfrm>
                <a:off x="4385" y="2024"/>
                <a:ext cx="4" cy="9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37" name="Line 165"/>
              <p:cNvSpPr/>
              <p:nvPr/>
            </p:nvSpPr>
            <p:spPr>
              <a:xfrm>
                <a:off x="4385" y="2024"/>
                <a:ext cx="0" cy="9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8" name="Rectangle 166"/>
              <p:cNvSpPr/>
              <p:nvPr/>
            </p:nvSpPr>
            <p:spPr>
              <a:xfrm>
                <a:off x="4406" y="2000"/>
                <a:ext cx="8" cy="33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39" name="Line 167"/>
              <p:cNvSpPr/>
              <p:nvPr/>
            </p:nvSpPr>
            <p:spPr>
              <a:xfrm>
                <a:off x="4406" y="2000"/>
                <a:ext cx="0" cy="33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0" name="Rectangle 168"/>
              <p:cNvSpPr/>
              <p:nvPr/>
            </p:nvSpPr>
            <p:spPr>
              <a:xfrm>
                <a:off x="1512" y="2033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41" name="Line 169"/>
              <p:cNvSpPr/>
              <p:nvPr/>
            </p:nvSpPr>
            <p:spPr>
              <a:xfrm>
                <a:off x="1512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2" name="Rectangle 170"/>
              <p:cNvSpPr/>
              <p:nvPr/>
            </p:nvSpPr>
            <p:spPr>
              <a:xfrm>
                <a:off x="1537" y="2033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43" name="Line 171"/>
              <p:cNvSpPr/>
              <p:nvPr/>
            </p:nvSpPr>
            <p:spPr>
              <a:xfrm>
                <a:off x="1537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4" name="Rectangle 172"/>
              <p:cNvSpPr/>
              <p:nvPr/>
            </p:nvSpPr>
            <p:spPr>
              <a:xfrm>
                <a:off x="2309" y="2033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45" name="Line 173"/>
              <p:cNvSpPr/>
              <p:nvPr/>
            </p:nvSpPr>
            <p:spPr>
              <a:xfrm>
                <a:off x="2309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6" name="Rectangle 174"/>
              <p:cNvSpPr/>
              <p:nvPr/>
            </p:nvSpPr>
            <p:spPr>
              <a:xfrm>
                <a:off x="2330" y="2033"/>
                <a:ext cx="9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47" name="Line 175"/>
              <p:cNvSpPr/>
              <p:nvPr/>
            </p:nvSpPr>
            <p:spPr>
              <a:xfrm>
                <a:off x="2330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8" name="Rectangle 176"/>
              <p:cNvSpPr/>
              <p:nvPr/>
            </p:nvSpPr>
            <p:spPr>
              <a:xfrm>
                <a:off x="3106" y="2033"/>
                <a:ext cx="5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49" name="Line 177"/>
              <p:cNvSpPr/>
              <p:nvPr/>
            </p:nvSpPr>
            <p:spPr>
              <a:xfrm>
                <a:off x="3106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0" name="Rectangle 178"/>
              <p:cNvSpPr/>
              <p:nvPr/>
            </p:nvSpPr>
            <p:spPr>
              <a:xfrm>
                <a:off x="3128" y="2033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51" name="Line 179"/>
              <p:cNvSpPr/>
              <p:nvPr/>
            </p:nvSpPr>
            <p:spPr>
              <a:xfrm>
                <a:off x="3128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2" name="Rectangle 180"/>
              <p:cNvSpPr/>
              <p:nvPr/>
            </p:nvSpPr>
            <p:spPr>
              <a:xfrm>
                <a:off x="4385" y="2033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53" name="Line 181"/>
              <p:cNvSpPr/>
              <p:nvPr/>
            </p:nvSpPr>
            <p:spPr>
              <a:xfrm>
                <a:off x="4385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4" name="Rectangle 182"/>
              <p:cNvSpPr/>
              <p:nvPr/>
            </p:nvSpPr>
            <p:spPr>
              <a:xfrm>
                <a:off x="4406" y="2033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55" name="Line 183"/>
              <p:cNvSpPr/>
              <p:nvPr/>
            </p:nvSpPr>
            <p:spPr>
              <a:xfrm>
                <a:off x="4406" y="2033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6" name="Rectangle 184"/>
              <p:cNvSpPr/>
              <p:nvPr/>
            </p:nvSpPr>
            <p:spPr>
              <a:xfrm>
                <a:off x="1710" y="2637"/>
                <a:ext cx="76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7</a:t>
                </a:r>
                <a:endParaRPr lang="en-US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57" name="Rectangle 185"/>
              <p:cNvSpPr/>
              <p:nvPr/>
            </p:nvSpPr>
            <p:spPr>
              <a:xfrm>
                <a:off x="1833" y="2637"/>
                <a:ext cx="302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分米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58" name="Rectangle 186"/>
              <p:cNvSpPr/>
              <p:nvPr/>
            </p:nvSpPr>
            <p:spPr>
              <a:xfrm>
                <a:off x="2507" y="2637"/>
                <a:ext cx="76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  <a:endParaRPr lang="en-US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59" name="Rectangle 187"/>
              <p:cNvSpPr/>
              <p:nvPr/>
            </p:nvSpPr>
            <p:spPr>
              <a:xfrm>
                <a:off x="2630" y="2637"/>
                <a:ext cx="301" cy="1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200" b="1" dirty="0">
                    <a:solidFill>
                      <a:srgbClr val="0000FF"/>
                    </a:solidFill>
                    <a:latin typeface="楷体_GB2312" pitchFamily="49" charset="-122"/>
                    <a:ea typeface="楷体_GB2312" pitchFamily="49" charset="-122"/>
                  </a:rPr>
                  <a:t>分米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60" name="Rectangle 188"/>
              <p:cNvSpPr/>
              <p:nvPr/>
            </p:nvSpPr>
            <p:spPr>
              <a:xfrm>
                <a:off x="1512" y="2474"/>
                <a:ext cx="8" cy="34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61" name="Line 189"/>
              <p:cNvSpPr/>
              <p:nvPr/>
            </p:nvSpPr>
            <p:spPr>
              <a:xfrm>
                <a:off x="1512" y="2474"/>
                <a:ext cx="0" cy="34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2" name="Rectangle 190"/>
              <p:cNvSpPr/>
              <p:nvPr/>
            </p:nvSpPr>
            <p:spPr>
              <a:xfrm>
                <a:off x="1537" y="247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63" name="Line 191"/>
              <p:cNvSpPr/>
              <p:nvPr/>
            </p:nvSpPr>
            <p:spPr>
              <a:xfrm>
                <a:off x="1537" y="247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4" name="Line 192"/>
              <p:cNvSpPr/>
              <p:nvPr/>
            </p:nvSpPr>
            <p:spPr>
              <a:xfrm>
                <a:off x="1537" y="247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5" name="Rectangle 193"/>
              <p:cNvSpPr/>
              <p:nvPr/>
            </p:nvSpPr>
            <p:spPr>
              <a:xfrm>
                <a:off x="1537" y="2498"/>
                <a:ext cx="4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66" name="Line 194"/>
              <p:cNvSpPr/>
              <p:nvPr/>
            </p:nvSpPr>
            <p:spPr>
              <a:xfrm>
                <a:off x="1537" y="2498"/>
                <a:ext cx="0" cy="1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7" name="Rectangle 195"/>
              <p:cNvSpPr/>
              <p:nvPr/>
            </p:nvSpPr>
            <p:spPr>
              <a:xfrm>
                <a:off x="1541" y="2474"/>
                <a:ext cx="768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68" name="Line 196"/>
              <p:cNvSpPr/>
              <p:nvPr/>
            </p:nvSpPr>
            <p:spPr>
              <a:xfrm>
                <a:off x="1541" y="2474"/>
                <a:ext cx="76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9" name="Rectangle 197"/>
              <p:cNvSpPr/>
              <p:nvPr/>
            </p:nvSpPr>
            <p:spPr>
              <a:xfrm>
                <a:off x="1541" y="2498"/>
                <a:ext cx="768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70" name="Line 198"/>
              <p:cNvSpPr/>
              <p:nvPr/>
            </p:nvSpPr>
            <p:spPr>
              <a:xfrm>
                <a:off x="1541" y="2498"/>
                <a:ext cx="76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1" name="Rectangle 199"/>
              <p:cNvSpPr/>
              <p:nvPr/>
            </p:nvSpPr>
            <p:spPr>
              <a:xfrm>
                <a:off x="2309" y="247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72" name="Line 200"/>
              <p:cNvSpPr/>
              <p:nvPr/>
            </p:nvSpPr>
            <p:spPr>
              <a:xfrm>
                <a:off x="2309" y="247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3" name="Line 201"/>
              <p:cNvSpPr/>
              <p:nvPr/>
            </p:nvSpPr>
            <p:spPr>
              <a:xfrm>
                <a:off x="2309" y="247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4" name="Rectangle 202"/>
              <p:cNvSpPr/>
              <p:nvPr/>
            </p:nvSpPr>
            <p:spPr>
              <a:xfrm>
                <a:off x="2309" y="2498"/>
                <a:ext cx="4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75" name="Line 203"/>
              <p:cNvSpPr/>
              <p:nvPr/>
            </p:nvSpPr>
            <p:spPr>
              <a:xfrm>
                <a:off x="2309" y="2498"/>
                <a:ext cx="0" cy="1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6" name="Rectangle 204"/>
              <p:cNvSpPr/>
              <p:nvPr/>
            </p:nvSpPr>
            <p:spPr>
              <a:xfrm>
                <a:off x="2330" y="2474"/>
                <a:ext cx="9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77" name="Line 205"/>
              <p:cNvSpPr/>
              <p:nvPr/>
            </p:nvSpPr>
            <p:spPr>
              <a:xfrm>
                <a:off x="2330" y="2474"/>
                <a:ext cx="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8" name="Rectangle 206"/>
              <p:cNvSpPr/>
              <p:nvPr/>
            </p:nvSpPr>
            <p:spPr>
              <a:xfrm>
                <a:off x="2330" y="2498"/>
                <a:ext cx="9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79" name="Line 207"/>
              <p:cNvSpPr/>
              <p:nvPr/>
            </p:nvSpPr>
            <p:spPr>
              <a:xfrm>
                <a:off x="2330" y="2498"/>
                <a:ext cx="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0" name="Line 208"/>
              <p:cNvSpPr/>
              <p:nvPr/>
            </p:nvSpPr>
            <p:spPr>
              <a:xfrm>
                <a:off x="2330" y="2498"/>
                <a:ext cx="0" cy="1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1" name="Rectangle 209"/>
              <p:cNvSpPr/>
              <p:nvPr/>
            </p:nvSpPr>
            <p:spPr>
              <a:xfrm>
                <a:off x="2339" y="2474"/>
                <a:ext cx="767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82" name="Line 210"/>
              <p:cNvSpPr/>
              <p:nvPr/>
            </p:nvSpPr>
            <p:spPr>
              <a:xfrm>
                <a:off x="2339" y="2474"/>
                <a:ext cx="767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3" name="Rectangle 211"/>
              <p:cNvSpPr/>
              <p:nvPr/>
            </p:nvSpPr>
            <p:spPr>
              <a:xfrm>
                <a:off x="2339" y="2498"/>
                <a:ext cx="767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84" name="Line 212"/>
              <p:cNvSpPr/>
              <p:nvPr/>
            </p:nvSpPr>
            <p:spPr>
              <a:xfrm>
                <a:off x="2339" y="2498"/>
                <a:ext cx="767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5" name="Rectangle 213"/>
              <p:cNvSpPr/>
              <p:nvPr/>
            </p:nvSpPr>
            <p:spPr>
              <a:xfrm>
                <a:off x="3106" y="2474"/>
                <a:ext cx="5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86" name="Line 214"/>
              <p:cNvSpPr/>
              <p:nvPr/>
            </p:nvSpPr>
            <p:spPr>
              <a:xfrm>
                <a:off x="3106" y="2474"/>
                <a:ext cx="5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7" name="Line 215"/>
              <p:cNvSpPr/>
              <p:nvPr/>
            </p:nvSpPr>
            <p:spPr>
              <a:xfrm>
                <a:off x="3106" y="247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8" name="Rectangle 216"/>
              <p:cNvSpPr/>
              <p:nvPr/>
            </p:nvSpPr>
            <p:spPr>
              <a:xfrm>
                <a:off x="3106" y="2498"/>
                <a:ext cx="5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89" name="Line 217"/>
              <p:cNvSpPr/>
              <p:nvPr/>
            </p:nvSpPr>
            <p:spPr>
              <a:xfrm>
                <a:off x="3106" y="2498"/>
                <a:ext cx="0" cy="1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0" name="Rectangle 218"/>
              <p:cNvSpPr/>
              <p:nvPr/>
            </p:nvSpPr>
            <p:spPr>
              <a:xfrm>
                <a:off x="3128" y="2474"/>
                <a:ext cx="8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91" name="Line 219"/>
              <p:cNvSpPr/>
              <p:nvPr/>
            </p:nvSpPr>
            <p:spPr>
              <a:xfrm>
                <a:off x="3128" y="2474"/>
                <a:ext cx="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2" name="Rectangle 220"/>
              <p:cNvSpPr/>
              <p:nvPr/>
            </p:nvSpPr>
            <p:spPr>
              <a:xfrm>
                <a:off x="3128" y="2498"/>
                <a:ext cx="8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93" name="Line 221"/>
              <p:cNvSpPr/>
              <p:nvPr/>
            </p:nvSpPr>
            <p:spPr>
              <a:xfrm>
                <a:off x="3128" y="2498"/>
                <a:ext cx="8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4" name="Line 222"/>
              <p:cNvSpPr/>
              <p:nvPr/>
            </p:nvSpPr>
            <p:spPr>
              <a:xfrm>
                <a:off x="3128" y="2498"/>
                <a:ext cx="0" cy="1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5" name="Rectangle 223"/>
              <p:cNvSpPr/>
              <p:nvPr/>
            </p:nvSpPr>
            <p:spPr>
              <a:xfrm>
                <a:off x="3136" y="2474"/>
                <a:ext cx="1249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96" name="Line 224"/>
              <p:cNvSpPr/>
              <p:nvPr/>
            </p:nvSpPr>
            <p:spPr>
              <a:xfrm>
                <a:off x="3136" y="2474"/>
                <a:ext cx="124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7" name="Rectangle 225"/>
              <p:cNvSpPr/>
              <p:nvPr/>
            </p:nvSpPr>
            <p:spPr>
              <a:xfrm>
                <a:off x="3136" y="2498"/>
                <a:ext cx="1249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798" name="Line 226"/>
              <p:cNvSpPr/>
              <p:nvPr/>
            </p:nvSpPr>
            <p:spPr>
              <a:xfrm>
                <a:off x="3136" y="2498"/>
                <a:ext cx="1249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9" name="Rectangle 227"/>
              <p:cNvSpPr/>
              <p:nvPr/>
            </p:nvSpPr>
            <p:spPr>
              <a:xfrm>
                <a:off x="4385" y="2474"/>
                <a:ext cx="4" cy="5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00" name="Line 228"/>
              <p:cNvSpPr/>
              <p:nvPr/>
            </p:nvSpPr>
            <p:spPr>
              <a:xfrm>
                <a:off x="4385" y="2474"/>
                <a:ext cx="4" cy="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1" name="Line 229"/>
              <p:cNvSpPr/>
              <p:nvPr/>
            </p:nvSpPr>
            <p:spPr>
              <a:xfrm>
                <a:off x="4385" y="2474"/>
                <a:ext cx="0" cy="5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2" name="Rectangle 230"/>
              <p:cNvSpPr/>
              <p:nvPr/>
            </p:nvSpPr>
            <p:spPr>
              <a:xfrm>
                <a:off x="4385" y="2498"/>
                <a:ext cx="4" cy="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03" name="Line 231"/>
              <p:cNvSpPr/>
              <p:nvPr/>
            </p:nvSpPr>
            <p:spPr>
              <a:xfrm>
                <a:off x="4385" y="2498"/>
                <a:ext cx="0" cy="10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4" name="Rectangle 232"/>
              <p:cNvSpPr/>
              <p:nvPr/>
            </p:nvSpPr>
            <p:spPr>
              <a:xfrm>
                <a:off x="4406" y="2474"/>
                <a:ext cx="8" cy="34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05" name="Line 233"/>
              <p:cNvSpPr/>
              <p:nvPr/>
            </p:nvSpPr>
            <p:spPr>
              <a:xfrm>
                <a:off x="4406" y="2474"/>
                <a:ext cx="0" cy="34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6" name="Rectangle 234"/>
              <p:cNvSpPr/>
              <p:nvPr/>
            </p:nvSpPr>
            <p:spPr>
              <a:xfrm>
                <a:off x="1512" y="2508"/>
                <a:ext cx="8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07" name="Line 235"/>
              <p:cNvSpPr/>
              <p:nvPr/>
            </p:nvSpPr>
            <p:spPr>
              <a:xfrm>
                <a:off x="1512" y="2508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8" name="Rectangle 236"/>
              <p:cNvSpPr/>
              <p:nvPr/>
            </p:nvSpPr>
            <p:spPr>
              <a:xfrm>
                <a:off x="1537" y="2508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09" name="Line 237"/>
              <p:cNvSpPr/>
              <p:nvPr/>
            </p:nvSpPr>
            <p:spPr>
              <a:xfrm>
                <a:off x="1537" y="2508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10" name="Rectangle 238"/>
              <p:cNvSpPr/>
              <p:nvPr/>
            </p:nvSpPr>
            <p:spPr>
              <a:xfrm>
                <a:off x="2309" y="2508"/>
                <a:ext cx="4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11" name="Line 239"/>
              <p:cNvSpPr/>
              <p:nvPr/>
            </p:nvSpPr>
            <p:spPr>
              <a:xfrm>
                <a:off x="2309" y="2508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12" name="Rectangle 240"/>
              <p:cNvSpPr/>
              <p:nvPr/>
            </p:nvSpPr>
            <p:spPr>
              <a:xfrm>
                <a:off x="2330" y="2508"/>
                <a:ext cx="9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13" name="Line 241"/>
              <p:cNvSpPr/>
              <p:nvPr/>
            </p:nvSpPr>
            <p:spPr>
              <a:xfrm>
                <a:off x="2330" y="2508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14" name="Rectangle 242"/>
              <p:cNvSpPr/>
              <p:nvPr/>
            </p:nvSpPr>
            <p:spPr>
              <a:xfrm>
                <a:off x="3106" y="2508"/>
                <a:ext cx="5" cy="441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815" name="Line 243"/>
              <p:cNvSpPr/>
              <p:nvPr/>
            </p:nvSpPr>
            <p:spPr>
              <a:xfrm>
                <a:off x="3106" y="2508"/>
                <a:ext cx="0" cy="441"/>
              </a:xfrm>
              <a:prstGeom prst="line">
                <a:avLst/>
              </a:prstGeom>
              <a:ln w="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98" name="Rectangle 245"/>
            <p:cNvSpPr/>
            <p:nvPr/>
          </p:nvSpPr>
          <p:spPr>
            <a:xfrm>
              <a:off x="3128" y="2508"/>
              <a:ext cx="8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499" name="Line 246"/>
            <p:cNvSpPr/>
            <p:nvPr/>
          </p:nvSpPr>
          <p:spPr>
            <a:xfrm>
              <a:off x="3128" y="2508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Rectangle 247"/>
            <p:cNvSpPr/>
            <p:nvPr/>
          </p:nvSpPr>
          <p:spPr>
            <a:xfrm>
              <a:off x="4385" y="2508"/>
              <a:ext cx="4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01" name="Line 248"/>
            <p:cNvSpPr/>
            <p:nvPr/>
          </p:nvSpPr>
          <p:spPr>
            <a:xfrm>
              <a:off x="4385" y="2508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2" name="Rectangle 249"/>
            <p:cNvSpPr/>
            <p:nvPr/>
          </p:nvSpPr>
          <p:spPr>
            <a:xfrm>
              <a:off x="4406" y="2508"/>
              <a:ext cx="8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03" name="Line 250"/>
            <p:cNvSpPr/>
            <p:nvPr/>
          </p:nvSpPr>
          <p:spPr>
            <a:xfrm>
              <a:off x="4406" y="2508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Rectangle 251"/>
            <p:cNvSpPr/>
            <p:nvPr/>
          </p:nvSpPr>
          <p:spPr>
            <a:xfrm>
              <a:off x="1786" y="3112"/>
              <a:ext cx="76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20505" name="Rectangle 252"/>
            <p:cNvSpPr/>
            <p:nvPr/>
          </p:nvSpPr>
          <p:spPr>
            <a:xfrm>
              <a:off x="1908" y="3112"/>
              <a:ext cx="15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2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06" name="Rectangle 253"/>
            <p:cNvSpPr/>
            <p:nvPr/>
          </p:nvSpPr>
          <p:spPr>
            <a:xfrm>
              <a:off x="2465" y="3112"/>
              <a:ext cx="152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40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20507" name="Rectangle 254"/>
            <p:cNvSpPr/>
            <p:nvPr/>
          </p:nvSpPr>
          <p:spPr>
            <a:xfrm>
              <a:off x="2668" y="3112"/>
              <a:ext cx="302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2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分米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08" name="Rectangle 255"/>
            <p:cNvSpPr/>
            <p:nvPr/>
          </p:nvSpPr>
          <p:spPr>
            <a:xfrm>
              <a:off x="1512" y="2949"/>
              <a:ext cx="8" cy="34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09" name="Line 256"/>
            <p:cNvSpPr/>
            <p:nvPr/>
          </p:nvSpPr>
          <p:spPr>
            <a:xfrm>
              <a:off x="1512" y="2949"/>
              <a:ext cx="0" cy="34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Rectangle 257"/>
            <p:cNvSpPr/>
            <p:nvPr/>
          </p:nvSpPr>
          <p:spPr>
            <a:xfrm>
              <a:off x="1537" y="2949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11" name="Line 258"/>
            <p:cNvSpPr/>
            <p:nvPr/>
          </p:nvSpPr>
          <p:spPr>
            <a:xfrm>
              <a:off x="1537" y="2949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2" name="Line 259"/>
            <p:cNvSpPr/>
            <p:nvPr/>
          </p:nvSpPr>
          <p:spPr>
            <a:xfrm>
              <a:off x="1537" y="2949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Rectangle 260"/>
            <p:cNvSpPr/>
            <p:nvPr/>
          </p:nvSpPr>
          <p:spPr>
            <a:xfrm>
              <a:off x="1537" y="2973"/>
              <a:ext cx="4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14" name="Line 261"/>
            <p:cNvSpPr/>
            <p:nvPr/>
          </p:nvSpPr>
          <p:spPr>
            <a:xfrm>
              <a:off x="1537" y="2973"/>
              <a:ext cx="0" cy="1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Rectangle 262"/>
            <p:cNvSpPr/>
            <p:nvPr/>
          </p:nvSpPr>
          <p:spPr>
            <a:xfrm>
              <a:off x="1541" y="2949"/>
              <a:ext cx="768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16" name="Line 263"/>
            <p:cNvSpPr/>
            <p:nvPr/>
          </p:nvSpPr>
          <p:spPr>
            <a:xfrm>
              <a:off x="1541" y="2949"/>
              <a:ext cx="76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Rectangle 264"/>
            <p:cNvSpPr/>
            <p:nvPr/>
          </p:nvSpPr>
          <p:spPr>
            <a:xfrm>
              <a:off x="1541" y="2973"/>
              <a:ext cx="768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18" name="Line 265"/>
            <p:cNvSpPr/>
            <p:nvPr/>
          </p:nvSpPr>
          <p:spPr>
            <a:xfrm>
              <a:off x="1541" y="2973"/>
              <a:ext cx="76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Rectangle 266"/>
            <p:cNvSpPr/>
            <p:nvPr/>
          </p:nvSpPr>
          <p:spPr>
            <a:xfrm>
              <a:off x="2309" y="2949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20" name="Line 267"/>
            <p:cNvSpPr/>
            <p:nvPr/>
          </p:nvSpPr>
          <p:spPr>
            <a:xfrm>
              <a:off x="2309" y="2949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Line 268"/>
            <p:cNvSpPr/>
            <p:nvPr/>
          </p:nvSpPr>
          <p:spPr>
            <a:xfrm>
              <a:off x="2309" y="2949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Rectangle 269"/>
            <p:cNvSpPr/>
            <p:nvPr/>
          </p:nvSpPr>
          <p:spPr>
            <a:xfrm>
              <a:off x="2309" y="2973"/>
              <a:ext cx="4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23" name="Line 270"/>
            <p:cNvSpPr/>
            <p:nvPr/>
          </p:nvSpPr>
          <p:spPr>
            <a:xfrm>
              <a:off x="2309" y="2973"/>
              <a:ext cx="0" cy="1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Rectangle 271"/>
            <p:cNvSpPr/>
            <p:nvPr/>
          </p:nvSpPr>
          <p:spPr>
            <a:xfrm>
              <a:off x="2330" y="2949"/>
              <a:ext cx="9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25" name="Line 272"/>
            <p:cNvSpPr/>
            <p:nvPr/>
          </p:nvSpPr>
          <p:spPr>
            <a:xfrm>
              <a:off x="2330" y="2949"/>
              <a:ext cx="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Rectangle 273"/>
            <p:cNvSpPr/>
            <p:nvPr/>
          </p:nvSpPr>
          <p:spPr>
            <a:xfrm>
              <a:off x="2330" y="2973"/>
              <a:ext cx="9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27" name="Line 274"/>
            <p:cNvSpPr/>
            <p:nvPr/>
          </p:nvSpPr>
          <p:spPr>
            <a:xfrm>
              <a:off x="2330" y="2973"/>
              <a:ext cx="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Line 275"/>
            <p:cNvSpPr/>
            <p:nvPr/>
          </p:nvSpPr>
          <p:spPr>
            <a:xfrm>
              <a:off x="2330" y="2973"/>
              <a:ext cx="0" cy="1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Rectangle 276"/>
            <p:cNvSpPr/>
            <p:nvPr/>
          </p:nvSpPr>
          <p:spPr>
            <a:xfrm>
              <a:off x="2339" y="2949"/>
              <a:ext cx="767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30" name="Line 277"/>
            <p:cNvSpPr/>
            <p:nvPr/>
          </p:nvSpPr>
          <p:spPr>
            <a:xfrm>
              <a:off x="2339" y="2949"/>
              <a:ext cx="767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Rectangle 278"/>
            <p:cNvSpPr/>
            <p:nvPr/>
          </p:nvSpPr>
          <p:spPr>
            <a:xfrm>
              <a:off x="2339" y="2973"/>
              <a:ext cx="767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32" name="Line 279"/>
            <p:cNvSpPr/>
            <p:nvPr/>
          </p:nvSpPr>
          <p:spPr>
            <a:xfrm>
              <a:off x="2339" y="2973"/>
              <a:ext cx="767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Rectangle 280"/>
            <p:cNvSpPr/>
            <p:nvPr/>
          </p:nvSpPr>
          <p:spPr>
            <a:xfrm>
              <a:off x="3106" y="2949"/>
              <a:ext cx="5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34" name="Line 281"/>
            <p:cNvSpPr/>
            <p:nvPr/>
          </p:nvSpPr>
          <p:spPr>
            <a:xfrm>
              <a:off x="3106" y="2949"/>
              <a:ext cx="5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Line 282"/>
            <p:cNvSpPr/>
            <p:nvPr/>
          </p:nvSpPr>
          <p:spPr>
            <a:xfrm>
              <a:off x="3106" y="2949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Rectangle 283"/>
            <p:cNvSpPr/>
            <p:nvPr/>
          </p:nvSpPr>
          <p:spPr>
            <a:xfrm>
              <a:off x="3106" y="2973"/>
              <a:ext cx="5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37" name="Line 284"/>
            <p:cNvSpPr/>
            <p:nvPr/>
          </p:nvSpPr>
          <p:spPr>
            <a:xfrm>
              <a:off x="3106" y="2973"/>
              <a:ext cx="0" cy="1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Rectangle 285"/>
            <p:cNvSpPr/>
            <p:nvPr/>
          </p:nvSpPr>
          <p:spPr>
            <a:xfrm>
              <a:off x="3128" y="2949"/>
              <a:ext cx="8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39" name="Line 286"/>
            <p:cNvSpPr/>
            <p:nvPr/>
          </p:nvSpPr>
          <p:spPr>
            <a:xfrm>
              <a:off x="3128" y="2949"/>
              <a:ext cx="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Rectangle 287"/>
            <p:cNvSpPr/>
            <p:nvPr/>
          </p:nvSpPr>
          <p:spPr>
            <a:xfrm>
              <a:off x="3128" y="2973"/>
              <a:ext cx="8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41" name="Line 288"/>
            <p:cNvSpPr/>
            <p:nvPr/>
          </p:nvSpPr>
          <p:spPr>
            <a:xfrm>
              <a:off x="3128" y="2973"/>
              <a:ext cx="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Line 289"/>
            <p:cNvSpPr/>
            <p:nvPr/>
          </p:nvSpPr>
          <p:spPr>
            <a:xfrm>
              <a:off x="3128" y="2973"/>
              <a:ext cx="0" cy="1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Rectangle 290"/>
            <p:cNvSpPr/>
            <p:nvPr/>
          </p:nvSpPr>
          <p:spPr>
            <a:xfrm>
              <a:off x="3136" y="2949"/>
              <a:ext cx="1249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44" name="Line 291"/>
            <p:cNvSpPr/>
            <p:nvPr/>
          </p:nvSpPr>
          <p:spPr>
            <a:xfrm>
              <a:off x="3136" y="2949"/>
              <a:ext cx="124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Rectangle 292"/>
            <p:cNvSpPr/>
            <p:nvPr/>
          </p:nvSpPr>
          <p:spPr>
            <a:xfrm>
              <a:off x="3136" y="2973"/>
              <a:ext cx="1249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46" name="Line 293"/>
            <p:cNvSpPr/>
            <p:nvPr/>
          </p:nvSpPr>
          <p:spPr>
            <a:xfrm>
              <a:off x="3136" y="2973"/>
              <a:ext cx="124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7" name="Rectangle 294"/>
            <p:cNvSpPr/>
            <p:nvPr/>
          </p:nvSpPr>
          <p:spPr>
            <a:xfrm>
              <a:off x="4385" y="2949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48" name="Line 295"/>
            <p:cNvSpPr/>
            <p:nvPr/>
          </p:nvSpPr>
          <p:spPr>
            <a:xfrm>
              <a:off x="4385" y="2949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Line 296"/>
            <p:cNvSpPr/>
            <p:nvPr/>
          </p:nvSpPr>
          <p:spPr>
            <a:xfrm>
              <a:off x="4385" y="2949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0" name="Rectangle 297"/>
            <p:cNvSpPr/>
            <p:nvPr/>
          </p:nvSpPr>
          <p:spPr>
            <a:xfrm>
              <a:off x="4385" y="2973"/>
              <a:ext cx="4" cy="10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51" name="Line 298"/>
            <p:cNvSpPr/>
            <p:nvPr/>
          </p:nvSpPr>
          <p:spPr>
            <a:xfrm>
              <a:off x="4385" y="2973"/>
              <a:ext cx="0" cy="1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2" name="Rectangle 299"/>
            <p:cNvSpPr/>
            <p:nvPr/>
          </p:nvSpPr>
          <p:spPr>
            <a:xfrm>
              <a:off x="4406" y="2949"/>
              <a:ext cx="8" cy="34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53" name="Line 300"/>
            <p:cNvSpPr/>
            <p:nvPr/>
          </p:nvSpPr>
          <p:spPr>
            <a:xfrm>
              <a:off x="4406" y="2949"/>
              <a:ext cx="0" cy="34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4" name="Rectangle 301"/>
            <p:cNvSpPr/>
            <p:nvPr/>
          </p:nvSpPr>
          <p:spPr>
            <a:xfrm>
              <a:off x="1512" y="2983"/>
              <a:ext cx="8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55" name="Line 302"/>
            <p:cNvSpPr/>
            <p:nvPr/>
          </p:nvSpPr>
          <p:spPr>
            <a:xfrm>
              <a:off x="1512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6" name="Rectangle 303"/>
            <p:cNvSpPr/>
            <p:nvPr/>
          </p:nvSpPr>
          <p:spPr>
            <a:xfrm>
              <a:off x="1537" y="2983"/>
              <a:ext cx="4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57" name="Line 304"/>
            <p:cNvSpPr/>
            <p:nvPr/>
          </p:nvSpPr>
          <p:spPr>
            <a:xfrm>
              <a:off x="1537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8" name="Rectangle 305"/>
            <p:cNvSpPr/>
            <p:nvPr/>
          </p:nvSpPr>
          <p:spPr>
            <a:xfrm>
              <a:off x="1512" y="3424"/>
              <a:ext cx="8" cy="33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59" name="Line 306"/>
            <p:cNvSpPr/>
            <p:nvPr/>
          </p:nvSpPr>
          <p:spPr>
            <a:xfrm>
              <a:off x="1512" y="3424"/>
              <a:ext cx="0" cy="33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0" name="Rectangle 307"/>
            <p:cNvSpPr/>
            <p:nvPr/>
          </p:nvSpPr>
          <p:spPr>
            <a:xfrm>
              <a:off x="1512" y="3448"/>
              <a:ext cx="29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61" name="Line 308"/>
            <p:cNvSpPr/>
            <p:nvPr/>
          </p:nvSpPr>
          <p:spPr>
            <a:xfrm>
              <a:off x="1512" y="3448"/>
              <a:ext cx="2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2" name="Rectangle 309"/>
            <p:cNvSpPr/>
            <p:nvPr/>
          </p:nvSpPr>
          <p:spPr>
            <a:xfrm>
              <a:off x="1537" y="3424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63" name="Line 310"/>
            <p:cNvSpPr/>
            <p:nvPr/>
          </p:nvSpPr>
          <p:spPr>
            <a:xfrm>
              <a:off x="1537" y="3424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Line 311"/>
            <p:cNvSpPr/>
            <p:nvPr/>
          </p:nvSpPr>
          <p:spPr>
            <a:xfrm>
              <a:off x="1537" y="3424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5" name="Rectangle 312"/>
            <p:cNvSpPr/>
            <p:nvPr/>
          </p:nvSpPr>
          <p:spPr>
            <a:xfrm>
              <a:off x="1537" y="3424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66" name="Line 313"/>
            <p:cNvSpPr/>
            <p:nvPr/>
          </p:nvSpPr>
          <p:spPr>
            <a:xfrm>
              <a:off x="1537" y="3424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7" name="Line 314"/>
            <p:cNvSpPr/>
            <p:nvPr/>
          </p:nvSpPr>
          <p:spPr>
            <a:xfrm>
              <a:off x="1537" y="3424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8" name="Rectangle 315"/>
            <p:cNvSpPr/>
            <p:nvPr/>
          </p:nvSpPr>
          <p:spPr>
            <a:xfrm>
              <a:off x="1541" y="3424"/>
              <a:ext cx="768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69" name="Line 316"/>
            <p:cNvSpPr/>
            <p:nvPr/>
          </p:nvSpPr>
          <p:spPr>
            <a:xfrm>
              <a:off x="1541" y="3424"/>
              <a:ext cx="76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Rectangle 317"/>
            <p:cNvSpPr/>
            <p:nvPr/>
          </p:nvSpPr>
          <p:spPr>
            <a:xfrm>
              <a:off x="1541" y="3448"/>
              <a:ext cx="768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71" name="Line 318"/>
            <p:cNvSpPr/>
            <p:nvPr/>
          </p:nvSpPr>
          <p:spPr>
            <a:xfrm>
              <a:off x="1541" y="3448"/>
              <a:ext cx="76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2" name="Rectangle 319"/>
            <p:cNvSpPr/>
            <p:nvPr/>
          </p:nvSpPr>
          <p:spPr>
            <a:xfrm>
              <a:off x="2309" y="2983"/>
              <a:ext cx="4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73" name="Line 320"/>
            <p:cNvSpPr/>
            <p:nvPr/>
          </p:nvSpPr>
          <p:spPr>
            <a:xfrm>
              <a:off x="2309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4" name="Rectangle 321"/>
            <p:cNvSpPr/>
            <p:nvPr/>
          </p:nvSpPr>
          <p:spPr>
            <a:xfrm>
              <a:off x="2330" y="2983"/>
              <a:ext cx="9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75" name="Line 322"/>
            <p:cNvSpPr/>
            <p:nvPr/>
          </p:nvSpPr>
          <p:spPr>
            <a:xfrm>
              <a:off x="2330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Rectangle 323"/>
            <p:cNvSpPr/>
            <p:nvPr/>
          </p:nvSpPr>
          <p:spPr>
            <a:xfrm>
              <a:off x="2309" y="3424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77" name="Line 324"/>
            <p:cNvSpPr/>
            <p:nvPr/>
          </p:nvSpPr>
          <p:spPr>
            <a:xfrm>
              <a:off x="2309" y="3424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8" name="Line 325"/>
            <p:cNvSpPr/>
            <p:nvPr/>
          </p:nvSpPr>
          <p:spPr>
            <a:xfrm>
              <a:off x="2309" y="3424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9" name="Rectangle 326"/>
            <p:cNvSpPr/>
            <p:nvPr/>
          </p:nvSpPr>
          <p:spPr>
            <a:xfrm>
              <a:off x="2330" y="3424"/>
              <a:ext cx="9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80" name="Line 327"/>
            <p:cNvSpPr/>
            <p:nvPr/>
          </p:nvSpPr>
          <p:spPr>
            <a:xfrm>
              <a:off x="2330" y="3424"/>
              <a:ext cx="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Rectangle 328"/>
            <p:cNvSpPr/>
            <p:nvPr/>
          </p:nvSpPr>
          <p:spPr>
            <a:xfrm>
              <a:off x="2309" y="3448"/>
              <a:ext cx="30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82" name="Line 329"/>
            <p:cNvSpPr/>
            <p:nvPr/>
          </p:nvSpPr>
          <p:spPr>
            <a:xfrm>
              <a:off x="2309" y="3448"/>
              <a:ext cx="30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3" name="Rectangle 330"/>
            <p:cNvSpPr/>
            <p:nvPr/>
          </p:nvSpPr>
          <p:spPr>
            <a:xfrm>
              <a:off x="2339" y="3424"/>
              <a:ext cx="767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84" name="Line 331"/>
            <p:cNvSpPr/>
            <p:nvPr/>
          </p:nvSpPr>
          <p:spPr>
            <a:xfrm>
              <a:off x="2339" y="3424"/>
              <a:ext cx="767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5" name="Rectangle 332"/>
            <p:cNvSpPr/>
            <p:nvPr/>
          </p:nvSpPr>
          <p:spPr>
            <a:xfrm>
              <a:off x="2339" y="3448"/>
              <a:ext cx="767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86" name="Line 333"/>
            <p:cNvSpPr/>
            <p:nvPr/>
          </p:nvSpPr>
          <p:spPr>
            <a:xfrm>
              <a:off x="2339" y="3448"/>
              <a:ext cx="767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7" name="Rectangle 334"/>
            <p:cNvSpPr/>
            <p:nvPr/>
          </p:nvSpPr>
          <p:spPr>
            <a:xfrm>
              <a:off x="3106" y="2983"/>
              <a:ext cx="5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88" name="Line 335"/>
            <p:cNvSpPr/>
            <p:nvPr/>
          </p:nvSpPr>
          <p:spPr>
            <a:xfrm>
              <a:off x="3106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9" name="Rectangle 336"/>
            <p:cNvSpPr/>
            <p:nvPr/>
          </p:nvSpPr>
          <p:spPr>
            <a:xfrm>
              <a:off x="3128" y="2983"/>
              <a:ext cx="8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90" name="Line 337"/>
            <p:cNvSpPr/>
            <p:nvPr/>
          </p:nvSpPr>
          <p:spPr>
            <a:xfrm>
              <a:off x="3128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1" name="Rectangle 338"/>
            <p:cNvSpPr/>
            <p:nvPr/>
          </p:nvSpPr>
          <p:spPr>
            <a:xfrm>
              <a:off x="3106" y="3424"/>
              <a:ext cx="5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92" name="Line 339"/>
            <p:cNvSpPr/>
            <p:nvPr/>
          </p:nvSpPr>
          <p:spPr>
            <a:xfrm>
              <a:off x="3106" y="3424"/>
              <a:ext cx="5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3" name="Line 340"/>
            <p:cNvSpPr/>
            <p:nvPr/>
          </p:nvSpPr>
          <p:spPr>
            <a:xfrm>
              <a:off x="3106" y="3424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4" name="Rectangle 341"/>
            <p:cNvSpPr/>
            <p:nvPr/>
          </p:nvSpPr>
          <p:spPr>
            <a:xfrm>
              <a:off x="3128" y="3424"/>
              <a:ext cx="8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95" name="Line 342"/>
            <p:cNvSpPr/>
            <p:nvPr/>
          </p:nvSpPr>
          <p:spPr>
            <a:xfrm>
              <a:off x="3128" y="3424"/>
              <a:ext cx="8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6" name="Rectangle 343"/>
            <p:cNvSpPr/>
            <p:nvPr/>
          </p:nvSpPr>
          <p:spPr>
            <a:xfrm>
              <a:off x="3106" y="3448"/>
              <a:ext cx="30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97" name="Line 344"/>
            <p:cNvSpPr/>
            <p:nvPr/>
          </p:nvSpPr>
          <p:spPr>
            <a:xfrm>
              <a:off x="3106" y="3448"/>
              <a:ext cx="30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8" name="Rectangle 345"/>
            <p:cNvSpPr/>
            <p:nvPr/>
          </p:nvSpPr>
          <p:spPr>
            <a:xfrm>
              <a:off x="3136" y="3424"/>
              <a:ext cx="1249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99" name="Line 346"/>
            <p:cNvSpPr/>
            <p:nvPr/>
          </p:nvSpPr>
          <p:spPr>
            <a:xfrm>
              <a:off x="3136" y="3424"/>
              <a:ext cx="124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0" name="Rectangle 347"/>
            <p:cNvSpPr/>
            <p:nvPr/>
          </p:nvSpPr>
          <p:spPr>
            <a:xfrm>
              <a:off x="3136" y="3448"/>
              <a:ext cx="1249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01" name="Line 348"/>
            <p:cNvSpPr/>
            <p:nvPr/>
          </p:nvSpPr>
          <p:spPr>
            <a:xfrm>
              <a:off x="3136" y="3448"/>
              <a:ext cx="124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2" name="Rectangle 349"/>
            <p:cNvSpPr/>
            <p:nvPr/>
          </p:nvSpPr>
          <p:spPr>
            <a:xfrm>
              <a:off x="4385" y="2983"/>
              <a:ext cx="4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03" name="Line 350"/>
            <p:cNvSpPr/>
            <p:nvPr/>
          </p:nvSpPr>
          <p:spPr>
            <a:xfrm>
              <a:off x="4385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4" name="Rectangle 351"/>
            <p:cNvSpPr/>
            <p:nvPr/>
          </p:nvSpPr>
          <p:spPr>
            <a:xfrm>
              <a:off x="4406" y="2983"/>
              <a:ext cx="8" cy="441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05" name="Line 352"/>
            <p:cNvSpPr/>
            <p:nvPr/>
          </p:nvSpPr>
          <p:spPr>
            <a:xfrm>
              <a:off x="4406" y="2983"/>
              <a:ext cx="0" cy="441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6" name="Rectangle 353"/>
            <p:cNvSpPr/>
            <p:nvPr/>
          </p:nvSpPr>
          <p:spPr>
            <a:xfrm>
              <a:off x="4406" y="3424"/>
              <a:ext cx="8" cy="33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07" name="Line 354"/>
            <p:cNvSpPr/>
            <p:nvPr/>
          </p:nvSpPr>
          <p:spPr>
            <a:xfrm>
              <a:off x="4406" y="3424"/>
              <a:ext cx="0" cy="33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8" name="Rectangle 355"/>
            <p:cNvSpPr/>
            <p:nvPr/>
          </p:nvSpPr>
          <p:spPr>
            <a:xfrm>
              <a:off x="4385" y="3448"/>
              <a:ext cx="29" cy="9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09" name="Line 356"/>
            <p:cNvSpPr/>
            <p:nvPr/>
          </p:nvSpPr>
          <p:spPr>
            <a:xfrm>
              <a:off x="4385" y="3448"/>
              <a:ext cx="29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0" name="Rectangle 357"/>
            <p:cNvSpPr/>
            <p:nvPr/>
          </p:nvSpPr>
          <p:spPr>
            <a:xfrm>
              <a:off x="4385" y="3424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11" name="Line 358"/>
            <p:cNvSpPr/>
            <p:nvPr/>
          </p:nvSpPr>
          <p:spPr>
            <a:xfrm>
              <a:off x="4385" y="3424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2" name="Line 359"/>
            <p:cNvSpPr/>
            <p:nvPr/>
          </p:nvSpPr>
          <p:spPr>
            <a:xfrm>
              <a:off x="4385" y="3424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3" name="Rectangle 360"/>
            <p:cNvSpPr/>
            <p:nvPr/>
          </p:nvSpPr>
          <p:spPr>
            <a:xfrm>
              <a:off x="4385" y="3424"/>
              <a:ext cx="4" cy="5"/>
            </a:xfrm>
            <a:prstGeom prst="rect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14" name="Line 361"/>
            <p:cNvSpPr/>
            <p:nvPr/>
          </p:nvSpPr>
          <p:spPr>
            <a:xfrm>
              <a:off x="4385" y="3424"/>
              <a:ext cx="4" cy="0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5" name="Line 362"/>
            <p:cNvSpPr/>
            <p:nvPr/>
          </p:nvSpPr>
          <p:spPr>
            <a:xfrm>
              <a:off x="4385" y="3424"/>
              <a:ext cx="0" cy="5"/>
            </a:xfrm>
            <a:prstGeom prst="line">
              <a:avLst/>
            </a:prstGeom>
            <a:ln w="0" cap="flat" cmpd="sng">
              <a:solidFill>
                <a:srgbClr val="008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7" name="Text Box 15"/>
          <p:cNvSpPr txBox="1"/>
          <p:nvPr/>
        </p:nvSpPr>
        <p:spPr>
          <a:xfrm>
            <a:off x="3563938" y="3141663"/>
            <a:ext cx="1512887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28</a:t>
            </a:r>
            <a:r>
              <a:rPr lang="zh-CN" altLang="en-US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厘米</a:t>
            </a:r>
          </a:p>
        </p:txBody>
      </p:sp>
      <p:sp>
        <p:nvSpPr>
          <p:cNvPr id="13328" name="Text Box 16"/>
          <p:cNvSpPr txBox="1"/>
          <p:nvPr/>
        </p:nvSpPr>
        <p:spPr>
          <a:xfrm>
            <a:off x="3563938" y="3860800"/>
            <a:ext cx="1512887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分米</a:t>
            </a:r>
          </a:p>
        </p:txBody>
      </p:sp>
      <p:sp>
        <p:nvSpPr>
          <p:cNvPr id="13329" name="Text Box 17"/>
          <p:cNvSpPr txBox="1"/>
          <p:nvPr/>
        </p:nvSpPr>
        <p:spPr>
          <a:xfrm>
            <a:off x="3635375" y="4868863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160</a:t>
            </a:r>
            <a:r>
              <a:rPr lang="zh-CN" altLang="en-US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分米或</a:t>
            </a:r>
            <a:r>
              <a:rPr lang="en-US" altLang="zh-CN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2400" b="1" dirty="0">
                <a:solidFill>
                  <a:srgbClr val="F60A2C"/>
                </a:solidFill>
                <a:latin typeface="楷体_GB2312" pitchFamily="49" charset="-122"/>
                <a:ea typeface="楷体_GB2312" pitchFamily="49" charset="-122"/>
              </a:rPr>
              <a:t>米</a:t>
            </a:r>
            <a:endParaRPr lang="zh-CN" altLang="en-US" sz="2400" dirty="0">
              <a:solidFill>
                <a:srgbClr val="F60A2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Text Box 2"/>
          <p:cNvSpPr txBox="1"/>
          <p:nvPr/>
        </p:nvSpPr>
        <p:spPr>
          <a:xfrm>
            <a:off x="219075" y="787400"/>
            <a:ext cx="26844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dirty="0">
                <a:latin typeface="Arial" panose="020B0604020202020204" pitchFamily="34" charset="0"/>
                <a:ea typeface="隶书" panose="02010509060101010101" pitchFamily="49" charset="-122"/>
              </a:rPr>
              <a:t>练习一</a:t>
            </a:r>
          </a:p>
        </p:txBody>
      </p:sp>
      <p:pic>
        <p:nvPicPr>
          <p:cNvPr id="13315" name="Picture 3" descr="前进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88" y="6165850"/>
            <a:ext cx="576262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8" name="Rectangle 5">
            <a:hlinkClick r:id="" action="ppaction://noaction"/>
          </p:cNvPr>
          <p:cNvSpPr/>
          <p:nvPr/>
        </p:nvSpPr>
        <p:spPr>
          <a:xfrm>
            <a:off x="1144588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9" name="Rectangle 7">
            <a:hlinkClick r:id="rId3" action="ppaction://hlinksldjump"/>
          </p:cNvPr>
          <p:cNvSpPr/>
          <p:nvPr/>
        </p:nvSpPr>
        <p:spPr>
          <a:xfrm>
            <a:off x="3476625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90" name="Rectangle 8">
            <a:hlinkClick r:id="rId4" action="ppaction://hlinksldjump"/>
          </p:cNvPr>
          <p:cNvSpPr/>
          <p:nvPr/>
        </p:nvSpPr>
        <p:spPr>
          <a:xfrm>
            <a:off x="4629150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91" name="Rectangle 9">
            <a:hlinkClick r:id="rId5" action="ppaction://hlinksldjump"/>
          </p:cNvPr>
          <p:cNvSpPr/>
          <p:nvPr/>
        </p:nvSpPr>
        <p:spPr>
          <a:xfrm>
            <a:off x="5824538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92" name="Rectangle 10">
            <a:hlinkClick r:id="rId6" action="ppaction://hlinksldjump"/>
          </p:cNvPr>
          <p:cNvSpPr/>
          <p:nvPr/>
        </p:nvSpPr>
        <p:spPr>
          <a:xfrm>
            <a:off x="6977063" y="217488"/>
            <a:ext cx="100965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93" name="Text Box 14"/>
          <p:cNvSpPr txBox="1"/>
          <p:nvPr/>
        </p:nvSpPr>
        <p:spPr>
          <a:xfrm>
            <a:off x="2195513" y="981075"/>
            <a:ext cx="17287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</a:rPr>
              <a:t>填表。</a:t>
            </a:r>
          </a:p>
        </p:txBody>
      </p:sp>
      <p:sp>
        <p:nvSpPr>
          <p:cNvPr id="20494" name="Text Box 35"/>
          <p:cNvSpPr txBox="1"/>
          <p:nvPr/>
        </p:nvSpPr>
        <p:spPr>
          <a:xfrm>
            <a:off x="0" y="1628775"/>
            <a:ext cx="16192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FF"/>
                </a:solidFill>
                <a:latin typeface="Arial" panose="020B0604020202020204" pitchFamily="34" charset="0"/>
                <a:ea typeface="楷体_GB2312" pitchFamily="49" charset="-122"/>
              </a:rPr>
              <a:t>长方形</a:t>
            </a:r>
          </a:p>
        </p:txBody>
      </p:sp>
      <p:sp>
        <p:nvSpPr>
          <p:cNvPr id="20495" name="Text Box 41">
            <a:hlinkClick r:id="" action="ppaction://noaction"/>
          </p:cNvPr>
          <p:cNvSpPr txBox="1"/>
          <p:nvPr/>
        </p:nvSpPr>
        <p:spPr>
          <a:xfrm>
            <a:off x="6443663" y="614045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5"/>
                  </p:tgtEl>
                </p:cond>
              </p:nextCondLst>
            </p:seq>
          </p:childTnLst>
        </p:cTn>
      </p:par>
    </p:tnLst>
    <p:bldLst>
      <p:bldP spid="13327" grpId="0"/>
      <p:bldP spid="13328" grpId="0"/>
      <p:bldP spid="133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/>
        </p:nvSpPr>
        <p:spPr>
          <a:xfrm>
            <a:off x="971550" y="981075"/>
            <a:ext cx="1800225" cy="16557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4067175" y="3213100"/>
            <a:ext cx="5076825" cy="3262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解</a:t>
            </a:r>
            <a:r>
              <a:rPr lang="en-US" altLang="zh-CN" sz="3200" b="1" dirty="0"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latin typeface="Arial" panose="020B0604020202020204" pitchFamily="34" charset="0"/>
              </a:rPr>
              <a:t>正方形周长</a:t>
            </a:r>
            <a:r>
              <a:rPr lang="en-US" altLang="zh-CN" sz="3200" b="1" dirty="0">
                <a:latin typeface="Arial" panose="020B0604020202020204" pitchFamily="34" charset="0"/>
              </a:rPr>
              <a:t>=</a:t>
            </a:r>
            <a:r>
              <a:rPr lang="zh-CN" altLang="en-US" sz="3200" b="1" dirty="0">
                <a:latin typeface="Arial" panose="020B0604020202020204" pitchFamily="34" charset="0"/>
              </a:rPr>
              <a:t>边长</a:t>
            </a:r>
            <a:r>
              <a:rPr lang="en-US" altLang="zh-CN" sz="3200" b="1" dirty="0">
                <a:latin typeface="Arial" panose="020B0604020202020204" pitchFamily="34" charset="0"/>
              </a:rPr>
              <a:t>×4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                      =4×4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                                         </a:t>
            </a:r>
            <a:r>
              <a:rPr lang="en-US" altLang="zh-CN" sz="3200" b="1" dirty="0">
                <a:latin typeface="Arial" panose="020B0604020202020204" pitchFamily="34" charset="0"/>
              </a:rPr>
              <a:t>=16(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  <a:r>
              <a:rPr lang="en-US" altLang="zh-CN" sz="3200" b="1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答</a:t>
            </a:r>
            <a:r>
              <a:rPr lang="en-US" altLang="zh-CN" sz="3200" b="1" dirty="0"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latin typeface="Arial" panose="020B0604020202020204" pitchFamily="34" charset="0"/>
              </a:rPr>
              <a:t>这个正方形周长是</a:t>
            </a:r>
            <a:r>
              <a:rPr lang="en-US" altLang="zh-CN" sz="3200" b="1" dirty="0">
                <a:latin typeface="Arial" panose="020B0604020202020204" pitchFamily="34" charset="0"/>
              </a:rPr>
              <a:t>16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21508" name="Text Box 10"/>
          <p:cNvSpPr txBox="1"/>
          <p:nvPr/>
        </p:nvSpPr>
        <p:spPr>
          <a:xfrm>
            <a:off x="1331913" y="2708275"/>
            <a:ext cx="936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4</a:t>
            </a:r>
            <a:r>
              <a:rPr lang="zh-CN" altLang="en-US" sz="3200" dirty="0">
                <a:latin typeface="Arial" panose="020B0604020202020204" pitchFamily="34" charset="0"/>
              </a:rPr>
              <a:t>米</a:t>
            </a:r>
          </a:p>
        </p:txBody>
      </p:sp>
      <p:grpSp>
        <p:nvGrpSpPr>
          <p:cNvPr id="14353" name="Group 17"/>
          <p:cNvGrpSpPr/>
          <p:nvPr/>
        </p:nvGrpSpPr>
        <p:grpSpPr>
          <a:xfrm>
            <a:off x="971550" y="981075"/>
            <a:ext cx="1800225" cy="1655763"/>
            <a:chOff x="612" y="618"/>
            <a:chExt cx="1134" cy="1043"/>
          </a:xfrm>
        </p:grpSpPr>
        <p:sp>
          <p:nvSpPr>
            <p:cNvPr id="21516" name="Line 12"/>
            <p:cNvSpPr/>
            <p:nvPr/>
          </p:nvSpPr>
          <p:spPr>
            <a:xfrm>
              <a:off x="612" y="618"/>
              <a:ext cx="0" cy="1043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Line 14"/>
            <p:cNvSpPr/>
            <p:nvPr/>
          </p:nvSpPr>
          <p:spPr>
            <a:xfrm>
              <a:off x="1746" y="618"/>
              <a:ext cx="0" cy="1043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52" name="Group 16"/>
          <p:cNvGrpSpPr/>
          <p:nvPr/>
        </p:nvGrpSpPr>
        <p:grpSpPr>
          <a:xfrm>
            <a:off x="971550" y="981075"/>
            <a:ext cx="1800225" cy="1655763"/>
            <a:chOff x="612" y="618"/>
            <a:chExt cx="1134" cy="1043"/>
          </a:xfrm>
        </p:grpSpPr>
        <p:sp>
          <p:nvSpPr>
            <p:cNvPr id="21514" name="Line 13"/>
            <p:cNvSpPr/>
            <p:nvPr/>
          </p:nvSpPr>
          <p:spPr>
            <a:xfrm>
              <a:off x="612" y="1661"/>
              <a:ext cx="1134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15"/>
            <p:cNvSpPr/>
            <p:nvPr/>
          </p:nvSpPr>
          <p:spPr>
            <a:xfrm>
              <a:off x="612" y="618"/>
              <a:ext cx="1134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54" name="Group 18"/>
          <p:cNvGrpSpPr/>
          <p:nvPr/>
        </p:nvGrpSpPr>
        <p:grpSpPr>
          <a:xfrm>
            <a:off x="3851275" y="981075"/>
            <a:ext cx="576263" cy="1655763"/>
            <a:chOff x="612" y="618"/>
            <a:chExt cx="1134" cy="1043"/>
          </a:xfrm>
        </p:grpSpPr>
        <p:sp>
          <p:nvSpPr>
            <p:cNvPr id="21512" name="Line 19"/>
            <p:cNvSpPr/>
            <p:nvPr/>
          </p:nvSpPr>
          <p:spPr>
            <a:xfrm>
              <a:off x="612" y="618"/>
              <a:ext cx="0" cy="1043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Line 20"/>
            <p:cNvSpPr/>
            <p:nvPr/>
          </p:nvSpPr>
          <p:spPr>
            <a:xfrm>
              <a:off x="1746" y="618"/>
              <a:ext cx="0" cy="1043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/>
          <p:nvPr/>
        </p:nvSpPr>
        <p:spPr>
          <a:xfrm>
            <a:off x="323850" y="1125538"/>
            <a:ext cx="3082925" cy="990600"/>
          </a:xfrm>
          <a:prstGeom prst="rect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1" name="Text Box 3"/>
          <p:cNvSpPr txBox="1"/>
          <p:nvPr/>
        </p:nvSpPr>
        <p:spPr>
          <a:xfrm>
            <a:off x="1282700" y="2070100"/>
            <a:ext cx="15763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22532" name="Text Box 4"/>
          <p:cNvSpPr txBox="1"/>
          <p:nvPr/>
        </p:nvSpPr>
        <p:spPr>
          <a:xfrm>
            <a:off x="3406775" y="1277938"/>
            <a:ext cx="1812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米</a:t>
            </a:r>
          </a:p>
        </p:txBody>
      </p:sp>
      <p:grpSp>
        <p:nvGrpSpPr>
          <p:cNvPr id="22533" name="Group 5"/>
          <p:cNvGrpSpPr/>
          <p:nvPr/>
        </p:nvGrpSpPr>
        <p:grpSpPr>
          <a:xfrm>
            <a:off x="6084888" y="981075"/>
            <a:ext cx="1905000" cy="2027238"/>
            <a:chOff x="3840" y="1536"/>
            <a:chExt cx="1200" cy="1277"/>
          </a:xfrm>
        </p:grpSpPr>
        <p:sp>
          <p:nvSpPr>
            <p:cNvPr id="22541" name="Rectangle 6"/>
            <p:cNvSpPr/>
            <p:nvPr/>
          </p:nvSpPr>
          <p:spPr>
            <a:xfrm>
              <a:off x="3840" y="1536"/>
              <a:ext cx="960" cy="96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42" name="Text Box 7"/>
            <p:cNvSpPr txBox="1"/>
            <p:nvPr/>
          </p:nvSpPr>
          <p:spPr>
            <a:xfrm>
              <a:off x="3936" y="2448"/>
              <a:ext cx="110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6</a:t>
              </a:r>
              <a:r>
                <a:rPr lang="zh-CN" altLang="en-US" sz="32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米</a:t>
              </a:r>
            </a:p>
          </p:txBody>
        </p:sp>
      </p:grpSp>
      <p:sp>
        <p:nvSpPr>
          <p:cNvPr id="7176" name="Text Box 8"/>
          <p:cNvSpPr txBox="1"/>
          <p:nvPr/>
        </p:nvSpPr>
        <p:spPr>
          <a:xfrm>
            <a:off x="0" y="2852738"/>
            <a:ext cx="507682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长方形周长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（长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宽）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×2</a:t>
            </a:r>
          </a:p>
        </p:txBody>
      </p:sp>
      <p:sp>
        <p:nvSpPr>
          <p:cNvPr id="7177" name="Text Box 9"/>
          <p:cNvSpPr txBox="1"/>
          <p:nvPr/>
        </p:nvSpPr>
        <p:spPr>
          <a:xfrm>
            <a:off x="0" y="4437063"/>
            <a:ext cx="5148263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=2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3200" b="1" dirty="0">
                <a:latin typeface="Times New Roman" panose="02020603050405020304" pitchFamily="18" charset="0"/>
              </a:rPr>
              <a:t> (12+3)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30(</a:t>
            </a:r>
            <a:r>
              <a:rPr lang="zh-CN" altLang="en-US" sz="3200" b="1" dirty="0">
                <a:latin typeface="Times New Roman" panose="02020603050405020304" pitchFamily="18" charset="0"/>
              </a:rPr>
              <a:t>米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78" name="Text Box 10"/>
          <p:cNvSpPr txBox="1"/>
          <p:nvPr/>
        </p:nvSpPr>
        <p:spPr>
          <a:xfrm>
            <a:off x="5148263" y="3213100"/>
            <a:ext cx="399573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正方形周长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边长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×4</a:t>
            </a:r>
          </a:p>
        </p:txBody>
      </p:sp>
      <p:sp>
        <p:nvSpPr>
          <p:cNvPr id="7179" name="Text Box 11"/>
          <p:cNvSpPr txBox="1"/>
          <p:nvPr/>
        </p:nvSpPr>
        <p:spPr>
          <a:xfrm>
            <a:off x="5076825" y="4437063"/>
            <a:ext cx="40671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=6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×4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24(</a:t>
            </a:r>
            <a:r>
              <a:rPr lang="zh-CN" altLang="en-US" sz="3200" b="1" dirty="0">
                <a:latin typeface="Times New Roman" panose="02020603050405020304" pitchFamily="18" charset="0"/>
              </a:rPr>
              <a:t>米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80" name="Text Box 12"/>
          <p:cNvSpPr txBox="1"/>
          <p:nvPr/>
        </p:nvSpPr>
        <p:spPr>
          <a:xfrm>
            <a:off x="0" y="5791200"/>
            <a:ext cx="5292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答：水池的周长是</a:t>
            </a:r>
            <a:r>
              <a:rPr lang="en-US" altLang="zh-CN" sz="3200" b="1" dirty="0">
                <a:latin typeface="Arial" panose="020B0604020202020204" pitchFamily="34" charset="0"/>
              </a:rPr>
              <a:t>30</a:t>
            </a:r>
            <a:r>
              <a:rPr lang="zh-CN" altLang="en-US" sz="3200" b="1" dirty="0">
                <a:latin typeface="Arial" panose="020B0604020202020204" pitchFamily="34" charset="0"/>
              </a:rPr>
              <a:t>米</a:t>
            </a:r>
          </a:p>
        </p:txBody>
      </p:sp>
      <p:sp>
        <p:nvSpPr>
          <p:cNvPr id="7181" name="Text Box 13"/>
          <p:cNvSpPr txBox="1"/>
          <p:nvPr/>
        </p:nvSpPr>
        <p:spPr>
          <a:xfrm>
            <a:off x="5219700" y="5546725"/>
            <a:ext cx="529272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答：正方形的周长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是</a:t>
            </a:r>
            <a:r>
              <a:rPr lang="en-US" altLang="zh-CN" sz="3200" b="1" dirty="0">
                <a:latin typeface="Arial" panose="020B0604020202020204" pitchFamily="34" charset="0"/>
              </a:rPr>
              <a:t>24</a:t>
            </a:r>
            <a:r>
              <a:rPr lang="zh-CN" altLang="en-US" sz="3200" b="1" dirty="0">
                <a:latin typeface="Arial" panose="020B0604020202020204" pitchFamily="34" charset="0"/>
              </a:rPr>
              <a:t>米</a:t>
            </a:r>
          </a:p>
        </p:txBody>
      </p:sp>
      <p:sp>
        <p:nvSpPr>
          <p:cNvPr id="22540" name="Rectangle 14"/>
          <p:cNvSpPr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Arial" panose="020B0604020202020204" pitchFamily="34" charset="0"/>
              </a:rPr>
              <a:t>有两个水池，求水池的周长各是多少 呢 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0" grpId="0"/>
      <p:bldP spid="718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全屏显示(4:3)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华文彩云</vt:lpstr>
      <vt:lpstr>华文隶书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2010-05-09T02:04:40Z</dcterms:created>
  <dcterms:modified xsi:type="dcterms:W3CDTF">2023-01-16T14:37:21Z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F0966947886A4432B4767D40A0105793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