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306" r:id="rId2"/>
    <p:sldId id="273" r:id="rId3"/>
    <p:sldId id="274" r:id="rId4"/>
    <p:sldId id="275" r:id="rId5"/>
    <p:sldId id="276" r:id="rId6"/>
    <p:sldId id="271" r:id="rId7"/>
    <p:sldId id="277" r:id="rId8"/>
    <p:sldId id="278" r:id="rId9"/>
    <p:sldId id="279" r:id="rId10"/>
    <p:sldId id="280" r:id="rId11"/>
    <p:sldId id="281" r:id="rId12"/>
    <p:sldId id="282" r:id="rId13"/>
    <p:sldId id="308" r:id="rId14"/>
    <p:sldId id="284" r:id="rId15"/>
    <p:sldId id="285" r:id="rId16"/>
    <p:sldId id="309" r:id="rId17"/>
    <p:sldId id="290" r:id="rId18"/>
    <p:sldId id="310" r:id="rId19"/>
    <p:sldId id="287" r:id="rId20"/>
    <p:sldId id="311" r:id="rId21"/>
    <p:sldId id="288" r:id="rId22"/>
    <p:sldId id="289" r:id="rId23"/>
    <p:sldId id="291" r:id="rId24"/>
    <p:sldId id="292" r:id="rId25"/>
    <p:sldId id="296" r:id="rId26"/>
    <p:sldId id="293" r:id="rId27"/>
    <p:sldId id="312" r:id="rId28"/>
    <p:sldId id="294" r:id="rId29"/>
    <p:sldId id="295" r:id="rId30"/>
    <p:sldId id="297" r:id="rId31"/>
    <p:sldId id="298" r:id="rId32"/>
    <p:sldId id="299" r:id="rId33"/>
    <p:sldId id="300" r:id="rId34"/>
    <p:sldId id="302" r:id="rId35"/>
    <p:sldId id="303" r:id="rId36"/>
    <p:sldId id="313" r:id="rId37"/>
    <p:sldId id="304" r:id="rId38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3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42770" y="1431824"/>
            <a:ext cx="6872756" cy="3865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35830" y="5512523"/>
            <a:ext cx="5886637" cy="451024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7"/>
          <p:cNvGrpSpPr/>
          <p:nvPr/>
        </p:nvGrpSpPr>
        <p:grpSpPr>
          <a:xfrm>
            <a:off x="1689729" y="1569268"/>
            <a:ext cx="8745487" cy="2440993"/>
            <a:chOff x="2985" y="1532"/>
            <a:chExt cx="10177" cy="3551"/>
          </a:xfrm>
        </p:grpSpPr>
        <p:sp>
          <p:nvSpPr>
            <p:cNvPr id="3" name="Rectangle 5"/>
            <p:cNvSpPr/>
            <p:nvPr/>
          </p:nvSpPr>
          <p:spPr>
            <a:xfrm>
              <a:off x="4585" y="3874"/>
              <a:ext cx="7325" cy="120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algn="ctr">
                <a:buNone/>
              </a:pPr>
              <a:r>
                <a:rPr lang="en-US" altLang="zh-CN" sz="48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ea typeface="仿宋" panose="02010609060101010101" charset="-122"/>
                  <a:cs typeface="Times New Roman" panose="02020603050405020304" pitchFamily="18" charset="0"/>
                </a:rPr>
                <a:t>Grammar</a:t>
              </a:r>
              <a:endParaRPr lang="zh-CN" altLang="en-US" sz="4800" b="1" dirty="0" smtClean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2985" y="1532"/>
              <a:ext cx="10177" cy="1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6600" b="1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Unit  7   Films</a:t>
              </a:r>
              <a:endParaRPr lang="zh-CN" altLang="en-US" sz="66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002486" y="1600167"/>
            <a:ext cx="379412" cy="1127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0" y="5480437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448056" y="1655064"/>
            <a:ext cx="11448288" cy="2169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2017·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无锡   这位男演员演技出众，常被误认为是个真警探。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The actor acts so well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 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real 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detective.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</a:p>
        </p:txBody>
      </p:sp>
      <p:sp>
        <p:nvSpPr>
          <p:cNvPr id="3" name="矩形 2"/>
          <p:cNvSpPr/>
          <p:nvPr/>
        </p:nvSpPr>
        <p:spPr>
          <a:xfrm>
            <a:off x="4704530" y="2328527"/>
            <a:ext cx="56190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he is/he's often mistaken for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29667" y="1181246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矩形 2"/>
          <p:cNvSpPr/>
          <p:nvPr/>
        </p:nvSpPr>
        <p:spPr>
          <a:xfrm>
            <a:off x="690099" y="1028729"/>
            <a:ext cx="1422184" cy="583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00A6AD"/>
                </a:solidFill>
              </a:rPr>
              <a:t>句型透视</a:t>
            </a:r>
            <a:endParaRPr lang="zh-CN" altLang="en-US" sz="2400" b="1" dirty="0">
              <a:solidFill>
                <a:srgbClr val="00A6AD"/>
              </a:solidFill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239112" y="1657394"/>
            <a:ext cx="11952888" cy="2169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●People kept coming in, although the film had already been on for 15</a:t>
            </a:r>
          </a:p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minutes.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人们不断地进来，尽管这部电影已经开始了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分钟。</a:t>
            </a:r>
          </a:p>
        </p:txBody>
      </p:sp>
      <p:sp>
        <p:nvSpPr>
          <p:cNvPr id="5" name="矩形 4"/>
          <p:cNvSpPr/>
          <p:nvPr/>
        </p:nvSpPr>
        <p:spPr>
          <a:xfrm>
            <a:off x="348549" y="3680726"/>
            <a:ext cx="1058875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(1)keep doing </a:t>
            </a:r>
            <a:r>
              <a:rPr lang="en-US" altLang="zh-CN" sz="3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意为“继续做某事”，表示不间断地</a:t>
            </a:r>
            <a:endParaRPr lang="en-US" altLang="zh-CN" sz="30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持续做某事。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Keep passing the ball to each other, and you'll be OK.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坚持互相传球，你们就没问题。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121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48318" y="1336430"/>
            <a:ext cx="12043682" cy="35548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句中用延续性动词短语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be on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代替非延续性动词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begin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。非延续性</a:t>
            </a:r>
            <a:endParaRPr kumimoji="0" lang="en-US" altLang="zh-CN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动词可以与完成时连用，但不能与表示一段时间的状语连用，若要</a:t>
            </a:r>
            <a:endParaRPr kumimoji="0" lang="en-US" altLang="zh-CN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与表示一段时间的状语连用，通常用意义相当的延续性动词来替换。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 have kept the book for three months. I'll return it this afternoon.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这本书我借三个月了，今天下午我要归还它。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80288" y="1415418"/>
            <a:ext cx="1015593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(1)keep on doing </a:t>
            </a:r>
            <a:r>
              <a:rPr lang="en-US" altLang="zh-CN" sz="3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意为“持续做某事”。 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pupil kept on asking me the same question.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这个学生不断地问我同一个问题。 </a:t>
            </a:r>
            <a:endParaRPr lang="en-US" altLang="zh-CN" sz="30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(2)keep…from doing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意为“阻止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防止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做某事”。 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heavy snow kept us from going out.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大雪使我们不能外出。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892761" y="1328958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矩形 2"/>
          <p:cNvSpPr/>
          <p:nvPr/>
        </p:nvSpPr>
        <p:spPr>
          <a:xfrm>
            <a:off x="1204115" y="1223192"/>
            <a:ext cx="1491114" cy="583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00A6AD"/>
                </a:solidFill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782515" y="2074985"/>
            <a:ext cx="9696885" cy="2169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(1) He kept ________ so that he could be in good health. 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Exercise</a:t>
            </a:r>
            <a:r>
              <a:rPr kumimoji="0" lang="en-US" altLang="zh-CN" sz="3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exercises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Exercising</a:t>
            </a:r>
            <a:r>
              <a:rPr kumimoji="0" lang="en-US" altLang="zh-CN" sz="3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 exercise</a:t>
            </a:r>
          </a:p>
        </p:txBody>
      </p:sp>
      <p:sp>
        <p:nvSpPr>
          <p:cNvPr id="5" name="矩形 4"/>
          <p:cNvSpPr/>
          <p:nvPr/>
        </p:nvSpPr>
        <p:spPr>
          <a:xfrm>
            <a:off x="757564" y="4398981"/>
            <a:ext cx="8262198" cy="6239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en-US" altLang="zh-CN" sz="2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keep doing </a:t>
            </a:r>
            <a:r>
              <a:rPr lang="en-US" altLang="zh-CN" sz="2600" b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sth</a:t>
            </a:r>
            <a:r>
              <a:rPr lang="en-US" altLang="zh-CN" sz="2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 </a:t>
            </a:r>
            <a:r>
              <a:rPr lang="zh-CN" altLang="en-US" sz="2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意为“坚持做某事”。故选</a:t>
            </a:r>
            <a:r>
              <a:rPr lang="en-US" altLang="zh-CN" sz="2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C</a:t>
            </a:r>
            <a:r>
              <a:rPr lang="zh-CN" altLang="en-US" sz="2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。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3660688" y="2057372"/>
            <a:ext cx="407484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049" grpId="0"/>
      <p:bldP spid="5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41503" y="1367463"/>
            <a:ext cx="10815268" cy="35548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(2)2017·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淮安  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—How long can a person ________ a shared bike</a:t>
            </a:r>
          </a:p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共享单车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for free in Nanjing?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—For an hour.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keep    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　         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get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borrow            D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lend</a:t>
            </a:r>
          </a:p>
        </p:txBody>
      </p:sp>
      <p:sp>
        <p:nvSpPr>
          <p:cNvPr id="5" name="矩形 4"/>
          <p:cNvSpPr/>
          <p:nvPr/>
        </p:nvSpPr>
        <p:spPr>
          <a:xfrm>
            <a:off x="7894960" y="1367436"/>
            <a:ext cx="407484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348829" y="1741786"/>
            <a:ext cx="9415272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考查动词辨析。句意：“在南京一个人可以免费使用共享单  车多长时间？”“一个小时。”根据答语</a:t>
            </a:r>
            <a:r>
              <a:rPr lang="en-US" altLang="zh-CN" sz="2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for</a:t>
            </a:r>
            <a:r>
              <a:rPr lang="zh-CN" altLang="en-US" sz="2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引导的表示一  段时间的时间状语可知用延续性动词，四个选项中只有</a:t>
            </a:r>
            <a:r>
              <a:rPr lang="en-US" altLang="zh-CN" sz="2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keep</a:t>
            </a:r>
            <a:r>
              <a:rPr lang="zh-CN" altLang="en-US" sz="2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是延续性动词。故选</a:t>
            </a:r>
            <a:r>
              <a:rPr lang="en-US" altLang="zh-CN" sz="2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A</a:t>
            </a:r>
            <a:r>
              <a:rPr lang="zh-CN" altLang="en-US" sz="2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852996" y="1046257"/>
            <a:ext cx="1422184" cy="5597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F1AF00"/>
                </a:solidFill>
                <a:latin typeface="宋体" panose="02010600030101010101" pitchFamily="2" charset="-122"/>
              </a:rPr>
              <a:t>语法聚焦</a:t>
            </a: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3886200" y="1740877"/>
            <a:ext cx="3534942" cy="5560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一、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although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though]</a:t>
            </a:r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62898" y="2326661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矩形 4"/>
          <p:cNvSpPr/>
          <p:nvPr/>
        </p:nvSpPr>
        <p:spPr>
          <a:xfrm>
            <a:off x="728371" y="2156158"/>
            <a:ext cx="1422184" cy="583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00A6AD"/>
                </a:solidFill>
              </a:rPr>
              <a:t>教材典句</a:t>
            </a: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538283" y="3162644"/>
            <a:ext cx="8381333" cy="147732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Though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 like acting, I'd rather be a director.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虽然我喜欢表演，但我宁愿成为一名导演。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253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39501" y="1454842"/>
            <a:ext cx="1052169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Colette insisted that Hepburn was the perfect girl for the 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lead role in </a:t>
            </a:r>
            <a:r>
              <a:rPr lang="en-US" altLang="zh-CN" sz="3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Gigi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 play based upon her novel, </a:t>
            </a:r>
            <a:r>
              <a:rPr lang="en-US" altLang="zh-CN" sz="30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although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Hepburn had never played </a:t>
            </a:r>
            <a:r>
              <a:rPr lang="en-US" altLang="zh-CN" sz="3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anymajor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roles before.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《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琪琪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》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这部戏是根据科莱特的小说改编的，科莱特坚持</a:t>
            </a:r>
            <a:endParaRPr lang="en-US" altLang="zh-CN" sz="30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赫本是该戏主角的完美人选，尽管赫本之前从未出演过任</a:t>
            </a:r>
            <a:endParaRPr lang="en-US" altLang="zh-CN" sz="30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何主要角色。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66153" y="1244632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矩形 2"/>
          <p:cNvSpPr/>
          <p:nvPr/>
        </p:nvSpPr>
        <p:spPr>
          <a:xfrm>
            <a:off x="896457" y="1079358"/>
            <a:ext cx="1422184" cy="5762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语法探究</a:t>
            </a:r>
            <a:endParaRPr lang="zh-CN" altLang="en-US" sz="2400" b="1" dirty="0">
              <a:solidFill>
                <a:srgbClr val="00A6A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111968" y="1947755"/>
            <a:ext cx="8654036" cy="208217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although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though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都可以表示“虽然”。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 don't feel lonely  although/though he is far away.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虽然他不在我身边，但我不感到孤独。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0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048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263212" y="911792"/>
            <a:ext cx="3611733" cy="762000"/>
            <a:chOff x="183" y="1509"/>
            <a:chExt cx="4986" cy="1200"/>
          </a:xfrm>
        </p:grpSpPr>
        <p:pic>
          <p:nvPicPr>
            <p:cNvPr id="3" name="图片 2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535" y="1509"/>
              <a:ext cx="3229" cy="10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>
                <a:lnSpc>
                  <a:spcPct val="150000"/>
                </a:lnSpc>
              </a:pPr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568960" y="2220467"/>
          <a:ext cx="10074656" cy="2743200"/>
        </p:xfrm>
        <a:graphic>
          <a:graphicData uri="http://schemas.openxmlformats.org/drawingml/2006/table">
            <a:tbl>
              <a:tblPr/>
              <a:tblGrid>
                <a:gridCol w="775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99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906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单词闯关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停车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一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排，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一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行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．误以为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大为惊奇 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adj. ________→ 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令人惊奇的 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adj. 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2779024" y="2197077"/>
            <a:ext cx="817853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park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4667701" y="2923218"/>
            <a:ext cx="692049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row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3272165" y="3553079"/>
            <a:ext cx="1210588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mistake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4124667" y="4287826"/>
            <a:ext cx="1192955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amazed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8829241" y="4249098"/>
            <a:ext cx="1295547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amazing</a:t>
            </a:r>
            <a:endParaRPr lang="zh-CN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04088" y="1579894"/>
            <a:ext cx="107442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1.though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一般用于正常语序，但也可以用于倒装语序；</a:t>
            </a:r>
            <a:endParaRPr lang="en-US" altLang="zh-CN" sz="30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although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不用于倒装语序。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Young though he is, he is quite experienced.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30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他虽然年轻， 但颇有、经验。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is not paid well although he works long hours.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他工作时间虽然很长，但收入并不高。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386861" y="1538654"/>
            <a:ext cx="10952037" cy="4159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although, though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引导的让步状语从句不能和连词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but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连用，</a:t>
            </a:r>
            <a:endParaRPr kumimoji="0" lang="en-US" altLang="zh-CN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但可以跟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yet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still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等词连用。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Although he had little, yet he was always happy.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虽然他拥有的少，但他总是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很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快乐。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Although he has a familiar face, he is still a stranger to you!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虽然他的面孔看上去比较熟悉，但对你来说仍然是个陌生人！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813630" y="1109150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矩形 3"/>
          <p:cNvSpPr/>
          <p:nvPr/>
        </p:nvSpPr>
        <p:spPr>
          <a:xfrm>
            <a:off x="1081022" y="977008"/>
            <a:ext cx="1491114" cy="583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00A6AD"/>
                </a:solidFill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535275" y="1708169"/>
            <a:ext cx="9785051" cy="27746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2017·  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邵阳改编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________ Lily is only five years old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endParaRPr kumimoji="0" lang="en-US" altLang="zh-CN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________ she can swim very well.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A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Though; but			B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Because; so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C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Though; /    </a:t>
            </a:r>
            <a:r>
              <a:rPr kumimoji="0" lang="en-US" altLang="zh-CN" sz="3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/; so</a:t>
            </a:r>
          </a:p>
        </p:txBody>
      </p:sp>
      <p:sp>
        <p:nvSpPr>
          <p:cNvPr id="6" name="矩形 5"/>
          <p:cNvSpPr/>
          <p:nvPr/>
        </p:nvSpPr>
        <p:spPr>
          <a:xfrm>
            <a:off x="1062318" y="4506081"/>
            <a:ext cx="9801105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考查连词用法。句意：尽管莉莉只有五岁，但她能够游泳游得很好。通过分析句意可知前后两句在逻辑关系上是让步关系，英语中</a:t>
            </a:r>
            <a:r>
              <a:rPr lang="en-US" altLang="zh-CN" sz="2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though</a:t>
            </a:r>
            <a:r>
              <a:rPr lang="zh-CN" altLang="en-US" sz="2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与</a:t>
            </a:r>
            <a:r>
              <a:rPr lang="en-US" altLang="zh-CN" sz="2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but</a:t>
            </a:r>
            <a:r>
              <a:rPr lang="zh-CN" altLang="en-US" sz="2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不能同时用于一个句子中。 故选</a:t>
            </a:r>
            <a:r>
              <a:rPr lang="en-US" altLang="zh-CN" sz="2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C</a:t>
            </a:r>
            <a:r>
              <a:rPr lang="zh-CN" altLang="en-US" sz="2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8" name="矩形 7"/>
          <p:cNvSpPr/>
          <p:nvPr/>
        </p:nvSpPr>
        <p:spPr>
          <a:xfrm>
            <a:off x="4627842" y="1755848"/>
            <a:ext cx="407484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C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3553" grpId="0"/>
      <p:bldP spid="6" grpId="0"/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237392" y="1122312"/>
            <a:ext cx="11454611" cy="27746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2017·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广东“ 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white elephant” means something that is useless,</a:t>
            </a:r>
          </a:p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________ it may cost a lot of money.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A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unless				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until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C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since				        D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although</a:t>
            </a:r>
          </a:p>
        </p:txBody>
      </p:sp>
      <p:sp>
        <p:nvSpPr>
          <p:cNvPr id="4" name="矩形 3"/>
          <p:cNvSpPr/>
          <p:nvPr/>
        </p:nvSpPr>
        <p:spPr>
          <a:xfrm>
            <a:off x="672354" y="4022587"/>
            <a:ext cx="10179589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考查连词辨析。</a:t>
            </a:r>
            <a:r>
              <a:rPr lang="en-US" altLang="zh-CN" sz="2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unless</a:t>
            </a:r>
            <a:r>
              <a:rPr lang="zh-CN" altLang="en-US" sz="2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意为“除非”；</a:t>
            </a:r>
            <a:r>
              <a:rPr lang="en-US" altLang="zh-CN" sz="2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until</a:t>
            </a:r>
            <a:r>
              <a:rPr lang="zh-CN" altLang="en-US" sz="2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意为“直到”；</a:t>
            </a:r>
            <a:r>
              <a:rPr lang="en-US" altLang="zh-CN" sz="2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since</a:t>
            </a:r>
            <a:r>
              <a:rPr lang="zh-CN" altLang="en-US" sz="2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意为“自从”；</a:t>
            </a:r>
            <a:r>
              <a:rPr lang="en-US" altLang="zh-CN" sz="2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although</a:t>
            </a:r>
            <a:r>
              <a:rPr lang="zh-CN" altLang="en-US" sz="2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意为“尽管”。根据句意“‘</a:t>
            </a:r>
            <a:r>
              <a:rPr lang="en-US" altLang="zh-CN" sz="2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A white elephant’</a:t>
            </a:r>
            <a:r>
              <a:rPr lang="zh-CN" altLang="en-US" sz="2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指的是一些没用的东西，虽然它可能花很多钱”可知选</a:t>
            </a:r>
            <a:r>
              <a:rPr lang="en-US" altLang="zh-CN" sz="2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D</a:t>
            </a:r>
            <a:r>
              <a:rPr lang="zh-CN" altLang="en-US" sz="2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。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1678281" y="1787395"/>
            <a:ext cx="407484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D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9" grpId="0"/>
      <p:bldP spid="4" grpId="0"/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292256" y="1325528"/>
            <a:ext cx="11198835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2017·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铁岭  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 still like my English teacher, ________ she is very</a:t>
            </a:r>
          </a:p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strict with us.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A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                   B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but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C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though          D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</a:p>
        </p:txBody>
      </p:sp>
      <p:sp>
        <p:nvSpPr>
          <p:cNvPr id="4" name="矩形 3"/>
          <p:cNvSpPr/>
          <p:nvPr/>
        </p:nvSpPr>
        <p:spPr>
          <a:xfrm>
            <a:off x="995083" y="4532509"/>
            <a:ext cx="10569387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考查连词。句意：尽管英语老师对我们很严格，但是我仍然喜欢她。</a:t>
            </a:r>
            <a:r>
              <a:rPr lang="en-US" altLang="zh-CN" sz="2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though</a:t>
            </a:r>
            <a:r>
              <a:rPr lang="zh-CN" altLang="en-US" sz="2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意为“尽管”。故选</a:t>
            </a:r>
            <a:r>
              <a:rPr lang="en-US" altLang="zh-CN" sz="2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C</a:t>
            </a:r>
            <a:r>
              <a:rPr lang="zh-CN" altLang="en-US" sz="2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5" name="矩形 4"/>
          <p:cNvSpPr/>
          <p:nvPr/>
        </p:nvSpPr>
        <p:spPr>
          <a:xfrm>
            <a:off x="8524944" y="1369462"/>
            <a:ext cx="407484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C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6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5" grpId="0"/>
      <p:bldP spid="4" grpId="0"/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3261946" y="923712"/>
            <a:ext cx="4568878" cy="5560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二、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so…that…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such…that…]</a:t>
            </a: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03239" y="1829122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矩形 3"/>
          <p:cNvSpPr/>
          <p:nvPr/>
        </p:nvSpPr>
        <p:spPr>
          <a:xfrm>
            <a:off x="821467" y="1758954"/>
            <a:ext cx="1422184" cy="583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00A6AD"/>
                </a:solidFill>
              </a:rPr>
              <a:t>教材典句</a:t>
            </a: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247154" y="2474776"/>
            <a:ext cx="11783482" cy="27746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I'm </a:t>
            </a:r>
            <a:r>
              <a:rPr kumimoji="0" lang="en-US" altLang="zh-CN" sz="3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good </a:t>
            </a:r>
            <a:r>
              <a:rPr kumimoji="0" lang="en-US" altLang="zh-CN" sz="3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 should be in Hollywood instead.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我这么优秀，倒是应该在好莱坞发展。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Millie is </a:t>
            </a:r>
            <a:r>
              <a:rPr kumimoji="0" lang="en-US" altLang="zh-CN" sz="3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such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good storyteller </a:t>
            </a:r>
            <a:r>
              <a:rPr kumimoji="0" lang="en-US" altLang="zh-CN" sz="3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she can write exciting scripts.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米莉是一个讲故事的好手，她可以写激动人心的剧本。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867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74945" y="1297386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矩形 2"/>
          <p:cNvSpPr/>
          <p:nvPr/>
        </p:nvSpPr>
        <p:spPr>
          <a:xfrm>
            <a:off x="931626" y="1239688"/>
            <a:ext cx="1422184" cy="5762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语法探究</a:t>
            </a:r>
            <a:endParaRPr lang="zh-CN" altLang="en-US" sz="2400" b="1" dirty="0">
              <a:solidFill>
                <a:srgbClr val="00A6A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518746" y="1846385"/>
            <a:ext cx="7495963" cy="27746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so…that…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such…that…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常见结构比较：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so…that…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用于以下句型：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adj./adv.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that…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adj.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a/an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＋单数可数名词＋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that…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1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174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53440" y="1692301"/>
            <a:ext cx="8061960" cy="4159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many/few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＋复数可数名词＋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that…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much/little(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少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＋不可数名词＋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that…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such…that…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用于以下句型：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such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a/an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adj.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＋单数可数名词＋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that…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such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adj.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＋复数可数名词＋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that…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such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adj.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＋不可数名词＋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773724" y="1441940"/>
            <a:ext cx="9588459" cy="48521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such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＋不可数名词＋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that…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This teacher is so kind that we all like him.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这位老师非常和蔼，我们都喜欢他。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This is so interesting a book that we all enjoy reading it.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这本书非常有趣，我们都喜欢看。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 have so little money that I cannot afford a car.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我的钱太少，买不起汽车。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77007" y="1250461"/>
            <a:ext cx="10981593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is such an interesting book that we all enjoy reading it.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这本书非常有趣，我们都喜欢看。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are such interesting books that we all enjoy reading them.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这些书很有趣，我们都喜欢看。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was such bad weather that I had to stay at home.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天气太糟了，以至于我不得不待在家里。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788416" y="990599"/>
          <a:ext cx="9260840" cy="5486400"/>
        </p:xfrm>
        <a:graphic>
          <a:graphicData uri="http://schemas.openxmlformats.org/drawingml/2006/table">
            <a:tbl>
              <a:tblPr/>
              <a:tblGrid>
                <a:gridCol w="510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508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849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短语互译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在角落里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．穿一件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恤衫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．保持安静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______________ 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．请一天假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世界各地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rush hour ______________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 the last row______________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mistake…for…________________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矩形 2"/>
          <p:cNvSpPr/>
          <p:nvPr/>
        </p:nvSpPr>
        <p:spPr>
          <a:xfrm>
            <a:off x="3558366" y="1049774"/>
            <a:ext cx="1875835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corner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4255201" y="1695771"/>
            <a:ext cx="2428101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a </a:t>
            </a:r>
            <a:r>
              <a:rPr lang="en-US" altLang="zh-C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T­shirt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4034638" y="2333699"/>
            <a:ext cx="1544012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keep quiet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3783599" y="3027567"/>
            <a:ext cx="2023311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a day off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3417851" y="3683246"/>
            <a:ext cx="2493824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over the world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4016554" y="4355061"/>
            <a:ext cx="1731564" cy="583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交通高峰期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4545830" y="5072058"/>
            <a:ext cx="1731564" cy="583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在最后一排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4683939" y="5749790"/>
            <a:ext cx="2653290" cy="583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把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误认为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endParaRPr lang="zh-CN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351693" y="1204546"/>
            <a:ext cx="11166840" cy="35548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当单数可数名词前有形容词时，既可用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，也可用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such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endParaRPr kumimoji="0" lang="en-US" altLang="zh-CN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但不定冠词的位置却有所不同。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This is so important a meeting that you should attend it.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This is such an important meeting that you should attend it.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这是一次很重要的会议，你应该参加。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6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848799" y="1214658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矩形 2"/>
          <p:cNvSpPr/>
          <p:nvPr/>
        </p:nvSpPr>
        <p:spPr>
          <a:xfrm>
            <a:off x="1089815" y="1073724"/>
            <a:ext cx="1491114" cy="583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00A6AD"/>
                </a:solidFill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272561" y="1670538"/>
            <a:ext cx="11740715" cy="2169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movie is ________ wonderful ________ I want to see it again.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A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too; to</a:t>
            </a:r>
            <a:r>
              <a:rPr kumimoji="0" lang="en-US" altLang="zh-CN" sz="3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as; as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C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so; that</a:t>
            </a:r>
            <a:r>
              <a:rPr kumimoji="0" lang="en-US" altLang="zh-CN" sz="3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such; that</a:t>
            </a:r>
          </a:p>
        </p:txBody>
      </p:sp>
      <p:sp>
        <p:nvSpPr>
          <p:cNvPr id="5" name="矩形 4"/>
          <p:cNvSpPr/>
          <p:nvPr/>
        </p:nvSpPr>
        <p:spPr>
          <a:xfrm>
            <a:off x="3792573" y="1644134"/>
            <a:ext cx="407484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CN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5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5841" grpId="0"/>
      <p:bldP spid="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290146" y="1239715"/>
            <a:ext cx="11515268" cy="346716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2017·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鞍山   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It was ________ pleasant surprise for the mother to </a:t>
            </a:r>
          </a:p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see her son that had been missing for nearly ten years that she</a:t>
            </a:r>
          </a:p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didn't know what to say.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A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           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such a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C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 a                D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such </a:t>
            </a:r>
          </a:p>
        </p:txBody>
      </p:sp>
      <p:sp>
        <p:nvSpPr>
          <p:cNvPr id="3" name="矩形 2"/>
          <p:cNvSpPr/>
          <p:nvPr/>
        </p:nvSpPr>
        <p:spPr>
          <a:xfrm>
            <a:off x="4678216" y="1239688"/>
            <a:ext cx="389850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CN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7" grpId="0"/>
      <p:bldP spid="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272562" y="1587785"/>
            <a:ext cx="11346376" cy="2169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It is ________ a beautiful garden ________ we like to play in it.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A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so; that</a:t>
            </a:r>
            <a:r>
              <a:rPr kumimoji="0" lang="en-US" altLang="zh-CN" sz="3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such; that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C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too; to</a:t>
            </a:r>
            <a:r>
              <a:rPr kumimoji="0" lang="en-US" altLang="zh-CN" sz="3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very; that</a:t>
            </a:r>
          </a:p>
        </p:txBody>
      </p:sp>
      <p:sp>
        <p:nvSpPr>
          <p:cNvPr id="3" name="矩形 2"/>
          <p:cNvSpPr/>
          <p:nvPr/>
        </p:nvSpPr>
        <p:spPr>
          <a:xfrm>
            <a:off x="2339461" y="1605342"/>
            <a:ext cx="389850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CN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3" grpId="0"/>
      <p:bldP spid="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4554411" y="960432"/>
            <a:ext cx="2159566" cy="5560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三、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 that]</a:t>
            </a: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57361" y="1677066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矩形 3"/>
          <p:cNvSpPr/>
          <p:nvPr/>
        </p:nvSpPr>
        <p:spPr>
          <a:xfrm>
            <a:off x="1028343" y="1559834"/>
            <a:ext cx="1422184" cy="583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00A6AD"/>
                </a:solidFill>
              </a:rPr>
              <a:t>教材典句</a:t>
            </a:r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123055" y="2344442"/>
            <a:ext cx="12068945" cy="27746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Hepburn spent her last few years working closely with UNICEF </a:t>
            </a:r>
            <a:r>
              <a:rPr kumimoji="0" lang="en-US" altLang="zh-CN" sz="3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 that</a:t>
            </a:r>
          </a:p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she could help poor children in different parts of the world.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赫本将她生命的最后几年花在了和联合国儿童基金会密切的工作中，</a:t>
            </a:r>
            <a:endParaRPr kumimoji="0" lang="en-US" altLang="zh-CN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以便她可以帮助世界不同地区的贫困儿童。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9938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37554" y="1394101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矩形 2"/>
          <p:cNvSpPr/>
          <p:nvPr/>
        </p:nvSpPr>
        <p:spPr>
          <a:xfrm>
            <a:off x="685443" y="1263479"/>
            <a:ext cx="1422184" cy="5762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语法探究</a:t>
            </a:r>
            <a:endParaRPr lang="zh-CN" altLang="en-US" sz="2400" b="1" dirty="0">
              <a:solidFill>
                <a:srgbClr val="00A6A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202223" y="2022231"/>
            <a:ext cx="11567590" cy="27746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 that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引导目的状语从句时，表示“以便；为了”，从句中常</a:t>
            </a:r>
            <a:endParaRPr kumimoji="0" lang="en-US" altLang="zh-CN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使用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can/could/may/might/will/would/should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等情态动词或助动词；</a:t>
            </a:r>
            <a:endParaRPr kumimoji="0" lang="en-US" altLang="zh-CN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引导结果状语从句时，从句中一般不用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等词，在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 that</a:t>
            </a:r>
          </a:p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前可以用逗号，意为“因此；所以，以至于”。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8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891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97408" y="1502956"/>
            <a:ext cx="9589008" cy="27746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got up very early so that he could catch the train.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他起得很早，以便能赶上火车。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目的状语从句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raised his voice, so that everyone heard him.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他提高了嗓音，结果大家都听见了。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结果状语从句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78462" y="1390504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矩形 2"/>
          <p:cNvSpPr/>
          <p:nvPr/>
        </p:nvSpPr>
        <p:spPr>
          <a:xfrm>
            <a:off x="993100" y="1223192"/>
            <a:ext cx="1491114" cy="583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00A6AD"/>
                </a:solidFill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176363" y="1853627"/>
            <a:ext cx="11910633" cy="35548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2017·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襄阳 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—Mum, I took my partner's </a:t>
            </a:r>
            <a:r>
              <a:rPr kumimoji="0" lang="en-US" altLang="zh-CN" sz="3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Maths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book home by mistake.</a:t>
            </a:r>
          </a:p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What should I do?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—Well, you should call her ________ you can say sorry to her.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as if            </a:t>
            </a:r>
            <a:r>
              <a:rPr kumimoji="0" lang="en-US" altLang="zh-CN" sz="3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 that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even though               D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ever since</a:t>
            </a:r>
          </a:p>
        </p:txBody>
      </p:sp>
      <p:sp>
        <p:nvSpPr>
          <p:cNvPr id="5" name="矩形 4"/>
          <p:cNvSpPr/>
          <p:nvPr/>
        </p:nvSpPr>
        <p:spPr>
          <a:xfrm>
            <a:off x="5613765" y="3306398"/>
            <a:ext cx="389850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78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7889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751840" y="1491953"/>
          <a:ext cx="10751312" cy="4114800"/>
        </p:xfrm>
        <a:graphic>
          <a:graphicData uri="http://schemas.openxmlformats.org/drawingml/2006/table">
            <a:tbl>
              <a:tblPr/>
              <a:tblGrid>
                <a:gridCol w="820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30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句型在线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尽管我早早出发以避开交通高峰期，但是街上还是有</a:t>
                      </a:r>
                      <a:r>
                        <a:rPr lang="zh-CN" sz="30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很</a:t>
                      </a:r>
                      <a:r>
                        <a:rPr lang="en-US" altLang="zh-CN" sz="30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多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车辆。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Although 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 left </a:t>
                      </a:r>
                      <a:r>
                        <a:rPr lang="en-US" sz="30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early ___________________</a:t>
                      </a:r>
                      <a:r>
                        <a:rPr lang="zh-CN" sz="30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30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there 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was </a:t>
                      </a:r>
                      <a:r>
                        <a:rPr lang="en-US" sz="30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 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 the streets.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．我找不到一个停车的地方。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could not find a </a:t>
                      </a:r>
                      <a:r>
                        <a:rPr lang="en-US" sz="30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______________ 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my car. 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矩形 2"/>
          <p:cNvSpPr/>
          <p:nvPr/>
        </p:nvSpPr>
        <p:spPr>
          <a:xfrm>
            <a:off x="5192827" y="2889872"/>
            <a:ext cx="3110147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avoid the rush hour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1734146" y="3526725"/>
            <a:ext cx="1986441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lot of traffic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5088274" y="4887568"/>
            <a:ext cx="1946367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space to park</a:t>
            </a:r>
            <a:endParaRPr lang="zh-CN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579181" y="1722699"/>
          <a:ext cx="10971844" cy="3429000"/>
        </p:xfrm>
        <a:graphic>
          <a:graphicData uri="http://schemas.openxmlformats.org/drawingml/2006/table">
            <a:tbl>
              <a:tblPr/>
              <a:tblGrid>
                <a:gridCol w="717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54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句型在线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人们不断地进来，尽管这部电影已经开始了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分钟。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People 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________________ in, although the film </a:t>
                      </a:r>
                      <a:r>
                        <a:rPr lang="en-US" sz="30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 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already </a:t>
                      </a:r>
                      <a:r>
                        <a:rPr lang="en-US" sz="30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 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for 15 minutes. 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．有些人误以为她是一位真正的公主</a:t>
                      </a:r>
                      <a:r>
                        <a:rPr lang="zh-CN" sz="30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。</a:t>
                      </a:r>
                      <a:endParaRPr lang="en-US" altLang="zh-CN" sz="3000" b="1" kern="100" dirty="0" smtClean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Some 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people ________________________ a real </a:t>
                      </a:r>
                      <a:r>
                        <a:rPr lang="en-US" sz="30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princess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矩形 2"/>
          <p:cNvSpPr/>
          <p:nvPr/>
        </p:nvSpPr>
        <p:spPr>
          <a:xfrm>
            <a:off x="3286545" y="2393942"/>
            <a:ext cx="1800493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kept coming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9402706" y="2411692"/>
            <a:ext cx="681597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had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2898855" y="3094265"/>
            <a:ext cx="1202573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been on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4250191" y="4439509"/>
            <a:ext cx="2495427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279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mistook her for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7470" y="894080"/>
            <a:ext cx="4431030" cy="84518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719866" y="891635"/>
            <a:ext cx="2339102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>
              <a:lnSpc>
                <a:spcPct val="150000"/>
              </a:lnSpc>
            </a:pPr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课堂互动探究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新魏" panose="02010800040101010101" charset="-122"/>
              <a:ea typeface="华文新魏" panose="02010800040101010101" charset="-122"/>
              <a:sym typeface="+mn-ea"/>
            </a:endParaRPr>
          </a:p>
        </p:txBody>
      </p:sp>
      <p:sp>
        <p:nvSpPr>
          <p:cNvPr id="4" name="Rectangle 9"/>
          <p:cNvSpPr/>
          <p:nvPr/>
        </p:nvSpPr>
        <p:spPr>
          <a:xfrm>
            <a:off x="746443" y="1686673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73075" y="1821293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66161" y="2241357"/>
            <a:ext cx="5197257" cy="69717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●1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have been on 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已经上演</a:t>
            </a:r>
          </a:p>
        </p:txBody>
      </p:sp>
      <p:sp>
        <p:nvSpPr>
          <p:cNvPr id="8" name="矩形 7"/>
          <p:cNvSpPr/>
          <p:nvPr/>
        </p:nvSpPr>
        <p:spPr>
          <a:xfrm>
            <a:off x="109728" y="2867037"/>
            <a:ext cx="11430000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People kept coming in, although/though the film had already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been on for 15 minutes.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人们不断地进来，尽管这部电影已经开始了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分钟。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has been out for two days. 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他已出门两天了。 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 has been away for a week. 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汤姆离开一周了。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  <p:bldP spid="7169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302591" y="2057400"/>
            <a:ext cx="11889409" cy="138967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have been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可以与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away, back, in, on, out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等词连用，表示某种状</a:t>
            </a:r>
            <a:endParaRPr kumimoji="0" lang="en-US" altLang="zh-CN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态，可以与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或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since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等引导的表示时间段的时间状语连用。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07771" y="1198480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矩形 2"/>
          <p:cNvSpPr/>
          <p:nvPr/>
        </p:nvSpPr>
        <p:spPr>
          <a:xfrm>
            <a:off x="958634" y="1071965"/>
            <a:ext cx="1491114" cy="583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00A6AD"/>
                </a:solidFill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347472" y="1581912"/>
            <a:ext cx="10469597" cy="346716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2017·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乐山改编    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—I'm sorry for being late. 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—Never mind. The meeting ________ for only 5 minutes. 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This way,</a:t>
            </a:r>
            <a:r>
              <a:rPr kumimoji="0" lang="en-US" altLang="zh-CN" sz="3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please.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A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has </a:t>
            </a:r>
            <a:r>
              <a:rPr kumimoji="0" lang="en-US" altLang="zh-CN" sz="3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beguan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		B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has ended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C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has been on     </a:t>
            </a:r>
            <a:r>
              <a:rPr kumimoji="0" lang="en-US" altLang="zh-CN" sz="3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has on</a:t>
            </a:r>
          </a:p>
        </p:txBody>
      </p:sp>
      <p:sp>
        <p:nvSpPr>
          <p:cNvPr id="5" name="矩形 4"/>
          <p:cNvSpPr/>
          <p:nvPr/>
        </p:nvSpPr>
        <p:spPr>
          <a:xfrm>
            <a:off x="6142421" y="2320790"/>
            <a:ext cx="716863" cy="583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776522" y="5055932"/>
            <a:ext cx="10855183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600" b="1" dirty="0" smtClean="0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考查现在完成时。表示“开始”的</a:t>
            </a:r>
            <a:r>
              <a:rPr lang="en-US" altLang="zh-CN" sz="2600" b="1" dirty="0" smtClean="0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begin</a:t>
            </a:r>
            <a:r>
              <a:rPr lang="zh-CN" altLang="en-US" sz="2600" b="1" dirty="0" smtClean="0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是短暂性动词，与一段时间连用时，要用延续性动词，故用</a:t>
            </a:r>
            <a:r>
              <a:rPr lang="en-US" altLang="zh-CN" sz="2600" b="1" dirty="0" smtClean="0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be on</a:t>
            </a:r>
            <a:r>
              <a:rPr lang="zh-CN" altLang="en-US" sz="2600" b="1" dirty="0" smtClean="0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替换。故选</a:t>
            </a:r>
            <a:r>
              <a:rPr lang="en-US" altLang="zh-CN" sz="2600" b="1" dirty="0" smtClean="0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C</a:t>
            </a:r>
            <a:r>
              <a:rPr lang="zh-CN" altLang="en-US" sz="2600" b="1" dirty="0" smtClean="0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121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374904" y="1005840"/>
            <a:ext cx="7143302" cy="69717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●2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mistake…for… 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把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误认为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</a:p>
        </p:txBody>
      </p:sp>
      <p:sp>
        <p:nvSpPr>
          <p:cNvPr id="3" name="矩形 2"/>
          <p:cNvSpPr/>
          <p:nvPr/>
        </p:nvSpPr>
        <p:spPr>
          <a:xfrm>
            <a:off x="303725" y="4469514"/>
            <a:ext cx="11032146" cy="13896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 a mistake/make mistakes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意为“犯错，出错”，若</a:t>
            </a:r>
            <a:endParaRPr lang="en-US" altLang="zh-CN" sz="30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表示“在某一方面出错”，用介词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4" name="矩形 3"/>
          <p:cNvSpPr/>
          <p:nvPr/>
        </p:nvSpPr>
        <p:spPr>
          <a:xfrm>
            <a:off x="352313" y="3058775"/>
            <a:ext cx="94183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mistake n. 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错误，过失；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v. 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看错，误解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mistake…for…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把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误认为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6178" y="1667435"/>
            <a:ext cx="109190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 people mistook her for a real princess.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有些人误以为她是一位真正的公主。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" grpId="0"/>
      <p:bldP spid="3" grpId="0"/>
      <p:bldP spid="4" grpId="0"/>
      <p:bldP spid="5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2138</Words>
  <Application>Microsoft Office PowerPoint</Application>
  <PresentationFormat>宽屏</PresentationFormat>
  <Paragraphs>228</Paragraphs>
  <Slides>37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37</vt:i4>
      </vt:variant>
    </vt:vector>
  </HeadingPairs>
  <TitlesOfParts>
    <vt:vector size="46" baseType="lpstr">
      <vt:lpstr>仿宋</vt:lpstr>
      <vt:lpstr>黑体</vt:lpstr>
      <vt:lpstr>华文新魏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2023-01-16T14:37:35Z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9F901152606A4BD88D5092349E539B82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