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tags/tag61.xml" ContentType="application/vnd.openxmlformats-officedocument.presentationml.tags+xml"/>
  <Override PartName="/ppt/notesSlides/notesSlide2.xml" ContentType="application/vnd.openxmlformats-officedocument.presentationml.notesSlide+xml"/>
  <Override PartName="/ppt/tags/tag6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75" r:id="rId2"/>
    <p:sldId id="641" r:id="rId3"/>
    <p:sldId id="642" r:id="rId4"/>
    <p:sldId id="690" r:id="rId5"/>
    <p:sldId id="643" r:id="rId6"/>
    <p:sldId id="666" r:id="rId7"/>
    <p:sldId id="644" r:id="rId8"/>
    <p:sldId id="691" r:id="rId9"/>
    <p:sldId id="692" r:id="rId10"/>
    <p:sldId id="668" r:id="rId11"/>
    <p:sldId id="669" r:id="rId12"/>
    <p:sldId id="670" r:id="rId13"/>
    <p:sldId id="671" r:id="rId14"/>
    <p:sldId id="672" r:id="rId15"/>
    <p:sldId id="673" r:id="rId16"/>
    <p:sldId id="674" r:id="rId17"/>
    <p:sldId id="675" r:id="rId18"/>
    <p:sldId id="676" r:id="rId19"/>
    <p:sldId id="677" r:id="rId20"/>
    <p:sldId id="678" r:id="rId21"/>
    <p:sldId id="679" r:id="rId22"/>
    <p:sldId id="680" r:id="rId23"/>
    <p:sldId id="681" r:id="rId24"/>
    <p:sldId id="682" r:id="rId25"/>
    <p:sldId id="684" r:id="rId26"/>
    <p:sldId id="685" r:id="rId27"/>
    <p:sldId id="686" r:id="rId28"/>
    <p:sldId id="687" r:id="rId29"/>
    <p:sldId id="688" r:id="rId30"/>
    <p:sldId id="689" r:id="rId31"/>
    <p:sldId id="694" r:id="rId32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5">
          <p15:clr>
            <a:srgbClr val="A4A3A4"/>
          </p15:clr>
        </p15:guide>
        <p15:guide id="2" pos="36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1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10" d="100"/>
          <a:sy n="110" d="100"/>
        </p:scale>
        <p:origin x="-666" y="-210"/>
      </p:cViewPr>
      <p:guideLst>
        <p:guide orient="horz" pos="2515"/>
        <p:guide pos="364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6-07T21:12:48.754" idx="1">
    <p:pos x="4730" y="677"/>
    <p:text>学生剪三角形的过程，从动态角度展示了等腰三角形的形成，并保留了折痕，为后面证明等腰三角形的性质需要添加辅助线进行准备.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2023-01-16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32770" name="文本占位符 2"/>
          <p:cNvSpPr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zh-CN" altLang="en-US" sz="1200"/>
              <a:t>20</a:t>
            </a:fld>
            <a:endParaRPr lang="zh-CN" altLang="en-US" sz="1200"/>
          </a:p>
        </p:txBody>
      </p:sp>
      <p:sp>
        <p:nvSpPr>
          <p:cNvPr id="28674" name="幻灯片图像占位符 1"/>
          <p:cNvSpPr>
            <a:spLocks noGrp="1" noRot="1" noChangeAspect="1" noTextEdit="1"/>
          </p:cNvSpPr>
          <p:nvPr>
            <p:ph type="sldImg" idx="1"/>
          </p:nvPr>
        </p:nvSpPr>
        <p:spPr>
          <a:xfrm>
            <a:off x="1141413" y="754063"/>
            <a:ext cx="4391025" cy="3294062"/>
          </a:xfrm>
          <a:solidFill>
            <a:srgbClr val="FFFFFF"/>
          </a:solidFill>
        </p:spPr>
      </p:sp>
      <p:sp>
        <p:nvSpPr>
          <p:cNvPr id="28675" name="备注占位符 2"/>
          <p:cNvSpPr>
            <a:spLocks noGrp="1"/>
          </p:cNvSpPr>
          <p:nvPr>
            <p:ph type="body" idx="2"/>
          </p:nvPr>
        </p:nvSpPr>
        <p:spPr>
          <a:xfrm>
            <a:off x="538163" y="4387850"/>
            <a:ext cx="5780087" cy="3952875"/>
          </a:xfrm>
        </p:spPr>
        <p:txBody>
          <a:bodyPr wrap="square" lIns="91440" tIns="45720" rIns="91440" bIns="45720" anchor="t" anchorCtr="0"/>
          <a:lstStyle/>
          <a:p>
            <a:pPr lvl="0"/>
            <a:endParaRPr lang="zh-CN" altLang="en-US"/>
          </a:p>
        </p:txBody>
      </p:sp>
      <p:sp>
        <p:nvSpPr>
          <p:cNvPr id="28676" name="灯片编号占位符 3"/>
          <p:cNvSpPr txBox="1">
            <a:spLocks noGrp="1"/>
          </p:cNvSpPr>
          <p:nvPr/>
        </p:nvSpPr>
        <p:spPr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 algn="r">
              <a:buFont typeface="Arial" panose="020B0604020202020204" pitchFamily="34" charset="0"/>
            </a:pPr>
            <a:fld id="{9A0DB2DC-4C9A-4742-B13C-FB6460FD3503}" type="slidenum">
              <a:rPr lang="zh-CN" altLang="en-US" sz="1200"/>
              <a:t>20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b="1">
              <a:latin typeface="宋体" panose="02010600030101010101" pitchFamily="2" charset="-122"/>
              <a:cs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>
              <a:buFont typeface="Arial" panose="020B0604020202020204" pitchFamily="34" charset="0"/>
            </a:pP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0" y="88812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第十七章</a:t>
            </a:r>
            <a:r>
              <a:rPr lang="en-US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特殊三角形</a:t>
            </a:r>
            <a:endParaRPr lang="zh-CN" altLang="en-US" sz="3600" dirty="0" smtClean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sp>
        <p:nvSpPr>
          <p:cNvPr id="2051" name="Text Box 10"/>
          <p:cNvSpPr txBox="1"/>
          <p:nvPr/>
        </p:nvSpPr>
        <p:spPr>
          <a:xfrm>
            <a:off x="0" y="2119116"/>
            <a:ext cx="12192000" cy="2236703"/>
          </a:xfrm>
          <a:prstGeom prst="rect">
            <a:avLst/>
          </a:prstGeom>
          <a:noFill/>
          <a:ln w="349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54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</a:t>
            </a:r>
            <a:r>
              <a:rPr lang="zh-CN" altLang="en-US" sz="5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腰三角</a:t>
            </a:r>
            <a:r>
              <a:rPr lang="zh-CN" altLang="en-US" sz="54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</a:t>
            </a:r>
            <a:endParaRPr lang="en-US" altLang="zh-CN" sz="54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课时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箭头: V 形 8"/>
          <p:cNvSpPr/>
          <p:nvPr/>
        </p:nvSpPr>
        <p:spPr>
          <a:xfrm>
            <a:off x="3516771" y="2596863"/>
            <a:ext cx="382370" cy="551780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2910047" y="2596863"/>
            <a:ext cx="382370" cy="551780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箭头: V 形 8"/>
          <p:cNvSpPr/>
          <p:nvPr/>
        </p:nvSpPr>
        <p:spPr>
          <a:xfrm>
            <a:off x="3209096" y="2596863"/>
            <a:ext cx="382370" cy="551780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5813292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023242" y="1637355"/>
            <a:ext cx="416599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已知：△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 3" panose="05040102010807070707" pitchFamily="18" charset="2"/>
              </a:rPr>
              <a:t>ABC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 3" panose="05040102010807070707" pitchFamily="18" charset="2"/>
              </a:rPr>
              <a:t>中，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 3" panose="05040102010807070707" pitchFamily="18" charset="2"/>
              </a:rPr>
              <a:t>AB=AC,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023199" y="2254678"/>
            <a:ext cx="3571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ymbol" panose="05050102010706020507" pitchFamily="18" charset="2"/>
              </a:rPr>
              <a:t>B=C.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66315" y="4496435"/>
            <a:ext cx="594741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思考：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如何构造两个全等的三角形？</a:t>
            </a:r>
          </a:p>
        </p:txBody>
      </p:sp>
      <p:sp>
        <p:nvSpPr>
          <p:cNvPr id="67589" name="Rectangle 11"/>
          <p:cNvSpPr>
            <a:spLocks noGrp="1" noChangeArrowheads="1"/>
          </p:cNvSpPr>
          <p:nvPr/>
        </p:nvSpPr>
        <p:spPr bwMode="auto">
          <a:xfrm>
            <a:off x="1898104" y="900515"/>
            <a:ext cx="607099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猜想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1: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等腰三角形的两个底角相等</a:t>
            </a:r>
            <a:endParaRPr lang="en-US" altLang="zh-CN" sz="2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306" name="云形标注 3"/>
          <p:cNvSpPr>
            <a:spLocks noChangeArrowheads="1"/>
          </p:cNvSpPr>
          <p:nvPr/>
        </p:nvSpPr>
        <p:spPr bwMode="auto">
          <a:xfrm>
            <a:off x="5774055" y="1417320"/>
            <a:ext cx="3139440" cy="1189355"/>
          </a:xfrm>
          <a:prstGeom prst="cloudCallout">
            <a:avLst>
              <a:gd name="adj1" fmla="val -115917"/>
              <a:gd name="adj2" fmla="val 2979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如何证明两个角相等呢？</a:t>
            </a:r>
          </a:p>
        </p:txBody>
      </p:sp>
      <p:sp>
        <p:nvSpPr>
          <p:cNvPr id="12307" name="圆角矩形标注 4"/>
          <p:cNvSpPr>
            <a:spLocks noChangeArrowheads="1"/>
          </p:cNvSpPr>
          <p:nvPr/>
        </p:nvSpPr>
        <p:spPr bwMode="auto">
          <a:xfrm>
            <a:off x="3898265" y="3087370"/>
            <a:ext cx="4259580" cy="956945"/>
          </a:xfrm>
          <a:prstGeom prst="wedgeRoundRectCallout">
            <a:avLst>
              <a:gd name="adj1" fmla="val -44650"/>
              <a:gd name="adj2" fmla="val -10514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可以运用全等三角形的性质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对应角相等</a:t>
            </a:r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来证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014074" y="1608540"/>
            <a:ext cx="2405063" cy="26848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1"/>
      <p:bldP spid="17423" grpId="2"/>
      <p:bldP spid="12306" grpId="3" animBg="1"/>
      <p:bldP spid="12307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ChangeArrowheads="1"/>
          </p:cNvSpPr>
          <p:nvPr/>
        </p:nvSpPr>
        <p:spPr bwMode="auto">
          <a:xfrm>
            <a:off x="2038985" y="1268095"/>
            <a:ext cx="578421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 如图，在△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AB=AC.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ymbol" panose="05050102010706020507" pitchFamily="18" charset="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ymbol" panose="05050102010706020507" pitchFamily="18" charset="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</a:t>
            </a:r>
          </a:p>
        </p:txBody>
      </p:sp>
      <p:grpSp>
        <p:nvGrpSpPr>
          <p:cNvPr id="28674" name="Group 4"/>
          <p:cNvGrpSpPr/>
          <p:nvPr/>
        </p:nvGrpSpPr>
        <p:grpSpPr>
          <a:xfrm>
            <a:off x="7968134" y="1775110"/>
            <a:ext cx="1676400" cy="2245985"/>
            <a:chOff x="3" y="-94"/>
            <a:chExt cx="1408" cy="1940"/>
          </a:xfrm>
        </p:grpSpPr>
        <p:sp>
          <p:nvSpPr>
            <p:cNvPr id="28675" name="AutoShape 5"/>
            <p:cNvSpPr>
              <a:spLocks noChangeArrowheads="1"/>
            </p:cNvSpPr>
            <p:nvPr/>
          </p:nvSpPr>
          <p:spPr bwMode="auto">
            <a:xfrm>
              <a:off x="196" y="240"/>
              <a:ext cx="960" cy="1317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1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8676" name="Text Box 6"/>
            <p:cNvSpPr txBox="1">
              <a:spLocks noChangeArrowheads="1"/>
            </p:cNvSpPr>
            <p:nvPr/>
          </p:nvSpPr>
          <p:spPr bwMode="auto">
            <a:xfrm>
              <a:off x="523" y="-94"/>
              <a:ext cx="29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8677" name="Text Box 7"/>
            <p:cNvSpPr txBox="1">
              <a:spLocks noChangeArrowheads="1"/>
            </p:cNvSpPr>
            <p:nvPr/>
          </p:nvSpPr>
          <p:spPr bwMode="auto">
            <a:xfrm>
              <a:off x="3" y="1488"/>
              <a:ext cx="29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8678" name="Text Box 8"/>
            <p:cNvSpPr txBox="1">
              <a:spLocks noChangeArrowheads="1"/>
            </p:cNvSpPr>
            <p:nvPr/>
          </p:nvSpPr>
          <p:spPr bwMode="auto">
            <a:xfrm>
              <a:off x="1108" y="1488"/>
              <a:ext cx="303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8774186" y="2153729"/>
            <a:ext cx="0" cy="1512094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ffectLst/>
        </p:spPr>
        <p:txBody>
          <a:bodyPr/>
          <a:lstStyle/>
          <a:p>
            <a:pPr>
              <a:buFontTx/>
              <a:buNone/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8647980" y="3627722"/>
            <a:ext cx="375285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28681" name="Text Box 12"/>
          <p:cNvSpPr txBox="1">
            <a:spLocks noChangeArrowheads="1"/>
          </p:cNvSpPr>
          <p:nvPr/>
        </p:nvSpPr>
        <p:spPr bwMode="auto">
          <a:xfrm>
            <a:off x="2038740" y="2491665"/>
            <a:ext cx="10972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证明：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818765" y="2491740"/>
            <a:ext cx="5004435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作底边的中线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BD=CD.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818452" y="3544805"/>
            <a:ext cx="270700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AB=AC  (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874332" y="3980970"/>
            <a:ext cx="265684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BD=CD (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已作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888698" y="4417215"/>
            <a:ext cx="29057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AD=AD (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公共边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711166" y="4964387"/>
            <a:ext cx="32937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BAD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≌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△CAD (SSS).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670288" y="5505327"/>
            <a:ext cx="534606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 ∠C (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全等三角形的对应角相等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).</a:t>
            </a:r>
          </a:p>
        </p:txBody>
      </p:sp>
      <p:sp>
        <p:nvSpPr>
          <p:cNvPr id="18451" name="AutoShape 19"/>
          <p:cNvSpPr/>
          <p:nvPr/>
        </p:nvSpPr>
        <p:spPr bwMode="auto">
          <a:xfrm>
            <a:off x="2711450" y="3707765"/>
            <a:ext cx="107315" cy="1042035"/>
          </a:xfrm>
          <a:prstGeom prst="leftBrace">
            <a:avLst>
              <a:gd name="adj1" fmla="val 53926"/>
              <a:gd name="adj2" fmla="val 50000"/>
            </a:avLst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037251" y="3036330"/>
            <a:ext cx="27520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BAD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1828296" y="860667"/>
            <a:ext cx="35356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方法一：作底边上的中线</a:t>
            </a:r>
          </a:p>
        </p:txBody>
      </p:sp>
      <p:sp>
        <p:nvSpPr>
          <p:cNvPr id="14355" name="云形标注 1"/>
          <p:cNvSpPr>
            <a:spLocks noChangeArrowheads="1"/>
          </p:cNvSpPr>
          <p:nvPr/>
        </p:nvSpPr>
        <p:spPr bwMode="auto">
          <a:xfrm>
            <a:off x="7637735" y="4052503"/>
            <a:ext cx="2020491" cy="917972"/>
          </a:xfrm>
          <a:prstGeom prst="cloudCallout">
            <a:avLst>
              <a:gd name="adj1" fmla="val -96950"/>
              <a:gd name="adj2" fmla="val 5161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还有其他的证法吗？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/>
      <p:bldP spid="28681" grpId="1"/>
      <p:bldP spid="18445" grpId="2"/>
      <p:bldP spid="18446" grpId="3"/>
      <p:bldP spid="18447" grpId="4"/>
      <p:bldP spid="18448" grpId="5"/>
      <p:bldP spid="18449" grpId="6"/>
      <p:bldP spid="18450" grpId="7"/>
      <p:bldP spid="18451" grpId="8" animBg="1"/>
      <p:bldP spid="18452" grpId="9"/>
      <p:bldP spid="14355" grpId="1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2007870" y="1287145"/>
            <a:ext cx="583755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已知： 如图，在△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AB=AC.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求证：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ymbol" panose="05050102010706020507" pitchFamily="18" charset="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ymbol" panose="05050102010706020507" pitchFamily="18" charset="2"/>
              </a:rPr>
              <a:t>∠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</a:t>
            </a:r>
          </a:p>
        </p:txBody>
      </p:sp>
      <p:grpSp>
        <p:nvGrpSpPr>
          <p:cNvPr id="29698" name="Group 3"/>
          <p:cNvGrpSpPr/>
          <p:nvPr/>
        </p:nvGrpSpPr>
        <p:grpSpPr>
          <a:xfrm>
            <a:off x="7499748" y="1687116"/>
            <a:ext cx="1679971" cy="2244781"/>
            <a:chOff x="0" y="-94"/>
            <a:chExt cx="1411" cy="1940"/>
          </a:xfrm>
        </p:grpSpPr>
        <p:sp>
          <p:nvSpPr>
            <p:cNvPr id="29699" name="AutoShape 4"/>
            <p:cNvSpPr>
              <a:spLocks noChangeArrowheads="1"/>
            </p:cNvSpPr>
            <p:nvPr/>
          </p:nvSpPr>
          <p:spPr bwMode="auto">
            <a:xfrm>
              <a:off x="196" y="240"/>
              <a:ext cx="960" cy="1313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1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9700" name="Text Box 5"/>
            <p:cNvSpPr txBox="1">
              <a:spLocks noChangeArrowheads="1"/>
            </p:cNvSpPr>
            <p:nvPr/>
          </p:nvSpPr>
          <p:spPr bwMode="auto">
            <a:xfrm>
              <a:off x="565" y="-94"/>
              <a:ext cx="29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9701" name="Text Box 6"/>
            <p:cNvSpPr txBox="1">
              <a:spLocks noChangeArrowheads="1"/>
            </p:cNvSpPr>
            <p:nvPr/>
          </p:nvSpPr>
          <p:spPr bwMode="auto">
            <a:xfrm>
              <a:off x="0" y="1488"/>
              <a:ext cx="29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9702" name="Text Box 7"/>
            <p:cNvSpPr txBox="1">
              <a:spLocks noChangeArrowheads="1"/>
            </p:cNvSpPr>
            <p:nvPr/>
          </p:nvSpPr>
          <p:spPr bwMode="auto">
            <a:xfrm>
              <a:off x="1108" y="1488"/>
              <a:ext cx="303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8309372" y="2077642"/>
            <a:ext cx="0" cy="1512094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3300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183166" y="3551635"/>
            <a:ext cx="375285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2008004" y="2481415"/>
            <a:ext cx="10972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证明：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790190" y="2479675"/>
            <a:ext cx="59474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作顶角的平分线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BAD=∠CAD.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790379" y="3624573"/>
            <a:ext cx="247586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AB=AC  (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),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656394" y="4146226"/>
            <a:ext cx="3282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BAD=∠CAD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(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已作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),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790142" y="4695104"/>
            <a:ext cx="26746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AD=AD (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公共边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), 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623612" y="5290972"/>
            <a:ext cx="3422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BAD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≌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△CAD (SAS).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542094" y="5812466"/>
            <a:ext cx="534606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∠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 ∠C (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全等三角形的对应角相等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).</a:t>
            </a:r>
          </a:p>
        </p:txBody>
      </p:sp>
      <p:sp>
        <p:nvSpPr>
          <p:cNvPr id="19474" name="AutoShape 18"/>
          <p:cNvSpPr/>
          <p:nvPr/>
        </p:nvSpPr>
        <p:spPr bwMode="auto">
          <a:xfrm>
            <a:off x="2623820" y="3872865"/>
            <a:ext cx="166370" cy="1121410"/>
          </a:xfrm>
          <a:prstGeom prst="leftBrace">
            <a:avLst>
              <a:gd name="adj1" fmla="val 53926"/>
              <a:gd name="adj2" fmla="val 50000"/>
            </a:avLst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1784080" y="962627"/>
            <a:ext cx="35356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方法二：作顶角的平分线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2623532" y="2972191"/>
            <a:ext cx="27520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BAD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和△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29705" grpId="1"/>
      <p:bldP spid="19468" grpId="2"/>
      <p:bldP spid="19469" grpId="3"/>
      <p:bldP spid="19470" grpId="4"/>
      <p:bldP spid="19471" grpId="5"/>
      <p:bldP spid="19472" grpId="6"/>
      <p:bldP spid="19473" grpId="7"/>
      <p:bldP spid="19474" grpId="8" animBg="1"/>
      <p:bldP spid="19476" grpId="9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821135" y="1366308"/>
            <a:ext cx="8770484" cy="152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思考：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由△</a:t>
            </a:r>
            <a:r>
              <a:rPr lang="zh-CN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BAD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</a:t>
            </a:r>
            <a:r>
              <a:rPr lang="zh-CN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△CAD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，除了可以得到∠</a:t>
            </a:r>
            <a:r>
              <a:rPr lang="zh-CN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B= ∠C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之外，你还可以得到那些相等的线段和相等的角？和你的同伴交流一下，看看你有什么新的发现？                               </a:t>
            </a:r>
            <a:r>
              <a:rPr lang="zh-CN" altLang="en-US" sz="2400">
                <a:solidFill>
                  <a:srgbClr val="0000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                                                                             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2015135" y="2760515"/>
            <a:ext cx="6204347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△</a:t>
            </a:r>
            <a:r>
              <a:rPr lang="zh-CN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BAD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≌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△CAD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，由全等三角形的性质易得</a:t>
            </a:r>
            <a:r>
              <a:rPr lang="zh-CN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D=C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D,∠ADB=∠ADC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∠BAD=∠CAD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又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∠ADB+∠ADC=180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°，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∴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∠ADB=∠ADC=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90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° ，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即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AD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是等腰△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底边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上的中线、顶角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∠BAC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的角平分线、底边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BC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上的高线 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                                  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8619530" y="2760515"/>
            <a:ext cx="1679972" cy="2278539"/>
            <a:chOff x="9460707" y="2537687"/>
            <a:chExt cx="2239963" cy="3038052"/>
          </a:xfrm>
        </p:grpSpPr>
        <p:grpSp>
          <p:nvGrpSpPr>
            <p:cNvPr id="2" name="Group 3"/>
            <p:cNvGrpSpPr/>
            <p:nvPr/>
          </p:nvGrpSpPr>
          <p:grpSpPr>
            <a:xfrm>
              <a:off x="9460707" y="2537687"/>
              <a:ext cx="2239963" cy="2993042"/>
              <a:chOff x="0" y="-94"/>
              <a:chExt cx="1411" cy="1940"/>
            </a:xfrm>
          </p:grpSpPr>
          <p:sp>
            <p:nvSpPr>
              <p:cNvPr id="30724" name="AutoShape 4"/>
              <p:cNvSpPr>
                <a:spLocks noChangeArrowheads="1"/>
              </p:cNvSpPr>
              <p:nvPr/>
            </p:nvSpPr>
            <p:spPr bwMode="auto">
              <a:xfrm>
                <a:off x="196" y="240"/>
                <a:ext cx="960" cy="1313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2100" i="1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30725" name="Text Box 5"/>
              <p:cNvSpPr txBox="1">
                <a:spLocks noChangeArrowheads="1"/>
              </p:cNvSpPr>
              <p:nvPr/>
            </p:nvSpPr>
            <p:spPr bwMode="auto">
              <a:xfrm>
                <a:off x="565" y="-94"/>
                <a:ext cx="291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1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30726" name="Text Box 6"/>
              <p:cNvSpPr txBox="1">
                <a:spLocks noChangeArrowheads="1"/>
              </p:cNvSpPr>
              <p:nvPr/>
            </p:nvSpPr>
            <p:spPr bwMode="auto">
              <a:xfrm>
                <a:off x="0" y="1488"/>
                <a:ext cx="291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1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30727" name="Text Box 7"/>
              <p:cNvSpPr txBox="1">
                <a:spLocks noChangeArrowheads="1"/>
              </p:cNvSpPr>
              <p:nvPr/>
            </p:nvSpPr>
            <p:spPr bwMode="auto">
              <a:xfrm>
                <a:off x="1108" y="1488"/>
                <a:ext cx="303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1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10540207" y="3058388"/>
              <a:ext cx="0" cy="20161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10371932" y="5023712"/>
              <a:ext cx="500380" cy="552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sp>
        <p:nvSpPr>
          <p:cNvPr id="33794" name="Rectangle 2"/>
          <p:cNvSpPr/>
          <p:nvPr/>
        </p:nvSpPr>
        <p:spPr>
          <a:xfrm>
            <a:off x="1821180" y="782638"/>
            <a:ext cx="2952750" cy="58356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讨论交流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Rectangle 11"/>
          <p:cNvSpPr>
            <a:spLocks noGrp="1" noChangeArrowheads="1"/>
          </p:cNvSpPr>
          <p:nvPr/>
        </p:nvSpPr>
        <p:spPr bwMode="auto">
          <a:xfrm>
            <a:off x="1821815" y="1366520"/>
            <a:ext cx="6848475" cy="3676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性质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1: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等腰三角形的两个底角相等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等边对等角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).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8159354" y="1859212"/>
            <a:ext cx="1310878" cy="1658332"/>
            <a:chOff x="-45" y="-45"/>
            <a:chExt cx="1101" cy="1404"/>
          </a:xfrm>
        </p:grpSpPr>
        <p:sp>
          <p:nvSpPr>
            <p:cNvPr id="31747" name="Line 13"/>
            <p:cNvSpPr>
              <a:spLocks noChangeShapeType="1"/>
            </p:cNvSpPr>
            <p:nvPr/>
          </p:nvSpPr>
          <p:spPr bwMode="auto">
            <a:xfrm>
              <a:off x="200" y="1152"/>
              <a:ext cx="7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31748" name="Line 14"/>
            <p:cNvSpPr>
              <a:spLocks noChangeShapeType="1"/>
            </p:cNvSpPr>
            <p:nvPr/>
          </p:nvSpPr>
          <p:spPr bwMode="auto">
            <a:xfrm flipH="1">
              <a:off x="200" y="240"/>
              <a:ext cx="363" cy="91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31749" name="Text Box 15"/>
            <p:cNvSpPr txBox="1">
              <a:spLocks noChangeArrowheads="1"/>
            </p:cNvSpPr>
            <p:nvPr/>
          </p:nvSpPr>
          <p:spPr bwMode="auto">
            <a:xfrm>
              <a:off x="384" y="-45"/>
              <a:ext cx="156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31750" name="Text Box 16"/>
            <p:cNvSpPr txBox="1">
              <a:spLocks noChangeArrowheads="1"/>
            </p:cNvSpPr>
            <p:nvPr/>
          </p:nvSpPr>
          <p:spPr bwMode="auto">
            <a:xfrm>
              <a:off x="900" y="1008"/>
              <a:ext cx="156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1751" name="Line 17"/>
            <p:cNvSpPr>
              <a:spLocks noChangeShapeType="1"/>
            </p:cNvSpPr>
            <p:nvPr/>
          </p:nvSpPr>
          <p:spPr bwMode="auto">
            <a:xfrm>
              <a:off x="563" y="240"/>
              <a:ext cx="363" cy="91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31752" name="Text Box 18"/>
            <p:cNvSpPr txBox="1">
              <a:spLocks noChangeArrowheads="1"/>
            </p:cNvSpPr>
            <p:nvPr/>
          </p:nvSpPr>
          <p:spPr bwMode="auto">
            <a:xfrm>
              <a:off x="-45" y="1008"/>
              <a:ext cx="156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en-US" altLang="zh-CN" sz="21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50193" name="Rectangle 19"/>
          <p:cNvSpPr>
            <a:spLocks noGrp="1" noChangeArrowheads="1"/>
          </p:cNvSpPr>
          <p:nvPr/>
        </p:nvSpPr>
        <p:spPr bwMode="auto">
          <a:xfrm>
            <a:off x="1931035" y="1998980"/>
            <a:ext cx="4098925" cy="1725930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在△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 </a:t>
            </a:r>
          </a:p>
          <a:p>
            <a:pPr eaLnBrk="0" hangingPunct="0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∵AB=AC(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),</a:t>
            </a:r>
          </a:p>
          <a:p>
            <a:pPr eaLnBrk="0" hangingPunct="0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∴∠B=∠C(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等边对等角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).</a:t>
            </a:r>
          </a:p>
        </p:txBody>
      </p:sp>
      <p:sp>
        <p:nvSpPr>
          <p:cNvPr id="3" name="Rectangle 11"/>
          <p:cNvSpPr>
            <a:spLocks noGrp="1" noChangeArrowheads="1"/>
          </p:cNvSpPr>
          <p:nvPr/>
        </p:nvSpPr>
        <p:spPr bwMode="auto">
          <a:xfrm>
            <a:off x="1930876" y="3851363"/>
            <a:ext cx="8639515" cy="1238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性质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2: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等腰三角形顶角的平分线、底边上的中线及底边上的高线互相重合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三线合一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33794" name="Rectangle 2"/>
          <p:cNvSpPr/>
          <p:nvPr/>
        </p:nvSpPr>
        <p:spPr>
          <a:xfrm>
            <a:off x="1821815" y="782638"/>
            <a:ext cx="2952750" cy="58356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归纳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5" grpId="0"/>
      <p:bldP spid="50193" grpId="1" animBg="1"/>
      <p:bldP spid="3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8622665" y="1748790"/>
            <a:ext cx="1543050" cy="2093592"/>
            <a:chOff x="0" y="-45"/>
            <a:chExt cx="1056" cy="1477"/>
          </a:xfrm>
        </p:grpSpPr>
        <p:grpSp>
          <p:nvGrpSpPr>
            <p:cNvPr id="33794" name="Group 4"/>
            <p:cNvGrpSpPr/>
            <p:nvPr/>
          </p:nvGrpSpPr>
          <p:grpSpPr>
            <a:xfrm>
              <a:off x="0" y="-45"/>
              <a:ext cx="1056" cy="1477"/>
              <a:chOff x="0" y="-45"/>
              <a:chExt cx="1056" cy="1477"/>
            </a:xfrm>
          </p:grpSpPr>
          <p:grpSp>
            <p:nvGrpSpPr>
              <p:cNvPr id="33795" name="Group 5"/>
              <p:cNvGrpSpPr/>
              <p:nvPr/>
            </p:nvGrpSpPr>
            <p:grpSpPr>
              <a:xfrm>
                <a:off x="0" y="-45"/>
                <a:ext cx="1056" cy="1382"/>
                <a:chOff x="0" y="-45"/>
                <a:chExt cx="1056" cy="1382"/>
              </a:xfrm>
            </p:grpSpPr>
            <p:sp>
              <p:nvSpPr>
                <p:cNvPr id="33796" name="Line 17"/>
                <p:cNvSpPr>
                  <a:spLocks noChangeShapeType="1"/>
                </p:cNvSpPr>
                <p:nvPr/>
              </p:nvSpPr>
              <p:spPr bwMode="auto">
                <a:xfrm>
                  <a:off x="200" y="1152"/>
                  <a:ext cx="726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3300"/>
                </a:p>
              </p:txBody>
            </p:sp>
            <p:sp>
              <p:nvSpPr>
                <p:cNvPr id="33797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200" y="240"/>
                  <a:ext cx="363" cy="91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3300"/>
                </a:p>
              </p:txBody>
            </p:sp>
            <p:sp>
              <p:nvSpPr>
                <p:cNvPr id="3379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84" y="-45"/>
                  <a:ext cx="156" cy="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0" hangingPunct="0"/>
                  <a:r>
                    <a:rPr lang="en-US" altLang="zh-CN" sz="21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337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00" y="1008"/>
                  <a:ext cx="156" cy="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0" hangingPunct="0"/>
                  <a:r>
                    <a:rPr lang="en-US" altLang="zh-CN" sz="21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  <p:sp>
              <p:nvSpPr>
                <p:cNvPr id="33800" name="Line 21"/>
                <p:cNvSpPr>
                  <a:spLocks noChangeShapeType="1"/>
                </p:cNvSpPr>
                <p:nvPr/>
              </p:nvSpPr>
              <p:spPr bwMode="auto">
                <a:xfrm>
                  <a:off x="563" y="240"/>
                  <a:ext cx="363" cy="91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3300"/>
                </a:p>
              </p:txBody>
            </p:sp>
            <p:sp>
              <p:nvSpPr>
                <p:cNvPr id="3380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0" y="1045"/>
                  <a:ext cx="156" cy="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0" hangingPunct="0"/>
                  <a:r>
                    <a:rPr lang="en-US" altLang="zh-CN" sz="21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</p:grpSp>
          <p:sp>
            <p:nvSpPr>
              <p:cNvPr id="33802" name="Line 23"/>
              <p:cNvSpPr>
                <a:spLocks noChangeShapeType="1"/>
              </p:cNvSpPr>
              <p:nvPr/>
            </p:nvSpPr>
            <p:spPr bwMode="auto">
              <a:xfrm flipH="1">
                <a:off x="565" y="263"/>
                <a:ext cx="0" cy="9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  <p:sp>
            <p:nvSpPr>
              <p:cNvPr id="33803" name="Line 24"/>
              <p:cNvSpPr>
                <a:spLocks noChangeShapeType="1"/>
              </p:cNvSpPr>
              <p:nvPr/>
            </p:nvSpPr>
            <p:spPr bwMode="auto">
              <a:xfrm>
                <a:off x="576" y="1056"/>
                <a:ext cx="96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  <p:sp>
            <p:nvSpPr>
              <p:cNvPr id="33804" name="Line 25"/>
              <p:cNvSpPr>
                <a:spLocks noChangeShapeType="1"/>
              </p:cNvSpPr>
              <p:nvPr/>
            </p:nvSpPr>
            <p:spPr bwMode="auto">
              <a:xfrm flipH="1">
                <a:off x="672" y="1056"/>
                <a:ext cx="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  <p:sp>
            <p:nvSpPr>
              <p:cNvPr id="33805" name="Text Box 26"/>
              <p:cNvSpPr txBox="1">
                <a:spLocks noChangeArrowheads="1"/>
              </p:cNvSpPr>
              <p:nvPr/>
            </p:nvSpPr>
            <p:spPr bwMode="auto">
              <a:xfrm>
                <a:off x="480" y="1140"/>
                <a:ext cx="240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0" hangingPunct="0"/>
                <a:r>
                  <a:rPr lang="en-US" altLang="zh-CN" sz="21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  <p:grpSp>
          <p:nvGrpSpPr>
            <p:cNvPr id="33806" name="Group 16"/>
            <p:cNvGrpSpPr/>
            <p:nvPr/>
          </p:nvGrpSpPr>
          <p:grpSpPr>
            <a:xfrm>
              <a:off x="384" y="504"/>
              <a:ext cx="240" cy="390"/>
              <a:chOff x="0" y="0"/>
              <a:chExt cx="240" cy="390"/>
            </a:xfrm>
          </p:grpSpPr>
          <p:sp>
            <p:nvSpPr>
              <p:cNvPr id="33807" name="Arc 28"/>
              <p:cNvSpPr>
                <a:spLocks noChangeArrowheads="1"/>
              </p:cNvSpPr>
              <p:nvPr/>
            </p:nvSpPr>
            <p:spPr bwMode="auto">
              <a:xfrm rot="1743278" flipV="1">
                <a:off x="48" y="0"/>
                <a:ext cx="138" cy="144"/>
              </a:xfrm>
              <a:custGeom>
                <a:avLst/>
                <a:gdLst>
                  <a:gd name="T0" fmla="*/ -1 w 24532"/>
                  <a:gd name="T1" fmla="*/ 364 h 21600"/>
                  <a:gd name="T2" fmla="*/ 3953 w 24532"/>
                  <a:gd name="T3" fmla="*/ 0 h 21600"/>
                  <a:gd name="T4" fmla="*/ 24532 w 24532"/>
                  <a:gd name="T5" fmla="*/ 15037 h 21600"/>
                  <a:gd name="T6" fmla="*/ -1 w 24532"/>
                  <a:gd name="T7" fmla="*/ 364 h 21600"/>
                  <a:gd name="T8" fmla="*/ 3953 w 24532"/>
                  <a:gd name="T9" fmla="*/ 0 h 21600"/>
                  <a:gd name="T10" fmla="*/ 24532 w 24532"/>
                  <a:gd name="T11" fmla="*/ 15037 h 21600"/>
                  <a:gd name="T12" fmla="*/ 3953 w 24532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32" h="21600" fill="none">
                    <a:moveTo>
                      <a:pt x="-1" y="364"/>
                    </a:moveTo>
                    <a:cubicBezTo>
                      <a:pt x="1303" y="122"/>
                      <a:pt x="2626" y="-1"/>
                      <a:pt x="3953" y="0"/>
                    </a:cubicBezTo>
                    <a:cubicBezTo>
                      <a:pt x="13354" y="0"/>
                      <a:pt x="21675" y="6080"/>
                      <a:pt x="24532" y="15037"/>
                    </a:cubicBezTo>
                  </a:path>
                  <a:path w="24532" h="21600" stroke="0">
                    <a:moveTo>
                      <a:pt x="-1" y="364"/>
                    </a:moveTo>
                    <a:cubicBezTo>
                      <a:pt x="1303" y="122"/>
                      <a:pt x="2626" y="-1"/>
                      <a:pt x="3953" y="0"/>
                    </a:cubicBezTo>
                    <a:cubicBezTo>
                      <a:pt x="13354" y="0"/>
                      <a:pt x="21675" y="6080"/>
                      <a:pt x="24532" y="15037"/>
                    </a:cubicBezTo>
                    <a:lnTo>
                      <a:pt x="3953" y="2160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3300"/>
              </a:p>
            </p:txBody>
          </p:sp>
          <p:sp>
            <p:nvSpPr>
              <p:cNvPr id="33808" name="Text Box 29"/>
              <p:cNvSpPr txBox="1">
                <a:spLocks noChangeArrowheads="1"/>
              </p:cNvSpPr>
              <p:nvPr/>
            </p:nvSpPr>
            <p:spPr bwMode="auto">
              <a:xfrm>
                <a:off x="0" y="98"/>
                <a:ext cx="240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0" hangingPunct="0"/>
                <a:r>
                  <a:rPr lang="en-US" altLang="zh-CN" sz="21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</p:txBody>
          </p:sp>
        </p:grpSp>
        <p:grpSp>
          <p:nvGrpSpPr>
            <p:cNvPr id="33809" name="Group 19"/>
            <p:cNvGrpSpPr/>
            <p:nvPr/>
          </p:nvGrpSpPr>
          <p:grpSpPr>
            <a:xfrm>
              <a:off x="528" y="554"/>
              <a:ext cx="240" cy="390"/>
              <a:chOff x="0" y="0"/>
              <a:chExt cx="240" cy="390"/>
            </a:xfrm>
          </p:grpSpPr>
          <p:sp>
            <p:nvSpPr>
              <p:cNvPr id="33810" name="Arc 31"/>
              <p:cNvSpPr>
                <a:spLocks noChangeArrowheads="1"/>
              </p:cNvSpPr>
              <p:nvPr/>
            </p:nvSpPr>
            <p:spPr bwMode="auto">
              <a:xfrm rot="1743278" flipV="1">
                <a:off x="48" y="0"/>
                <a:ext cx="138" cy="144"/>
              </a:xfrm>
              <a:custGeom>
                <a:avLst/>
                <a:gdLst>
                  <a:gd name="T0" fmla="*/ -1 w 24532"/>
                  <a:gd name="T1" fmla="*/ 364 h 21600"/>
                  <a:gd name="T2" fmla="*/ 3953 w 24532"/>
                  <a:gd name="T3" fmla="*/ 0 h 21600"/>
                  <a:gd name="T4" fmla="*/ 24532 w 24532"/>
                  <a:gd name="T5" fmla="*/ 15037 h 21600"/>
                  <a:gd name="T6" fmla="*/ -1 w 24532"/>
                  <a:gd name="T7" fmla="*/ 364 h 21600"/>
                  <a:gd name="T8" fmla="*/ 3953 w 24532"/>
                  <a:gd name="T9" fmla="*/ 0 h 21600"/>
                  <a:gd name="T10" fmla="*/ 24532 w 24532"/>
                  <a:gd name="T11" fmla="*/ 15037 h 21600"/>
                  <a:gd name="T12" fmla="*/ 3953 w 24532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32" h="21600" fill="none">
                    <a:moveTo>
                      <a:pt x="-1" y="364"/>
                    </a:moveTo>
                    <a:cubicBezTo>
                      <a:pt x="1303" y="122"/>
                      <a:pt x="2626" y="-1"/>
                      <a:pt x="3953" y="0"/>
                    </a:cubicBezTo>
                    <a:cubicBezTo>
                      <a:pt x="13354" y="0"/>
                      <a:pt x="21675" y="6080"/>
                      <a:pt x="24532" y="15037"/>
                    </a:cubicBezTo>
                  </a:path>
                  <a:path w="24532" h="21600" stroke="0">
                    <a:moveTo>
                      <a:pt x="-1" y="364"/>
                    </a:moveTo>
                    <a:cubicBezTo>
                      <a:pt x="1303" y="122"/>
                      <a:pt x="2626" y="-1"/>
                      <a:pt x="3953" y="0"/>
                    </a:cubicBezTo>
                    <a:cubicBezTo>
                      <a:pt x="13354" y="0"/>
                      <a:pt x="21675" y="6080"/>
                      <a:pt x="24532" y="15037"/>
                    </a:cubicBezTo>
                    <a:lnTo>
                      <a:pt x="3953" y="2160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3300"/>
              </a:p>
            </p:txBody>
          </p:sp>
          <p:sp>
            <p:nvSpPr>
              <p:cNvPr id="33811" name="Text Box 32"/>
              <p:cNvSpPr txBox="1">
                <a:spLocks noChangeArrowheads="1"/>
              </p:cNvSpPr>
              <p:nvPr/>
            </p:nvSpPr>
            <p:spPr bwMode="auto">
              <a:xfrm>
                <a:off x="0" y="98"/>
                <a:ext cx="240" cy="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0" hangingPunct="0"/>
                <a:r>
                  <a:rPr lang="en-US" altLang="zh-CN" sz="21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</p:grpSp>
      </p:grpSp>
      <p:sp>
        <p:nvSpPr>
          <p:cNvPr id="75798" name="Rectangle 33"/>
          <p:cNvSpPr>
            <a:spLocks noGrp="1" noChangeArrowheads="1"/>
          </p:cNvSpPr>
          <p:nvPr/>
        </p:nvSpPr>
        <p:spPr bwMode="auto">
          <a:xfrm>
            <a:off x="2130425" y="1490345"/>
            <a:ext cx="629221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∵AB=AC, ∠1=∠2(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BD=CD,AD⊥BC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（等腰三角形三线合一）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75799" name="Rectangle 34"/>
          <p:cNvSpPr>
            <a:spLocks noGrp="1" noChangeArrowheads="1"/>
          </p:cNvSpPr>
          <p:nvPr/>
        </p:nvSpPr>
        <p:spPr bwMode="auto">
          <a:xfrm>
            <a:off x="2143895" y="2706188"/>
            <a:ext cx="6265069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∵AB=AC, BD=CD (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∠1=∠2,AD⊥BC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（等腰三角形三线合一）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75800" name="Rectangle 35"/>
          <p:cNvSpPr>
            <a:spLocks noGrp="1" noChangeArrowheads="1"/>
          </p:cNvSpPr>
          <p:nvPr/>
        </p:nvSpPr>
        <p:spPr bwMode="auto">
          <a:xfrm>
            <a:off x="2143657" y="3922372"/>
            <a:ext cx="6111478" cy="74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∵AB=AC, AD⊥BC(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BD=CD, ∠1=∠2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（等腰三角形三线合一）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8455" name="Text Box 26"/>
          <p:cNvSpPr txBox="1">
            <a:spLocks noChangeArrowheads="1"/>
          </p:cNvSpPr>
          <p:nvPr/>
        </p:nvSpPr>
        <p:spPr bwMode="auto">
          <a:xfrm>
            <a:off x="2184774" y="1063168"/>
            <a:ext cx="3907790" cy="43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7500" tIns="35100" rIns="67500" bIns="351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综上可得：如图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在△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 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8" grpId="0"/>
      <p:bldP spid="75799" grpId="1"/>
      <p:bldP spid="75800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3"/>
          <p:cNvGrpSpPr/>
          <p:nvPr/>
        </p:nvGrpSpPr>
        <p:grpSpPr>
          <a:xfrm>
            <a:off x="3451876" y="3601154"/>
            <a:ext cx="1620441" cy="1512094"/>
            <a:chOff x="521" y="1661"/>
            <a:chExt cx="1361" cy="1270"/>
          </a:xfrm>
        </p:grpSpPr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521" y="2931"/>
              <a:ext cx="1361" cy="0"/>
            </a:xfrm>
            <a:prstGeom prst="line">
              <a:avLst/>
            </a:prstGeom>
            <a:noFill/>
            <a:ln w="25400">
              <a:solidFill>
                <a:schemeClr val="accent6">
                  <a:lumMod val="50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 flipH="1">
              <a:off x="521" y="1661"/>
              <a:ext cx="998" cy="1270"/>
            </a:xfrm>
            <a:prstGeom prst="line">
              <a:avLst/>
            </a:prstGeom>
            <a:noFill/>
            <a:ln w="25400">
              <a:solidFill>
                <a:schemeClr val="accent6">
                  <a:lumMod val="50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1519" y="1661"/>
              <a:ext cx="363" cy="1270"/>
            </a:xfrm>
            <a:prstGeom prst="line">
              <a:avLst/>
            </a:prstGeom>
            <a:noFill/>
            <a:ln w="25400">
              <a:solidFill>
                <a:schemeClr val="accent6">
                  <a:lumMod val="50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sz="1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5449745" y="3654731"/>
            <a:ext cx="1333500" cy="14573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accent6">
                <a:lumMod val="50000"/>
              </a:schemeClr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7177342" y="3601154"/>
            <a:ext cx="1727597" cy="161806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chemeClr val="accent6">
                <a:lumMod val="50000"/>
              </a:schemeClr>
            </a:solidFill>
            <a:miter lim="800000"/>
          </a:ln>
        </p:spPr>
        <p:txBody>
          <a:bodyPr wrap="none" anchor="ctr"/>
          <a:lstStyle/>
          <a:p>
            <a:pPr algn="ctr">
              <a:buFontTx/>
              <a:buNone/>
              <a:defRPr/>
            </a:pPr>
            <a:endParaRPr lang="zh-CN" altLang="zh-CN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503324" y="4852500"/>
            <a:ext cx="1458515" cy="28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等腰三角形</a:t>
            </a: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7394036" y="4681050"/>
            <a:ext cx="145851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等边三角形</a:t>
            </a:r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>
            <a:off x="4909201" y="4302431"/>
            <a:ext cx="857250" cy="17145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002060">
              <a:alpha val="47058"/>
            </a:srgbClr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>
            <a:off x="6529642" y="4302431"/>
            <a:ext cx="857250" cy="17145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002060">
              <a:alpha val="27843"/>
            </a:srgbClr>
          </a:solidFill>
          <a:ln>
            <a:solidFill>
              <a:schemeClr val="accent1"/>
            </a:solidFill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3667379" y="4681050"/>
            <a:ext cx="12954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一般三角形</a:t>
            </a: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812888" y="1511784"/>
            <a:ext cx="8839386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zh-CN" altLang="en-US" sz="2400" b="1" dirty="0">
                <a:latin typeface="宋体" panose="02010600030101010101" pitchFamily="2" charset="-122"/>
                <a:cs typeface="宋体" panose="02010600030101010101" pitchFamily="2" charset="-122"/>
              </a:rPr>
              <a:t>在等腰三角形中，有一种特殊的情况，就是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底与腰</a:t>
            </a:r>
            <a:r>
              <a:rPr lang="zh-CN" altLang="en-US" sz="2400" b="1" dirty="0">
                <a:latin typeface="宋体" panose="02010600030101010101" pitchFamily="2" charset="-122"/>
                <a:cs typeface="宋体" panose="02010600030101010101" pitchFamily="2" charset="-122"/>
              </a:rPr>
              <a:t>相等，即三角形的三边相</a:t>
            </a:r>
            <a:r>
              <a:rPr lang="zh-CN" altLang="en-US" sz="2400" b="1" dirty="0" smtClean="0">
                <a:latin typeface="宋体" panose="02010600030101010101" pitchFamily="2" charset="-122"/>
                <a:cs typeface="宋体" panose="02010600030101010101" pitchFamily="2" charset="-122"/>
              </a:rPr>
              <a:t>等，</a:t>
            </a:r>
            <a:r>
              <a:rPr lang="zh-CN" altLang="en-US" sz="2400" b="1" dirty="0">
                <a:latin typeface="宋体" panose="02010600030101010101" pitchFamily="2" charset="-122"/>
                <a:cs typeface="宋体" panose="02010600030101010101" pitchFamily="2" charset="-122"/>
              </a:rPr>
              <a:t>我们把三条边都相等的三角形叫作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等边三角形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44500" y="368935"/>
            <a:ext cx="2044700" cy="521970"/>
            <a:chOff x="752" y="350"/>
            <a:chExt cx="3220" cy="822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9" name="文本框 8"/>
          <p:cNvSpPr txBox="1"/>
          <p:nvPr/>
        </p:nvSpPr>
        <p:spPr>
          <a:xfrm>
            <a:off x="1962150" y="989965"/>
            <a:ext cx="348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等边三角形的性质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1" animBg="1"/>
      <p:bldP spid="27" grpId="2"/>
      <p:bldP spid="28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143125" y="1223963"/>
            <a:ext cx="7905751" cy="1211103"/>
            <a:chOff x="2990" y="7217"/>
            <a:chExt cx="16600" cy="2543"/>
          </a:xfrm>
        </p:grpSpPr>
        <p:sp>
          <p:nvSpPr>
            <p:cNvPr id="18" name="Freeform 22"/>
            <p:cNvSpPr/>
            <p:nvPr/>
          </p:nvSpPr>
          <p:spPr bwMode="auto">
            <a:xfrm>
              <a:off x="3147" y="8019"/>
              <a:ext cx="116" cy="116"/>
            </a:xfrm>
            <a:custGeom>
              <a:avLst/>
              <a:gdLst>
                <a:gd name="T0" fmla="*/ 57 w 57"/>
                <a:gd name="T1" fmla="*/ 57 h 57"/>
                <a:gd name="T2" fmla="*/ 0 w 57"/>
                <a:gd name="T3" fmla="*/ 0 h 57"/>
                <a:gd name="T4" fmla="*/ 0 w 57"/>
                <a:gd name="T5" fmla="*/ 57 h 57"/>
                <a:gd name="T6" fmla="*/ 57 w 57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57" y="57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57" y="57"/>
                  </a:lnTo>
                  <a:close/>
                </a:path>
              </a:pathLst>
            </a:custGeom>
            <a:noFill/>
            <a:ln w="12700" cap="rnd">
              <a:solidFill>
                <a:srgbClr val="E7E6E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5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990" y="7217"/>
              <a:ext cx="16600" cy="2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2800" b="1" dirty="0">
                  <a:solidFill>
                    <a:srgbClr val="0070C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问题</a:t>
              </a:r>
              <a:r>
                <a:rPr lang="en-US" altLang="zh-CN" sz="2800" b="1" dirty="0">
                  <a:solidFill>
                    <a:srgbClr val="0070C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lang="en-US" altLang="zh-CN" sz="2800" b="1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zh-CN" altLang="en-US" sz="2800" dirty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把等腰三角形的性质用于等边三角形，能得到什么结论？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6220778" y="4801711"/>
            <a:ext cx="3010376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514350">
              <a:lnSpc>
                <a:spcPct val="100000"/>
              </a:lnSpc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等边三角形的三个角都相等，并且每一 个角都等于</a:t>
            </a:r>
            <a:r>
              <a:rPr lang="en-US" altLang="zh-CN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60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</a:t>
            </a:r>
            <a:r>
              <a:rPr lang="en-US" altLang="zh-CN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3083084" y="2742089"/>
            <a:ext cx="1706880" cy="1956435"/>
            <a:chOff x="2521" y="4520"/>
            <a:chExt cx="3584" cy="4108"/>
          </a:xfrm>
        </p:grpSpPr>
        <p:sp>
          <p:nvSpPr>
            <p:cNvPr id="13" name="等腰三角形 12"/>
            <p:cNvSpPr/>
            <p:nvPr/>
          </p:nvSpPr>
          <p:spPr>
            <a:xfrm>
              <a:off x="2794" y="4520"/>
              <a:ext cx="2154" cy="2714"/>
            </a:xfrm>
            <a:prstGeom prst="triangle">
              <a:avLst/>
            </a:prstGeom>
            <a:noFill/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521" y="7661"/>
              <a:ext cx="3584" cy="96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240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等腰三角形</a:t>
              </a:r>
            </a:p>
          </p:txBody>
        </p:sp>
        <p:sp>
          <p:nvSpPr>
            <p:cNvPr id="4" name="弧形 3"/>
            <p:cNvSpPr/>
            <p:nvPr/>
          </p:nvSpPr>
          <p:spPr>
            <a:xfrm>
              <a:off x="2521" y="6838"/>
              <a:ext cx="794" cy="680"/>
            </a:xfrm>
            <a:prstGeom prst="arc">
              <a:avLst/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22" name="弧形 21"/>
            <p:cNvSpPr/>
            <p:nvPr/>
          </p:nvSpPr>
          <p:spPr>
            <a:xfrm rot="16680000">
              <a:off x="4303" y="6960"/>
              <a:ext cx="794" cy="680"/>
            </a:xfrm>
            <a:prstGeom prst="arc">
              <a:avLst/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730048" y="3001963"/>
            <a:ext cx="1706880" cy="1695450"/>
            <a:chOff x="7744" y="4987"/>
            <a:chExt cx="3584" cy="3560"/>
          </a:xfrm>
        </p:grpSpPr>
        <p:sp>
          <p:nvSpPr>
            <p:cNvPr id="15" name="文本框 14"/>
            <p:cNvSpPr txBox="1"/>
            <p:nvPr/>
          </p:nvSpPr>
          <p:spPr>
            <a:xfrm>
              <a:off x="7744" y="7580"/>
              <a:ext cx="3584" cy="96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240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等边三角形</a:t>
              </a:r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7945" y="5146"/>
              <a:ext cx="2154" cy="2088"/>
            </a:xfrm>
            <a:prstGeom prst="triangle">
              <a:avLst/>
            </a:prstGeom>
            <a:noFill/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6" name="弧形 5"/>
            <p:cNvSpPr/>
            <p:nvPr/>
          </p:nvSpPr>
          <p:spPr>
            <a:xfrm>
              <a:off x="7745" y="6899"/>
              <a:ext cx="794" cy="680"/>
            </a:xfrm>
            <a:prstGeom prst="arc">
              <a:avLst/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7" name="弧形 6"/>
            <p:cNvSpPr/>
            <p:nvPr/>
          </p:nvSpPr>
          <p:spPr>
            <a:xfrm rot="17340000">
              <a:off x="9440" y="7003"/>
              <a:ext cx="794" cy="680"/>
            </a:xfrm>
            <a:prstGeom prst="arc">
              <a:avLst/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23" name="弧形 22"/>
            <p:cNvSpPr/>
            <p:nvPr/>
          </p:nvSpPr>
          <p:spPr>
            <a:xfrm rot="8160000">
              <a:off x="8684" y="4987"/>
              <a:ext cx="794" cy="680"/>
            </a:xfrm>
            <a:prstGeom prst="arc">
              <a:avLst/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</p:grpSp>
      <p:sp>
        <p:nvSpPr>
          <p:cNvPr id="26" name="右箭头 25"/>
          <p:cNvSpPr/>
          <p:nvPr/>
        </p:nvSpPr>
        <p:spPr>
          <a:xfrm>
            <a:off x="5178743" y="3148330"/>
            <a:ext cx="809625" cy="378143"/>
          </a:xfrm>
          <a:prstGeom prst="rightArrow">
            <a:avLst/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3300"/>
          </a:p>
        </p:txBody>
      </p:sp>
      <p:sp>
        <p:nvSpPr>
          <p:cNvPr id="27" name="文本框 26"/>
          <p:cNvSpPr txBox="1"/>
          <p:nvPr/>
        </p:nvSpPr>
        <p:spPr>
          <a:xfrm>
            <a:off x="3083084" y="4859655"/>
            <a:ext cx="2263616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514350">
              <a:lnSpc>
                <a:spcPct val="140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等腰三角形的两个底角相等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28" name="右箭头 27"/>
          <p:cNvSpPr/>
          <p:nvPr/>
        </p:nvSpPr>
        <p:spPr>
          <a:xfrm>
            <a:off x="5418773" y="5137309"/>
            <a:ext cx="569595" cy="276701"/>
          </a:xfrm>
          <a:prstGeom prst="rightArrow">
            <a:avLst/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33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animBg="1"/>
      <p:bldP spid="27" grpId="0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203926" y="1081088"/>
            <a:ext cx="7165658" cy="571024"/>
            <a:chOff x="3147" y="7773"/>
            <a:chExt cx="15046" cy="1199"/>
          </a:xfrm>
        </p:grpSpPr>
        <p:sp>
          <p:nvSpPr>
            <p:cNvPr id="18" name="Freeform 22"/>
            <p:cNvSpPr/>
            <p:nvPr/>
          </p:nvSpPr>
          <p:spPr bwMode="auto">
            <a:xfrm>
              <a:off x="3147" y="8019"/>
              <a:ext cx="116" cy="116"/>
            </a:xfrm>
            <a:custGeom>
              <a:avLst/>
              <a:gdLst>
                <a:gd name="T0" fmla="*/ 57 w 57"/>
                <a:gd name="T1" fmla="*/ 57 h 57"/>
                <a:gd name="T2" fmla="*/ 0 w 57"/>
                <a:gd name="T3" fmla="*/ 0 h 57"/>
                <a:gd name="T4" fmla="*/ 0 w 57"/>
                <a:gd name="T5" fmla="*/ 57 h 57"/>
                <a:gd name="T6" fmla="*/ 57 w 57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57" y="57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57" y="57"/>
                  </a:lnTo>
                  <a:close/>
                </a:path>
              </a:pathLst>
            </a:custGeom>
            <a:noFill/>
            <a:ln w="12700" cap="rnd">
              <a:solidFill>
                <a:srgbClr val="E7E6E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2400" b="1">
                <a:solidFill>
                  <a:schemeClr val="tx1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697" y="7773"/>
              <a:ext cx="14496" cy="1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问题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en-US" altLang="zh-CN" sz="2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</a:t>
              </a:r>
              <a:r>
                <a:rPr lang="zh-CN" altLang="en-US" sz="24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运用所学知识，证明你的结论.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620953" y="2990374"/>
            <a:ext cx="1515904" cy="1541145"/>
            <a:chOff x="920" y="4509"/>
            <a:chExt cx="3183" cy="3236"/>
          </a:xfrm>
        </p:grpSpPr>
        <p:sp>
          <p:nvSpPr>
            <p:cNvPr id="3" name="等腰三角形 2"/>
            <p:cNvSpPr/>
            <p:nvPr/>
          </p:nvSpPr>
          <p:spPr>
            <a:xfrm>
              <a:off x="1258" y="5090"/>
              <a:ext cx="2658" cy="2086"/>
            </a:xfrm>
            <a:prstGeom prst="triangle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 b="1">
                <a:solidFill>
                  <a:schemeClr val="tx1"/>
                </a:solidFill>
              </a:endParaRPr>
            </a:p>
          </p:txBody>
        </p:sp>
        <p:sp>
          <p:nvSpPr>
            <p:cNvPr id="12290" name="Rectangle 5"/>
            <p:cNvSpPr/>
            <p:nvPr/>
          </p:nvSpPr>
          <p:spPr>
            <a:xfrm>
              <a:off x="2210" y="4509"/>
              <a:ext cx="855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18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2291" name="Rectangle 6"/>
            <p:cNvSpPr/>
            <p:nvPr/>
          </p:nvSpPr>
          <p:spPr>
            <a:xfrm>
              <a:off x="920" y="6996"/>
              <a:ext cx="188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18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2292" name="Rectangle 7"/>
            <p:cNvSpPr/>
            <p:nvPr/>
          </p:nvSpPr>
          <p:spPr>
            <a:xfrm>
              <a:off x="3915" y="7164"/>
              <a:ext cx="188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18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2561749" y="1817211"/>
            <a:ext cx="4129564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defTabSz="514350">
              <a:lnSpc>
                <a:spcPct val="100000"/>
              </a:lnSpc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已知：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AB=AC=BC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endParaRPr lang="en-US" altLang="zh-CN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defTabSz="514350">
              <a:lnSpc>
                <a:spcPct val="100000"/>
              </a:lnSpc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求证：∠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A= ∠B=∠C= 60°.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561749" y="2870676"/>
            <a:ext cx="4517708" cy="30448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65100" marR="0" lvl="0" indent="-165100" algn="l" defTabSz="51435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24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证明：</a:t>
            </a:r>
            <a:r>
              <a:rPr lang="en-US" altLang="zh-CN" sz="240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∵AB=AC.</a:t>
            </a:r>
            <a:endParaRPr kumimoji="0" lang="en-US" altLang="zh-CN" sz="24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65100" marR="0" lvl="0" indent="-165100" algn="l" defTabSz="51435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∴∠B=∠C(</a:t>
            </a:r>
            <a:r>
              <a:rPr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等边对等角</a:t>
            </a:r>
            <a:r>
              <a:rPr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 .</a:t>
            </a:r>
            <a:r>
              <a:rPr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同理 ∠</a:t>
            </a:r>
            <a:r>
              <a:rPr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A=∠C .</a:t>
            </a:r>
          </a:p>
          <a:p>
            <a:pPr marL="165100" marR="0" lvl="0" indent="-165100" algn="l" defTabSz="51435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∴∠A=∠B=∠C.</a:t>
            </a:r>
            <a:endParaRPr kumimoji="0" lang="en-US" altLang="zh-CN" sz="24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65100" marR="0" lvl="0" indent="-165100" algn="l" defTabSz="51435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∵ ∠A+∠B+∠C=180°,</a:t>
            </a:r>
            <a:endParaRPr kumimoji="0" lang="en-US" altLang="zh-CN" sz="24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65100" marR="0" lvl="0" indent="-165100" algn="l" defTabSz="51435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∴ ∠A= ∠B= ∠C=60 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392521" y="1072198"/>
            <a:ext cx="7165658" cy="1130141"/>
            <a:chOff x="3147" y="7773"/>
            <a:chExt cx="15046" cy="2373"/>
          </a:xfrm>
        </p:grpSpPr>
        <p:sp>
          <p:nvSpPr>
            <p:cNvPr id="18" name="Freeform 22"/>
            <p:cNvSpPr/>
            <p:nvPr/>
          </p:nvSpPr>
          <p:spPr bwMode="auto">
            <a:xfrm>
              <a:off x="3147" y="8019"/>
              <a:ext cx="116" cy="116"/>
            </a:xfrm>
            <a:custGeom>
              <a:avLst/>
              <a:gdLst>
                <a:gd name="T0" fmla="*/ 57 w 57"/>
                <a:gd name="T1" fmla="*/ 57 h 57"/>
                <a:gd name="T2" fmla="*/ 0 w 57"/>
                <a:gd name="T3" fmla="*/ 0 h 57"/>
                <a:gd name="T4" fmla="*/ 0 w 57"/>
                <a:gd name="T5" fmla="*/ 57 h 57"/>
                <a:gd name="T6" fmla="*/ 57 w 57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7">
                  <a:moveTo>
                    <a:pt x="57" y="57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57" y="57"/>
                  </a:lnTo>
                  <a:close/>
                </a:path>
              </a:pathLst>
            </a:custGeom>
            <a:noFill/>
            <a:ln w="12700" cap="rnd">
              <a:solidFill>
                <a:srgbClr val="E7E6E6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2400">
                <a:latin typeface="宋体" panose="02010600030101010101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697" y="7773"/>
              <a:ext cx="14496" cy="2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问题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</a:t>
              </a:r>
              <a:r>
                <a:rPr lang="en-US" altLang="zh-CN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</a:t>
              </a:r>
              <a:r>
                <a:rPr lang="zh-CN" altLang="en-US" sz="2400" kern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宋体" panose="02010600030101010101" pitchFamily="2" charset="-122"/>
                </a:rPr>
                <a:t>等腰三角形“三线合一”的性质同样存在与等边三角形中吗</a:t>
              </a:r>
              <a:r>
                <a:rPr lang="en-US" altLang="zh-CN" sz="2400" kern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?</a:t>
              </a:r>
            </a:p>
          </p:txBody>
        </p:sp>
      </p:grpSp>
      <p:sp>
        <p:nvSpPr>
          <p:cNvPr id="26" name="右箭头 25"/>
          <p:cNvSpPr/>
          <p:nvPr/>
        </p:nvSpPr>
        <p:spPr>
          <a:xfrm>
            <a:off x="5251291" y="2954020"/>
            <a:ext cx="809625" cy="378143"/>
          </a:xfrm>
          <a:prstGeom prst="rightArrow">
            <a:avLst/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zh-CN" altLang="en-US" sz="3300"/>
          </a:p>
        </p:txBody>
      </p:sp>
      <p:sp>
        <p:nvSpPr>
          <p:cNvPr id="41" name="文本框 40"/>
          <p:cNvSpPr txBox="1"/>
          <p:nvPr/>
        </p:nvSpPr>
        <p:spPr>
          <a:xfrm>
            <a:off x="2449671" y="4334986"/>
            <a:ext cx="3372326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等腰三角形顶角的平分线、底边的高、底边的中线三线合一（一条对称轴）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3507264" y="2390299"/>
            <a:ext cx="1453039" cy="1877378"/>
            <a:chOff x="2462" y="4972"/>
            <a:chExt cx="3051" cy="3942"/>
          </a:xfrm>
        </p:grpSpPr>
        <p:sp>
          <p:nvSpPr>
            <p:cNvPr id="13" name="等腰三角形 12"/>
            <p:cNvSpPr/>
            <p:nvPr/>
          </p:nvSpPr>
          <p:spPr>
            <a:xfrm>
              <a:off x="2794" y="4972"/>
              <a:ext cx="2154" cy="2714"/>
            </a:xfrm>
            <a:prstGeom prst="triangle">
              <a:avLst/>
            </a:prstGeom>
            <a:noFill/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462" y="8077"/>
              <a:ext cx="3051" cy="83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200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等腰三角形</a:t>
              </a:r>
            </a:p>
          </p:txBody>
        </p:sp>
        <p:cxnSp>
          <p:nvCxnSpPr>
            <p:cNvPr id="42" name="直接连接符 41"/>
            <p:cNvCxnSpPr>
              <a:stCxn id="13" idx="0"/>
              <a:endCxn id="13" idx="3"/>
            </p:cNvCxnSpPr>
            <p:nvPr/>
          </p:nvCxnSpPr>
          <p:spPr>
            <a:xfrm flipH="1">
              <a:off x="3871" y="4972"/>
              <a:ext cx="0" cy="2714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shade val="50000"/>
                </a:schemeClr>
              </a:solidFill>
              <a:prstDash val="dash"/>
            </a:ln>
            <a:effectLst/>
          </p:spPr>
        </p:cxnSp>
        <p:sp>
          <p:nvSpPr>
            <p:cNvPr id="46" name="矩形 45"/>
            <p:cNvSpPr/>
            <p:nvPr/>
          </p:nvSpPr>
          <p:spPr>
            <a:xfrm>
              <a:off x="3691" y="7547"/>
              <a:ext cx="182" cy="120"/>
            </a:xfrm>
            <a:prstGeom prst="rect">
              <a:avLst/>
            </a:prstGeom>
            <a:noFill/>
            <a:ln w="22225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50" name="弧形 49"/>
            <p:cNvSpPr/>
            <p:nvPr/>
          </p:nvSpPr>
          <p:spPr>
            <a:xfrm rot="8160000">
              <a:off x="3793" y="5501"/>
              <a:ext cx="586" cy="530"/>
            </a:xfrm>
            <a:prstGeom prst="arc">
              <a:avLst/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51" name="弧形 50"/>
            <p:cNvSpPr/>
            <p:nvPr/>
          </p:nvSpPr>
          <p:spPr>
            <a:xfrm rot="8160000">
              <a:off x="3428" y="5353"/>
              <a:ext cx="586" cy="530"/>
            </a:xfrm>
            <a:prstGeom prst="arc">
              <a:avLst/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269364" y="2356412"/>
            <a:ext cx="1801925" cy="1726312"/>
            <a:chOff x="7608" y="5441"/>
            <a:chExt cx="2751" cy="3371"/>
          </a:xfrm>
        </p:grpSpPr>
        <p:sp>
          <p:nvSpPr>
            <p:cNvPr id="15" name="文本框 14"/>
            <p:cNvSpPr txBox="1"/>
            <p:nvPr/>
          </p:nvSpPr>
          <p:spPr>
            <a:xfrm>
              <a:off x="7931" y="8033"/>
              <a:ext cx="2428" cy="7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000" b="1">
                  <a:solidFill>
                    <a:sysClr val="windowText" lastClr="00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等边三角形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>
              <a:off x="7945" y="5598"/>
              <a:ext cx="2154" cy="2155"/>
            </a:xfrm>
            <a:prstGeom prst="triangle">
              <a:avLst/>
            </a:prstGeom>
            <a:noFill/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cxnSp>
          <p:nvCxnSpPr>
            <p:cNvPr id="43" name="直接连接符 42"/>
            <p:cNvCxnSpPr>
              <a:stCxn id="4" idx="0"/>
              <a:endCxn id="4" idx="3"/>
            </p:cNvCxnSpPr>
            <p:nvPr/>
          </p:nvCxnSpPr>
          <p:spPr>
            <a:xfrm flipH="1">
              <a:off x="9022" y="5598"/>
              <a:ext cx="0" cy="2155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shade val="50000"/>
                </a:schemeClr>
              </a:solidFill>
              <a:prstDash val="dash"/>
            </a:ln>
            <a:effectLst/>
          </p:spPr>
        </p:cxnSp>
        <p:cxnSp>
          <p:nvCxnSpPr>
            <p:cNvPr id="44" name="直接连接符 43"/>
            <p:cNvCxnSpPr>
              <a:stCxn id="4" idx="5"/>
            </p:cNvCxnSpPr>
            <p:nvPr/>
          </p:nvCxnSpPr>
          <p:spPr>
            <a:xfrm flipH="1">
              <a:off x="7917" y="6676"/>
              <a:ext cx="1644" cy="1091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shade val="50000"/>
                </a:schemeClr>
              </a:solidFill>
              <a:prstDash val="dash"/>
            </a:ln>
            <a:effectLst/>
          </p:spPr>
        </p:cxnSp>
        <p:cxnSp>
          <p:nvCxnSpPr>
            <p:cNvPr id="45" name="直接连接符 44"/>
            <p:cNvCxnSpPr>
              <a:stCxn id="4" idx="1"/>
            </p:cNvCxnSpPr>
            <p:nvPr/>
          </p:nvCxnSpPr>
          <p:spPr>
            <a:xfrm>
              <a:off x="8484" y="6676"/>
              <a:ext cx="1535" cy="1037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shade val="50000"/>
                </a:schemeClr>
              </a:solidFill>
              <a:prstDash val="dash"/>
            </a:ln>
            <a:effectLst/>
          </p:spPr>
        </p:cxnSp>
        <p:sp>
          <p:nvSpPr>
            <p:cNvPr id="47" name="矩形 46"/>
            <p:cNvSpPr/>
            <p:nvPr/>
          </p:nvSpPr>
          <p:spPr>
            <a:xfrm>
              <a:off x="8893" y="7589"/>
              <a:ext cx="127" cy="135"/>
            </a:xfrm>
            <a:prstGeom prst="rect">
              <a:avLst/>
            </a:prstGeom>
            <a:noFill/>
            <a:ln w="19050" cap="flat" cmpd="sng" algn="ctr">
              <a:solidFill>
                <a:srgbClr val="211E2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48" name="矩形 47"/>
            <p:cNvSpPr/>
            <p:nvPr/>
          </p:nvSpPr>
          <p:spPr>
            <a:xfrm rot="1860000">
              <a:off x="8430" y="6696"/>
              <a:ext cx="154" cy="214"/>
            </a:xfrm>
            <a:prstGeom prst="rect">
              <a:avLst/>
            </a:prstGeom>
            <a:noFill/>
            <a:ln w="22225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49" name="矩形 48"/>
            <p:cNvSpPr/>
            <p:nvPr/>
          </p:nvSpPr>
          <p:spPr>
            <a:xfrm rot="3480000">
              <a:off x="9453" y="6743"/>
              <a:ext cx="203" cy="137"/>
            </a:xfrm>
            <a:prstGeom prst="rect">
              <a:avLst/>
            </a:prstGeom>
            <a:noFill/>
            <a:ln w="19050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52" name="弧形 51"/>
            <p:cNvSpPr/>
            <p:nvPr/>
          </p:nvSpPr>
          <p:spPr>
            <a:xfrm rot="7680000">
              <a:off x="8831" y="5609"/>
              <a:ext cx="750" cy="414"/>
            </a:xfrm>
            <a:prstGeom prst="arc">
              <a:avLst>
                <a:gd name="adj1" fmla="val 18686667"/>
                <a:gd name="adj2" fmla="val 0"/>
              </a:avLst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53" name="弧形 52"/>
            <p:cNvSpPr/>
            <p:nvPr/>
          </p:nvSpPr>
          <p:spPr>
            <a:xfrm rot="9360000">
              <a:off x="8661" y="5487"/>
              <a:ext cx="586" cy="530"/>
            </a:xfrm>
            <a:prstGeom prst="arc">
              <a:avLst>
                <a:gd name="adj1" fmla="val 16200000"/>
                <a:gd name="adj2" fmla="val 19537705"/>
              </a:avLst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54" name="弧形 53"/>
            <p:cNvSpPr/>
            <p:nvPr/>
          </p:nvSpPr>
          <p:spPr>
            <a:xfrm rot="780000">
              <a:off x="7608" y="7425"/>
              <a:ext cx="586" cy="530"/>
            </a:xfrm>
            <a:prstGeom prst="arc">
              <a:avLst>
                <a:gd name="adj1" fmla="val 19949776"/>
                <a:gd name="adj2" fmla="val 0"/>
              </a:avLst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55" name="弧形 54"/>
            <p:cNvSpPr/>
            <p:nvPr/>
          </p:nvSpPr>
          <p:spPr>
            <a:xfrm rot="1440000">
              <a:off x="7762" y="7303"/>
              <a:ext cx="586" cy="530"/>
            </a:xfrm>
            <a:prstGeom prst="arc">
              <a:avLst>
                <a:gd name="adj1" fmla="val 16200000"/>
                <a:gd name="adj2" fmla="val 19355773"/>
              </a:avLst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56" name="弧形 55"/>
            <p:cNvSpPr/>
            <p:nvPr/>
          </p:nvSpPr>
          <p:spPr>
            <a:xfrm rot="12960000">
              <a:off x="9653" y="7312"/>
              <a:ext cx="458" cy="678"/>
            </a:xfrm>
            <a:prstGeom prst="arc">
              <a:avLst>
                <a:gd name="adj1" fmla="val 18399978"/>
                <a:gd name="adj2" fmla="val 0"/>
              </a:avLst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  <p:sp>
          <p:nvSpPr>
            <p:cNvPr id="57" name="弧形 56"/>
            <p:cNvSpPr/>
            <p:nvPr/>
          </p:nvSpPr>
          <p:spPr>
            <a:xfrm rot="15780000">
              <a:off x="9775" y="7272"/>
              <a:ext cx="586" cy="530"/>
            </a:xfrm>
            <a:prstGeom prst="arc">
              <a:avLst>
                <a:gd name="adj1" fmla="val 16200000"/>
                <a:gd name="adj2" fmla="val 19281471"/>
              </a:avLst>
            </a:prstGeom>
            <a:noFill/>
            <a:ln w="317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 sz="3300"/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6101398" y="4342606"/>
            <a:ext cx="3557111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等边三角形顶角的平分线、底边的高、底边的中线三线合一（三条对称轴）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1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81200" y="1736090"/>
            <a:ext cx="61722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kumimoji="1"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、等腰三角形的定义</a:t>
            </a:r>
            <a:r>
              <a:rPr kumimoji="1"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076450" y="3442970"/>
            <a:ext cx="69342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、等腰三角形是不是轴对称图形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81225" y="2589530"/>
            <a:ext cx="65341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有两边相等的三角形是等腰三角形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6743" y="4296107"/>
            <a:ext cx="464750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等腰三角形是轴对称图形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99745" y="316865"/>
            <a:ext cx="2044700" cy="521970"/>
            <a:chOff x="752" y="350"/>
            <a:chExt cx="3220" cy="822"/>
          </a:xfrm>
        </p:grpSpPr>
        <p:sp>
          <p:nvSpPr>
            <p:cNvPr id="10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2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1"/>
      <p:bldP spid="3092" grpId="2"/>
      <p:bldP spid="13" grpId="3"/>
      <p:bldP spid="14" grpId="4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25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55775" y="1071563"/>
          <a:ext cx="8734425" cy="3123005"/>
        </p:xfrm>
        <a:graphic>
          <a:graphicData uri="http://schemas.openxmlformats.org/drawingml/2006/table">
            <a:tbl>
              <a:tblPr/>
              <a:tblGrid>
                <a:gridCol w="911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8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4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图形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等腰三角形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031">
                <a:tc rowSpan="4">
                  <a:txBody>
                    <a:bodyPr/>
                    <a:lstStyle/>
                    <a:p>
                      <a:pPr marL="0" marR="0" lvl="0" indent="7493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200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性      质</a:t>
                      </a:r>
                    </a:p>
                  </a:txBody>
                  <a:tcPr marL="90000" marR="90000" marT="468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61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5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华文行楷" panose="02010800040101010101" pitchFamily="2" charset="-122"/>
                        <a:ea typeface="华文行楷" panose="0201080004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29"/>
          <p:cNvSpPr/>
          <p:nvPr/>
        </p:nvSpPr>
        <p:spPr>
          <a:xfrm>
            <a:off x="6167438" y="2774950"/>
            <a:ext cx="4387850" cy="82994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每一边上的中线、高和这一边所对的角的平分线互相重合</a:t>
            </a:r>
          </a:p>
        </p:txBody>
      </p:sp>
      <p:sp>
        <p:nvSpPr>
          <p:cNvPr id="10" name="Rectangle 30"/>
          <p:cNvSpPr/>
          <p:nvPr/>
        </p:nvSpPr>
        <p:spPr>
          <a:xfrm>
            <a:off x="6240463" y="2127250"/>
            <a:ext cx="3024187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三个角都相等，</a:t>
            </a:r>
          </a:p>
        </p:txBody>
      </p:sp>
      <p:sp>
        <p:nvSpPr>
          <p:cNvPr id="27674" name="Rectangle 31"/>
          <p:cNvSpPr/>
          <p:nvPr/>
        </p:nvSpPr>
        <p:spPr>
          <a:xfrm>
            <a:off x="3313113" y="2752725"/>
            <a:ext cx="2597150" cy="82994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endParaRPr lang="en-US" altLang="zh-CN" sz="2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Arial" panose="020B0604020202020204" pitchFamily="34" charset="0"/>
            </a:pPr>
            <a:endParaRPr lang="en-US" altLang="zh-CN" sz="2400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Rectangle 34"/>
          <p:cNvSpPr/>
          <p:nvPr/>
        </p:nvSpPr>
        <p:spPr>
          <a:xfrm>
            <a:off x="6527800" y="3690938"/>
            <a:ext cx="36004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轴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条）</a:t>
            </a:r>
          </a:p>
        </p:txBody>
      </p:sp>
      <p:sp>
        <p:nvSpPr>
          <p:cNvPr id="27676" name="Rectangle 36"/>
          <p:cNvSpPr/>
          <p:nvPr/>
        </p:nvSpPr>
        <p:spPr>
          <a:xfrm>
            <a:off x="6959600" y="1071563"/>
            <a:ext cx="2368550" cy="459105"/>
          </a:xfrm>
          <a:prstGeom prst="rect">
            <a:avLst/>
          </a:prstGeom>
          <a:noFill/>
          <a:ln w="12700">
            <a:noFill/>
          </a:ln>
        </p:spPr>
        <p:txBody>
          <a:bodyPr lIns="91431" tIns="45716" rIns="91431" bIns="45716" anchor="t" anchorCtr="0">
            <a:spAutoFit/>
          </a:bodyPr>
          <a:lstStyle/>
          <a:p>
            <a:pPr>
              <a:buClr>
                <a:schemeClr val="accent1"/>
              </a:buClr>
              <a:buSzPct val="80000"/>
              <a:buFont typeface="Wingdings" panose="05000000000000000000" pitchFamily="2" charset="2"/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等边三角形</a:t>
            </a:r>
          </a:p>
        </p:txBody>
      </p:sp>
      <p:sp>
        <p:nvSpPr>
          <p:cNvPr id="14" name="Rectangle 41"/>
          <p:cNvSpPr/>
          <p:nvPr/>
        </p:nvSpPr>
        <p:spPr>
          <a:xfrm>
            <a:off x="3141663" y="3690938"/>
            <a:ext cx="3529012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对称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轴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条）</a:t>
            </a:r>
          </a:p>
        </p:txBody>
      </p:sp>
      <p:sp>
        <p:nvSpPr>
          <p:cNvPr id="15" name="Rectangle 42"/>
          <p:cNvSpPr/>
          <p:nvPr/>
        </p:nvSpPr>
        <p:spPr>
          <a:xfrm>
            <a:off x="3000375" y="2211388"/>
            <a:ext cx="2735263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两个底角相等</a:t>
            </a:r>
          </a:p>
        </p:txBody>
      </p:sp>
      <p:sp>
        <p:nvSpPr>
          <p:cNvPr id="16" name="Rectangle 43"/>
          <p:cNvSpPr/>
          <p:nvPr/>
        </p:nvSpPr>
        <p:spPr>
          <a:xfrm>
            <a:off x="2709863" y="2703513"/>
            <a:ext cx="3816350" cy="82994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底边上的中线、高和顶角的平分线互相重合</a:t>
            </a:r>
          </a:p>
        </p:txBody>
      </p:sp>
      <p:sp>
        <p:nvSpPr>
          <p:cNvPr id="17" name="Rectangle 231"/>
          <p:cNvSpPr/>
          <p:nvPr/>
        </p:nvSpPr>
        <p:spPr>
          <a:xfrm>
            <a:off x="8472488" y="2097088"/>
            <a:ext cx="2376487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且都是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60º</a:t>
            </a:r>
          </a:p>
        </p:txBody>
      </p:sp>
      <p:sp>
        <p:nvSpPr>
          <p:cNvPr id="18" name="Rectangle 242"/>
          <p:cNvSpPr/>
          <p:nvPr/>
        </p:nvSpPr>
        <p:spPr>
          <a:xfrm>
            <a:off x="3000375" y="1622425"/>
            <a:ext cx="2735263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两条边相等</a:t>
            </a:r>
          </a:p>
        </p:txBody>
      </p:sp>
      <p:sp>
        <p:nvSpPr>
          <p:cNvPr id="19" name="Rectangle 243"/>
          <p:cNvSpPr/>
          <p:nvPr/>
        </p:nvSpPr>
        <p:spPr>
          <a:xfrm>
            <a:off x="6456363" y="1665288"/>
            <a:ext cx="3024187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三条边都相等</a:t>
            </a:r>
          </a:p>
        </p:txBody>
      </p:sp>
      <p:cxnSp>
        <p:nvCxnSpPr>
          <p:cNvPr id="6181" name="直接连接符 21"/>
          <p:cNvCxnSpPr/>
          <p:nvPr/>
        </p:nvCxnSpPr>
        <p:spPr>
          <a:xfrm>
            <a:off x="5475288" y="4286250"/>
            <a:ext cx="66675" cy="2166938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6182" name="直接连接符 22"/>
          <p:cNvCxnSpPr/>
          <p:nvPr/>
        </p:nvCxnSpPr>
        <p:spPr>
          <a:xfrm flipH="1">
            <a:off x="8429625" y="4286250"/>
            <a:ext cx="23813" cy="2095500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6183" name="直接连接符 23"/>
          <p:cNvCxnSpPr/>
          <p:nvPr/>
        </p:nvCxnSpPr>
        <p:spPr>
          <a:xfrm>
            <a:off x="7223125" y="4879975"/>
            <a:ext cx="2617788" cy="1573213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cxnSp>
        <p:nvCxnSpPr>
          <p:cNvPr id="6184" name="直接连接符 24"/>
          <p:cNvCxnSpPr/>
          <p:nvPr/>
        </p:nvCxnSpPr>
        <p:spPr>
          <a:xfrm flipV="1">
            <a:off x="7140575" y="4860925"/>
            <a:ext cx="2600325" cy="1501775"/>
          </a:xfrm>
          <a:prstGeom prst="line">
            <a:avLst/>
          </a:prstGeom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grpSp>
        <p:nvGrpSpPr>
          <p:cNvPr id="27687" name="组合 31"/>
          <p:cNvGrpSpPr/>
          <p:nvPr/>
        </p:nvGrpSpPr>
        <p:grpSpPr>
          <a:xfrm>
            <a:off x="4133850" y="4365625"/>
            <a:ext cx="2654300" cy="2106452"/>
            <a:chOff x="2609368" y="4365104"/>
            <a:chExt cx="2610704" cy="2450793"/>
          </a:xfrm>
        </p:grpSpPr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3058778" y="4582623"/>
              <a:ext cx="1778582" cy="1941788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7689" name="TextBox 25"/>
            <p:cNvSpPr txBox="1"/>
            <p:nvPr/>
          </p:nvSpPr>
          <p:spPr>
            <a:xfrm>
              <a:off x="3995936" y="4365104"/>
              <a:ext cx="407484" cy="5356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90" name="TextBox 26"/>
            <p:cNvSpPr txBox="1"/>
            <p:nvPr/>
          </p:nvSpPr>
          <p:spPr>
            <a:xfrm>
              <a:off x="2609368" y="6280265"/>
              <a:ext cx="389850" cy="5356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91" name="TextBox 27"/>
            <p:cNvSpPr txBox="1"/>
            <p:nvPr/>
          </p:nvSpPr>
          <p:spPr>
            <a:xfrm>
              <a:off x="4812588" y="6207695"/>
              <a:ext cx="407484" cy="5356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7692" name="组合 32"/>
          <p:cNvGrpSpPr/>
          <p:nvPr/>
        </p:nvGrpSpPr>
        <p:grpSpPr>
          <a:xfrm>
            <a:off x="7024688" y="4143375"/>
            <a:ext cx="2833687" cy="2222350"/>
            <a:chOff x="5508104" y="4149080"/>
            <a:chExt cx="3168352" cy="2543030"/>
          </a:xfrm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>
              <a:off x="5938492" y="4368278"/>
              <a:ext cx="2304400" cy="215703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4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7694" name="TextBox 28"/>
            <p:cNvSpPr txBox="1"/>
            <p:nvPr/>
          </p:nvSpPr>
          <p:spPr>
            <a:xfrm>
              <a:off x="7116844" y="4149080"/>
              <a:ext cx="407484" cy="5268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95" name="TextBox 29"/>
            <p:cNvSpPr txBox="1"/>
            <p:nvPr/>
          </p:nvSpPr>
          <p:spPr>
            <a:xfrm>
              <a:off x="5508104" y="6093296"/>
              <a:ext cx="389850" cy="5268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96" name="TextBox 30"/>
            <p:cNvSpPr txBox="1"/>
            <p:nvPr/>
          </p:nvSpPr>
          <p:spPr>
            <a:xfrm>
              <a:off x="8268972" y="6165304"/>
              <a:ext cx="407484" cy="5268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7697" name="圆角矩形 31"/>
          <p:cNvSpPr/>
          <p:nvPr/>
        </p:nvSpPr>
        <p:spPr>
          <a:xfrm>
            <a:off x="5305425" y="285750"/>
            <a:ext cx="1917700" cy="428625"/>
          </a:xfrm>
          <a:prstGeom prst="roundRect">
            <a:avLst>
              <a:gd name="adj" fmla="val 16667"/>
            </a:avLst>
          </a:prstGeom>
          <a:noFill/>
          <a:ln w="25400">
            <a:noFill/>
          </a:ln>
        </p:spPr>
        <p:txBody>
          <a:bodyPr anchor="t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类比探究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Group 5"/>
          <p:cNvGrpSpPr/>
          <p:nvPr/>
        </p:nvGrpSpPr>
        <p:grpSpPr>
          <a:xfrm>
            <a:off x="8128743" y="2204351"/>
            <a:ext cx="1619250" cy="2687240"/>
            <a:chOff x="567" y="569"/>
            <a:chExt cx="1360" cy="2257"/>
          </a:xfrm>
        </p:grpSpPr>
        <p:sp>
          <p:nvSpPr>
            <p:cNvPr id="37890" name="AutoShape 6"/>
            <p:cNvSpPr>
              <a:spLocks noChangeArrowheads="1"/>
            </p:cNvSpPr>
            <p:nvPr/>
          </p:nvSpPr>
          <p:spPr bwMode="auto">
            <a:xfrm>
              <a:off x="703" y="845"/>
              <a:ext cx="998" cy="1633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1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891" name="Line 7"/>
            <p:cNvSpPr>
              <a:spLocks noChangeShapeType="1"/>
            </p:cNvSpPr>
            <p:nvPr/>
          </p:nvSpPr>
          <p:spPr bwMode="auto">
            <a:xfrm flipV="1">
              <a:off x="703" y="1752"/>
              <a:ext cx="771" cy="7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37892" name="Text Box 8"/>
            <p:cNvSpPr txBox="1">
              <a:spLocks noChangeArrowheads="1"/>
            </p:cNvSpPr>
            <p:nvPr/>
          </p:nvSpPr>
          <p:spPr bwMode="auto">
            <a:xfrm>
              <a:off x="1156" y="569"/>
              <a:ext cx="181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b="1" i="1">
                  <a:latin typeface="Times New Roman" panose="02020603050405020304" pitchFamily="18" charset="0"/>
                </a:rPr>
                <a:t>A</a:t>
              </a:r>
              <a:endPara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893" name="Text Box 9"/>
            <p:cNvSpPr txBox="1">
              <a:spLocks noChangeArrowheads="1"/>
            </p:cNvSpPr>
            <p:nvPr/>
          </p:nvSpPr>
          <p:spPr bwMode="auto">
            <a:xfrm>
              <a:off x="567" y="2478"/>
              <a:ext cx="273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b="1" i="1">
                  <a:latin typeface="Times New Roman" panose="02020603050405020304" pitchFamily="18" charset="0"/>
                </a:rPr>
                <a:t>B</a:t>
              </a:r>
              <a:endPara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894" name="Text Box 10"/>
            <p:cNvSpPr txBox="1">
              <a:spLocks noChangeArrowheads="1"/>
            </p:cNvSpPr>
            <p:nvPr/>
          </p:nvSpPr>
          <p:spPr bwMode="auto">
            <a:xfrm>
              <a:off x="1655" y="2478"/>
              <a:ext cx="27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b="1" i="1">
                  <a:latin typeface="Times New Roman" panose="02020603050405020304" pitchFamily="18" charset="0"/>
                </a:rPr>
                <a:t>C</a:t>
              </a:r>
              <a:endPara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895" name="Text Box 11"/>
            <p:cNvSpPr txBox="1">
              <a:spLocks noChangeArrowheads="1"/>
            </p:cNvSpPr>
            <p:nvPr/>
          </p:nvSpPr>
          <p:spPr bwMode="auto">
            <a:xfrm>
              <a:off x="1474" y="1570"/>
              <a:ext cx="181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b="1" i="1">
                  <a:latin typeface="Times New Roman" panose="02020603050405020304" pitchFamily="18" charset="0"/>
                </a:rPr>
                <a:t>D</a:t>
              </a:r>
              <a:endPara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140936" y="955895"/>
            <a:ext cx="8766062" cy="1383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如图，在△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 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，点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上，且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BD=BC=AD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，求△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各角的度数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16881" y="2559503"/>
            <a:ext cx="553974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6999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lang="zh-CN" altLang="en-US" sz="2400" b="1">
                <a:solidFill>
                  <a:srgbClr val="26999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分析</a:t>
            </a:r>
            <a:r>
              <a:rPr lang="en-US" altLang="zh-CN" sz="2400" b="1">
                <a:solidFill>
                  <a:srgbClr val="269999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）找出图中所有相等的角；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36999" y="3858076"/>
            <a:ext cx="4927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）指出图中有几个等腰三角形？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994098" y="3187266"/>
            <a:ext cx="187261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ABD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866634" y="3208856"/>
            <a:ext cx="3190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BDC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=∠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994098" y="4529579"/>
            <a:ext cx="1174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ABC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68769" y="4507989"/>
            <a:ext cx="119189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ABD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44008" y="4507989"/>
            <a:ext cx="119189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BCD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1"/>
      <p:bldP spid="29" grpId="2"/>
      <p:bldP spid="30" grpId="3"/>
      <p:bldP spid="31" grpId="4"/>
      <p:bldP spid="32" grpId="5"/>
      <p:bldP spid="33" grpId="6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5"/>
          <p:cNvGrpSpPr/>
          <p:nvPr/>
        </p:nvGrpSpPr>
        <p:grpSpPr>
          <a:xfrm>
            <a:off x="8726323" y="1998956"/>
            <a:ext cx="1619250" cy="2587228"/>
            <a:chOff x="567" y="614"/>
            <a:chExt cx="1360" cy="2173"/>
          </a:xfrm>
        </p:grpSpPr>
        <p:sp>
          <p:nvSpPr>
            <p:cNvPr id="38914" name="AutoShape 6"/>
            <p:cNvSpPr>
              <a:spLocks noChangeArrowheads="1"/>
            </p:cNvSpPr>
            <p:nvPr/>
          </p:nvSpPr>
          <p:spPr bwMode="auto">
            <a:xfrm>
              <a:off x="703" y="845"/>
              <a:ext cx="998" cy="1633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915" name="Line 7"/>
            <p:cNvSpPr>
              <a:spLocks noChangeShapeType="1"/>
            </p:cNvSpPr>
            <p:nvPr/>
          </p:nvSpPr>
          <p:spPr bwMode="auto">
            <a:xfrm flipV="1">
              <a:off x="703" y="1752"/>
              <a:ext cx="771" cy="7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38916" name="Text Box 8"/>
            <p:cNvSpPr txBox="1">
              <a:spLocks noChangeArrowheads="1"/>
            </p:cNvSpPr>
            <p:nvPr/>
          </p:nvSpPr>
          <p:spPr bwMode="auto">
            <a:xfrm>
              <a:off x="1111" y="614"/>
              <a:ext cx="181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i="1">
                  <a:latin typeface="Times New Roman" panose="02020603050405020304" pitchFamily="18" charset="0"/>
                </a:rPr>
                <a:t>A</a:t>
              </a:r>
              <a:endParaRPr lang="en-US" altLang="zh-CN" sz="1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917" name="Text Box 9"/>
            <p:cNvSpPr txBox="1">
              <a:spLocks noChangeArrowheads="1"/>
            </p:cNvSpPr>
            <p:nvPr/>
          </p:nvSpPr>
          <p:spPr bwMode="auto">
            <a:xfrm>
              <a:off x="567" y="2478"/>
              <a:ext cx="273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i="1">
                  <a:latin typeface="Times New Roman" panose="02020603050405020304" pitchFamily="18" charset="0"/>
                </a:rPr>
                <a:t>B</a:t>
              </a:r>
              <a:endParaRPr lang="en-US" altLang="zh-CN" sz="1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918" name="Text Box 10"/>
            <p:cNvSpPr txBox="1">
              <a:spLocks noChangeArrowheads="1"/>
            </p:cNvSpPr>
            <p:nvPr/>
          </p:nvSpPr>
          <p:spPr bwMode="auto">
            <a:xfrm>
              <a:off x="1655" y="2478"/>
              <a:ext cx="27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i="1">
                  <a:latin typeface="Times New Roman" panose="02020603050405020304" pitchFamily="18" charset="0"/>
                </a:rPr>
                <a:t>C</a:t>
              </a:r>
              <a:endParaRPr lang="en-US" altLang="zh-CN" sz="1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919" name="Text Box 11"/>
            <p:cNvSpPr txBox="1">
              <a:spLocks noChangeArrowheads="1"/>
            </p:cNvSpPr>
            <p:nvPr/>
          </p:nvSpPr>
          <p:spPr bwMode="auto">
            <a:xfrm>
              <a:off x="1474" y="1570"/>
              <a:ext cx="181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i="1">
                  <a:latin typeface="Times New Roman" panose="02020603050405020304" pitchFamily="18" charset="0"/>
                </a:rPr>
                <a:t>D</a:t>
              </a:r>
              <a:endParaRPr lang="en-US" altLang="zh-CN" sz="1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9279963" y="2369242"/>
            <a:ext cx="485775" cy="566738"/>
            <a:chOff x="657" y="995"/>
            <a:chExt cx="408" cy="476"/>
          </a:xfrm>
        </p:grpSpPr>
        <p:sp>
          <p:nvSpPr>
            <p:cNvPr id="38921" name="Text Box 14"/>
            <p:cNvSpPr txBox="1">
              <a:spLocks noChangeArrowheads="1"/>
            </p:cNvSpPr>
            <p:nvPr/>
          </p:nvSpPr>
          <p:spPr bwMode="auto">
            <a:xfrm>
              <a:off x="657" y="1162"/>
              <a:ext cx="40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1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922" name="Rectangle 15"/>
            <p:cNvSpPr>
              <a:spLocks noChangeArrowheads="1"/>
            </p:cNvSpPr>
            <p:nvPr/>
          </p:nvSpPr>
          <p:spPr bwMode="auto">
            <a:xfrm rot="10800000">
              <a:off x="671" y="995"/>
              <a:ext cx="346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00" i="1">
                  <a:latin typeface="Times New Roman" panose="02020603050405020304" pitchFamily="18" charset="0"/>
                </a:rPr>
                <a:t>⌒</a:t>
              </a:r>
              <a:endParaRPr lang="en-US" altLang="zh-CN" sz="1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8782271" y="3739650"/>
            <a:ext cx="1333690" cy="804863"/>
            <a:chOff x="251" y="2112"/>
            <a:chExt cx="1119" cy="676"/>
          </a:xfrm>
        </p:grpSpPr>
        <p:grpSp>
          <p:nvGrpSpPr>
            <p:cNvPr id="38924" name="Group 17"/>
            <p:cNvGrpSpPr/>
            <p:nvPr/>
          </p:nvGrpSpPr>
          <p:grpSpPr>
            <a:xfrm>
              <a:off x="251" y="2112"/>
              <a:ext cx="628" cy="676"/>
              <a:chOff x="256" y="2116"/>
              <a:chExt cx="628" cy="676"/>
            </a:xfrm>
          </p:grpSpPr>
          <p:sp>
            <p:nvSpPr>
              <p:cNvPr id="38925" name="Text Box 18"/>
              <p:cNvSpPr txBox="1">
                <a:spLocks noChangeArrowheads="1"/>
              </p:cNvSpPr>
              <p:nvPr/>
            </p:nvSpPr>
            <p:spPr bwMode="auto">
              <a:xfrm>
                <a:off x="430" y="2296"/>
                <a:ext cx="454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1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x</a:t>
                </a:r>
                <a:endPara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926" name="Rectangle 19"/>
              <p:cNvSpPr>
                <a:spLocks noChangeArrowheads="1"/>
              </p:cNvSpPr>
              <p:nvPr/>
            </p:nvSpPr>
            <p:spPr bwMode="auto">
              <a:xfrm rot="3858886">
                <a:off x="72" y="2299"/>
                <a:ext cx="676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800" i="1">
                    <a:latin typeface="Times New Roman" panose="02020603050405020304" pitchFamily="18" charset="0"/>
                  </a:rPr>
                  <a:t>⌒</a:t>
                </a:r>
                <a:endParaRPr lang="en-US" altLang="zh-CN" sz="18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8927" name="Group 20"/>
            <p:cNvGrpSpPr/>
            <p:nvPr/>
          </p:nvGrpSpPr>
          <p:grpSpPr>
            <a:xfrm rot="-534896">
              <a:off x="904" y="2259"/>
              <a:ext cx="466" cy="373"/>
              <a:chOff x="903" y="2217"/>
              <a:chExt cx="466" cy="373"/>
            </a:xfrm>
          </p:grpSpPr>
          <p:sp>
            <p:nvSpPr>
              <p:cNvPr id="38928" name="Rectangle 21"/>
              <p:cNvSpPr>
                <a:spLocks noChangeArrowheads="1"/>
              </p:cNvSpPr>
              <p:nvPr/>
            </p:nvSpPr>
            <p:spPr bwMode="auto">
              <a:xfrm rot="600000">
                <a:off x="903" y="2217"/>
                <a:ext cx="335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1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x</a:t>
                </a:r>
                <a:endPara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929" name="Rectangle 22"/>
              <p:cNvSpPr>
                <a:spLocks noChangeArrowheads="1"/>
              </p:cNvSpPr>
              <p:nvPr/>
            </p:nvSpPr>
            <p:spPr bwMode="auto">
              <a:xfrm rot="18328348">
                <a:off x="1041" y="2262"/>
                <a:ext cx="346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800" i="1">
                    <a:latin typeface="Times New Roman" panose="02020603050405020304" pitchFamily="18" charset="0"/>
                  </a:rPr>
                  <a:t>⌒</a:t>
                </a:r>
                <a:endParaRPr lang="en-US" altLang="zh-CN" sz="18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7" name="Group 23"/>
          <p:cNvGrpSpPr/>
          <p:nvPr/>
        </p:nvGrpSpPr>
        <p:grpSpPr>
          <a:xfrm>
            <a:off x="9535947" y="3346745"/>
            <a:ext cx="442912" cy="856060"/>
            <a:chOff x="884" y="1795"/>
            <a:chExt cx="372" cy="719"/>
          </a:xfrm>
        </p:grpSpPr>
        <p:sp>
          <p:nvSpPr>
            <p:cNvPr id="38931" name="Rectangle 24"/>
            <p:cNvSpPr>
              <a:spLocks noChangeArrowheads="1"/>
            </p:cNvSpPr>
            <p:nvPr/>
          </p:nvSpPr>
          <p:spPr bwMode="auto">
            <a:xfrm rot="11914961">
              <a:off x="910" y="1795"/>
              <a:ext cx="346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00" i="1">
                  <a:latin typeface="Times New Roman" panose="02020603050405020304" pitchFamily="18" charset="0"/>
                </a:rPr>
                <a:t>⌒</a:t>
              </a:r>
              <a:endParaRPr lang="en-US" altLang="zh-CN" sz="1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932" name="Text Box 25"/>
            <p:cNvSpPr txBox="1">
              <a:spLocks noChangeArrowheads="1"/>
            </p:cNvSpPr>
            <p:nvPr/>
          </p:nvSpPr>
          <p:spPr bwMode="auto">
            <a:xfrm>
              <a:off x="884" y="1972"/>
              <a:ext cx="318" cy="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1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809948" y="988796"/>
            <a:ext cx="8379534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）观察∠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BDC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、∠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ABD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的关系，∠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ABC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、∠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呢？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389140" y="1690147"/>
            <a:ext cx="44792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∠BDC=∠A+∠ABD=2∠A=2∠ABD,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389140" y="2256713"/>
            <a:ext cx="27914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∠ABC=∠BDC=2∠A,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389140" y="2882996"/>
            <a:ext cx="24841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∠C=∠BDC=2∠A.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846427" y="3457747"/>
            <a:ext cx="6446368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）设∠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A=x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请把△ 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ABC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的内角和用含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的式子表示出来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82165" y="4770755"/>
            <a:ext cx="7832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∵ ∠A+ ∠ABC+ ∠C=180 °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∴ x+2x+2x=180 °,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1"/>
      <p:bldP spid="27" grpId="2"/>
      <p:bldP spid="28" grpId="3"/>
      <p:bldP spid="30" grpId="4"/>
      <p:bldP spid="31" grpId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5"/>
          <p:cNvGrpSpPr/>
          <p:nvPr/>
        </p:nvGrpSpPr>
        <p:grpSpPr>
          <a:xfrm>
            <a:off x="8614173" y="1653184"/>
            <a:ext cx="1619250" cy="2587228"/>
            <a:chOff x="567" y="614"/>
            <a:chExt cx="1360" cy="2173"/>
          </a:xfrm>
        </p:grpSpPr>
        <p:sp>
          <p:nvSpPr>
            <p:cNvPr id="39938" name="AutoShape 6"/>
            <p:cNvSpPr>
              <a:spLocks noChangeArrowheads="1"/>
            </p:cNvSpPr>
            <p:nvPr/>
          </p:nvSpPr>
          <p:spPr bwMode="auto">
            <a:xfrm>
              <a:off x="703" y="845"/>
              <a:ext cx="998" cy="1633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1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39" name="Line 7"/>
            <p:cNvSpPr>
              <a:spLocks noChangeShapeType="1"/>
            </p:cNvSpPr>
            <p:nvPr/>
          </p:nvSpPr>
          <p:spPr bwMode="auto">
            <a:xfrm flipV="1">
              <a:off x="703" y="1752"/>
              <a:ext cx="771" cy="7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39940" name="Text Box 8"/>
            <p:cNvSpPr txBox="1">
              <a:spLocks noChangeArrowheads="1"/>
            </p:cNvSpPr>
            <p:nvPr/>
          </p:nvSpPr>
          <p:spPr bwMode="auto">
            <a:xfrm>
              <a:off x="1111" y="614"/>
              <a:ext cx="181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 i="1">
                  <a:latin typeface="Times New Roman" panose="02020603050405020304" pitchFamily="18" charset="0"/>
                </a:rPr>
                <a:t>A</a:t>
              </a:r>
              <a:endParaRPr lang="en-US" altLang="zh-CN" sz="1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41" name="Text Box 9"/>
            <p:cNvSpPr txBox="1">
              <a:spLocks noChangeArrowheads="1"/>
            </p:cNvSpPr>
            <p:nvPr/>
          </p:nvSpPr>
          <p:spPr bwMode="auto">
            <a:xfrm>
              <a:off x="567" y="2478"/>
              <a:ext cx="273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 i="1">
                  <a:latin typeface="Times New Roman" panose="02020603050405020304" pitchFamily="18" charset="0"/>
                </a:rPr>
                <a:t>B</a:t>
              </a:r>
              <a:endParaRPr lang="en-US" altLang="zh-CN" sz="1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42" name="Text Box 10"/>
            <p:cNvSpPr txBox="1">
              <a:spLocks noChangeArrowheads="1"/>
            </p:cNvSpPr>
            <p:nvPr/>
          </p:nvSpPr>
          <p:spPr bwMode="auto">
            <a:xfrm>
              <a:off x="1655" y="2478"/>
              <a:ext cx="272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 i="1">
                  <a:latin typeface="Times New Roman" panose="02020603050405020304" pitchFamily="18" charset="0"/>
                </a:rPr>
                <a:t>C</a:t>
              </a:r>
              <a:endParaRPr lang="en-US" altLang="zh-CN" sz="1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43" name="Text Box 11"/>
            <p:cNvSpPr txBox="1">
              <a:spLocks noChangeArrowheads="1"/>
            </p:cNvSpPr>
            <p:nvPr/>
          </p:nvSpPr>
          <p:spPr bwMode="auto">
            <a:xfrm>
              <a:off x="1474" y="1570"/>
              <a:ext cx="181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b="1" i="1">
                  <a:latin typeface="Times New Roman" panose="02020603050405020304" pitchFamily="18" charset="0"/>
                </a:rPr>
                <a:t>D</a:t>
              </a:r>
              <a:endParaRPr lang="en-US" altLang="zh-CN" sz="1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153245" y="688741"/>
            <a:ext cx="5827517" cy="590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解：∵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BD=BC=AD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ABC=∠C=∠BDC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 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A=∠ABD.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A=x,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BDC= ∠A+ ∠ABD=2x,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从而∠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ABC= ∠C= ∠BDC=2x,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于是在△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中，有∠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A+∠ABC+∠C=x+2x+2x=180 °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解得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x=36 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在△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A=36°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，∠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ABC=∠C=72°.</a:t>
            </a:r>
          </a:p>
        </p:txBody>
      </p:sp>
      <p:grpSp>
        <p:nvGrpSpPr>
          <p:cNvPr id="3" name="Group 13"/>
          <p:cNvGrpSpPr/>
          <p:nvPr/>
        </p:nvGrpSpPr>
        <p:grpSpPr>
          <a:xfrm>
            <a:off x="9153526" y="2077047"/>
            <a:ext cx="485775" cy="538163"/>
            <a:chOff x="657" y="1019"/>
            <a:chExt cx="408" cy="452"/>
          </a:xfrm>
        </p:grpSpPr>
        <p:sp>
          <p:nvSpPr>
            <p:cNvPr id="39946" name="Text Box 14"/>
            <p:cNvSpPr txBox="1">
              <a:spLocks noChangeArrowheads="1"/>
            </p:cNvSpPr>
            <p:nvPr/>
          </p:nvSpPr>
          <p:spPr bwMode="auto">
            <a:xfrm>
              <a:off x="657" y="1162"/>
              <a:ext cx="40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1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47" name="Rectangle 15"/>
            <p:cNvSpPr>
              <a:spLocks noChangeArrowheads="1"/>
            </p:cNvSpPr>
            <p:nvPr/>
          </p:nvSpPr>
          <p:spPr bwMode="auto">
            <a:xfrm rot="10800000">
              <a:off x="684" y="1019"/>
              <a:ext cx="346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00" b="1" i="1">
                  <a:latin typeface="Times New Roman" panose="02020603050405020304" pitchFamily="18" charset="0"/>
                </a:rPr>
                <a:t>⌒</a:t>
              </a:r>
              <a:endParaRPr lang="en-US" altLang="zh-CN" sz="1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8657036" y="3379590"/>
            <a:ext cx="1355735" cy="804863"/>
            <a:chOff x="240" y="2100"/>
            <a:chExt cx="1139" cy="676"/>
          </a:xfrm>
        </p:grpSpPr>
        <p:grpSp>
          <p:nvGrpSpPr>
            <p:cNvPr id="39949" name="Group 17"/>
            <p:cNvGrpSpPr/>
            <p:nvPr/>
          </p:nvGrpSpPr>
          <p:grpSpPr>
            <a:xfrm>
              <a:off x="240" y="2100"/>
              <a:ext cx="594" cy="676"/>
              <a:chOff x="245" y="2104"/>
              <a:chExt cx="594" cy="676"/>
            </a:xfrm>
          </p:grpSpPr>
          <p:sp>
            <p:nvSpPr>
              <p:cNvPr id="39950" name="Text Box 18"/>
              <p:cNvSpPr txBox="1">
                <a:spLocks noChangeArrowheads="1"/>
              </p:cNvSpPr>
              <p:nvPr/>
            </p:nvSpPr>
            <p:spPr bwMode="auto">
              <a:xfrm>
                <a:off x="385" y="2296"/>
                <a:ext cx="454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18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x</a:t>
                </a:r>
                <a:endParaRPr lang="en-US" altLang="zh-CN" sz="18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951" name="Rectangle 19"/>
              <p:cNvSpPr>
                <a:spLocks noChangeArrowheads="1"/>
              </p:cNvSpPr>
              <p:nvPr/>
            </p:nvSpPr>
            <p:spPr bwMode="auto">
              <a:xfrm rot="3858886">
                <a:off x="61" y="2287"/>
                <a:ext cx="676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800" b="1">
                    <a:latin typeface="Times New Roman" panose="02020603050405020304" pitchFamily="18" charset="0"/>
                  </a:rPr>
                  <a:t>⌒</a:t>
                </a:r>
                <a:endParaRPr lang="en-US" altLang="zh-CN" sz="1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9952" name="Group 20"/>
            <p:cNvGrpSpPr/>
            <p:nvPr/>
          </p:nvGrpSpPr>
          <p:grpSpPr>
            <a:xfrm rot="-534896">
              <a:off x="900" y="2257"/>
              <a:ext cx="479" cy="379"/>
              <a:chOff x="898" y="2217"/>
              <a:chExt cx="479" cy="379"/>
            </a:xfrm>
          </p:grpSpPr>
          <p:sp>
            <p:nvSpPr>
              <p:cNvPr id="39953" name="Rectangle 21"/>
              <p:cNvSpPr>
                <a:spLocks noChangeArrowheads="1"/>
              </p:cNvSpPr>
              <p:nvPr/>
            </p:nvSpPr>
            <p:spPr bwMode="auto">
              <a:xfrm rot="480000">
                <a:off x="898" y="2217"/>
                <a:ext cx="346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  <a:r>
                  <a:rPr lang="en-US" altLang="zh-CN" sz="18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x</a:t>
                </a:r>
                <a:endParaRPr lang="en-US" altLang="zh-CN" sz="18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954" name="Rectangle 22"/>
              <p:cNvSpPr>
                <a:spLocks noChangeArrowheads="1"/>
              </p:cNvSpPr>
              <p:nvPr/>
            </p:nvSpPr>
            <p:spPr bwMode="auto">
              <a:xfrm rot="-3271651">
                <a:off x="1049" y="2268"/>
                <a:ext cx="346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1800" b="1" i="1">
                    <a:latin typeface="Times New Roman" panose="02020603050405020304" pitchFamily="18" charset="0"/>
                  </a:rPr>
                  <a:t>⌒</a:t>
                </a:r>
                <a:endParaRPr lang="en-US" altLang="zh-CN" sz="1800" b="1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7" name="Group 23"/>
          <p:cNvGrpSpPr/>
          <p:nvPr/>
        </p:nvGrpSpPr>
        <p:grpSpPr>
          <a:xfrm>
            <a:off x="9423798" y="3002162"/>
            <a:ext cx="444103" cy="854869"/>
            <a:chOff x="884" y="1796"/>
            <a:chExt cx="373" cy="718"/>
          </a:xfrm>
        </p:grpSpPr>
        <p:sp>
          <p:nvSpPr>
            <p:cNvPr id="39956" name="Rectangle 24"/>
            <p:cNvSpPr>
              <a:spLocks noChangeArrowheads="1"/>
            </p:cNvSpPr>
            <p:nvPr/>
          </p:nvSpPr>
          <p:spPr bwMode="auto">
            <a:xfrm rot="-9685039">
              <a:off x="911" y="1796"/>
              <a:ext cx="346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00" b="1" i="1">
                  <a:latin typeface="Times New Roman" panose="02020603050405020304" pitchFamily="18" charset="0"/>
                </a:rPr>
                <a:t>⌒</a:t>
              </a:r>
              <a:endParaRPr lang="en-US" altLang="zh-CN" sz="1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57" name="Text Box 25"/>
            <p:cNvSpPr txBox="1">
              <a:spLocks noChangeArrowheads="1"/>
            </p:cNvSpPr>
            <p:nvPr/>
          </p:nvSpPr>
          <p:spPr bwMode="auto">
            <a:xfrm>
              <a:off x="884" y="1972"/>
              <a:ext cx="318" cy="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1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1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9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68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89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26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9"/>
          <p:cNvSpPr/>
          <p:nvPr/>
        </p:nvSpPr>
        <p:spPr>
          <a:xfrm>
            <a:off x="2008505" y="756285"/>
            <a:ext cx="7404100" cy="182689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342900" lvl="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如图，在△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ABC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中， 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AB=AC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BD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CE 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分别为∠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ABC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ACB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的平分线。 </a:t>
            </a:r>
          </a:p>
          <a:p>
            <a:pPr marL="342900" lvl="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求证：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BD=CE.</a:t>
            </a:r>
            <a:endParaRPr lang="zh-CN" altLang="en-US" sz="24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4820" name="Group 22"/>
          <p:cNvGrpSpPr/>
          <p:nvPr/>
        </p:nvGrpSpPr>
        <p:grpSpPr>
          <a:xfrm>
            <a:off x="6868477" y="1448752"/>
            <a:ext cx="4773612" cy="1800225"/>
            <a:chOff x="1460" y="2750"/>
            <a:chExt cx="3007" cy="1134"/>
          </a:xfrm>
        </p:grpSpPr>
        <p:sp>
          <p:nvSpPr>
            <p:cNvPr id="34821" name="AutoShape 13"/>
            <p:cNvSpPr/>
            <p:nvPr/>
          </p:nvSpPr>
          <p:spPr>
            <a:xfrm>
              <a:off x="1655" y="2977"/>
              <a:ext cx="1494" cy="72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9050">
              <a:solidFill>
                <a:prstClr val="black"/>
              </a:solidFill>
              <a:round/>
            </a:ln>
          </p:spPr>
          <p:txBody>
            <a:bodyPr anchor="ctr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eaLnBrk="0" hangingPunct="0">
                <a:spcBef>
                  <a:spcPct val="20000"/>
                </a:spcBef>
                <a:buChar char="•"/>
              </a:pPr>
              <a:endParaRPr lang="zh-CN" altLang="en-US" sz="32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4822" name="Text Box 14"/>
            <p:cNvSpPr/>
            <p:nvPr/>
          </p:nvSpPr>
          <p:spPr>
            <a:xfrm>
              <a:off x="2290" y="2750"/>
              <a:ext cx="599" cy="32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63094" tIns="31547" rIns="63094" bIns="31547"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342900" lvl="0" indent="-342900" algn="just" eaLnBrk="0" hangingPunct="0">
                <a:spcBef>
                  <a:spcPct val="2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2000">
                <a:latin typeface="Arial" panose="020B0604020202020204" pitchFamily="34" charset="0"/>
              </a:endParaRPr>
            </a:p>
          </p:txBody>
        </p:sp>
        <p:sp>
          <p:nvSpPr>
            <p:cNvPr id="34823" name="Text Box 15"/>
            <p:cNvSpPr/>
            <p:nvPr/>
          </p:nvSpPr>
          <p:spPr>
            <a:xfrm>
              <a:off x="1460" y="3556"/>
              <a:ext cx="1193" cy="32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63094" tIns="31547" rIns="63094" bIns="31547"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342900" lvl="0" indent="-342900" algn="just" eaLnBrk="0" hangingPunct="0">
                <a:spcBef>
                  <a:spcPct val="2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zh-CN" sz="2000">
                <a:latin typeface="Arial" panose="020B0604020202020204" pitchFamily="34" charset="0"/>
              </a:endParaRPr>
            </a:p>
          </p:txBody>
        </p:sp>
        <p:sp>
          <p:nvSpPr>
            <p:cNvPr id="34824" name="Text Box 16"/>
            <p:cNvSpPr/>
            <p:nvPr/>
          </p:nvSpPr>
          <p:spPr>
            <a:xfrm>
              <a:off x="3123" y="3551"/>
              <a:ext cx="1344" cy="327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63094" tIns="31547" rIns="63094" bIns="31547"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342900" lvl="0" indent="-342900" algn="just" eaLnBrk="0" hangingPunct="0">
                <a:spcBef>
                  <a:spcPct val="2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2000">
                <a:latin typeface="Arial" panose="020B0604020202020204" pitchFamily="34" charset="0"/>
              </a:endParaRPr>
            </a:p>
          </p:txBody>
        </p:sp>
        <p:cxnSp>
          <p:nvCxnSpPr>
            <p:cNvPr id="34825" name="Line 17"/>
            <p:cNvCxnSpPr/>
            <p:nvPr/>
          </p:nvCxnSpPr>
          <p:spPr>
            <a:xfrm flipV="1">
              <a:off x="1706" y="3299"/>
              <a:ext cx="1029" cy="386"/>
            </a:xfrm>
            <a:prstGeom prst="line">
              <a:avLst/>
            </a:prstGeom>
            <a:noFill/>
            <a:ln w="19050">
              <a:solidFill>
                <a:prstClr val="black"/>
              </a:solidFill>
              <a:bevel/>
            </a:ln>
          </p:spPr>
        </p:cxnSp>
        <p:cxnSp>
          <p:nvCxnSpPr>
            <p:cNvPr id="34826" name="Line 18"/>
            <p:cNvCxnSpPr/>
            <p:nvPr/>
          </p:nvCxnSpPr>
          <p:spPr>
            <a:xfrm flipH="1" flipV="1">
              <a:off x="2092" y="3299"/>
              <a:ext cx="1031" cy="386"/>
            </a:xfrm>
            <a:prstGeom prst="line">
              <a:avLst/>
            </a:prstGeom>
            <a:noFill/>
            <a:ln w="19050">
              <a:solidFill>
                <a:prstClr val="black"/>
              </a:solidFill>
              <a:bevel/>
            </a:ln>
          </p:spPr>
        </p:cxnSp>
        <p:sp>
          <p:nvSpPr>
            <p:cNvPr id="34827" name="Text Box 19"/>
            <p:cNvSpPr/>
            <p:nvPr/>
          </p:nvSpPr>
          <p:spPr>
            <a:xfrm>
              <a:off x="2735" y="3147"/>
              <a:ext cx="643" cy="32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63094" tIns="31547" rIns="63094" bIns="31547"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342900" lvl="0" indent="-342900" algn="just" eaLnBrk="0" hangingPunct="0">
                <a:spcBef>
                  <a:spcPct val="2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zh-CN" sz="2000">
                <a:latin typeface="Arial" panose="020B0604020202020204" pitchFamily="34" charset="0"/>
              </a:endParaRPr>
            </a:p>
          </p:txBody>
        </p:sp>
        <p:sp>
          <p:nvSpPr>
            <p:cNvPr id="34828" name="Text Box 20"/>
            <p:cNvSpPr/>
            <p:nvPr/>
          </p:nvSpPr>
          <p:spPr>
            <a:xfrm>
              <a:off x="1859" y="3147"/>
              <a:ext cx="386" cy="32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63094" tIns="31547" rIns="63094" bIns="31547"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marL="342900" lvl="0" indent="-342900" algn="just" eaLnBrk="0" hangingPunct="0">
                <a:spcBef>
                  <a:spcPct val="20000"/>
                </a:spcBef>
              </a:pPr>
              <a:r>
                <a:rPr lang="en-US" altLang="zh-CN" sz="20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zh-CN" sz="2000"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847" name="Text Box 18"/>
              <p:cNvSpPr/>
              <p:nvPr/>
            </p:nvSpPr>
            <p:spPr>
              <a:xfrm>
                <a:off x="2008822" y="2583497"/>
                <a:ext cx="6842125" cy="3863340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</a:lstStyle>
              <a:p>
                <a:pPr marL="342900" lvl="0" indent="-342900" eaLnBrk="0" hangingPunct="0">
                  <a:spcBef>
                    <a:spcPct val="20000"/>
                  </a:spcBef>
                </a:pP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证明：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</a:pPr>
                <a:r>
                  <a:rPr lang="en-US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∵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BD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，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CE 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分别为∠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ABC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，∠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ACB  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的平分线，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</a:pP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∴ 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ABD=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ABC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， 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AC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Ｅ＝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solidFill>
                              <a:srgbClr val="FF0000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ACB 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</a:pP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∵ 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ABC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＝∠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ACB 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（等边对等角）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</a:pP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∴ 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ABD= 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AC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Ｅ（等量代换）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</a:pP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∵ 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AB=AC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（已知）， 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＝ ∠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（公共角）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</a:pP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∴ </a:t>
                </a:r>
                <a:r>
                  <a:rPr lang="en-US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△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ABD</a:t>
                </a:r>
                <a:r>
                  <a:rPr lang="en-US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≌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 </a:t>
                </a:r>
                <a:r>
                  <a:rPr lang="en-US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△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AC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Ｅ（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ASA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）</a:t>
                </a:r>
              </a:p>
              <a:p>
                <a:pPr marL="342900" lvl="0" indent="-342900" eaLnBrk="0" hangingPunct="0">
                  <a:spcBef>
                    <a:spcPct val="20000"/>
                  </a:spcBef>
                </a:pP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∴</a:t>
                </a:r>
                <a:r>
                  <a:rPr lang="en-US" altLang="zh-CN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BD=CE</a:t>
                </a:r>
                <a:r>
                  <a:rPr lang="zh-CN" altLang="en-US" sz="2400" b="1">
                    <a:solidFill>
                      <a:srgbClr val="FF0000"/>
                    </a:solidFill>
                    <a:latin typeface="宋体" panose="02010600030101010101" pitchFamily="2" charset="-122"/>
                    <a:cs typeface="宋体" panose="02010600030101010101" pitchFamily="2" charset="-122"/>
                  </a:rPr>
                  <a:t>（全等三角形对应边相等）</a:t>
                </a:r>
              </a:p>
            </p:txBody>
          </p:sp>
        </mc:Choice>
        <mc:Fallback xmlns="">
          <p:sp>
            <p:nvSpPr>
              <p:cNvPr id="35847" name="Text Box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822" y="2583497"/>
                <a:ext cx="6842125" cy="3863340"/>
              </a:xfrm>
              <a:prstGeom prst="rect">
                <a:avLst/>
              </a:prstGeom>
              <a:blipFill rotWithShape="1">
                <a:blip r:embed="rId2"/>
                <a:stretch>
                  <a:fillRect l="-5" t="-8" r="5" b="8"/>
                </a:stretch>
              </a:blipFill>
              <a:ln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57584" y="1466850"/>
            <a:ext cx="7326630" cy="500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等腰三角形的一个内角是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°，则这个三角形的底角的大小是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　　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endParaRPr lang="en-US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65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°或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   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°或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</a:t>
            </a:r>
            <a:endParaRPr lang="en-US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65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°或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．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°或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80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</a:t>
            </a:r>
          </a:p>
          <a:p>
            <a:pPr>
              <a:lnSpc>
                <a:spcPct val="18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0483" name="文本框 3"/>
          <p:cNvSpPr txBox="1"/>
          <p:nvPr/>
        </p:nvSpPr>
        <p:spPr>
          <a:xfrm>
            <a:off x="5528707" y="2464039"/>
            <a:ext cx="4330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Sitka Display" panose="02000505000000020004" charset="0"/>
              </a:rPr>
              <a:t>A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文本框 1"/>
          <p:cNvSpPr txBox="1">
            <a:spLocks noChangeArrowheads="1"/>
          </p:cNvSpPr>
          <p:nvPr/>
        </p:nvSpPr>
        <p:spPr bwMode="auto">
          <a:xfrm>
            <a:off x="1332865" y="1094740"/>
            <a:ext cx="8535670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如图，在△ABC中，AB=AC，过点A作AD</a:t>
            </a:r>
            <a:r>
              <a:rPr lang="zh-CN" altLang="en-US" sz="28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∥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BC，若∠1=70°，则∠BAC的大小为（　　）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A．40°       B．30°          C．70°      D．50° </a:t>
            </a:r>
          </a:p>
        </p:txBody>
      </p:sp>
      <p:pic>
        <p:nvPicPr>
          <p:cNvPr id="47108" name="图片 3" descr="T1L9)Z1A`6Q5RB$5FGZ8QRR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37050" y="3432175"/>
            <a:ext cx="2117090" cy="265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文本框 2"/>
          <p:cNvSpPr txBox="1">
            <a:spLocks noChangeArrowheads="1"/>
          </p:cNvSpPr>
          <p:nvPr/>
        </p:nvSpPr>
        <p:spPr bwMode="auto">
          <a:xfrm>
            <a:off x="6289040" y="1983105"/>
            <a:ext cx="439738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68438" y="799505"/>
            <a:ext cx="8939212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3.(1)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等腰三角形一个底角为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75°,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它的另外两个角为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等腰三角形一个角为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36°,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它的另外两个角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____________________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等腰三角形一个角为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120°,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它的另外两个角为</a:t>
            </a:r>
            <a:r>
              <a:rPr lang="en-US" altLang="zh-CN" sz="24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__________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55794" y="899160"/>
            <a:ext cx="166568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75°, 30°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430929" y="1479659"/>
            <a:ext cx="335518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72°,72°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36°,108°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864634" y="2021314"/>
            <a:ext cx="182999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50328" y="2751484"/>
            <a:ext cx="8891587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在△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的垂直平分线与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所在的直线相交得的锐角为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50°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，则底角的大小为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___________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970905" y="3416300"/>
            <a:ext cx="1784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</a:p>
        </p:txBody>
      </p:sp>
      <p:grpSp>
        <p:nvGrpSpPr>
          <p:cNvPr id="8" name="Group 3"/>
          <p:cNvGrpSpPr/>
          <p:nvPr/>
        </p:nvGrpSpPr>
        <p:grpSpPr>
          <a:xfrm>
            <a:off x="5203299" y="4220479"/>
            <a:ext cx="1738313" cy="2089547"/>
            <a:chOff x="891" y="2257"/>
            <a:chExt cx="1218" cy="1454"/>
          </a:xfrm>
        </p:grpSpPr>
        <p:grpSp>
          <p:nvGrpSpPr>
            <p:cNvPr id="9" name="Group 4"/>
            <p:cNvGrpSpPr/>
            <p:nvPr/>
          </p:nvGrpSpPr>
          <p:grpSpPr>
            <a:xfrm>
              <a:off x="1111" y="2432"/>
              <a:ext cx="755" cy="1118"/>
              <a:chOff x="2034" y="498"/>
              <a:chExt cx="2108" cy="2857"/>
            </a:xfrm>
          </p:grpSpPr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>
                <a:off x="2034" y="3354"/>
                <a:ext cx="2087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>
                <a:off x="3102" y="498"/>
                <a:ext cx="1040" cy="285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 flipH="1">
                <a:off x="2060" y="498"/>
                <a:ext cx="1039" cy="285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</p:grp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421" y="2257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91" y="3461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844" y="3412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930" y="2931"/>
              <a:ext cx="1179" cy="3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338" y="2886"/>
              <a:ext cx="136" cy="4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1429" y="2931"/>
              <a:ext cx="45" cy="1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</p:grpSp>
      <p:grpSp>
        <p:nvGrpSpPr>
          <p:cNvPr id="19" name="Group 14"/>
          <p:cNvGrpSpPr/>
          <p:nvPr/>
        </p:nvGrpSpPr>
        <p:grpSpPr>
          <a:xfrm>
            <a:off x="7110284" y="4663393"/>
            <a:ext cx="3457575" cy="1520392"/>
            <a:chOff x="2971" y="2432"/>
            <a:chExt cx="2189" cy="965"/>
          </a:xfrm>
        </p:grpSpPr>
        <p:grpSp>
          <p:nvGrpSpPr>
            <p:cNvPr id="20" name="Group 15"/>
            <p:cNvGrpSpPr/>
            <p:nvPr/>
          </p:nvGrpSpPr>
          <p:grpSpPr>
            <a:xfrm>
              <a:off x="3152" y="2840"/>
              <a:ext cx="1769" cy="409"/>
              <a:chOff x="2034" y="498"/>
              <a:chExt cx="2108" cy="2857"/>
            </a:xfrm>
          </p:grpSpPr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>
                <a:off x="2034" y="3354"/>
                <a:ext cx="2087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>
                <a:off x="3102" y="498"/>
                <a:ext cx="1040" cy="285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 flipH="1">
                <a:off x="2060" y="498"/>
                <a:ext cx="1039" cy="285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3300"/>
              </a:p>
            </p:txBody>
          </p:sp>
        </p:grp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998" y="2663"/>
              <a:ext cx="232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b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971" y="3140"/>
              <a:ext cx="232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b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928" y="3144"/>
              <a:ext cx="232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b="1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3334" y="2432"/>
              <a:ext cx="454" cy="953"/>
            </a:xfrm>
            <a:prstGeom prst="line">
              <a:avLst/>
            </a:prstGeom>
            <a:noFill/>
            <a:ln w="38100">
              <a:solidFill>
                <a:srgbClr val="ED0B0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 flipV="1">
              <a:off x="3379" y="2523"/>
              <a:ext cx="680" cy="31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 flipV="1">
              <a:off x="3651" y="2904"/>
              <a:ext cx="45" cy="91"/>
            </a:xfrm>
            <a:prstGeom prst="line">
              <a:avLst/>
            </a:prstGeom>
            <a:noFill/>
            <a:ln w="38100">
              <a:solidFill>
                <a:srgbClr val="ED0B0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3566" y="2898"/>
              <a:ext cx="90" cy="45"/>
            </a:xfrm>
            <a:prstGeom prst="line">
              <a:avLst/>
            </a:prstGeom>
            <a:noFill/>
            <a:ln w="38100">
              <a:solidFill>
                <a:srgbClr val="ED0B0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300"/>
            </a:p>
          </p:txBody>
        </p:sp>
      </p:grp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1669098" y="4468059"/>
            <a:ext cx="3341802" cy="17710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 b="1">
                <a:solidFill>
                  <a:srgbClr val="00206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【</a:t>
            </a:r>
            <a:r>
              <a:rPr lang="zh-CN" altLang="en-US" sz="2100" b="1">
                <a:solidFill>
                  <a:srgbClr val="00206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解析</a:t>
            </a:r>
            <a:r>
              <a:rPr lang="en-US" altLang="zh-CN" sz="2100" b="1">
                <a:solidFill>
                  <a:srgbClr val="00206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】</a:t>
            </a:r>
            <a:r>
              <a:rPr lang="zh-CN" altLang="en-US" sz="2100" b="1">
                <a:latin typeface="宋体" panose="02010600030101010101" pitchFamily="2" charset="-122"/>
                <a:cs typeface="宋体" panose="02010600030101010101" pitchFamily="2" charset="-122"/>
              </a:rPr>
              <a:t>当题目未给定三角形的形状时，一般需分锐角三角形和钝角三角形两种情况进行讨论</a:t>
            </a:r>
            <a:r>
              <a:rPr lang="en-US" altLang="zh-CN" sz="2100" b="1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4" grpId="2"/>
      <p:bldP spid="5" grpId="3"/>
      <p:bldP spid="7" grpId="4"/>
      <p:bldP spid="31" grpId="5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95450" y="828675"/>
            <a:ext cx="8602980" cy="21590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.某城市几条道路的位置关系如图所示，已知AB∥CD，AE与AB的夹角为48°，若CF与EF的长度相等，则∠C的度数为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度.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00513" y="2987516"/>
            <a:ext cx="2991326" cy="21936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12991" y="2146776"/>
            <a:ext cx="487680" cy="681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6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宋体" panose="02010600030101010101" pitchFamily="2" charset="-122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3080" y="799465"/>
            <a:ext cx="862647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.如图，在△ABC中，AD=BD=BC,若∠DBC=28°,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求∠ABC和∠C的度数.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61235" y="1957705"/>
            <a:ext cx="7500620" cy="448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设∠A=x°.</a:t>
            </a:r>
          </a:p>
          <a:p>
            <a:pPr algn="l">
              <a:lnSpc>
                <a:spcPct val="17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∵AD=BD,∴∠ABD=∠A=x°,∴∠BDC=2x°.</a:t>
            </a:r>
          </a:p>
          <a:p>
            <a:pPr algn="l">
              <a:lnSpc>
                <a:spcPct val="17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∵BD=BC,∴∠C=∠BDC=2x°.</a:t>
            </a:r>
          </a:p>
          <a:p>
            <a:pPr algn="l">
              <a:lnSpc>
                <a:spcPct val="17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∵∠DBC=28°,∠BDC+∠C+∠DBC=180°,</a:t>
            </a:r>
          </a:p>
          <a:p>
            <a:pPr algn="l">
              <a:lnSpc>
                <a:spcPct val="17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∴2x+2x+28=180,∴x=38,</a:t>
            </a:r>
          </a:p>
          <a:p>
            <a:pPr algn="l">
              <a:lnSpc>
                <a:spcPct val="17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∴∠C=76°,∠ABC=∠ABD+∠DBC=38°+28°=66°.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749824" y="1873409"/>
            <a:ext cx="1571625" cy="231457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616234" y="2183289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+mn-ea"/>
              </a:rPr>
              <a:t>解：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91490" descr="2008031820452289937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703388" y="765175"/>
            <a:ext cx="2952750" cy="26638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3315" name="图片 191491" descr="2006101720391528541%B6%B4%CD%A5%BA%FE%B4%F3%C7%C5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7104062" y="692150"/>
            <a:ext cx="3384550" cy="27368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3316" name="图片 191493" descr="真觉寺风景05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1703388" y="3573462"/>
            <a:ext cx="2952750" cy="295116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3317" name="图片 191494" descr="西安半坡博物馆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7104062" y="3500438"/>
            <a:ext cx="3384550" cy="295116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grpSp>
        <p:nvGrpSpPr>
          <p:cNvPr id="13318" name="组合 191495"/>
          <p:cNvGrpSpPr/>
          <p:nvPr/>
        </p:nvGrpSpPr>
        <p:grpSpPr>
          <a:xfrm>
            <a:off x="4656138" y="1844675"/>
            <a:ext cx="2447925" cy="3313112"/>
            <a:chOff x="0" y="0"/>
            <a:chExt cx="5760" cy="4320"/>
          </a:xfrm>
        </p:grpSpPr>
        <p:pic>
          <p:nvPicPr>
            <p:cNvPr id="13319" name="图片 191496" descr="17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cxnSp>
          <p:nvCxnSpPr>
            <p:cNvPr id="13320" name="直接连接符 191497"/>
            <p:cNvCxnSpPr/>
            <p:nvPr/>
          </p:nvCxnSpPr>
          <p:spPr>
            <a:xfrm>
              <a:off x="2640" y="2064"/>
              <a:ext cx="624" cy="153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dash"/>
              <a:bevel/>
            </a:ln>
          </p:spPr>
        </p:cxnSp>
        <p:cxnSp>
          <p:nvCxnSpPr>
            <p:cNvPr id="13321" name="直接连接符 191498"/>
            <p:cNvCxnSpPr/>
            <p:nvPr/>
          </p:nvCxnSpPr>
          <p:spPr>
            <a:xfrm flipV="1">
              <a:off x="2640" y="2016"/>
              <a:ext cx="1344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dash"/>
              <a:bevel/>
            </a:ln>
          </p:spPr>
        </p:cxnSp>
        <p:cxnSp>
          <p:nvCxnSpPr>
            <p:cNvPr id="13322" name="直接连接符 191499"/>
            <p:cNvCxnSpPr/>
            <p:nvPr/>
          </p:nvCxnSpPr>
          <p:spPr>
            <a:xfrm flipH="1">
              <a:off x="3312" y="2016"/>
              <a:ext cx="672" cy="168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dash"/>
              <a:bevel/>
            </a:ln>
          </p:spPr>
        </p:cxnSp>
      </p:grpSp>
      <p:sp>
        <p:nvSpPr>
          <p:cNvPr id="13323" name="文本框 191500"/>
          <p:cNvSpPr/>
          <p:nvPr/>
        </p:nvSpPr>
        <p:spPr>
          <a:xfrm>
            <a:off x="2351088" y="6165850"/>
            <a:ext cx="1943100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  <a:latin typeface="Comic Sans MS" panose="030F0702030302020204" pitchFamily="66" charset="0"/>
              </a:rPr>
              <a:t>北京五塔寺</a:t>
            </a:r>
          </a:p>
        </p:txBody>
      </p:sp>
      <p:sp>
        <p:nvSpPr>
          <p:cNvPr id="13324" name="文本框 191501"/>
          <p:cNvSpPr/>
          <p:nvPr/>
        </p:nvSpPr>
        <p:spPr>
          <a:xfrm>
            <a:off x="7751762" y="3573462"/>
            <a:ext cx="2665412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chemeClr val="tx2"/>
                </a:solidFill>
                <a:latin typeface="Comic Sans MS" panose="030F0702030302020204" pitchFamily="66" charset="0"/>
              </a:rPr>
              <a:t>西安半坡博物馆</a:t>
            </a:r>
          </a:p>
        </p:txBody>
      </p:sp>
      <p:sp>
        <p:nvSpPr>
          <p:cNvPr id="13325" name="文本框 191502"/>
          <p:cNvSpPr/>
          <p:nvPr/>
        </p:nvSpPr>
        <p:spPr>
          <a:xfrm>
            <a:off x="8183562" y="692150"/>
            <a:ext cx="2159000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008000"/>
                </a:solidFill>
                <a:latin typeface="Comic Sans MS" panose="030F0702030302020204" pitchFamily="66" charset="0"/>
              </a:rPr>
              <a:t>斜拉桥梁</a:t>
            </a:r>
          </a:p>
        </p:txBody>
      </p:sp>
      <p:sp>
        <p:nvSpPr>
          <p:cNvPr id="13326" name="文本框 191503"/>
          <p:cNvSpPr/>
          <p:nvPr/>
        </p:nvSpPr>
        <p:spPr>
          <a:xfrm>
            <a:off x="5016500" y="1484312"/>
            <a:ext cx="1727200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008000"/>
                </a:solidFill>
                <a:latin typeface="Comic Sans MS" panose="030F0702030302020204" pitchFamily="66" charset="0"/>
              </a:rPr>
              <a:t>体育观看台架</a:t>
            </a:r>
          </a:p>
        </p:txBody>
      </p:sp>
      <p:sp>
        <p:nvSpPr>
          <p:cNvPr id="13327" name="文本框 191504"/>
          <p:cNvSpPr/>
          <p:nvPr/>
        </p:nvSpPr>
        <p:spPr>
          <a:xfrm>
            <a:off x="2424112" y="765175"/>
            <a:ext cx="2232025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b="1">
                <a:solidFill>
                  <a:srgbClr val="008000"/>
                </a:solidFill>
                <a:latin typeface="Comic Sans MS" panose="030F0702030302020204" pitchFamily="66" charset="0"/>
              </a:rPr>
              <a:t>埃及金字塔</a:t>
            </a:r>
          </a:p>
        </p:txBody>
      </p:sp>
      <p:cxnSp>
        <p:nvCxnSpPr>
          <p:cNvPr id="13328" name="直接连接符 191505"/>
          <p:cNvCxnSpPr/>
          <p:nvPr/>
        </p:nvCxnSpPr>
        <p:spPr>
          <a:xfrm flipH="1">
            <a:off x="2640012" y="1268412"/>
            <a:ext cx="1008062" cy="1512888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29" name="直接连接符 191506"/>
          <p:cNvCxnSpPr/>
          <p:nvPr/>
        </p:nvCxnSpPr>
        <p:spPr>
          <a:xfrm>
            <a:off x="2711450" y="2781300"/>
            <a:ext cx="1584325" cy="71438"/>
          </a:xfrm>
          <a:prstGeom prst="line">
            <a:avLst/>
          </a:prstGeom>
          <a:noFill/>
          <a:ln w="76200">
            <a:solidFill>
              <a:srgbClr val="00FF00"/>
            </a:solidFill>
            <a:bevel/>
          </a:ln>
        </p:spPr>
      </p:cxnSp>
      <p:cxnSp>
        <p:nvCxnSpPr>
          <p:cNvPr id="13330" name="直接连接符 191507"/>
          <p:cNvCxnSpPr/>
          <p:nvPr/>
        </p:nvCxnSpPr>
        <p:spPr>
          <a:xfrm>
            <a:off x="3648075" y="1268412"/>
            <a:ext cx="647700" cy="1584325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31" name="直接连接符 191508"/>
          <p:cNvCxnSpPr/>
          <p:nvPr/>
        </p:nvCxnSpPr>
        <p:spPr>
          <a:xfrm>
            <a:off x="3071812" y="3573462"/>
            <a:ext cx="792162" cy="1727200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32" name="直接连接符 191509"/>
          <p:cNvCxnSpPr/>
          <p:nvPr/>
        </p:nvCxnSpPr>
        <p:spPr>
          <a:xfrm flipH="1">
            <a:off x="2208212" y="3646488"/>
            <a:ext cx="865188" cy="1727200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33" name="直接连接符 191510"/>
          <p:cNvCxnSpPr/>
          <p:nvPr/>
        </p:nvCxnSpPr>
        <p:spPr>
          <a:xfrm flipV="1">
            <a:off x="2208212" y="5300662"/>
            <a:ext cx="1657350" cy="73025"/>
          </a:xfrm>
          <a:prstGeom prst="line">
            <a:avLst/>
          </a:prstGeom>
          <a:noFill/>
          <a:ln w="76200">
            <a:solidFill>
              <a:srgbClr val="00FF00"/>
            </a:solidFill>
            <a:bevel/>
          </a:ln>
        </p:spPr>
      </p:cxnSp>
      <p:cxnSp>
        <p:nvCxnSpPr>
          <p:cNvPr id="13334" name="直接连接符 191511"/>
          <p:cNvCxnSpPr/>
          <p:nvPr/>
        </p:nvCxnSpPr>
        <p:spPr>
          <a:xfrm flipH="1">
            <a:off x="7391400" y="4005262"/>
            <a:ext cx="1512888" cy="1944688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35" name="直接连接符 191512"/>
          <p:cNvCxnSpPr/>
          <p:nvPr/>
        </p:nvCxnSpPr>
        <p:spPr>
          <a:xfrm>
            <a:off x="8904288" y="4005262"/>
            <a:ext cx="1763712" cy="1944688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36" name="直接连接符 191513"/>
          <p:cNvCxnSpPr/>
          <p:nvPr/>
        </p:nvCxnSpPr>
        <p:spPr>
          <a:xfrm>
            <a:off x="7391400" y="5949950"/>
            <a:ext cx="3276600" cy="0"/>
          </a:xfrm>
          <a:prstGeom prst="line">
            <a:avLst/>
          </a:prstGeom>
          <a:noFill/>
          <a:ln w="57150">
            <a:solidFill>
              <a:srgbClr val="00FF00"/>
            </a:solidFill>
            <a:bevel/>
          </a:ln>
        </p:spPr>
      </p:cxnSp>
      <p:cxnSp>
        <p:nvCxnSpPr>
          <p:cNvPr id="13337" name="直接连接符 191514"/>
          <p:cNvCxnSpPr/>
          <p:nvPr/>
        </p:nvCxnSpPr>
        <p:spPr>
          <a:xfrm>
            <a:off x="9480550" y="1341438"/>
            <a:ext cx="215900" cy="1150938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38" name="直接连接符 191515"/>
          <p:cNvCxnSpPr/>
          <p:nvPr/>
        </p:nvCxnSpPr>
        <p:spPr>
          <a:xfrm flipH="1">
            <a:off x="9336088" y="1412875"/>
            <a:ext cx="144462" cy="1079500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39" name="直接连接符 191516"/>
          <p:cNvCxnSpPr/>
          <p:nvPr/>
        </p:nvCxnSpPr>
        <p:spPr>
          <a:xfrm flipH="1">
            <a:off x="9336088" y="2492375"/>
            <a:ext cx="360362" cy="0"/>
          </a:xfrm>
          <a:prstGeom prst="line">
            <a:avLst/>
          </a:prstGeom>
          <a:noFill/>
          <a:ln w="57150">
            <a:solidFill>
              <a:srgbClr val="00FF00"/>
            </a:solidFill>
            <a:bevel/>
          </a:ln>
        </p:spPr>
      </p:cxnSp>
      <p:cxnSp>
        <p:nvCxnSpPr>
          <p:cNvPr id="13340" name="直接连接符 191517"/>
          <p:cNvCxnSpPr/>
          <p:nvPr/>
        </p:nvCxnSpPr>
        <p:spPr>
          <a:xfrm flipH="1">
            <a:off x="6096000" y="3357562"/>
            <a:ext cx="287338" cy="1295400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41" name="直接连接符 191518"/>
          <p:cNvCxnSpPr/>
          <p:nvPr/>
        </p:nvCxnSpPr>
        <p:spPr>
          <a:xfrm>
            <a:off x="5737225" y="3357562"/>
            <a:ext cx="287338" cy="1295400"/>
          </a:xfrm>
          <a:prstGeom prst="line">
            <a:avLst/>
          </a:prstGeom>
          <a:noFill/>
          <a:ln w="76200">
            <a:solidFill>
              <a:srgbClr val="FF0000"/>
            </a:solidFill>
            <a:bevel/>
          </a:ln>
        </p:spPr>
      </p:cxnSp>
      <p:cxnSp>
        <p:nvCxnSpPr>
          <p:cNvPr id="13342" name="直接连接符 191519"/>
          <p:cNvCxnSpPr/>
          <p:nvPr/>
        </p:nvCxnSpPr>
        <p:spPr>
          <a:xfrm flipH="1">
            <a:off x="5735638" y="3357562"/>
            <a:ext cx="646112" cy="0"/>
          </a:xfrm>
          <a:prstGeom prst="line">
            <a:avLst/>
          </a:prstGeom>
          <a:noFill/>
          <a:ln w="76200">
            <a:solidFill>
              <a:srgbClr val="00FF00"/>
            </a:solidFill>
            <a:bevel/>
          </a:ln>
        </p:spPr>
      </p:cxnSp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8" name="Text Box 6"/>
          <p:cNvSpPr txBox="1"/>
          <p:nvPr/>
        </p:nvSpPr>
        <p:spPr>
          <a:xfrm>
            <a:off x="2723833" y="214313"/>
            <a:ext cx="7777162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图中有些你熟悉的图形吗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它们有什么共同特点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7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additive="base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11" dur="500" fill="hold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5" dur="500" fill="hold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base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23" dur="500" fill="hold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base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26" dur="500" fill="hold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additive="base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29" dur="500" fill="hold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33" dur="500" fill="hold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36" dur="500" fill="hold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39" dur="500" fill="hold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42" dur="500" fill="hold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45" dur="500" fill="hold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48" dur="500" fill="hold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51" dur="500" fill="hold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54" dur="500" fill="hold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57" dur="500" fill="hold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60" dur="500" fill="hold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63" dur="500" fill="hold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66" dur="500" fill="hold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 additive="base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69" dur="500" fill="hold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/>
      <p:bldP spid="13324" grpId="1"/>
      <p:bldP spid="13325" grpId="2"/>
      <p:bldP spid="13326" grpId="3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718310" y="988695"/>
            <a:ext cx="800735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如图，在△ABC中，AB=AC，AD是BC边上的中线，BE⊥AC于点E.求证：∠CBE=∠BAD.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51871" y="3128963"/>
            <a:ext cx="1718310" cy="188690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845310" y="2287905"/>
            <a:ext cx="531749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证明：</a:t>
            </a: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∵AB=AC，AD是BC边上的中线，BE⊥AC，∴∠CBE+∠C=∠CAD+∠C=90°，∴∠CBE=∠CAD.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又∵∠CAD=∠BAD，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∴∠CBE=∠BAD.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63165" y="3340100"/>
            <a:ext cx="1529080" cy="1383665"/>
          </a:xfrm>
          <a:prstGeom prst="rect">
            <a:avLst/>
          </a:prstGeom>
          <a:noFill/>
          <a:ln w="25400" cap="flat" cmpd="sng">
            <a:solidFill>
              <a:srgbClr val="FF0000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dist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等腰三角形的性质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4208145" y="2258060"/>
            <a:ext cx="1341596" cy="1383665"/>
          </a:xfrm>
          <a:prstGeom prst="rect">
            <a:avLst/>
          </a:prstGeom>
          <a:noFill/>
          <a:ln w="31750" cap="flat" cmpd="sng">
            <a:solidFill>
              <a:srgbClr val="FF0000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dist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等腰三角形的性质</a:t>
            </a:r>
          </a:p>
        </p:txBody>
      </p:sp>
      <p:sp>
        <p:nvSpPr>
          <p:cNvPr id="15365" name="左大括号 9"/>
          <p:cNvSpPr/>
          <p:nvPr/>
        </p:nvSpPr>
        <p:spPr>
          <a:xfrm>
            <a:off x="4045982" y="2647474"/>
            <a:ext cx="108347" cy="2214563"/>
          </a:xfrm>
          <a:prstGeom prst="leftBrace">
            <a:avLst>
              <a:gd name="adj1" fmla="val 7759"/>
              <a:gd name="adj2" fmla="val 50000"/>
            </a:avLst>
          </a:prstGeom>
          <a:solidFill>
            <a:schemeClr val="tx1"/>
          </a:solidFill>
          <a:ln w="25400" cap="flat" cmpd="sng">
            <a:solidFill>
              <a:schemeClr val="tx1">
                <a:alpha val="29019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33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43575" y="1780540"/>
            <a:ext cx="4523740" cy="737235"/>
          </a:xfrm>
          <a:prstGeom prst="rect">
            <a:avLst/>
          </a:prstGeom>
          <a:noFill/>
          <a:ln w="25400" cap="flat" cmpd="sng">
            <a:solidFill>
              <a:srgbClr val="404040">
                <a:alpha val="53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等腰三角形的两个底角相等</a:t>
            </a:r>
          </a:p>
        </p:txBody>
      </p:sp>
      <p:sp>
        <p:nvSpPr>
          <p:cNvPr id="30" name="矩形 29"/>
          <p:cNvSpPr/>
          <p:nvPr/>
        </p:nvSpPr>
        <p:spPr>
          <a:xfrm>
            <a:off x="5743575" y="2919730"/>
            <a:ext cx="5572760" cy="953135"/>
          </a:xfrm>
          <a:prstGeom prst="rect">
            <a:avLst/>
          </a:prstGeom>
          <a:ln w="25400">
            <a:solidFill>
              <a:sysClr val="windowText" lastClr="000000">
                <a:lumMod val="50000"/>
                <a:lumOff val="50000"/>
              </a:sys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>
                <a:tab pos="5611495" algn="r"/>
              </a:tabLst>
              <a:defRPr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等腰三角形的顶角平分线、底边上的中线及底边上的高互相重合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ea"/>
              <a:sym typeface="宋体" panose="02010600030101010101" pitchFamily="2" charset="-122"/>
            </a:endParaRPr>
          </a:p>
        </p:txBody>
      </p:sp>
      <p:sp>
        <p:nvSpPr>
          <p:cNvPr id="10" name="右箭头 9"/>
          <p:cNvSpPr/>
          <p:nvPr/>
        </p:nvSpPr>
        <p:spPr bwMode="auto">
          <a:xfrm>
            <a:off x="5549504" y="4591526"/>
            <a:ext cx="215504" cy="270272"/>
          </a:xfrm>
          <a:prstGeom prst="rightArrow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21045" y="4311650"/>
            <a:ext cx="4834255" cy="953135"/>
          </a:xfrm>
          <a:prstGeom prst="rect">
            <a:avLst/>
          </a:prstGeom>
          <a:noFill/>
          <a:ln w="25400" cap="flat" cmpd="sng">
            <a:solidFill>
              <a:sysClr val="windowText" lastClr="000000">
                <a:lumMod val="50000"/>
                <a:lumOff val="50000"/>
                <a:alpha val="53999"/>
              </a:sys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defTabSz="514350"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等边三角形的三个角都相等，并且每一 个角都等于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60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°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en-US" altLang="zh-CN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4208304" y="4170204"/>
            <a:ext cx="1341596" cy="1383665"/>
          </a:xfrm>
          <a:prstGeom prst="rect">
            <a:avLst/>
          </a:prstGeom>
          <a:noFill/>
          <a:ln w="31750" cap="flat" cmpd="sng">
            <a:solidFill>
              <a:srgbClr val="FF0000">
                <a:alpha val="5411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dist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等边三角形的性质</a:t>
            </a:r>
          </a:p>
        </p:txBody>
      </p:sp>
      <p:sp>
        <p:nvSpPr>
          <p:cNvPr id="11" name="左大括号 9"/>
          <p:cNvSpPr/>
          <p:nvPr/>
        </p:nvSpPr>
        <p:spPr>
          <a:xfrm>
            <a:off x="5593080" y="2053114"/>
            <a:ext cx="89535" cy="1403985"/>
          </a:xfrm>
          <a:prstGeom prst="leftBrace">
            <a:avLst>
              <a:gd name="adj1" fmla="val 7759"/>
              <a:gd name="adj2" fmla="val 50000"/>
            </a:avLst>
          </a:prstGeom>
          <a:noFill/>
          <a:ln w="25400" cap="flat" cmpd="sng">
            <a:solidFill>
              <a:sysClr val="windowText" lastClr="000000">
                <a:alpha val="29019"/>
              </a:sys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endParaRPr lang="zh-CN" altLang="en-US" sz="3300">
              <a:solidFill>
                <a:schemeClr val="bg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5366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0220325" y="10020300"/>
            <a:ext cx="295275" cy="342900"/>
          </a:xfrm>
          <a:prstGeom prst="cube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15367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518900" y="111887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5365" grpId="0" animBg="1"/>
      <p:bldP spid="27" grpId="0" animBg="1"/>
      <p:bldP spid="30" grpId="0" animBg="1"/>
      <p:bldP spid="10" grpId="0" animBg="1"/>
      <p:bldP spid="24" grpId="0" animBg="1"/>
      <p:bldP spid="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117600" y="1151255"/>
            <a:ext cx="348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等腰三角形的性质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193800" y="1807210"/>
            <a:ext cx="9804400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在我们的身边，许多物体的形状是两边相等的</a:t>
            </a:r>
            <a:r>
              <a:rPr lang="zh-CN" altLang="en-US"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三角形，如房屋的钢梁架、红领巾、交通标志的外沿形状等.它们是什么特殊的三角形呢？</a:t>
            </a:r>
            <a:endParaRPr lang="zh-CN" altLang="en-US" sz="2800" dirty="0">
              <a:solidFill>
                <a:sysClr val="windowText" lastClr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 descr="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32355" y="4257040"/>
            <a:ext cx="6623050" cy="107442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96609"/>
          <p:cNvSpPr/>
          <p:nvPr/>
        </p:nvSpPr>
        <p:spPr>
          <a:xfrm>
            <a:off x="2519362" y="323850"/>
            <a:ext cx="7416800" cy="5219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</a:t>
            </a:r>
            <a:r>
              <a:rPr lang="zh-CN" altLang="en-US" sz="28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两条边相等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的三角形叫做</a:t>
            </a:r>
            <a:r>
              <a:rPr lang="zh-CN" altLang="en-US" sz="28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</a:t>
            </a:r>
            <a:r>
              <a:rPr lang="en-US" altLang="zh-CN" sz="28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12290" name="文本框 196610"/>
          <p:cNvSpPr/>
          <p:nvPr/>
        </p:nvSpPr>
        <p:spPr>
          <a:xfrm>
            <a:off x="2420938" y="4600575"/>
            <a:ext cx="8569325" cy="181483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等腰三角形中，</a:t>
            </a: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相等的两边叫</a:t>
            </a:r>
            <a:r>
              <a:rPr lang="zh-CN" altLang="en-US" sz="28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做腰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，另一边叫做</a:t>
            </a:r>
            <a:r>
              <a:rPr lang="zh-CN" altLang="en-US" sz="28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底边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lvl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两腰的夹角叫做</a:t>
            </a:r>
            <a:r>
              <a:rPr lang="zh-CN" altLang="en-US" sz="28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顶角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，腰和底边的夹角叫做</a:t>
            </a:r>
            <a:r>
              <a:rPr lang="zh-CN" altLang="en-US" sz="2800" b="1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底角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grpSp>
        <p:nvGrpSpPr>
          <p:cNvPr id="12291" name="组合 196611"/>
          <p:cNvGrpSpPr/>
          <p:nvPr/>
        </p:nvGrpSpPr>
        <p:grpSpPr>
          <a:xfrm>
            <a:off x="4508500" y="1152525"/>
            <a:ext cx="3352800" cy="3203575"/>
            <a:chOff x="1440" y="1248"/>
            <a:chExt cx="2112" cy="2018"/>
          </a:xfrm>
        </p:grpSpPr>
        <p:sp>
          <p:nvSpPr>
            <p:cNvPr id="12292" name="等腰三角形 196612"/>
            <p:cNvSpPr/>
            <p:nvPr/>
          </p:nvSpPr>
          <p:spPr>
            <a:xfrm>
              <a:off x="1728" y="1536"/>
              <a:ext cx="1536" cy="1536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rgbClr val="FF5050"/>
              </a:solidFill>
              <a:round/>
            </a:ln>
          </p:spPr>
          <p:txBody>
            <a:bodyPr wrap="none" anchor="ctr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 fontAlgn="ctr"/>
              <a:endParaRPr lang="zh-CN" altLang="zh-CN" sz="2400">
                <a:latin typeface="Tahoma" panose="020B060403050404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12293" name="文本框 196613"/>
            <p:cNvSpPr/>
            <p:nvPr/>
          </p:nvSpPr>
          <p:spPr>
            <a:xfrm>
              <a:off x="2352" y="1248"/>
              <a:ext cx="240" cy="29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161616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A</a:t>
              </a:r>
            </a:p>
          </p:txBody>
        </p:sp>
        <p:sp>
          <p:nvSpPr>
            <p:cNvPr id="12294" name="文本框 196614"/>
            <p:cNvSpPr/>
            <p:nvPr/>
          </p:nvSpPr>
          <p:spPr>
            <a:xfrm>
              <a:off x="3312" y="2928"/>
              <a:ext cx="240" cy="29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161616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C</a:t>
              </a:r>
            </a:p>
          </p:txBody>
        </p:sp>
        <p:sp>
          <p:nvSpPr>
            <p:cNvPr id="12295" name="文本框 196615"/>
            <p:cNvSpPr/>
            <p:nvPr/>
          </p:nvSpPr>
          <p:spPr>
            <a:xfrm>
              <a:off x="1440" y="2976"/>
              <a:ext cx="240" cy="290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>
                <a:spcBef>
                  <a:spcPct val="50000"/>
                </a:spcBef>
              </a:pPr>
              <a:r>
                <a:rPr lang="en-US" altLang="zh-CN" sz="2400" b="1">
                  <a:solidFill>
                    <a:srgbClr val="161616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B</a:t>
              </a:r>
            </a:p>
          </p:txBody>
        </p:sp>
      </p:grpSp>
      <p:cxnSp>
        <p:nvCxnSpPr>
          <p:cNvPr id="12296" name="直接连接符 196619"/>
          <p:cNvCxnSpPr/>
          <p:nvPr/>
        </p:nvCxnSpPr>
        <p:spPr>
          <a:xfrm>
            <a:off x="4941888" y="4070350"/>
            <a:ext cx="2438400" cy="1588"/>
          </a:xfrm>
          <a:prstGeom prst="line">
            <a:avLst/>
          </a:prstGeom>
          <a:noFill/>
          <a:ln w="57150">
            <a:solidFill>
              <a:srgbClr val="FF00FF"/>
            </a:solidFill>
            <a:bevel/>
          </a:ln>
        </p:spPr>
      </p:cxnSp>
      <p:grpSp>
        <p:nvGrpSpPr>
          <p:cNvPr id="12297" name="组合 196620"/>
          <p:cNvGrpSpPr/>
          <p:nvPr/>
        </p:nvGrpSpPr>
        <p:grpSpPr>
          <a:xfrm>
            <a:off x="4583112" y="2852738"/>
            <a:ext cx="3217862" cy="609600"/>
            <a:chOff x="1488" y="1776"/>
            <a:chExt cx="1872" cy="336"/>
          </a:xfrm>
        </p:grpSpPr>
        <p:sp>
          <p:nvSpPr>
            <p:cNvPr id="12298" name="椭圆形标注 196621"/>
            <p:cNvSpPr/>
            <p:nvPr/>
          </p:nvSpPr>
          <p:spPr>
            <a:xfrm>
              <a:off x="2928" y="1776"/>
              <a:ext cx="432" cy="336"/>
            </a:xfrm>
            <a:prstGeom prst="wedgeEllipseCallout">
              <a:avLst>
                <a:gd name="adj1" fmla="val -97222"/>
                <a:gd name="adj2" fmla="val 5387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/>
              <a:r>
                <a:rPr lang="zh-CN" altLang="en-US" sz="3200" b="1">
                  <a:latin typeface="Tahoma" panose="020B0604030504040204" pitchFamily="34" charset="0"/>
                  <a:ea typeface="隶书" panose="02010509060101010101" pitchFamily="49" charset="-122"/>
                </a:rPr>
                <a:t>腰</a:t>
              </a:r>
            </a:p>
          </p:txBody>
        </p:sp>
        <p:sp>
          <p:nvSpPr>
            <p:cNvPr id="12299" name="椭圆形标注 196622"/>
            <p:cNvSpPr/>
            <p:nvPr/>
          </p:nvSpPr>
          <p:spPr>
            <a:xfrm>
              <a:off x="1488" y="1776"/>
              <a:ext cx="432" cy="336"/>
            </a:xfrm>
            <a:prstGeom prst="wedgeEllipseCallout">
              <a:avLst>
                <a:gd name="adj1" fmla="val 83102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  <a:round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/>
              <a:r>
                <a:rPr lang="zh-CN" altLang="en-US" sz="3200" b="1">
                  <a:latin typeface="Tahoma" panose="020B0604030504040204" pitchFamily="34" charset="0"/>
                  <a:ea typeface="隶书" panose="02010509060101010101" pitchFamily="49" charset="-122"/>
                </a:rPr>
                <a:t>腰</a:t>
              </a:r>
            </a:p>
          </p:txBody>
        </p:sp>
      </p:grpSp>
      <p:sp>
        <p:nvSpPr>
          <p:cNvPr id="12300" name="圆角矩形标注 196623"/>
          <p:cNvSpPr/>
          <p:nvPr/>
        </p:nvSpPr>
        <p:spPr>
          <a:xfrm>
            <a:off x="5999162" y="4352925"/>
            <a:ext cx="863600" cy="457200"/>
          </a:xfrm>
          <a:prstGeom prst="wedgeRoundRectCallout">
            <a:avLst>
              <a:gd name="adj1" fmla="val -90991"/>
              <a:gd name="adj2" fmla="val -9756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  <a:round/>
          </a:ln>
        </p:spPr>
        <p:txBody>
          <a:bodyPr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zh-CN" altLang="en-US" sz="2400" b="1">
                <a:latin typeface="Tahoma" panose="020B0604030504040204" pitchFamily="34" charset="0"/>
                <a:ea typeface="隶书" panose="02010509060101010101" pitchFamily="49" charset="-122"/>
              </a:rPr>
              <a:t>底边</a:t>
            </a:r>
          </a:p>
        </p:txBody>
      </p:sp>
      <p:grpSp>
        <p:nvGrpSpPr>
          <p:cNvPr id="12301" name="组合 196624"/>
          <p:cNvGrpSpPr/>
          <p:nvPr/>
        </p:nvGrpSpPr>
        <p:grpSpPr>
          <a:xfrm>
            <a:off x="5916612" y="1917700"/>
            <a:ext cx="490538" cy="769938"/>
            <a:chOff x="2255" y="1531"/>
            <a:chExt cx="309" cy="485"/>
          </a:xfrm>
        </p:grpSpPr>
        <p:sp>
          <p:nvSpPr>
            <p:cNvPr id="12302" name="任意多边形 196625"/>
            <p:cNvSpPr/>
            <p:nvPr/>
          </p:nvSpPr>
          <p:spPr>
            <a:xfrm rot="6000000">
              <a:off x="2367" y="1516"/>
              <a:ext cx="66" cy="96"/>
            </a:xfrm>
            <a:custGeom>
              <a:avLst/>
              <a:gdLst/>
              <a:ahLst/>
              <a:cxnLst>
                <a:cxn ang="0">
                  <a:pos x="0" y="1498"/>
                </a:cxn>
                <a:cxn ang="0">
                  <a:pos x="29504" y="21600"/>
                </a:cxn>
                <a:cxn ang="0">
                  <a:pos x="7904" y="21600"/>
                </a:cxn>
              </a:cxnLst>
              <a:rect l="0" t="0" r="0" b="0"/>
              <a:pathLst>
                <a:path w="29504" h="21600" fill="none">
                  <a:moveTo>
                    <a:pt x="0" y="1498"/>
                  </a:moveTo>
                  <a:cubicBezTo>
                    <a:pt x="2444" y="530"/>
                    <a:pt x="5112" y="0"/>
                    <a:pt x="7904" y="0"/>
                  </a:cubicBezTo>
                  <a:cubicBezTo>
                    <a:pt x="19833" y="0"/>
                    <a:pt x="29504" y="9671"/>
                    <a:pt x="29504" y="21600"/>
                  </a:cubicBezTo>
                </a:path>
                <a:path w="29504" h="21600" stroke="0">
                  <a:moveTo>
                    <a:pt x="0" y="1498"/>
                  </a:moveTo>
                  <a:cubicBezTo>
                    <a:pt x="2444" y="530"/>
                    <a:pt x="5112" y="0"/>
                    <a:pt x="7904" y="0"/>
                  </a:cubicBezTo>
                  <a:cubicBezTo>
                    <a:pt x="19833" y="0"/>
                    <a:pt x="29504" y="9671"/>
                    <a:pt x="29504" y="21600"/>
                  </a:cubicBezTo>
                  <a:lnTo>
                    <a:pt x="7904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3" name="文本框 196626"/>
            <p:cNvSpPr/>
            <p:nvPr/>
          </p:nvSpPr>
          <p:spPr>
            <a:xfrm>
              <a:off x="2255" y="1584"/>
              <a:ext cx="309" cy="43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vert"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66"/>
                  </a:solidFill>
                  <a:latin typeface="Tahoma" panose="020B0604030504040204" pitchFamily="34" charset="0"/>
                  <a:ea typeface="隶书" panose="02010509060101010101" pitchFamily="49" charset="-122"/>
                </a:rPr>
                <a:t>顶角</a:t>
              </a:r>
            </a:p>
          </p:txBody>
        </p:sp>
      </p:grpSp>
      <p:grpSp>
        <p:nvGrpSpPr>
          <p:cNvPr id="12304" name="组合 196627"/>
          <p:cNvGrpSpPr/>
          <p:nvPr/>
        </p:nvGrpSpPr>
        <p:grpSpPr>
          <a:xfrm>
            <a:off x="5087938" y="3652838"/>
            <a:ext cx="2155825" cy="396875"/>
            <a:chOff x="1728" y="2736"/>
            <a:chExt cx="1358" cy="250"/>
          </a:xfrm>
        </p:grpSpPr>
        <p:sp>
          <p:nvSpPr>
            <p:cNvPr id="12305" name="任意多边形 196628"/>
            <p:cNvSpPr/>
            <p:nvPr/>
          </p:nvSpPr>
          <p:spPr>
            <a:xfrm>
              <a:off x="1728" y="2832"/>
              <a:ext cx="48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552" y="23036"/>
                </a:cxn>
                <a:cxn ang="0">
                  <a:pos x="0" y="21600"/>
                </a:cxn>
              </a:cxnLst>
              <a:rect l="0" t="0" r="0" b="0"/>
              <a:pathLst>
                <a:path w="21600" h="23037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cubicBezTo>
                    <a:pt x="21600" y="22085"/>
                    <a:pt x="21584" y="22566"/>
                    <a:pt x="21553" y="23037"/>
                  </a:cubicBezTo>
                </a:path>
                <a:path w="21600" h="23037" stroke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cubicBezTo>
                    <a:pt x="21600" y="22085"/>
                    <a:pt x="21584" y="22566"/>
                    <a:pt x="21553" y="2303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6" name="任意多边形 196629"/>
            <p:cNvSpPr/>
            <p:nvPr/>
          </p:nvSpPr>
          <p:spPr>
            <a:xfrm rot="13020000">
              <a:off x="3038" y="2791"/>
              <a:ext cx="48" cy="1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477" y="28473"/>
                </a:cxn>
                <a:cxn ang="0">
                  <a:pos x="0" y="21600"/>
                </a:cxn>
              </a:cxnLst>
              <a:rect l="0" t="0" r="0" b="0"/>
              <a:pathLst>
                <a:path w="21600" h="28474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cubicBezTo>
                    <a:pt x="21600" y="24006"/>
                    <a:pt x="21207" y="26321"/>
                    <a:pt x="20482" y="28478"/>
                  </a:cubicBezTo>
                </a:path>
                <a:path w="21600" h="28474" stroke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cubicBezTo>
                    <a:pt x="21600" y="24006"/>
                    <a:pt x="21207" y="26321"/>
                    <a:pt x="20482" y="284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</p:spPr>
          <p:txBody>
            <a:bodyPr anchor="t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7" name="文本框 196630"/>
            <p:cNvSpPr/>
            <p:nvPr/>
          </p:nvSpPr>
          <p:spPr>
            <a:xfrm>
              <a:off x="2592" y="2736"/>
              <a:ext cx="480" cy="23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>
                <a:spcBef>
                  <a:spcPct val="50000"/>
                </a:spcBef>
              </a:pPr>
              <a:r>
                <a:rPr lang="zh-CN" altLang="en-US" b="1">
                  <a:solidFill>
                    <a:srgbClr val="FF0066"/>
                  </a:solidFill>
                  <a:latin typeface="Tahoma" panose="020B0604030504040204" pitchFamily="34" charset="0"/>
                  <a:ea typeface="隶书" panose="02010509060101010101" pitchFamily="49" charset="-122"/>
                </a:rPr>
                <a:t>底角</a:t>
              </a:r>
            </a:p>
          </p:txBody>
        </p:sp>
        <p:sp>
          <p:nvSpPr>
            <p:cNvPr id="12308" name="文本框 196631"/>
            <p:cNvSpPr/>
            <p:nvPr/>
          </p:nvSpPr>
          <p:spPr>
            <a:xfrm>
              <a:off x="1728" y="2745"/>
              <a:ext cx="480" cy="23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>
                <a:spcBef>
                  <a:spcPct val="50000"/>
                </a:spcBef>
              </a:pPr>
              <a:r>
                <a:rPr lang="zh-CN" altLang="en-US" b="1">
                  <a:solidFill>
                    <a:srgbClr val="FF0066"/>
                  </a:solidFill>
                  <a:latin typeface="Tahoma" panose="020B0604030504040204" pitchFamily="34" charset="0"/>
                  <a:ea typeface="隶书" panose="02010509060101010101" pitchFamily="49" charset="-122"/>
                </a:rPr>
                <a:t>底角</a:t>
              </a:r>
            </a:p>
          </p:txBody>
        </p:sp>
      </p:grpSp>
      <p:grpSp>
        <p:nvGrpSpPr>
          <p:cNvPr id="12312" name="组合 196616"/>
          <p:cNvGrpSpPr/>
          <p:nvPr/>
        </p:nvGrpSpPr>
        <p:grpSpPr>
          <a:xfrm>
            <a:off x="4943475" y="1668462"/>
            <a:ext cx="2438400" cy="2438400"/>
            <a:chOff x="1632" y="1536"/>
            <a:chExt cx="1536" cy="1536"/>
          </a:xfrm>
        </p:grpSpPr>
        <p:cxnSp>
          <p:nvCxnSpPr>
            <p:cNvPr id="12313" name="直接连接符 196617"/>
            <p:cNvCxnSpPr/>
            <p:nvPr/>
          </p:nvCxnSpPr>
          <p:spPr>
            <a:xfrm flipH="1">
              <a:off x="1632" y="1536"/>
              <a:ext cx="768" cy="15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bevel/>
            </a:ln>
          </p:spPr>
        </p:cxnSp>
        <p:cxnSp>
          <p:nvCxnSpPr>
            <p:cNvPr id="12314" name="直接连接符 196618"/>
            <p:cNvCxnSpPr/>
            <p:nvPr/>
          </p:nvCxnSpPr>
          <p:spPr>
            <a:xfrm>
              <a:off x="2400" y="1536"/>
              <a:ext cx="768" cy="15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bevel/>
            </a:ln>
          </p:spPr>
        </p:cxnSp>
      </p:grpSp>
      <p:sp>
        <p:nvSpPr>
          <p:cNvPr id="12315" name="文本框 1"/>
          <p:cNvSpPr/>
          <p:nvPr/>
        </p:nvSpPr>
        <p:spPr>
          <a:xfrm>
            <a:off x="2897188" y="1509712"/>
            <a:ext cx="1992312" cy="39878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000" b="1">
                <a:solidFill>
                  <a:srgbClr val="161616"/>
                </a:solidFill>
              </a:rPr>
              <a:t>  </a:t>
            </a:r>
            <a:r>
              <a:rPr lang="en-US" altLang="zh-CN">
                <a:solidFill>
                  <a:srgbClr val="161616"/>
                </a:solidFill>
              </a:rPr>
              <a:t>   </a:t>
            </a:r>
          </a:p>
        </p:txBody>
      </p:sp>
      <p:sp>
        <p:nvSpPr>
          <p:cNvPr id="12316" name="文本框 2"/>
          <p:cNvSpPr/>
          <p:nvPr/>
        </p:nvSpPr>
        <p:spPr>
          <a:xfrm>
            <a:off x="2244725" y="1479550"/>
            <a:ext cx="3543300" cy="5219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16161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en-US" altLang="zh-CN" sz="2800">
                <a:solidFill>
                  <a:srgbClr val="16161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800">
                <a:solidFill>
                  <a:srgbClr val="16161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en-US" altLang="zh-CN" sz="2800">
                <a:solidFill>
                  <a:srgbClr val="16161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 = AC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 additive="base">
                                        <p:cTn id="6" dur="500" fill="hold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 additive="base"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3"/>
          <p:cNvSpPr>
            <a:spLocks noGrp="1"/>
          </p:cNvSpPr>
          <p:nvPr>
            <p:ph type="title" idx="4294967295"/>
          </p:nvPr>
        </p:nvSpPr>
        <p:spPr>
          <a:xfrm>
            <a:off x="2805430" y="1356995"/>
            <a:ext cx="6141085" cy="1143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  <p:txBody>
          <a:bodyPr vert="horz" wrap="square" lIns="91440" tIns="45720" rIns="91440" bIns="45720"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定义：顶角是</a:t>
            </a:r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直角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的等腰三角形是 </a:t>
            </a:r>
            <a:b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等腰直角三角形</a:t>
            </a:r>
          </a:p>
        </p:txBody>
      </p:sp>
      <p:sp>
        <p:nvSpPr>
          <p:cNvPr id="6146" name="AutoShape 4"/>
          <p:cNvSpPr/>
          <p:nvPr/>
        </p:nvSpPr>
        <p:spPr>
          <a:xfrm rot="8100000">
            <a:off x="4475162" y="3340100"/>
            <a:ext cx="3241675" cy="3184525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  <a:round/>
          </a:ln>
        </p:spPr>
        <p:txBody>
          <a:bodyPr wrap="none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FontTx/>
            </a:pPr>
            <a:endParaRPr lang="zh-CN" altLang="en-US">
              <a:ea typeface="华文行楷" panose="02010800040101010101" pitchFamily="2" charset="-122"/>
            </a:endParaRPr>
          </a:p>
        </p:txBody>
      </p:sp>
      <p:sp>
        <p:nvSpPr>
          <p:cNvPr id="6147" name="AutoShape 5"/>
          <p:cNvSpPr/>
          <p:nvPr/>
        </p:nvSpPr>
        <p:spPr>
          <a:xfrm>
            <a:off x="5880100" y="2636838"/>
            <a:ext cx="431800" cy="431800"/>
          </a:xfrm>
          <a:prstGeom prst="diamond">
            <a:avLst/>
          </a:prstGeom>
          <a:solidFill>
            <a:srgbClr val="00FF00"/>
          </a:solidFill>
          <a:ln>
            <a:solidFill>
              <a:srgbClr val="0000FF"/>
            </a:solidFill>
            <a:round/>
          </a:ln>
        </p:spPr>
        <p:txBody>
          <a:bodyPr wrap="none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FontTx/>
            </a:pPr>
            <a:endParaRPr lang="zh-CN" altLang="en-US"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1938020" y="1139825"/>
            <a:ext cx="9523730" cy="48247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defTabSz="914400">
              <a:lnSpc>
                <a:spcPct val="150000"/>
              </a:lnSpc>
              <a:spcBef>
                <a:spcPct val="0"/>
              </a:spcBef>
              <a:buClrTx/>
              <a:buSzTx/>
              <a:buFontTx/>
              <a:defRPr/>
            </a:pPr>
            <a:r>
              <a:rPr kumimoji="0" lang="zh-CN" altLang="en-US" sz="2400" kern="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剪一剪：</a:t>
            </a:r>
            <a:r>
              <a:rPr kumimoji="0" lang="en-US" altLang="zh-CN" sz="2400" kern="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400" kern="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如图，把一张长方形的纸按图中的红线对折，并剪去阴影部分（一个直角三角形），再把得到的直角三角形展开，得到的三角形</a:t>
            </a:r>
            <a:r>
              <a:rPr kumimoji="0" lang="en-US" altLang="zh-CN" sz="2400" kern="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kumimoji="0" lang="zh-CN" altLang="en-US" sz="2400" kern="0" cap="none" spc="0" normalizeH="0" baseline="0" noProof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有什么特点？</a:t>
            </a:r>
          </a:p>
        </p:txBody>
      </p:sp>
      <p:grpSp>
        <p:nvGrpSpPr>
          <p:cNvPr id="3" name="Group 22"/>
          <p:cNvGrpSpPr/>
          <p:nvPr/>
        </p:nvGrpSpPr>
        <p:grpSpPr>
          <a:xfrm>
            <a:off x="2351088" y="3227388"/>
            <a:ext cx="1295400" cy="2736850"/>
            <a:chOff x="476" y="2024"/>
            <a:chExt cx="816" cy="1724"/>
          </a:xfrm>
        </p:grpSpPr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476" y="2024"/>
              <a:ext cx="816" cy="1724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476" y="2886"/>
              <a:ext cx="81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4872038" y="4092575"/>
            <a:ext cx="1296987" cy="1368425"/>
            <a:chOff x="1973" y="2024"/>
            <a:chExt cx="817" cy="862"/>
          </a:xfrm>
        </p:grpSpPr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1973" y="2024"/>
              <a:ext cx="817" cy="862"/>
            </a:xfrm>
            <a:prstGeom prst="rect">
              <a:avLst/>
            </a:prstGeom>
            <a:solidFill>
              <a:srgbClr val="BBE0E3"/>
            </a:solidFill>
            <a:ln w="25400">
              <a:solidFill>
                <a:srgbClr val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245" y="2024"/>
              <a:ext cx="545" cy="31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8" name="Line 15"/>
          <p:cNvSpPr>
            <a:spLocks noChangeShapeType="1"/>
          </p:cNvSpPr>
          <p:nvPr/>
        </p:nvSpPr>
        <p:spPr bwMode="auto">
          <a:xfrm flipH="1">
            <a:off x="7464425" y="3876675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5" name="Group 31"/>
          <p:cNvGrpSpPr/>
          <p:nvPr/>
        </p:nvGrpSpPr>
        <p:grpSpPr>
          <a:xfrm>
            <a:off x="7319963" y="3660775"/>
            <a:ext cx="2762250" cy="2620963"/>
            <a:chOff x="3684" y="2490"/>
            <a:chExt cx="1740" cy="1651"/>
          </a:xfrm>
        </p:grpSpPr>
        <p:grpSp>
          <p:nvGrpSpPr>
            <p:cNvPr id="16401" name="Group 27"/>
            <p:cNvGrpSpPr/>
            <p:nvPr/>
          </p:nvGrpSpPr>
          <p:grpSpPr>
            <a:xfrm>
              <a:off x="3923" y="2704"/>
              <a:ext cx="1225" cy="1180"/>
              <a:chOff x="3560" y="2205"/>
              <a:chExt cx="1225" cy="1180"/>
            </a:xfrm>
          </p:grpSpPr>
          <p:sp>
            <p:nvSpPr>
              <p:cNvPr id="44" name="AutoShape 13"/>
              <p:cNvSpPr>
                <a:spLocks noChangeArrowheads="1"/>
              </p:cNvSpPr>
              <p:nvPr/>
            </p:nvSpPr>
            <p:spPr bwMode="auto">
              <a:xfrm rot="16200000">
                <a:off x="3572" y="2182"/>
                <a:ext cx="1180" cy="1225"/>
              </a:xfrm>
              <a:prstGeom prst="triangle">
                <a:avLst>
                  <a:gd name="adj" fmla="val 50000"/>
                </a:avLst>
              </a:prstGeom>
              <a:solidFill>
                <a:srgbClr val="BBE0E3"/>
              </a:solidFill>
              <a:ln w="9525" cap="rnd">
                <a:solidFill>
                  <a:srgbClr val="000000"/>
                </a:solidFill>
                <a:prstDash val="sysDot"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Line 21"/>
              <p:cNvSpPr>
                <a:spLocks noChangeShapeType="1"/>
              </p:cNvSpPr>
              <p:nvPr/>
            </p:nvSpPr>
            <p:spPr bwMode="auto">
              <a:xfrm>
                <a:off x="3560" y="2795"/>
                <a:ext cx="1225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6404" name="Text Box 28"/>
            <p:cNvSpPr txBox="1"/>
            <p:nvPr/>
          </p:nvSpPr>
          <p:spPr>
            <a:xfrm>
              <a:off x="3684" y="3125"/>
              <a:ext cx="24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05" name="Text Box 29"/>
            <p:cNvSpPr txBox="1"/>
            <p:nvPr/>
          </p:nvSpPr>
          <p:spPr>
            <a:xfrm>
              <a:off x="5090" y="2490"/>
              <a:ext cx="24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06" name="Text Box 30"/>
            <p:cNvSpPr txBox="1"/>
            <p:nvPr/>
          </p:nvSpPr>
          <p:spPr>
            <a:xfrm>
              <a:off x="5181" y="3851"/>
              <a:ext cx="24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lstStyle/>
            <a:p>
              <a:pPr>
                <a:buFont typeface="Arial" panose="020B0604020202020204" pitchFamily="34" charset="0"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8759825" y="4308475"/>
            <a:ext cx="71438" cy="460375"/>
          </a:xfrm>
          <a:prstGeom prst="line">
            <a:avLst/>
          </a:prstGeom>
          <a:noFill/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8886825" y="4435475"/>
            <a:ext cx="71438" cy="460375"/>
          </a:xfrm>
          <a:prstGeom prst="line">
            <a:avLst/>
          </a:prstGeom>
          <a:noFill/>
          <a:ln w="9525">
            <a:noFill/>
            <a:rou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194" name="右箭头 48"/>
          <p:cNvSpPr/>
          <p:nvPr/>
        </p:nvSpPr>
        <p:spPr>
          <a:xfrm>
            <a:off x="4006850" y="4379913"/>
            <a:ext cx="649288" cy="504825"/>
          </a:xfrm>
          <a:prstGeom prst="rightArrow">
            <a:avLst>
              <a:gd name="adj1" fmla="val 50000"/>
              <a:gd name="adj2" fmla="val 49993"/>
            </a:avLst>
          </a:prstGeom>
          <a:noFill/>
          <a:ln w="9525">
            <a:noFill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5" name="右箭头 49"/>
          <p:cNvSpPr/>
          <p:nvPr/>
        </p:nvSpPr>
        <p:spPr>
          <a:xfrm>
            <a:off x="6743700" y="4524375"/>
            <a:ext cx="647700" cy="503238"/>
          </a:xfrm>
          <a:prstGeom prst="rightArrow">
            <a:avLst>
              <a:gd name="adj1" fmla="val 50000"/>
              <a:gd name="adj2" fmla="val 49992"/>
            </a:avLst>
          </a:prstGeom>
          <a:noFill/>
          <a:ln w="9525">
            <a:noFill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8" name="Picture 10" descr="MCj02340680000[1]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-1978588">
            <a:off x="6278563" y="4210050"/>
            <a:ext cx="842962" cy="1387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97" name="直角三角形 1"/>
          <p:cNvSpPr/>
          <p:nvPr/>
        </p:nvSpPr>
        <p:spPr>
          <a:xfrm flipH="1" flipV="1">
            <a:off x="5276850" y="4087813"/>
            <a:ext cx="936625" cy="598487"/>
          </a:xfrm>
          <a:prstGeom prst="rtTriangle">
            <a:avLst/>
          </a:prstGeom>
          <a:noFill/>
          <a:ln w="9525">
            <a:noFill/>
          </a:ln>
        </p:spPr>
        <p:txBody>
          <a:bodyPr rot="10800000"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8" name="矩形 5"/>
          <p:cNvSpPr/>
          <p:nvPr/>
        </p:nvSpPr>
        <p:spPr>
          <a:xfrm>
            <a:off x="2351088" y="3228975"/>
            <a:ext cx="1320800" cy="274161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9" name="矩形 6"/>
          <p:cNvSpPr/>
          <p:nvPr/>
        </p:nvSpPr>
        <p:spPr>
          <a:xfrm>
            <a:off x="2351088" y="3803650"/>
            <a:ext cx="1320800" cy="1385888"/>
          </a:xfrm>
          <a:prstGeom prst="rect">
            <a:avLst/>
          </a:prstGeom>
          <a:noFill/>
          <a:ln w="19050">
            <a:noFill/>
          </a:ln>
        </p:spPr>
        <p:txBody>
          <a:bodyPr anchor="t" anchorCtr="0"/>
          <a:lstStyle/>
          <a:p>
            <a:pPr>
              <a:buFont typeface="Arial" panose="020B0604020202020204" pitchFamily="34" charset="0"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87045" y="213360"/>
            <a:ext cx="2060575" cy="523240"/>
            <a:chOff x="752" y="350"/>
            <a:chExt cx="3245" cy="824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53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9" name="圆角矩形 31"/>
          <p:cNvSpPr/>
          <p:nvPr/>
        </p:nvSpPr>
        <p:spPr>
          <a:xfrm>
            <a:off x="514668" y="73533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531745" y="735330"/>
            <a:ext cx="34874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等腰三角形的性质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65347 -0.136574" pathEditMode="relative" ptsTypes="">
                                      <p:cBhvr>
                                        <p:cTn id="4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083 0" pathEditMode="relative" ptsTypes="">
                                      <p:cBhvr>
                                        <p:cTn id="48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" grpId="0"/>
      <p:bldP spid="7195" grpId="0"/>
      <p:bldP spid="7197" grpId="0"/>
      <p:bldP spid="7197" grpId="1"/>
      <p:bldP spid="7197" grpId="2"/>
      <p:bldP spid="7198" grpId="0"/>
      <p:bldP spid="7199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269365" y="1049020"/>
            <a:ext cx="1063879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把</a:t>
            </a:r>
            <a:r>
              <a:rPr lang="zh-CN" altLang="en-US" sz="2800" kern="0" noProof="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等腰三角形</a:t>
            </a:r>
            <a:r>
              <a:rPr lang="zh-CN" altLang="en-US"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沿折痕对折，找出其中重合的线段和角</a:t>
            </a:r>
            <a:r>
              <a:rPr lang="en-US" altLang="zh-CN" sz="2800" dirty="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61515" y="2971165"/>
            <a:ext cx="2654935" cy="2556510"/>
            <a:chOff x="1263" y="4602"/>
            <a:chExt cx="4181" cy="4026"/>
          </a:xfrm>
        </p:grpSpPr>
        <p:sp>
          <p:nvSpPr>
            <p:cNvPr id="12" name="直角三角形 11"/>
            <p:cNvSpPr/>
            <p:nvPr/>
          </p:nvSpPr>
          <p:spPr>
            <a:xfrm rot="10800000">
              <a:off x="2156" y="6693"/>
              <a:ext cx="2601" cy="1337"/>
            </a:xfrm>
            <a:prstGeom prst="rtTriangl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直角三角形 13"/>
            <p:cNvSpPr/>
            <p:nvPr/>
          </p:nvSpPr>
          <p:spPr>
            <a:xfrm rot="10800000" flipV="1">
              <a:off x="2144" y="5414"/>
              <a:ext cx="2601" cy="1323"/>
            </a:xfrm>
            <a:prstGeom prst="rtTriangl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6"/>
            <p:cNvSpPr/>
            <p:nvPr/>
          </p:nvSpPr>
          <p:spPr>
            <a:xfrm>
              <a:off x="4736" y="4602"/>
              <a:ext cx="188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32" name="Rectangle 7"/>
            <p:cNvSpPr/>
            <p:nvPr/>
          </p:nvSpPr>
          <p:spPr>
            <a:xfrm>
              <a:off x="5019" y="8047"/>
              <a:ext cx="188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4809" y="6485"/>
              <a:ext cx="635" cy="7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D</a:t>
              </a:r>
            </a:p>
          </p:txBody>
        </p:sp>
        <p:sp>
          <p:nvSpPr>
            <p:cNvPr id="35" name="Rectangle 5"/>
            <p:cNvSpPr/>
            <p:nvPr/>
          </p:nvSpPr>
          <p:spPr>
            <a:xfrm>
              <a:off x="1263" y="6411"/>
              <a:ext cx="855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zh-CN" sz="2400" b="1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cxnSp>
        <p:nvCxnSpPr>
          <p:cNvPr id="34" name="直接连接符 33"/>
          <p:cNvCxnSpPr/>
          <p:nvPr/>
        </p:nvCxnSpPr>
        <p:spPr>
          <a:xfrm>
            <a:off x="2525395" y="4295140"/>
            <a:ext cx="1651635" cy="0"/>
          </a:xfrm>
          <a:prstGeom prst="line">
            <a:avLst/>
          </a:prstGeom>
          <a:noFill/>
          <a:ln w="31750" cap="flat" cmpd="sng" algn="ctr">
            <a:solidFill>
              <a:srgbClr val="C0504D">
                <a:lumMod val="60000"/>
                <a:lumOff val="40000"/>
              </a:srgbClr>
            </a:solidFill>
            <a:prstDash val="sysDash"/>
          </a:ln>
          <a:effectLst/>
        </p:spPr>
      </p:cxnSp>
      <p:sp>
        <p:nvSpPr>
          <p:cNvPr id="41" name="直角三角形 40"/>
          <p:cNvSpPr/>
          <p:nvPr/>
        </p:nvSpPr>
        <p:spPr>
          <a:xfrm rot="10800000" flipV="1">
            <a:off x="2530475" y="3441065"/>
            <a:ext cx="1651635" cy="840105"/>
          </a:xfrm>
          <a:prstGeom prst="rtTriangle">
            <a:avLst/>
          </a:prstGeom>
          <a:solidFill>
            <a:sysClr val="window" lastClr="FFFFFF"/>
          </a:solidFill>
          <a:ln w="127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4683760" y="5183505"/>
            <a:ext cx="119380" cy="36893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altLang="zh-CN" sz="2400" b="1" i="1">
                <a:solidFill>
                  <a:schemeClr val="bg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graphicFrame>
        <p:nvGraphicFramePr>
          <p:cNvPr id="43" name="表格 4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075555" y="2629535"/>
          <a:ext cx="4744085" cy="347853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132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2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线段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角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04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AB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与</a:t>
                      </a: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______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重合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∠</a:t>
                      </a: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BAD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与</a:t>
                      </a: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_</a:t>
                      </a: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____</a:t>
                      </a: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__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重合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AD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与</a:t>
                      </a: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______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重合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∠</a:t>
                      </a: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ABD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与</a:t>
                      </a: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_______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重合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4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BD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与</a:t>
                      </a: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______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重合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∠</a:t>
                      </a: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ADB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与</a:t>
                      </a: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_______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宋体" panose="02010600030101010101" pitchFamily="2" charset="-122"/>
                        </a:rPr>
                        <a:t>重合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5944235" y="3524885"/>
            <a:ext cx="5219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AC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889625" y="4427220"/>
            <a:ext cx="5359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AD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862955" y="5343525"/>
            <a:ext cx="5359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CD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288655" y="3551555"/>
            <a:ext cx="95948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CAD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274685" y="4427855"/>
            <a:ext cx="95948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ACD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315325" y="5363210"/>
            <a:ext cx="95948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ADC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16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1816100" y="658813"/>
            <a:ext cx="8713788" cy="14033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猜一猜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由这些重合的线段和角，你能发现等腰三角形的性质吗？说一说你的猜想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0" name="Text Box 5"/>
          <p:cNvSpPr txBox="1"/>
          <p:nvPr/>
        </p:nvSpPr>
        <p:spPr>
          <a:xfrm>
            <a:off x="2063750" y="2062163"/>
            <a:ext cx="7416800" cy="82994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猜想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     </a:t>
            </a:r>
            <a:r>
              <a:rPr lang="zh-CN" altLang="en-US" sz="24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等腰三角形的两个底角相等</a:t>
            </a:r>
            <a:r>
              <a:rPr lang="zh-CN" altLang="en-US" sz="24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en-US" sz="2400" b="1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等边对等角</a:t>
            </a:r>
            <a:r>
              <a:rPr lang="zh-CN" altLang="en-US" sz="24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4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2" name="Text Box 4"/>
          <p:cNvSpPr txBox="1"/>
          <p:nvPr/>
        </p:nvSpPr>
        <p:spPr>
          <a:xfrm>
            <a:off x="1899920" y="3010535"/>
            <a:ext cx="8064500" cy="1198880"/>
          </a:xfrm>
          <a:prstGeom prst="rect">
            <a:avLst/>
          </a:prstGeom>
          <a:noFill/>
          <a:ln w="57150">
            <a:noFill/>
            <a:miter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猜想</a:t>
            </a:r>
            <a:r>
              <a:rPr lang="en-US" altLang="zh-CN" sz="2400" b="1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altLang="en-US" sz="24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等腰三角形的顶角平分线，底边上的中线，底边上的高互相重合</a:t>
            </a:r>
            <a:r>
              <a:rPr lang="zh-CN" altLang="en-US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zh-CN" altLang="en-US" sz="24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通常说成等腰三角形的“三线合一”</a:t>
            </a:r>
            <a:r>
              <a:rPr lang="zh-CN" altLang="en-US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400" b="1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2765425" y="4623435"/>
            <a:ext cx="6334125" cy="7445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现在，我们用学过的知识来验证这两个猜想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dd8cf54-6f01-4fa4-96a6-79483695a486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f728f8a-9588-4419-98f9-0270ef5a6c42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2055</Words>
  <Application>Microsoft Office PowerPoint</Application>
  <PresentationFormat>宽屏</PresentationFormat>
  <Paragraphs>297</Paragraphs>
  <Slides>31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8" baseType="lpstr">
      <vt:lpstr>等线</vt:lpstr>
      <vt:lpstr>黑体</vt:lpstr>
      <vt:lpstr>华文行楷</vt:lpstr>
      <vt:lpstr>华文楷体</vt:lpstr>
      <vt:lpstr>隶书</vt:lpstr>
      <vt:lpstr>宋体</vt:lpstr>
      <vt:lpstr>微软雅黑</vt:lpstr>
      <vt:lpstr>Arial</vt:lpstr>
      <vt:lpstr>Cambria Math</vt:lpstr>
      <vt:lpstr>Comic Sans MS</vt:lpstr>
      <vt:lpstr>Sitka Display</vt:lpstr>
      <vt:lpstr>Symbol</vt:lpstr>
      <vt:lpstr>Tahoma</vt:lpstr>
      <vt:lpstr>Times New Roman</vt:lpstr>
      <vt:lpstr>Wingdings</vt:lpstr>
      <vt:lpstr>Wingdings 3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定义：顶角是直角的等腰三角形是  等腰直角三角形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2021-06-30T16:31:00Z</cp:lastPrinted>
  <dcterms:created xsi:type="dcterms:W3CDTF">2021-06-30T16:31:00Z</dcterms:created>
  <dcterms:modified xsi:type="dcterms:W3CDTF">2023-01-16T14:37:43Z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50C42D9ED00D440686C4C7BBB483813D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