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401" r:id="rId11"/>
    <p:sldId id="313" r:id="rId12"/>
    <p:sldId id="380" r:id="rId13"/>
    <p:sldId id="393" r:id="rId14"/>
    <p:sldId id="394" r:id="rId15"/>
    <p:sldId id="395" r:id="rId16"/>
    <p:sldId id="396" r:id="rId17"/>
    <p:sldId id="397" r:id="rId18"/>
    <p:sldId id="310" r:id="rId19"/>
    <p:sldId id="312" r:id="rId20"/>
    <p:sldId id="307" r:id="rId21"/>
    <p:sldId id="308" r:id="rId22"/>
    <p:sldId id="309" r:id="rId23"/>
    <p:sldId id="402" r:id="rId24"/>
    <p:sldId id="399" r:id="rId25"/>
    <p:sldId id="315" r:id="rId26"/>
    <p:sldId id="398" r:id="rId27"/>
  </p:sldIdLst>
  <p:sldSz cx="9144000" cy="6858000" type="screen4x3"/>
  <p:notesSz cx="6815138" cy="99425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000000"/>
    <a:srgbClr val="FF9900"/>
    <a:srgbClr val="FF3300"/>
    <a:srgbClr val="009900"/>
    <a:srgbClr val="FF00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0" autoAdjust="0"/>
    <p:restoredTop sz="94752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4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35850" y="0"/>
            <a:ext cx="29344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67686"/>
            <a:ext cx="29344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35850" y="10267686"/>
            <a:ext cx="29344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90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230621C-8D22-4A91-B634-983437EE06B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621C-8D22-4A91-B634-983437EE06B1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2E82039-B0C4-498A-9A35-CE7A7607325B}" type="slidenum">
              <a:rPr lang="en-US" altLang="zh-CN"/>
              <a:t>26</a:t>
            </a:fld>
            <a:endParaRPr lang="en-US" altLang="zh-CN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2023-01-16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2023-01-16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2023-01-16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3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107315" y="857250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2023-01-16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14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9.GIF"/><Relationship Id="rId7" Type="http://schemas.openxmlformats.org/officeDocument/2006/relationships/image" Target="../media/image37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1.jpeg"/><Relationship Id="rId7" Type="http://schemas.openxmlformats.org/officeDocument/2006/relationships/image" Target="../media/image4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hyperlink" Target="VID20150409164651.mp4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WordArt 4"/>
          <p:cNvSpPr>
            <a:spLocks noChangeArrowheads="1" noChangeShapeType="1"/>
          </p:cNvSpPr>
          <p:nvPr/>
        </p:nvSpPr>
        <p:spPr bwMode="auto">
          <a:xfrm>
            <a:off x="968208" y="1988840"/>
            <a:ext cx="7058410" cy="1379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Adobe Caslon Pro Bold" pitchFamily="18" charset="0"/>
                <a:ea typeface="宋体" panose="02010600030101010101" pitchFamily="2" charset="-122"/>
              </a:rPr>
              <a:t>Unit </a:t>
            </a:r>
            <a:r>
              <a:rPr lang="en-US" altLang="zh-CN" sz="54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Adobe Caslon Pro Bold" pitchFamily="18" charset="0"/>
                <a:ea typeface="宋体" panose="02010600030101010101" pitchFamily="2" charset="-122"/>
              </a:rPr>
              <a:t>7</a:t>
            </a:r>
          </a:p>
          <a:p>
            <a:pPr algn="ctr"/>
            <a:r>
              <a:rPr lang="en-US" altLang="zh-CN" sz="54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Adobe Caslon Pro Bold" pitchFamily="18" charset="0"/>
                <a:ea typeface="宋体" panose="02010600030101010101" pitchFamily="2" charset="-122"/>
              </a:rPr>
              <a:t>It's </a:t>
            </a:r>
            <a:r>
              <a:rPr lang="en-US" altLang="zh-CN" sz="54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Adobe Caslon Pro Bold" pitchFamily="18" charset="0"/>
                <a:ea typeface="宋体" panose="02010600030101010101" pitchFamily="2" charset="-122"/>
              </a:rPr>
              <a:t>the polite thing to do</a:t>
            </a:r>
            <a:endParaRPr lang="zh-CN" altLang="en-US" sz="54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latin typeface="Adobe Caslon Pro Bold" pitchFamily="18" charset="0"/>
              <a:ea typeface="宋体" panose="02010600030101010101" pitchFamily="2" charset="-122"/>
            </a:endParaRPr>
          </a:p>
        </p:txBody>
      </p:sp>
      <p:pic>
        <p:nvPicPr>
          <p:cNvPr id="91154" name="Picture 18" descr="20140512031233128"/>
          <p:cNvPicPr>
            <a:picLocks noChangeAspect="1" noChangeArrowheads="1"/>
          </p:cNvPicPr>
          <p:nvPr/>
        </p:nvPicPr>
        <p:blipFill>
          <a:blip r:embed="rId2" cstate="email"/>
          <a:srcRect r="-41" b="-99"/>
          <a:stretch>
            <a:fillRect/>
          </a:stretch>
        </p:blipFill>
        <p:spPr bwMode="auto">
          <a:xfrm>
            <a:off x="1914828" y="2635324"/>
            <a:ext cx="5165170" cy="31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8409" y="6021288"/>
            <a:ext cx="915240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ppt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Let’s chant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zh-CN" sz="3600" b="1" dirty="0"/>
              <a:t>Good children have good manners</a:t>
            </a:r>
          </a:p>
          <a:p>
            <a:pPr algn="ctr">
              <a:buFontTx/>
              <a:buNone/>
            </a:pPr>
            <a:r>
              <a:rPr lang="en-US" altLang="zh-CN" sz="3600" b="1" dirty="0">
                <a:solidFill>
                  <a:srgbClr val="009900"/>
                </a:solidFill>
              </a:rPr>
              <a:t>Bad children have bad manners</a:t>
            </a:r>
          </a:p>
          <a:p>
            <a:pPr algn="ctr">
              <a:buFontTx/>
              <a:buNone/>
            </a:pPr>
            <a:r>
              <a:rPr lang="en-US" altLang="zh-CN" sz="3600" b="1" dirty="0"/>
              <a:t>Polite or impolite</a:t>
            </a:r>
          </a:p>
          <a:p>
            <a:pPr algn="ctr">
              <a:buFontTx/>
              <a:buNone/>
            </a:pPr>
            <a:r>
              <a:rPr lang="en-US" altLang="zh-CN" sz="3600" b="1" dirty="0">
                <a:solidFill>
                  <a:srgbClr val="009900"/>
                </a:solidFill>
              </a:rPr>
              <a:t>Kind or unkind</a:t>
            </a:r>
          </a:p>
          <a:p>
            <a:pPr algn="ctr">
              <a:buFontTx/>
              <a:buNone/>
            </a:pPr>
            <a:r>
              <a:rPr lang="en-US" altLang="zh-CN" sz="3600" b="1" dirty="0"/>
              <a:t>Try to be polite</a:t>
            </a:r>
          </a:p>
          <a:p>
            <a:pPr algn="ctr">
              <a:buFontTx/>
              <a:buNone/>
            </a:pPr>
            <a:r>
              <a:rPr lang="en-US" altLang="zh-CN" sz="3600" b="1" dirty="0">
                <a:solidFill>
                  <a:srgbClr val="009900"/>
                </a:solidFill>
              </a:rPr>
              <a:t>Try to be kind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r>
              <a:rPr lang="en-US" altLang="zh-CN" dirty="0"/>
              <a:t>wait in line</a:t>
            </a:r>
          </a:p>
        </p:txBody>
      </p:sp>
      <p:pic>
        <p:nvPicPr>
          <p:cNvPr id="134149" name="Picture 5" descr="u=1147812187,2645492636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960812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3" name="Picture 9" descr="2012101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3960812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643438" y="404813"/>
            <a:ext cx="3754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en-US" altLang="zh-CN" sz="4400">
                <a:solidFill>
                  <a:schemeClr val="tx2"/>
                </a:solidFill>
                <a:latin typeface="Arial" panose="020B0604020202020204" pitchFamily="34" charset="0"/>
              </a:rPr>
              <a:t>push 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WordArt 3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6484938" cy="3603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remember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-252413" y="1268413"/>
            <a:ext cx="939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9900"/>
                </a:solidFill>
              </a:rPr>
              <a:t>People </a:t>
            </a:r>
            <a:r>
              <a:rPr lang="en-US" altLang="zh-CN" sz="3600" b="1" dirty="0">
                <a:solidFill>
                  <a:srgbClr val="FF3300"/>
                </a:solidFill>
              </a:rPr>
              <a:t>should</a:t>
            </a:r>
            <a:r>
              <a:rPr lang="en-US" altLang="zh-CN" sz="3600" b="1" dirty="0">
                <a:solidFill>
                  <a:srgbClr val="009900"/>
                </a:solidFill>
              </a:rPr>
              <a:t> always wait for their turn</a:t>
            </a:r>
            <a:r>
              <a:rPr lang="en-US" altLang="zh-CN" sz="3600" b="1" dirty="0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0" y="2133600"/>
            <a:ext cx="810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9900"/>
                </a:solidFill>
              </a:rPr>
              <a:t>If the line is long, </a:t>
            </a:r>
            <a:r>
              <a:rPr lang="en-US" altLang="zh-CN" sz="4000" b="1" dirty="0">
                <a:solidFill>
                  <a:srgbClr val="FF3300"/>
                </a:solidFill>
              </a:rPr>
              <a:t>don’t</a:t>
            </a:r>
            <a:r>
              <a:rPr lang="en-US" altLang="zh-CN" sz="4000" b="1" dirty="0">
                <a:solidFill>
                  <a:srgbClr val="009900"/>
                </a:solidFill>
              </a:rPr>
              <a:t> push in.</a:t>
            </a:r>
            <a:endParaRPr lang="en-US" altLang="zh-CN" sz="4000" b="1" dirty="0">
              <a:solidFill>
                <a:srgbClr val="33CC33"/>
              </a:solidFill>
            </a:endParaRPr>
          </a:p>
        </p:txBody>
      </p:sp>
      <p:pic>
        <p:nvPicPr>
          <p:cNvPr id="226319" name="Picture 15" descr="u=158282931,2310756386&amp;fm=21&amp;gp=0"/>
          <p:cNvPicPr>
            <a:picLocks noChangeAspect="1" noChangeArrowheads="1"/>
          </p:cNvPicPr>
          <p:nvPr/>
        </p:nvPicPr>
        <p:blipFill>
          <a:blip r:embed="rId4" cstate="email"/>
          <a:srcRect b="-50"/>
          <a:stretch>
            <a:fillRect/>
          </a:stretch>
        </p:blipFill>
        <p:spPr bwMode="auto">
          <a:xfrm>
            <a:off x="179388" y="4076700"/>
            <a:ext cx="28082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250825" y="2924175"/>
            <a:ext cx="810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FF3300"/>
                </a:solidFill>
              </a:rPr>
              <a:t>Be </a:t>
            </a:r>
            <a:r>
              <a:rPr lang="en-US" altLang="zh-CN" sz="4000" b="1" dirty="0">
                <a:solidFill>
                  <a:srgbClr val="009900"/>
                </a:solidFill>
              </a:rPr>
              <a:t>patient.</a:t>
            </a:r>
          </a:p>
        </p:txBody>
      </p:sp>
      <p:sp>
        <p:nvSpPr>
          <p:cNvPr id="226321" name="Text Box 17"/>
          <p:cNvSpPr txBox="1">
            <a:spLocks noChangeArrowheads="1"/>
          </p:cNvSpPr>
          <p:nvPr/>
        </p:nvSpPr>
        <p:spPr bwMode="auto">
          <a:xfrm>
            <a:off x="3203575" y="4221163"/>
            <a:ext cx="489585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0066FF"/>
                </a:solidFill>
              </a:rPr>
              <a:t>should/</a:t>
            </a:r>
            <a:r>
              <a:rPr lang="en-US" altLang="zh-CN" sz="4400" dirty="0" err="1">
                <a:solidFill>
                  <a:srgbClr val="0066FF"/>
                </a:solidFill>
              </a:rPr>
              <a:t>don’t+V</a:t>
            </a:r>
            <a:r>
              <a:rPr lang="zh-CN" altLang="en-US" sz="4400" b="1" baseline="-10000" dirty="0">
                <a:solidFill>
                  <a:srgbClr val="FF3300"/>
                </a:solidFill>
              </a:rPr>
              <a:t>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226308" grpId="0"/>
      <p:bldP spid="226317" grpId="0"/>
      <p:bldP spid="226320" grpId="0"/>
      <p:bldP spid="2263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3" name="Picture 7" descr="00188b8c070a08f900f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1375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188640"/>
            <a:ext cx="8229600" cy="1143000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9900"/>
                </a:solidFill>
              </a:rPr>
              <a:t>Some parents told me that some children did some </a:t>
            </a:r>
            <a:r>
              <a:rPr lang="en-US" altLang="zh-CN" sz="3200" b="1" dirty="0">
                <a:solidFill>
                  <a:srgbClr val="FF0066"/>
                </a:solidFill>
              </a:rPr>
              <a:t>impolite</a:t>
            </a:r>
            <a:r>
              <a:rPr lang="en-US" altLang="zh-CN" sz="3200" b="1" dirty="0">
                <a:solidFill>
                  <a:srgbClr val="009900"/>
                </a:solidFill>
              </a:rPr>
              <a:t> things.</a:t>
            </a:r>
            <a:r>
              <a:rPr lang="en-US" altLang="zh-CN" sz="3200" dirty="0"/>
              <a:t> </a:t>
            </a:r>
            <a:endParaRPr lang="en-US" altLang="zh-CN" sz="4000" b="1" dirty="0"/>
          </a:p>
        </p:txBody>
      </p:sp>
      <p:grpSp>
        <p:nvGrpSpPr>
          <p:cNvPr id="239636" name="Group 20"/>
          <p:cNvGrpSpPr/>
          <p:nvPr/>
        </p:nvGrpSpPr>
        <p:grpSpPr bwMode="auto">
          <a:xfrm>
            <a:off x="1979613" y="3500438"/>
            <a:ext cx="3311525" cy="1511300"/>
            <a:chOff x="476" y="3022"/>
            <a:chExt cx="2086" cy="952"/>
          </a:xfrm>
        </p:grpSpPr>
        <p:sp>
          <p:nvSpPr>
            <p:cNvPr id="239633" name="AutoShape 17"/>
            <p:cNvSpPr>
              <a:spLocks noChangeArrowheads="1"/>
            </p:cNvSpPr>
            <p:nvPr/>
          </p:nvSpPr>
          <p:spPr bwMode="auto">
            <a:xfrm>
              <a:off x="476" y="3022"/>
              <a:ext cx="2086" cy="952"/>
            </a:xfrm>
            <a:prstGeom prst="wedgeEllipseCallout">
              <a:avLst>
                <a:gd name="adj1" fmla="val 35042"/>
                <a:gd name="adj2" fmla="val 62708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pic>
          <p:nvPicPr>
            <p:cNvPr id="239629" name="Picture 13" descr="u=464088602,3295728219&amp;fm=21&amp;gp=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3203"/>
              <a:ext cx="817" cy="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630" name="Picture 14" descr="u=2023493822,3532605700&amp;fm=15&amp;gp=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" y="3067"/>
              <a:ext cx="706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631" name="Picture 15" descr="3e164fe814bdd8cb975bb0e38d61_596_59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3339"/>
              <a:ext cx="330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9637" name="Group 21"/>
          <p:cNvGrpSpPr/>
          <p:nvPr/>
        </p:nvGrpSpPr>
        <p:grpSpPr bwMode="auto">
          <a:xfrm>
            <a:off x="4427538" y="2636838"/>
            <a:ext cx="2233612" cy="1439862"/>
            <a:chOff x="249" y="845"/>
            <a:chExt cx="2086" cy="952"/>
          </a:xfrm>
        </p:grpSpPr>
        <p:sp>
          <p:nvSpPr>
            <p:cNvPr id="239634" name="AutoShape 18"/>
            <p:cNvSpPr>
              <a:spLocks noChangeArrowheads="1"/>
            </p:cNvSpPr>
            <p:nvPr/>
          </p:nvSpPr>
          <p:spPr bwMode="auto">
            <a:xfrm>
              <a:off x="249" y="845"/>
              <a:ext cx="2086" cy="952"/>
            </a:xfrm>
            <a:prstGeom prst="wedgeEllipseCallout">
              <a:avLst>
                <a:gd name="adj1" fmla="val 35042"/>
                <a:gd name="adj2" fmla="val 62708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pic>
          <p:nvPicPr>
            <p:cNvPr id="239632" name="Picture 16"/>
            <p:cNvPicPr>
              <a:picLocks noChangeAspect="1" noChangeArrowheads="1"/>
            </p:cNvPicPr>
            <p:nvPr/>
          </p:nvPicPr>
          <p:blipFill>
            <a:blip r:embed="rId6" cstate="email"/>
            <a:srcRect r="-31" b="-35"/>
            <a:stretch>
              <a:fillRect/>
            </a:stretch>
          </p:blipFill>
          <p:spPr bwMode="auto">
            <a:xfrm>
              <a:off x="839" y="1026"/>
              <a:ext cx="952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pic>
      </p:grpSp>
      <p:grpSp>
        <p:nvGrpSpPr>
          <p:cNvPr id="239639" name="Group 23"/>
          <p:cNvGrpSpPr/>
          <p:nvPr/>
        </p:nvGrpSpPr>
        <p:grpSpPr bwMode="auto">
          <a:xfrm>
            <a:off x="6516688" y="2060575"/>
            <a:ext cx="1943100" cy="2305050"/>
            <a:chOff x="2154" y="663"/>
            <a:chExt cx="2086" cy="952"/>
          </a:xfrm>
        </p:grpSpPr>
        <p:sp>
          <p:nvSpPr>
            <p:cNvPr id="239635" name="AutoShape 19"/>
            <p:cNvSpPr>
              <a:spLocks noChangeArrowheads="1"/>
            </p:cNvSpPr>
            <p:nvPr/>
          </p:nvSpPr>
          <p:spPr bwMode="auto">
            <a:xfrm>
              <a:off x="2154" y="663"/>
              <a:ext cx="2086" cy="952"/>
            </a:xfrm>
            <a:prstGeom prst="wedgeEllipseCallout">
              <a:avLst>
                <a:gd name="adj1" fmla="val 35042"/>
                <a:gd name="adj2" fmla="val 62708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grpSp>
          <p:nvGrpSpPr>
            <p:cNvPr id="239638" name="Group 22"/>
            <p:cNvGrpSpPr/>
            <p:nvPr/>
          </p:nvGrpSpPr>
          <p:grpSpPr bwMode="auto">
            <a:xfrm>
              <a:off x="2789" y="799"/>
              <a:ext cx="985" cy="725"/>
              <a:chOff x="4241" y="2024"/>
              <a:chExt cx="985" cy="725"/>
            </a:xfrm>
          </p:grpSpPr>
          <p:pic>
            <p:nvPicPr>
              <p:cNvPr id="239625" name="Picture 9" descr="u=2426927400,4151350283&amp;fm=21&amp;gp=0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41" y="2024"/>
                <a:ext cx="630" cy="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626" name="Picture 10" descr="u=2435556865,496736974&amp;fm=21&amp;gp=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694" y="2024"/>
                <a:ext cx="532" cy="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4" name="Group 4"/>
          <p:cNvGrpSpPr/>
          <p:nvPr/>
        </p:nvGrpSpPr>
        <p:grpSpPr bwMode="auto">
          <a:xfrm>
            <a:off x="2339975" y="692150"/>
            <a:ext cx="4465638" cy="2592388"/>
            <a:chOff x="476" y="436"/>
            <a:chExt cx="1678" cy="1317"/>
          </a:xfrm>
        </p:grpSpPr>
        <p:pic>
          <p:nvPicPr>
            <p:cNvPr id="240645" name="Picture 5" descr="u=235271538,344220098&amp;fm=21&amp;gp=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81"/>
            <a:stretch>
              <a:fillRect/>
            </a:stretch>
          </p:blipFill>
          <p:spPr bwMode="auto">
            <a:xfrm>
              <a:off x="476" y="527"/>
              <a:ext cx="1080" cy="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646" name="Picture 6" descr="u=3697552784,230727989&amp;fm=21&amp;gp=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3FCF9"/>
                </a:clrFrom>
                <a:clrTo>
                  <a:srgbClr val="F3FCF9">
                    <a:alpha val="0"/>
                  </a:srgbClr>
                </a:clrTo>
              </a:clrChange>
            </a:blip>
            <a:srcRect b="-313"/>
            <a:stretch>
              <a:fillRect/>
            </a:stretch>
          </p:blipFill>
          <p:spPr bwMode="auto">
            <a:xfrm>
              <a:off x="1202" y="436"/>
              <a:ext cx="952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827088" y="3716338"/>
            <a:ext cx="7632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9900"/>
                </a:solidFill>
              </a:rPr>
              <a:t>play in class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9900"/>
                </a:solidFill>
              </a:rPr>
              <a:t> when the teacher is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971550" y="4508500"/>
            <a:ext cx="6988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9900"/>
                </a:solidFill>
              </a:rPr>
              <a:t>talk with your mouth full</a:t>
            </a:r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 cstate="email"/>
          <a:srcRect r="-31" b="-35"/>
          <a:stretch>
            <a:fillRect/>
          </a:stretch>
        </p:blipFill>
        <p:spPr bwMode="auto">
          <a:xfrm>
            <a:off x="1619250" y="188913"/>
            <a:ext cx="54832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755650" y="4365625"/>
            <a:ext cx="8066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9900"/>
                </a:solidFill>
              </a:rPr>
              <a:t>take all the food from the dish</a:t>
            </a:r>
          </a:p>
        </p:txBody>
      </p:sp>
      <p:grpSp>
        <p:nvGrpSpPr>
          <p:cNvPr id="242693" name="Group 5"/>
          <p:cNvGrpSpPr/>
          <p:nvPr/>
        </p:nvGrpSpPr>
        <p:grpSpPr bwMode="auto">
          <a:xfrm>
            <a:off x="1258888" y="692150"/>
            <a:ext cx="6192837" cy="3240088"/>
            <a:chOff x="476" y="2296"/>
            <a:chExt cx="1996" cy="1270"/>
          </a:xfrm>
        </p:grpSpPr>
        <p:grpSp>
          <p:nvGrpSpPr>
            <p:cNvPr id="242694" name="Group 6"/>
            <p:cNvGrpSpPr/>
            <p:nvPr/>
          </p:nvGrpSpPr>
          <p:grpSpPr bwMode="auto">
            <a:xfrm>
              <a:off x="476" y="2296"/>
              <a:ext cx="1996" cy="1270"/>
              <a:chOff x="2472" y="663"/>
              <a:chExt cx="1678" cy="1199"/>
            </a:xfrm>
          </p:grpSpPr>
          <p:pic>
            <p:nvPicPr>
              <p:cNvPr id="242695" name="Picture 7" descr="u=464088602,3295728219&amp;fm=21&amp;gp=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72" y="935"/>
                <a:ext cx="944" cy="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696" name="Picture 8" descr="u=2023493822,3532605700&amp;fm=15&amp;gp=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34" y="663"/>
                <a:ext cx="816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697" name="Picture 9" descr="3e164fe814bdd8cb975bb0e38d61_596_597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" y="2626"/>
              <a:ext cx="454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6" name="Group 4"/>
          <p:cNvGrpSpPr/>
          <p:nvPr/>
        </p:nvGrpSpPr>
        <p:grpSpPr bwMode="auto">
          <a:xfrm>
            <a:off x="1835150" y="549275"/>
            <a:ext cx="6570663" cy="4391025"/>
            <a:chOff x="3878" y="2251"/>
            <a:chExt cx="1644" cy="1270"/>
          </a:xfrm>
        </p:grpSpPr>
        <p:pic>
          <p:nvPicPr>
            <p:cNvPr id="243717" name="Picture 5" descr="u=2426927400,4151350283&amp;fm=21&amp;gp=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8" y="2251"/>
              <a:ext cx="1087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718" name="Picture 6" descr="u=2435556865,496736974&amp;fm=21&amp;gp=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4" y="2341"/>
              <a:ext cx="918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803275" y="5084763"/>
            <a:ext cx="834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9900"/>
                </a:solidFill>
              </a:rPr>
              <a:t>laugh at another pupil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92150"/>
          </a:xfrm>
        </p:spPr>
        <p:txBody>
          <a:bodyPr/>
          <a:lstStyle/>
          <a:p>
            <a:r>
              <a:rPr lang="en-US" altLang="zh-CN" sz="4000" dirty="0"/>
              <a:t>These are the </a:t>
            </a:r>
            <a:r>
              <a:rPr lang="en-US" altLang="zh-CN" sz="4000" dirty="0">
                <a:solidFill>
                  <a:srgbClr val="FF3300"/>
                </a:solidFill>
              </a:rPr>
              <a:t>impolite</a:t>
            </a:r>
            <a:r>
              <a:rPr lang="en-US" altLang="zh-CN" sz="4000" dirty="0"/>
              <a:t> things to do.</a:t>
            </a:r>
          </a:p>
        </p:txBody>
      </p:sp>
      <p:grpSp>
        <p:nvGrpSpPr>
          <p:cNvPr id="131094" name="Group 22"/>
          <p:cNvGrpSpPr/>
          <p:nvPr/>
        </p:nvGrpSpPr>
        <p:grpSpPr bwMode="auto">
          <a:xfrm>
            <a:off x="5580063" y="3500438"/>
            <a:ext cx="2609850" cy="2016125"/>
            <a:chOff x="3878" y="2251"/>
            <a:chExt cx="1644" cy="1270"/>
          </a:xfrm>
        </p:grpSpPr>
        <p:pic>
          <p:nvPicPr>
            <p:cNvPr id="131091" name="Picture 19" descr="u=2426927400,4151350283&amp;fm=21&amp;gp=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8" y="2251"/>
              <a:ext cx="1087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93" name="Picture 21" descr="u=2435556865,496736974&amp;fm=21&amp;gp=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4" y="2341"/>
              <a:ext cx="918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101" name="Group 29"/>
          <p:cNvGrpSpPr/>
          <p:nvPr/>
        </p:nvGrpSpPr>
        <p:grpSpPr bwMode="auto">
          <a:xfrm>
            <a:off x="755650" y="692150"/>
            <a:ext cx="2663825" cy="2090738"/>
            <a:chOff x="476" y="436"/>
            <a:chExt cx="1678" cy="1317"/>
          </a:xfrm>
        </p:grpSpPr>
        <p:pic>
          <p:nvPicPr>
            <p:cNvPr id="131081" name="Picture 9" descr="u=235271538,344220098&amp;fm=21&amp;gp=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81"/>
            <a:stretch>
              <a:fillRect/>
            </a:stretch>
          </p:blipFill>
          <p:spPr bwMode="auto">
            <a:xfrm>
              <a:off x="476" y="527"/>
              <a:ext cx="1080" cy="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00" name="Picture 28" descr="u=3697552784,230727989&amp;fm=21&amp;gp=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3FCF9"/>
                </a:clrFrom>
                <a:clrTo>
                  <a:srgbClr val="F3FCF9">
                    <a:alpha val="0"/>
                  </a:srgbClr>
                </a:clrTo>
              </a:clrChange>
            </a:blip>
            <a:srcRect b="-313"/>
            <a:stretch>
              <a:fillRect/>
            </a:stretch>
          </p:blipFill>
          <p:spPr bwMode="auto">
            <a:xfrm>
              <a:off x="1202" y="436"/>
              <a:ext cx="952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102" name="Text Box 30"/>
          <p:cNvSpPr txBox="1">
            <a:spLocks noChangeArrowheads="1"/>
          </p:cNvSpPr>
          <p:nvPr/>
        </p:nvSpPr>
        <p:spPr bwMode="auto">
          <a:xfrm>
            <a:off x="179388" y="2708275"/>
            <a:ext cx="4464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Don’t </a:t>
            </a:r>
            <a:r>
              <a:rPr lang="en-US" altLang="zh-CN" sz="2800" b="1" dirty="0">
                <a:solidFill>
                  <a:srgbClr val="009900"/>
                </a:solidFill>
              </a:rPr>
              <a:t>play in class when the teacher is talking.</a:t>
            </a:r>
          </a:p>
        </p:txBody>
      </p:sp>
      <p:sp>
        <p:nvSpPr>
          <p:cNvPr id="131103" name="Text Box 31"/>
          <p:cNvSpPr txBox="1">
            <a:spLocks noChangeArrowheads="1"/>
          </p:cNvSpPr>
          <p:nvPr/>
        </p:nvSpPr>
        <p:spPr bwMode="auto">
          <a:xfrm>
            <a:off x="611188" y="5589588"/>
            <a:ext cx="3384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Don’t</a:t>
            </a:r>
            <a:r>
              <a:rPr lang="en-US" altLang="zh-CN" sz="2800" dirty="0"/>
              <a:t> </a:t>
            </a:r>
            <a:r>
              <a:rPr lang="en-US" altLang="zh-CN" sz="2800" b="1" dirty="0">
                <a:solidFill>
                  <a:srgbClr val="009900"/>
                </a:solidFill>
              </a:rPr>
              <a:t>take all the food from the dish.</a:t>
            </a:r>
          </a:p>
        </p:txBody>
      </p:sp>
      <p:grpSp>
        <p:nvGrpSpPr>
          <p:cNvPr id="131112" name="Group 40"/>
          <p:cNvGrpSpPr/>
          <p:nvPr/>
        </p:nvGrpSpPr>
        <p:grpSpPr bwMode="auto">
          <a:xfrm>
            <a:off x="755650" y="3644900"/>
            <a:ext cx="3168650" cy="2016125"/>
            <a:chOff x="476" y="2296"/>
            <a:chExt cx="1996" cy="1270"/>
          </a:xfrm>
        </p:grpSpPr>
        <p:grpSp>
          <p:nvGrpSpPr>
            <p:cNvPr id="131089" name="Group 17"/>
            <p:cNvGrpSpPr/>
            <p:nvPr/>
          </p:nvGrpSpPr>
          <p:grpSpPr bwMode="auto">
            <a:xfrm>
              <a:off x="476" y="2296"/>
              <a:ext cx="1996" cy="1270"/>
              <a:chOff x="2472" y="663"/>
              <a:chExt cx="1678" cy="1199"/>
            </a:xfrm>
          </p:grpSpPr>
          <p:pic>
            <p:nvPicPr>
              <p:cNvPr id="131084" name="Picture 12" descr="u=464088602,3295728219&amp;fm=21&amp;gp=0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472" y="935"/>
                <a:ext cx="944" cy="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088" name="Picture 16" descr="u=2023493822,3532605700&amp;fm=15&amp;gp=0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34" y="663"/>
                <a:ext cx="816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105" name="Picture 33" descr="3e164fe814bdd8cb975bb0e38d61_596_59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" y="2626"/>
              <a:ext cx="454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106" name="Text Box 34"/>
          <p:cNvSpPr txBox="1">
            <a:spLocks noChangeArrowheads="1"/>
          </p:cNvSpPr>
          <p:nvPr/>
        </p:nvSpPr>
        <p:spPr bwMode="auto">
          <a:xfrm>
            <a:off x="5435600" y="5661025"/>
            <a:ext cx="3313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Don’t</a:t>
            </a:r>
            <a:r>
              <a:rPr lang="en-US" altLang="zh-CN" sz="2800" dirty="0"/>
              <a:t> </a:t>
            </a:r>
            <a:r>
              <a:rPr lang="en-US" altLang="zh-CN" sz="2800" b="1" dirty="0">
                <a:solidFill>
                  <a:srgbClr val="009900"/>
                </a:solidFill>
              </a:rPr>
              <a:t>laugh at another pupil.</a:t>
            </a:r>
          </a:p>
        </p:txBody>
      </p:sp>
      <p:sp>
        <p:nvSpPr>
          <p:cNvPr id="131107" name="Text Box 35"/>
          <p:cNvSpPr txBox="1">
            <a:spLocks noChangeArrowheads="1"/>
          </p:cNvSpPr>
          <p:nvPr/>
        </p:nvSpPr>
        <p:spPr bwMode="auto">
          <a:xfrm>
            <a:off x="5076825" y="2781300"/>
            <a:ext cx="3313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Don’t</a:t>
            </a:r>
            <a:r>
              <a:rPr lang="en-US" altLang="zh-CN" dirty="0"/>
              <a:t> </a:t>
            </a:r>
            <a:r>
              <a:rPr lang="en-US" altLang="zh-CN" sz="2800" b="1" dirty="0">
                <a:solidFill>
                  <a:srgbClr val="009900"/>
                </a:solidFill>
              </a:rPr>
              <a:t>talk with your mouth full.</a:t>
            </a:r>
          </a:p>
        </p:txBody>
      </p:sp>
      <p:pic>
        <p:nvPicPr>
          <p:cNvPr id="131113" name="Picture 41"/>
          <p:cNvPicPr>
            <a:picLocks noChangeAspect="1" noChangeArrowheads="1"/>
          </p:cNvPicPr>
          <p:nvPr/>
        </p:nvPicPr>
        <p:blipFill>
          <a:blip r:embed="rId9" cstate="email"/>
          <a:srcRect r="-31" b="-35"/>
          <a:stretch>
            <a:fillRect/>
          </a:stretch>
        </p:blipFill>
        <p:spPr bwMode="auto">
          <a:xfrm>
            <a:off x="5148263" y="836613"/>
            <a:ext cx="28813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31115" name="AutoShape 43"/>
          <p:cNvSpPr>
            <a:spLocks noChangeArrowheads="1"/>
          </p:cNvSpPr>
          <p:nvPr/>
        </p:nvSpPr>
        <p:spPr bwMode="auto">
          <a:xfrm>
            <a:off x="3203575" y="3213100"/>
            <a:ext cx="3025775" cy="2089150"/>
          </a:xfrm>
          <a:prstGeom prst="irregularSeal1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/>
              <a:t>I’m sorry./</a:t>
            </a:r>
          </a:p>
          <a:p>
            <a:r>
              <a:rPr lang="en-US" altLang="zh-CN"/>
              <a:t>OK/All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02" grpId="0"/>
      <p:bldP spid="131103" grpId="0"/>
      <p:bldP spid="131106" grpId="0"/>
      <p:bldP spid="131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4" name="Group 4"/>
          <p:cNvGrpSpPr/>
          <p:nvPr/>
        </p:nvGrpSpPr>
        <p:grpSpPr bwMode="auto">
          <a:xfrm>
            <a:off x="0" y="0"/>
            <a:ext cx="2951163" cy="2016125"/>
            <a:chOff x="476" y="436"/>
            <a:chExt cx="1678" cy="1317"/>
          </a:xfrm>
        </p:grpSpPr>
        <p:pic>
          <p:nvPicPr>
            <p:cNvPr id="133125" name="Picture 5" descr="u=235271538,344220098&amp;fm=21&amp;gp=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81"/>
            <a:stretch>
              <a:fillRect/>
            </a:stretch>
          </p:blipFill>
          <p:spPr bwMode="auto">
            <a:xfrm>
              <a:off x="476" y="527"/>
              <a:ext cx="1080" cy="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6" name="Picture 6" descr="u=3697552784,230727989&amp;fm=21&amp;gp=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3FCF9"/>
                </a:clrFrom>
                <a:clrTo>
                  <a:srgbClr val="F3FCF9">
                    <a:alpha val="0"/>
                  </a:srgbClr>
                </a:clrTo>
              </a:clrChange>
            </a:blip>
            <a:srcRect b="-313"/>
            <a:stretch>
              <a:fillRect/>
            </a:stretch>
          </p:blipFill>
          <p:spPr bwMode="auto">
            <a:xfrm>
              <a:off x="1202" y="436"/>
              <a:ext cx="952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132138" y="0"/>
            <a:ext cx="568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A: Look, Jack is </a:t>
            </a:r>
            <a:r>
              <a:rPr lang="en-US" altLang="zh-CN" sz="2800" b="1">
                <a:solidFill>
                  <a:srgbClr val="FF3300"/>
                </a:solidFill>
              </a:rPr>
              <a:t>playing in class when the teacher is talking</a:t>
            </a:r>
            <a:r>
              <a:rPr lang="en-US" altLang="zh-CN" sz="2800" b="1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33128" name="Oval 8"/>
          <p:cNvSpPr>
            <a:spLocks noChangeArrowheads="1"/>
          </p:cNvSpPr>
          <p:nvPr/>
        </p:nvSpPr>
        <p:spPr bwMode="auto">
          <a:xfrm>
            <a:off x="684213" y="0"/>
            <a:ext cx="935037" cy="260350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/>
              <a:t>Jack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627313" y="1052513"/>
            <a:ext cx="56880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B: Jack, </a:t>
            </a:r>
            <a:r>
              <a:rPr lang="en-US" altLang="zh-CN" sz="2800" b="1">
                <a:solidFill>
                  <a:srgbClr val="0066FF"/>
                </a:solidFill>
              </a:rPr>
              <a:t>don’t play</a:t>
            </a:r>
            <a:r>
              <a:rPr lang="en-US" altLang="zh-CN" sz="2800" b="1">
                <a:solidFill>
                  <a:srgbClr val="FF3300"/>
                </a:solidFill>
              </a:rPr>
              <a:t> in class when the teacher is talking</a:t>
            </a:r>
            <a:r>
              <a:rPr lang="en-US" altLang="zh-CN" sz="2800" b="1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555875" y="2205038"/>
            <a:ext cx="5688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 A: </a:t>
            </a:r>
            <a:r>
              <a:rPr lang="en-US" altLang="zh-CN" sz="2800" b="1">
                <a:solidFill>
                  <a:srgbClr val="0066FF"/>
                </a:solidFill>
              </a:rPr>
              <a:t>You/We should</a:t>
            </a:r>
            <a:r>
              <a:rPr lang="en-US" altLang="zh-CN" sz="2800" b="1">
                <a:solidFill>
                  <a:srgbClr val="FF3300"/>
                </a:solidFill>
              </a:rPr>
              <a:t> </a:t>
            </a:r>
            <a:r>
              <a:rPr lang="en-US" altLang="zh-CN" sz="2800" b="1">
                <a:solidFill>
                  <a:srgbClr val="000000"/>
                </a:solidFill>
              </a:rPr>
              <a:t>be quiet</a:t>
            </a:r>
            <a:r>
              <a:rPr lang="en-US" altLang="zh-CN" sz="2800" b="1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2843213" y="2781300"/>
            <a:ext cx="568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9900"/>
                </a:solidFill>
              </a:rPr>
              <a:t>Jack: I am sorry./OK/All right.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0" y="1916113"/>
            <a:ext cx="2663825" cy="4572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be quiet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0" y="2492375"/>
            <a:ext cx="2736850" cy="858838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playing in class when the teacher is talking</a:t>
            </a:r>
          </a:p>
        </p:txBody>
      </p:sp>
      <p:grpSp>
        <p:nvGrpSpPr>
          <p:cNvPr id="133142" name="Group 22"/>
          <p:cNvGrpSpPr/>
          <p:nvPr/>
        </p:nvGrpSpPr>
        <p:grpSpPr bwMode="auto">
          <a:xfrm>
            <a:off x="6534150" y="3500438"/>
            <a:ext cx="2609850" cy="2016125"/>
            <a:chOff x="3878" y="2251"/>
            <a:chExt cx="1644" cy="1270"/>
          </a:xfrm>
        </p:grpSpPr>
        <p:pic>
          <p:nvPicPr>
            <p:cNvPr id="133143" name="Picture 23" descr="u=2426927400,4151350283&amp;fm=21&amp;gp=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8" y="2251"/>
              <a:ext cx="1087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4" name="Picture 24" descr="u=2435556865,496736974&amp;fm=21&amp;gp=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4" y="2341"/>
              <a:ext cx="918" cy="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145" name="Group 25"/>
          <p:cNvGrpSpPr/>
          <p:nvPr/>
        </p:nvGrpSpPr>
        <p:grpSpPr bwMode="auto">
          <a:xfrm>
            <a:off x="3635375" y="3573463"/>
            <a:ext cx="2519363" cy="1773237"/>
            <a:chOff x="476" y="2296"/>
            <a:chExt cx="1996" cy="1270"/>
          </a:xfrm>
        </p:grpSpPr>
        <p:grpSp>
          <p:nvGrpSpPr>
            <p:cNvPr id="133146" name="Group 26"/>
            <p:cNvGrpSpPr/>
            <p:nvPr/>
          </p:nvGrpSpPr>
          <p:grpSpPr bwMode="auto">
            <a:xfrm>
              <a:off x="476" y="2296"/>
              <a:ext cx="1996" cy="1270"/>
              <a:chOff x="2472" y="663"/>
              <a:chExt cx="1678" cy="1199"/>
            </a:xfrm>
          </p:grpSpPr>
          <p:pic>
            <p:nvPicPr>
              <p:cNvPr id="133147" name="Picture 27" descr="u=464088602,3295728219&amp;fm=21&amp;gp=0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472" y="935"/>
                <a:ext cx="944" cy="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48" name="Picture 28" descr="u=2023493822,3532605700&amp;fm=15&amp;gp=0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34" y="663"/>
                <a:ext cx="816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3149" name="Picture 29" descr="3e164fe814bdd8cb975bb0e38d61_596_59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" y="2626"/>
              <a:ext cx="454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3492500" y="5300663"/>
            <a:ext cx="2663825" cy="4572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share with others</a:t>
            </a:r>
          </a:p>
        </p:txBody>
      </p:sp>
      <p:sp>
        <p:nvSpPr>
          <p:cNvPr id="133151" name="Text Box 31"/>
          <p:cNvSpPr txBox="1">
            <a:spLocks noChangeArrowheads="1"/>
          </p:cNvSpPr>
          <p:nvPr/>
        </p:nvSpPr>
        <p:spPr bwMode="auto">
          <a:xfrm>
            <a:off x="6804025" y="5300663"/>
            <a:ext cx="2087563" cy="4572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be kind</a:t>
            </a:r>
          </a:p>
        </p:txBody>
      </p:sp>
      <p:sp>
        <p:nvSpPr>
          <p:cNvPr id="133153" name="Text Box 33"/>
          <p:cNvSpPr txBox="1">
            <a:spLocks noChangeArrowheads="1"/>
          </p:cNvSpPr>
          <p:nvPr/>
        </p:nvSpPr>
        <p:spPr bwMode="auto">
          <a:xfrm>
            <a:off x="3492500" y="5876925"/>
            <a:ext cx="2879725" cy="8223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taking all the food from the dish</a:t>
            </a:r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6804025" y="5876925"/>
            <a:ext cx="2339975" cy="8223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laughing at another pupil</a:t>
            </a:r>
          </a:p>
        </p:txBody>
      </p:sp>
      <p:sp>
        <p:nvSpPr>
          <p:cNvPr id="133155" name="Text Box 35"/>
          <p:cNvSpPr txBox="1">
            <a:spLocks noChangeArrowheads="1"/>
          </p:cNvSpPr>
          <p:nvPr/>
        </p:nvSpPr>
        <p:spPr bwMode="auto">
          <a:xfrm>
            <a:off x="0" y="5300663"/>
            <a:ext cx="2987675" cy="4572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wait until you finish</a:t>
            </a:r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0" y="5876925"/>
            <a:ext cx="3059113" cy="8223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talking with your mouth full</a:t>
            </a:r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 flipV="1">
            <a:off x="3203575" y="3429000"/>
            <a:ext cx="73025" cy="3429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 flipV="1">
            <a:off x="6516688" y="3429000"/>
            <a:ext cx="0" cy="3429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133160" name="Picture 40"/>
          <p:cNvPicPr>
            <a:picLocks noChangeAspect="1" noChangeArrowheads="1"/>
          </p:cNvPicPr>
          <p:nvPr/>
        </p:nvPicPr>
        <p:blipFill>
          <a:blip r:embed="rId9" cstate="email"/>
          <a:srcRect r="-31" b="-35"/>
          <a:stretch>
            <a:fillRect/>
          </a:stretch>
        </p:blipFill>
        <p:spPr bwMode="auto">
          <a:xfrm>
            <a:off x="250825" y="3500438"/>
            <a:ext cx="2557463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/>
      <p:bldP spid="133130" grpId="0"/>
      <p:bldP spid="133131" grpId="0"/>
      <p:bldP spid="133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C73AD7FA-F94D-419E-88A4-72800EE48E3E}" type="datetime1">
              <a:rPr kumimoji="0"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2023-01-16</a:t>
            </a:fld>
            <a:endParaRPr kumimoji="0" lang="en-US" altLang="zh-CN" sz="18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27331" name="Picture 3" descr="Listenan"/>
          <p:cNvPicPr>
            <a:picLocks noChangeAspect="1" noChangeArrowheads="1"/>
          </p:cNvPicPr>
          <p:nvPr/>
        </p:nvPicPr>
        <p:blipFill>
          <a:blip r:embed="rId2" cstate="email"/>
          <a:srcRect r="-49"/>
          <a:stretch>
            <a:fillRect/>
          </a:stretch>
        </p:blipFill>
        <p:spPr bwMode="auto">
          <a:xfrm>
            <a:off x="2124075" y="2997200"/>
            <a:ext cx="54006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2" name="AutoShape 4"/>
          <p:cNvSpPr>
            <a:spLocks noChangeArrowheads="1"/>
          </p:cNvSpPr>
          <p:nvPr/>
        </p:nvSpPr>
        <p:spPr bwMode="auto">
          <a:xfrm flipH="1">
            <a:off x="107950" y="117475"/>
            <a:ext cx="3024188" cy="79057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 b="1" dirty="0">
                <a:latin typeface="Comic Sans MS" panose="030F0702030302020204" pitchFamily="66" charset="0"/>
              </a:rPr>
              <a:t> Look and Say</a:t>
            </a:r>
            <a:endParaRPr kumimoji="0"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227333" name="AutoShape 5"/>
          <p:cNvSpPr>
            <a:spLocks noChangeArrowheads="1"/>
          </p:cNvSpPr>
          <p:nvPr/>
        </p:nvSpPr>
        <p:spPr bwMode="auto">
          <a:xfrm>
            <a:off x="252413" y="1127125"/>
            <a:ext cx="8713787" cy="14398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41275">
            <a:solidFill>
              <a:srgbClr val="66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 you still remember these signs? </a:t>
            </a:r>
          </a:p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do they mean?</a:t>
            </a:r>
            <a:endParaRPr kumimoji="0" lang="zh-CN" alt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5" name="Picture 5" descr="201303201031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213100"/>
            <a:ext cx="4767263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116013" y="0"/>
            <a:ext cx="741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zh-CN" sz="3200" b="1">
                <a:solidFill>
                  <a:srgbClr val="009900"/>
                </a:solidFill>
              </a:rPr>
              <a:t>A: What will you </a:t>
            </a:r>
            <a:r>
              <a:rPr kumimoji="0" lang="en-US" altLang="zh-CN" sz="3200" b="1">
                <a:solidFill>
                  <a:srgbClr val="FF0000"/>
                </a:solidFill>
              </a:rPr>
              <a:t>do</a:t>
            </a:r>
            <a:r>
              <a:rPr kumimoji="0" lang="en-US" altLang="zh-CN" sz="3200" b="1">
                <a:solidFill>
                  <a:srgbClr val="009900"/>
                </a:solidFill>
              </a:rPr>
              <a:t> if you see </a:t>
            </a:r>
          </a:p>
          <a:p>
            <a:pPr algn="l"/>
            <a:r>
              <a:rPr kumimoji="0" lang="en-US" altLang="zh-CN" sz="3200" b="1">
                <a:solidFill>
                  <a:srgbClr val="009900"/>
                </a:solidFill>
              </a:rPr>
              <a:t>     an old man stand</a:t>
            </a:r>
            <a:r>
              <a:rPr kumimoji="0" lang="en-US" altLang="zh-CN" sz="3200" b="1">
                <a:solidFill>
                  <a:srgbClr val="FF0000"/>
                </a:solidFill>
              </a:rPr>
              <a:t>ing</a:t>
            </a:r>
            <a:r>
              <a:rPr kumimoji="0" lang="en-US" altLang="zh-CN" sz="3200" b="1">
                <a:solidFill>
                  <a:srgbClr val="009900"/>
                </a:solidFill>
              </a:rPr>
              <a:t> on the bus?</a:t>
            </a: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1116013" y="1341438"/>
            <a:ext cx="7416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zh-CN" sz="3200" b="1">
                <a:solidFill>
                  <a:srgbClr val="009900"/>
                </a:solidFill>
              </a:rPr>
              <a:t>B: If he does not have a seat, </a:t>
            </a:r>
          </a:p>
          <a:p>
            <a:pPr algn="l"/>
            <a:r>
              <a:rPr kumimoji="0" lang="en-US" altLang="zh-CN" sz="3200" b="1">
                <a:solidFill>
                  <a:srgbClr val="009900"/>
                </a:solidFill>
              </a:rPr>
              <a:t>     I will give him my </a:t>
            </a:r>
            <a:r>
              <a:rPr kumimoji="0" lang="en-US" altLang="zh-CN" sz="3200" b="1">
                <a:solidFill>
                  <a:srgbClr val="FF0000"/>
                </a:solidFill>
              </a:rPr>
              <a:t>seat</a:t>
            </a:r>
            <a:r>
              <a:rPr kumimoji="0" lang="en-US" altLang="zh-CN" sz="3200" b="1">
                <a:solidFill>
                  <a:srgbClr val="0066FF"/>
                </a:solidFill>
              </a:rPr>
              <a:t>.</a:t>
            </a:r>
          </a:p>
          <a:p>
            <a:pPr algn="l"/>
            <a:endParaRPr kumimoji="0" lang="en-US" altLang="zh-CN" sz="32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5" descr="IMG20150409165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2709525" y="-8667750"/>
            <a:ext cx="4116387" cy="30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IMG201504091649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3463"/>
            <a:ext cx="29527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3" name="Picture 9" descr="IMG20150409165029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3059113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3132138" y="0"/>
            <a:ext cx="500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Tx/>
              <a:buAutoNum type="arabicParenBoth"/>
            </a:pPr>
            <a:r>
              <a:rPr kumimoji="0" lang="en-US" altLang="zh-CN" sz="3200" b="1">
                <a:solidFill>
                  <a:srgbClr val="009900"/>
                </a:solidFill>
              </a:rPr>
              <a:t> Who was polite? Why?</a:t>
            </a:r>
            <a:endParaRPr kumimoji="0" lang="en-US" altLang="zh-CN" sz="3200" b="1">
              <a:solidFill>
                <a:srgbClr val="0066FF"/>
              </a:solidFill>
            </a:endParaRPr>
          </a:p>
          <a:p>
            <a:pPr marL="457200" indent="-457200" algn="l"/>
            <a:endParaRPr kumimoji="0" lang="en-US" altLang="zh-CN" sz="3200" b="1">
              <a:solidFill>
                <a:srgbClr val="0066FF"/>
              </a:solidFill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3276600" y="3141663"/>
            <a:ext cx="5543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r>
              <a:rPr kumimoji="0" lang="en-US" altLang="zh-CN" sz="3200" b="1">
                <a:solidFill>
                  <a:srgbClr val="009900"/>
                </a:solidFill>
              </a:rPr>
              <a:t>(2) Who was impolite? Why?</a:t>
            </a:r>
            <a:endParaRPr kumimoji="0" lang="en-US" altLang="zh-CN" sz="3200" b="1">
              <a:solidFill>
                <a:srgbClr val="0066FF"/>
              </a:solidFill>
            </a:endParaRPr>
          </a:p>
          <a:p>
            <a:pPr marL="457200" indent="-457200" algn="l"/>
            <a:endParaRPr kumimoji="0" lang="en-US" altLang="zh-CN" sz="3200" b="1">
              <a:solidFill>
                <a:srgbClr val="0066FF"/>
              </a:solidFill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684213" y="3068638"/>
            <a:ext cx="1800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endParaRPr kumimoji="0" lang="en-US" altLang="zh-CN" sz="3200" b="1">
              <a:solidFill>
                <a:srgbClr val="0066FF"/>
              </a:solidFill>
            </a:endParaRPr>
          </a:p>
          <a:p>
            <a:pPr marL="457200" indent="-457200" algn="l"/>
            <a:endParaRPr kumimoji="0" lang="en-US" altLang="zh-CN" sz="3200" b="1">
              <a:solidFill>
                <a:srgbClr val="0066FF"/>
              </a:solidFill>
            </a:endParaRP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611188" y="2852738"/>
            <a:ext cx="172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Yuki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755650" y="6092825"/>
            <a:ext cx="172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Winter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3419475" y="549275"/>
            <a:ext cx="5003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r>
              <a:rPr kumimoji="0" lang="en-US" altLang="zh-CN" sz="3200" b="1">
                <a:solidFill>
                  <a:srgbClr val="0066FF"/>
                </a:solidFill>
              </a:rPr>
              <a:t>   Yuki was </a:t>
            </a:r>
            <a:r>
              <a:rPr kumimoji="0" lang="en-US" altLang="zh-CN" sz="3200" b="1">
                <a:solidFill>
                  <a:srgbClr val="FF0000"/>
                </a:solidFill>
              </a:rPr>
              <a:t>polite.</a:t>
            </a:r>
            <a:r>
              <a:rPr kumimoji="0" lang="en-US" altLang="zh-CN" sz="3200" b="1">
                <a:solidFill>
                  <a:srgbClr val="0066FF"/>
                </a:solidFill>
              </a:rPr>
              <a:t> </a:t>
            </a:r>
            <a:r>
              <a:rPr kumimoji="0" lang="en-US" altLang="zh-CN" sz="3200" b="1">
                <a:solidFill>
                  <a:srgbClr val="9900FF"/>
                </a:solidFill>
              </a:rPr>
              <a:t>Because she </a:t>
            </a:r>
            <a:r>
              <a:rPr kumimoji="0" lang="en-US" altLang="zh-CN" sz="3200" b="1">
                <a:solidFill>
                  <a:srgbClr val="FF3300"/>
                </a:solidFill>
              </a:rPr>
              <a:t>stood up</a:t>
            </a:r>
            <a:r>
              <a:rPr kumimoji="0" lang="en-US" altLang="zh-CN" sz="3200" b="1">
                <a:solidFill>
                  <a:srgbClr val="9900FF"/>
                </a:solidFill>
              </a:rPr>
              <a:t> to give her seat to the old man.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3563938" y="3644900"/>
            <a:ext cx="5003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r>
              <a:rPr kumimoji="0" lang="en-US" altLang="zh-CN" sz="3200" b="1">
                <a:solidFill>
                  <a:srgbClr val="0066FF"/>
                </a:solidFill>
              </a:rPr>
              <a:t>   Winter was </a:t>
            </a:r>
            <a:r>
              <a:rPr kumimoji="0" lang="en-US" altLang="zh-CN" sz="3200" b="1">
                <a:solidFill>
                  <a:srgbClr val="FF0000"/>
                </a:solidFill>
              </a:rPr>
              <a:t>impolite</a:t>
            </a:r>
            <a:r>
              <a:rPr kumimoji="0" lang="en-US" altLang="zh-CN" sz="3200" b="1">
                <a:solidFill>
                  <a:srgbClr val="0066FF"/>
                </a:solidFill>
              </a:rPr>
              <a:t>. </a:t>
            </a:r>
            <a:r>
              <a:rPr kumimoji="0" lang="en-US" altLang="zh-CN" sz="3200" b="1">
                <a:solidFill>
                  <a:srgbClr val="9900FF"/>
                </a:solidFill>
              </a:rPr>
              <a:t>Because when Yuki gave her seat to the old man, he quickly </a:t>
            </a:r>
            <a:r>
              <a:rPr kumimoji="0" lang="en-US" altLang="zh-CN" sz="3200" b="1">
                <a:solidFill>
                  <a:srgbClr val="FF3300"/>
                </a:solidFill>
              </a:rPr>
              <a:t>sat down</a:t>
            </a:r>
            <a:r>
              <a:rPr kumimoji="0" lang="en-US" altLang="zh-CN" sz="3200" b="1">
                <a:solidFill>
                  <a:srgbClr val="9900FF"/>
                </a:solidFill>
              </a:rPr>
              <a:t>.</a:t>
            </a: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3419475" y="2420938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r>
              <a:rPr kumimoji="0" lang="en-US" altLang="zh-CN" sz="4400" b="1">
                <a:solidFill>
                  <a:srgbClr val="0066FF"/>
                </a:solidFill>
              </a:rPr>
              <a:t>How polite!</a:t>
            </a:r>
          </a:p>
        </p:txBody>
      </p:sp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3563938" y="5876925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r>
              <a:rPr kumimoji="0" lang="en-US" altLang="zh-CN" sz="4400" b="1">
                <a:solidFill>
                  <a:srgbClr val="0066FF"/>
                </a:solidFill>
              </a:rPr>
              <a:t>How impolite!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/>
      <p:bldP spid="129035" grpId="0"/>
      <p:bldP spid="129036" grpId="0"/>
      <p:bldP spid="129039" grpId="0"/>
      <p:bldP spid="129040" grpId="0"/>
      <p:bldP spid="129042" grpId="0"/>
      <p:bldP spid="1290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20140519150612469"/>
          <p:cNvPicPr>
            <a:picLocks noChangeAspect="1" noChangeArrowheads="1"/>
          </p:cNvPicPr>
          <p:nvPr/>
        </p:nvPicPr>
        <p:blipFill>
          <a:blip r:embed="rId4" cstate="email"/>
          <a:srcRect r="-101"/>
          <a:stretch>
            <a:fillRect/>
          </a:stretch>
        </p:blipFill>
        <p:spPr bwMode="auto">
          <a:xfrm>
            <a:off x="-180975" y="2708275"/>
            <a:ext cx="2987675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4" name="WordArt 6"/>
          <p:cNvSpPr>
            <a:spLocks noChangeArrowheads="1" noChangeShapeType="1" noTextEdit="1"/>
          </p:cNvSpPr>
          <p:nvPr/>
        </p:nvSpPr>
        <p:spPr bwMode="auto">
          <a:xfrm rot="-1723425">
            <a:off x="-180975" y="549275"/>
            <a:ext cx="3313113" cy="946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remember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979613" y="333375"/>
            <a:ext cx="59769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009900"/>
                </a:solidFill>
              </a:rPr>
              <a:t>We </a:t>
            </a:r>
            <a:r>
              <a:rPr lang="en-US" altLang="zh-CN" sz="4400" dirty="0">
                <a:solidFill>
                  <a:srgbClr val="FF3300"/>
                </a:solidFill>
              </a:rPr>
              <a:t>should</a:t>
            </a:r>
            <a:r>
              <a:rPr lang="en-US" altLang="zh-CN" sz="4400" dirty="0">
                <a:solidFill>
                  <a:srgbClr val="009900"/>
                </a:solidFill>
              </a:rPr>
              <a:t> give our seat to people </a:t>
            </a:r>
            <a:r>
              <a:rPr lang="en-US" altLang="zh-CN" sz="4400" dirty="0">
                <a:solidFill>
                  <a:srgbClr val="FF3300"/>
                </a:solidFill>
              </a:rPr>
              <a:t>in need</a:t>
            </a:r>
            <a:r>
              <a:rPr lang="en-US" altLang="zh-CN" sz="4400" dirty="0">
                <a:solidFill>
                  <a:srgbClr val="33CC33"/>
                </a:solidFill>
              </a:rPr>
              <a:t>.</a:t>
            </a:r>
          </a:p>
        </p:txBody>
      </p:sp>
      <p:grpSp>
        <p:nvGrpSpPr>
          <p:cNvPr id="130066" name="Group 18"/>
          <p:cNvGrpSpPr/>
          <p:nvPr/>
        </p:nvGrpSpPr>
        <p:grpSpPr bwMode="auto">
          <a:xfrm>
            <a:off x="5219700" y="1628775"/>
            <a:ext cx="2449513" cy="1223963"/>
            <a:chOff x="3424" y="1480"/>
            <a:chExt cx="1543" cy="771"/>
          </a:xfrm>
        </p:grpSpPr>
        <p:sp>
          <p:nvSpPr>
            <p:cNvPr id="130057" name="Line 9"/>
            <p:cNvSpPr>
              <a:spLocks noChangeShapeType="1"/>
            </p:cNvSpPr>
            <p:nvPr/>
          </p:nvSpPr>
          <p:spPr bwMode="auto">
            <a:xfrm>
              <a:off x="4150" y="1480"/>
              <a:ext cx="0" cy="77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58" name="Line 10"/>
            <p:cNvSpPr>
              <a:spLocks noChangeShapeType="1"/>
            </p:cNvSpPr>
            <p:nvPr/>
          </p:nvSpPr>
          <p:spPr bwMode="auto">
            <a:xfrm>
              <a:off x="4377" y="1525"/>
              <a:ext cx="590" cy="63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59" name="Line 11"/>
            <p:cNvSpPr>
              <a:spLocks noChangeShapeType="1"/>
            </p:cNvSpPr>
            <p:nvPr/>
          </p:nvSpPr>
          <p:spPr bwMode="auto">
            <a:xfrm flipH="1">
              <a:off x="3424" y="1525"/>
              <a:ext cx="409" cy="59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30067" name="Group 19"/>
          <p:cNvGrpSpPr/>
          <p:nvPr/>
        </p:nvGrpSpPr>
        <p:grpSpPr bwMode="auto">
          <a:xfrm>
            <a:off x="4356100" y="2565400"/>
            <a:ext cx="3602038" cy="2022475"/>
            <a:chOff x="2699" y="2115"/>
            <a:chExt cx="2859" cy="1365"/>
          </a:xfrm>
        </p:grpSpPr>
        <p:pic>
          <p:nvPicPr>
            <p:cNvPr id="130061" name="Picture 13" descr="u=1150432934,3750041703&amp;fm=21&amp;gp=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99" y="2115"/>
              <a:ext cx="804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3" name="Picture 15" descr="u=2697524614,3676527763&amp;fm=21&amp;gp=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15" y="2296"/>
              <a:ext cx="1088" cy="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65" name="Picture 17" descr="u=1194417824,1366178480&amp;fm=21&amp;gp=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694" y="2160"/>
              <a:ext cx="864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2519363" y="4652963"/>
            <a:ext cx="6624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009900"/>
                </a:solidFill>
              </a:rPr>
              <a:t>It’s the </a:t>
            </a:r>
            <a:r>
              <a:rPr lang="en-US" altLang="zh-CN" sz="4400">
                <a:solidFill>
                  <a:srgbClr val="FF3300"/>
                </a:solidFill>
              </a:rPr>
              <a:t>polite</a:t>
            </a:r>
            <a:r>
              <a:rPr lang="en-US" altLang="zh-CN" sz="4400">
                <a:solidFill>
                  <a:srgbClr val="009900"/>
                </a:solidFill>
              </a:rPr>
              <a:t> thing to do.</a:t>
            </a:r>
            <a:endParaRPr lang="en-US" altLang="zh-CN" sz="4400">
              <a:solidFill>
                <a:srgbClr val="33CC33"/>
              </a:solidFill>
            </a:endParaRP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3779838" y="5661025"/>
            <a:ext cx="331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 sz="2800" b="1">
                <a:solidFill>
                  <a:srgbClr val="FF0066"/>
                </a:solidFill>
              </a:rPr>
              <a:t>要做有礼貌的事情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animBg="1"/>
      <p:bldP spid="130055" grpId="0"/>
      <p:bldP spid="130068" grpId="0"/>
      <p:bldP spid="1300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412875"/>
            <a:ext cx="8229600" cy="1143000"/>
          </a:xfrm>
        </p:spPr>
        <p:txBody>
          <a:bodyPr/>
          <a:lstStyle/>
          <a:p>
            <a:r>
              <a:rPr lang="en-US" altLang="zh-CN" sz="4000" b="1">
                <a:solidFill>
                  <a:srgbClr val="009900"/>
                </a:solidFill>
              </a:rPr>
              <a:t>Let’s watch the video !</a:t>
            </a:r>
            <a:br>
              <a:rPr lang="en-US" altLang="zh-CN" sz="4000" b="1">
                <a:solidFill>
                  <a:srgbClr val="009900"/>
                </a:solidFill>
              </a:rPr>
            </a:br>
            <a:endParaRPr lang="en-US" altLang="zh-CN" sz="4000" b="1">
              <a:solidFill>
                <a:srgbClr val="009900"/>
              </a:solidFill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2420938"/>
            <a:ext cx="6985000" cy="39608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9900FF"/>
                </a:solidFill>
              </a:rPr>
              <a:t>Was Jiamin polite or impolite?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06438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Let’s write polite notice(</a:t>
            </a:r>
            <a:r>
              <a:rPr lang="zh-CN" altLang="en-US" sz="4000" b="1" dirty="0">
                <a:solidFill>
                  <a:srgbClr val="FF0000"/>
                </a:solidFill>
              </a:rPr>
              <a:t>温馨提示</a:t>
            </a:r>
            <a:r>
              <a:rPr lang="en-US" altLang="zh-CN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708275"/>
            <a:ext cx="7772400" cy="3627438"/>
          </a:xfrm>
          <a:noFill/>
          <a:ln w="57150" cmpd="thinThick">
            <a:solidFill>
              <a:srgbClr val="0000FF"/>
            </a:solidFill>
            <a:miter lim="800000"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dirty="0"/>
              <a:t>We</a:t>
            </a:r>
            <a:r>
              <a:rPr lang="en-US" altLang="zh-CN" dirty="0">
                <a:solidFill>
                  <a:srgbClr val="FF0000"/>
                </a:solidFill>
              </a:rPr>
              <a:t> should</a:t>
            </a:r>
            <a:r>
              <a:rPr lang="en-US" altLang="zh-CN" dirty="0"/>
              <a:t> save the water.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Be</a:t>
            </a:r>
            <a:r>
              <a:rPr lang="en-US" altLang="zh-CN" dirty="0"/>
              <a:t> quiet.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FF0000"/>
                </a:solidFill>
              </a:rPr>
              <a:t>Don't </a:t>
            </a:r>
            <a:r>
              <a:rPr lang="en-US" altLang="zh-CN" dirty="0"/>
              <a:t>step on the grass.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/>
              <a:t>Water is the source of life.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/>
              <a:t>You should turn off the light if you leave.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dirty="0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2339975" y="1773238"/>
            <a:ext cx="4897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r>
              <a:rPr lang="en-US" altLang="zh-CN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Notice in the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Polite Notice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964612" cy="2908300"/>
          </a:xfrm>
          <a:noFill/>
          <a:ln w="57150" cmpd="thinThick">
            <a:solidFill>
              <a:srgbClr val="0000FF"/>
            </a:solidFill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9900"/>
                </a:solidFill>
              </a:rPr>
              <a:t>Notice in </a:t>
            </a:r>
            <a:r>
              <a:rPr lang="en-US" altLang="zh-CN" dirty="0">
                <a:solidFill>
                  <a:srgbClr val="FF0000"/>
                </a:solidFill>
              </a:rPr>
              <a:t>the public places</a:t>
            </a:r>
            <a:r>
              <a:rPr lang="en-US" altLang="zh-CN" dirty="0">
                <a:solidFill>
                  <a:srgbClr val="009900"/>
                </a:solidFill>
              </a:rPr>
              <a:t>.G1,4,7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9900"/>
                </a:solidFill>
              </a:rPr>
              <a:t>Notice about </a:t>
            </a:r>
            <a:r>
              <a:rPr lang="en-US" altLang="zh-CN" dirty="0">
                <a:solidFill>
                  <a:srgbClr val="FF0000"/>
                </a:solidFill>
              </a:rPr>
              <a:t>protecting the environmentG2,5,8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9900"/>
                </a:solidFill>
              </a:rPr>
              <a:t>Notice about </a:t>
            </a:r>
            <a:r>
              <a:rPr lang="en-US" altLang="zh-CN" dirty="0">
                <a:solidFill>
                  <a:srgbClr val="FF0000"/>
                </a:solidFill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safetyG3,6,9</a:t>
            </a:r>
            <a:endParaRPr lang="en-US" altLang="zh-CN" dirty="0">
              <a:solidFill>
                <a:srgbClr val="009900"/>
              </a:solidFill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79388" y="4221163"/>
            <a:ext cx="8964612" cy="2098675"/>
          </a:xfrm>
          <a:prstGeom prst="rect">
            <a:avLst/>
          </a:prstGeom>
          <a:noFill/>
          <a:ln w="57150" cmpd="thickThin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9900FF"/>
                </a:solidFill>
              </a:rPr>
              <a:t>Don’t…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9900FF"/>
                </a:solidFill>
              </a:rPr>
              <a:t>Be…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9900FF"/>
                </a:solidFill>
              </a:rPr>
              <a:t>We should…</a:t>
            </a:r>
            <a:br>
              <a:rPr lang="en-US" altLang="zh-CN" sz="4000" b="1" dirty="0">
                <a:solidFill>
                  <a:srgbClr val="9900FF"/>
                </a:solidFill>
              </a:rPr>
            </a:br>
            <a:r>
              <a:rPr lang="en-US" altLang="zh-CN" sz="4000" b="1" dirty="0">
                <a:solidFill>
                  <a:srgbClr val="9900FF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238597" y="1180654"/>
            <a:ext cx="890540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CC0099"/>
                </a:solidFill>
              </a:rPr>
              <a:t>Homework</a:t>
            </a:r>
            <a:r>
              <a:rPr lang="en-US" altLang="zh-CN" sz="4000" b="1" dirty="0"/>
              <a:t>: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solidFill>
                  <a:srgbClr val="009900"/>
                </a:solidFill>
              </a:rPr>
              <a:t>Read the dialogue three times after the VCD</a:t>
            </a:r>
            <a:r>
              <a:rPr lang="zh-CN" altLang="en-US" sz="3200" b="1" dirty="0">
                <a:solidFill>
                  <a:srgbClr val="009900"/>
                </a:solidFill>
              </a:rPr>
              <a:t>跟光碟读课文三遍。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009900"/>
                </a:solidFill>
              </a:rPr>
              <a:t>2. </a:t>
            </a:r>
            <a:r>
              <a:rPr lang="zh-CN" altLang="en-US" sz="3200" b="1" dirty="0">
                <a:solidFill>
                  <a:srgbClr val="009900"/>
                </a:solidFill>
              </a:rPr>
              <a:t>根据</a:t>
            </a:r>
            <a:r>
              <a:rPr lang="en-US" altLang="zh-CN" sz="3200" b="1" dirty="0">
                <a:solidFill>
                  <a:srgbClr val="009900"/>
                </a:solidFill>
              </a:rPr>
              <a:t>P39</a:t>
            </a:r>
            <a:r>
              <a:rPr lang="zh-CN" altLang="en-US" sz="3200" b="1" dirty="0">
                <a:solidFill>
                  <a:srgbClr val="009900"/>
                </a:solidFill>
              </a:rPr>
              <a:t>词条，</a:t>
            </a:r>
            <a:r>
              <a:rPr kumimoji="0" lang="zh-CN" altLang="en-US" sz="3200" b="1" dirty="0">
                <a:solidFill>
                  <a:srgbClr val="009900"/>
                </a:solidFill>
              </a:rPr>
              <a:t>用</a:t>
            </a:r>
            <a:r>
              <a:rPr kumimoji="0" lang="en-US" altLang="zh-CN" sz="3200" b="1" dirty="0">
                <a:solidFill>
                  <a:srgbClr val="009900"/>
                </a:solidFill>
              </a:rPr>
              <a:t>Don’t...</a:t>
            </a:r>
            <a:r>
              <a:rPr kumimoji="0" lang="zh-CN" altLang="en-US" sz="3200" b="1" dirty="0">
                <a:solidFill>
                  <a:srgbClr val="009900"/>
                </a:solidFill>
              </a:rPr>
              <a:t>和</a:t>
            </a:r>
            <a:r>
              <a:rPr kumimoji="0" lang="en-US" altLang="zh-CN" sz="3200" b="1" dirty="0">
                <a:solidFill>
                  <a:srgbClr val="009900"/>
                </a:solidFill>
              </a:rPr>
              <a:t>You should…</a:t>
            </a:r>
            <a:r>
              <a:rPr kumimoji="0" lang="zh-CN" altLang="en-US" sz="3200" b="1" dirty="0">
                <a:solidFill>
                  <a:srgbClr val="009900"/>
                </a:solidFill>
              </a:rPr>
              <a:t>写句子</a:t>
            </a:r>
            <a:r>
              <a:rPr kumimoji="0" lang="zh-CN" altLang="en-US" sz="3200" dirty="0" smtClean="0"/>
              <a:t>。 </a:t>
            </a:r>
            <a:endParaRPr kumimoji="0"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7874840_10330704000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23950"/>
            <a:ext cx="49799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355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E7DD929-670F-43ED-ACED-694CD36DCA08}" type="datetime1">
              <a:rPr kumimoji="0"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2023-01-16</a:t>
            </a:fld>
            <a:endParaRPr kumimoji="0" lang="en-US" altLang="zh-CN" sz="18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8356" name="圆角矩形 6"/>
          <p:cNvSpPr>
            <a:spLocks noChangeArrowheads="1"/>
          </p:cNvSpPr>
          <p:nvPr/>
        </p:nvSpPr>
        <p:spPr bwMode="auto">
          <a:xfrm>
            <a:off x="214313" y="4797425"/>
            <a:ext cx="8929687" cy="1366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</a:ln>
        </p:spPr>
        <p:txBody>
          <a:bodyPr lIns="90170" tIns="46990" rIns="90170" bIns="46990"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______________</a:t>
            </a:r>
            <a:r>
              <a:rPr kumimoji="0" lang="en-US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 the museum</a:t>
            </a:r>
            <a:r>
              <a:rPr kumimoji="0"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kumimoji="0" lang="en-US" altLang="zh-CN" sz="4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8357" name="Picture 5" descr="Listen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628775"/>
            <a:ext cx="216058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323850" y="4797425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Don't </a:t>
            </a:r>
            <a:r>
              <a:rPr kumimoji="0" lang="en-US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take photos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FD2C704D-A26D-4649-B05F-7033B5C49BFF}" type="datetime1">
              <a:rPr kumimoji="0"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2023-01-16</a:t>
            </a:fld>
            <a:endParaRPr kumimoji="0" lang="en-US" altLang="zh-CN" sz="18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9379" name="圆角矩形 6"/>
          <p:cNvSpPr>
            <a:spLocks noChangeArrowheads="1"/>
          </p:cNvSpPr>
          <p:nvPr/>
        </p:nvSpPr>
        <p:spPr bwMode="auto">
          <a:xfrm>
            <a:off x="252413" y="4799013"/>
            <a:ext cx="6696075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</a:ln>
        </p:spPr>
        <p:txBody>
          <a:bodyPr lIns="90170" tIns="46990" rIns="90170" bIns="46990"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_______</a:t>
            </a:r>
            <a:r>
              <a:rPr kumimoji="0" lang="en-US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 the ______</a:t>
            </a:r>
            <a:r>
              <a:rPr kumimoji="0"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kumimoji="0" lang="en-US" altLang="zh-CN" sz="4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325438" y="4797425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Be quiet</a:t>
            </a:r>
            <a:endParaRPr kumimoji="0" lang="en-US" sz="4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9381" name="Picture 5" descr="Listen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1412875"/>
            <a:ext cx="1944688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2" name="Picture 2" descr="jy13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052513"/>
            <a:ext cx="4621212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4427538" y="4797425"/>
            <a:ext cx="214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chemeClr val="hlink"/>
                </a:solidFill>
                <a:latin typeface="Comic Sans MS" panose="030F0702030302020204" pitchFamily="66" charset="0"/>
              </a:rPr>
              <a:t>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bldLvl="0" autoUpdateAnimBg="0"/>
      <p:bldP spid="22938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C826575-B6A7-40D6-8A4E-5B0D4601045F}" type="datetime1">
              <a:rPr kumimoji="0"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2023-01-16</a:t>
            </a:fld>
            <a:endParaRPr kumimoji="0" lang="en-US" altLang="zh-CN" sz="18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0403" name="圆角矩形 6"/>
          <p:cNvSpPr>
            <a:spLocks noChangeArrowheads="1"/>
          </p:cNvSpPr>
          <p:nvPr/>
        </p:nvSpPr>
        <p:spPr bwMode="auto">
          <a:xfrm>
            <a:off x="252413" y="4797425"/>
            <a:ext cx="8785225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</a:ln>
        </p:spPr>
        <p:txBody>
          <a:bodyPr lIns="90170" tIns="46990" rIns="90170" bIns="46990"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______________</a:t>
            </a:r>
            <a:r>
              <a:rPr kumimoji="0" lang="en-US" sz="4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in the _____</a:t>
            </a:r>
            <a:r>
              <a:rPr kumimoji="0" lang="en-US" sz="4000" b="1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kumimoji="0" lang="en-US" altLang="zh-CN" sz="40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252413" y="4797425"/>
            <a:ext cx="4824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 Don't ride a bike</a:t>
            </a:r>
            <a:endParaRPr kumimoji="0" lang="en-US" sz="40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6804025" y="4868863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chemeClr val="hlink"/>
                </a:solidFill>
                <a:latin typeface="Comic Sans MS" panose="030F0702030302020204" pitchFamily="66" charset="0"/>
              </a:rPr>
              <a:t>park</a:t>
            </a:r>
          </a:p>
        </p:txBody>
      </p:sp>
      <p:pic>
        <p:nvPicPr>
          <p:cNvPr id="230406" name="Picture 6" descr="3558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557338"/>
            <a:ext cx="46799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07" name="Picture 7" descr="Listenan"/>
          <p:cNvPicPr>
            <a:picLocks noChangeAspect="1" noChangeArrowheads="1"/>
          </p:cNvPicPr>
          <p:nvPr/>
        </p:nvPicPr>
        <p:blipFill>
          <a:blip r:embed="rId3" cstate="email"/>
          <a:srcRect r="-162"/>
          <a:stretch>
            <a:fillRect/>
          </a:stretch>
        </p:blipFill>
        <p:spPr bwMode="auto">
          <a:xfrm>
            <a:off x="6011863" y="1844675"/>
            <a:ext cx="2138362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bldLvl="0" autoUpdateAnimBg="0"/>
      <p:bldP spid="23040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D34706B-F0EA-49AE-95AA-E7C0255CE53C}" type="datetime1">
              <a:rPr kumimoji="0"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2023-01-16</a:t>
            </a:fld>
            <a:endParaRPr kumimoji="0" lang="en-US" altLang="zh-CN" sz="18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1427" name="圆角矩形 6"/>
          <p:cNvSpPr>
            <a:spLocks noChangeArrowheads="1"/>
          </p:cNvSpPr>
          <p:nvPr/>
        </p:nvSpPr>
        <p:spPr bwMode="auto">
          <a:xfrm>
            <a:off x="2266950" y="4797425"/>
            <a:ext cx="4968875" cy="1008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</a:ln>
        </p:spPr>
        <p:txBody>
          <a:bodyPr lIns="90170" tIns="46990" rIns="90170" bIns="46990"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_________</a:t>
            </a:r>
            <a:r>
              <a:rPr kumimoji="0" lang="en-US" sz="4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4000" b="1">
                <a:solidFill>
                  <a:srgbClr val="009900"/>
                </a:solidFill>
                <a:latin typeface="Comic Sans MS" panose="030F0702030302020204" pitchFamily="66" charset="0"/>
              </a:rPr>
              <a:t>here.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2266950" y="4797425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 Don't park</a:t>
            </a:r>
            <a:endParaRPr kumimoji="0" lang="en-US" sz="40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1429" name="Picture 5" descr="Listen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1485900"/>
            <a:ext cx="187325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0" name="Picture 6" descr="t0149044fdc521b13ed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908050"/>
            <a:ext cx="51006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F65B8701-4762-4C7E-BD4B-69A2CED49E4D}" type="datetime1">
              <a:rPr kumimoji="0"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2023-01-16</a:t>
            </a:fld>
            <a:endParaRPr kumimoji="0" lang="en-US" altLang="zh-CN" sz="18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2451" name="圆角矩形 6"/>
          <p:cNvSpPr>
            <a:spLocks noChangeArrowheads="1"/>
          </p:cNvSpPr>
          <p:nvPr/>
        </p:nvSpPr>
        <p:spPr bwMode="auto">
          <a:xfrm>
            <a:off x="252413" y="4797425"/>
            <a:ext cx="8785225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</a:ln>
        </p:spPr>
        <p:txBody>
          <a:bodyPr lIns="90170" tIns="46990" rIns="90170" bIns="46990"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________________</a:t>
            </a:r>
            <a:r>
              <a:rPr kumimoji="0" lang="en-US" sz="4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in the ___</a:t>
            </a:r>
            <a:r>
              <a:rPr kumimoji="0" lang="en-US" sz="4000" b="1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kumimoji="0" lang="en-US" altLang="zh-CN" sz="40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80975" y="4797425"/>
            <a:ext cx="561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3600" b="1">
                <a:solidFill>
                  <a:srgbClr val="FF0066"/>
                </a:solidFill>
                <a:latin typeface="Comic Sans MS" panose="030F0702030302020204" pitchFamily="66" charset="0"/>
              </a:rPr>
              <a:t>Don't feed the animals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7524750" y="4868863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chemeClr val="hlink"/>
                </a:solidFill>
                <a:latin typeface="Comic Sans MS" panose="030F0702030302020204" pitchFamily="66" charset="0"/>
              </a:rPr>
              <a:t>zoo</a:t>
            </a:r>
            <a:endParaRPr kumimoji="0" lang="en-US" altLang="zh-CN" sz="1800">
              <a:latin typeface="Arial" panose="020B0604020202020204" pitchFamily="34" charset="0"/>
            </a:endParaRPr>
          </a:p>
        </p:txBody>
      </p:sp>
      <p:pic>
        <p:nvPicPr>
          <p:cNvPr id="232454" name="Picture 6" descr="t01f3cc22ef856736c4[1]"/>
          <p:cNvPicPr>
            <a:picLocks noChangeAspect="1" noChangeArrowheads="1"/>
          </p:cNvPicPr>
          <p:nvPr/>
        </p:nvPicPr>
        <p:blipFill>
          <a:blip r:embed="rId2" cstate="email"/>
          <a:srcRect r="-150" b="-159"/>
          <a:stretch>
            <a:fillRect/>
          </a:stretch>
        </p:blipFill>
        <p:spPr bwMode="auto">
          <a:xfrm>
            <a:off x="1260475" y="765175"/>
            <a:ext cx="36718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5" name="Picture 7" descr="Listen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268413"/>
            <a:ext cx="2193925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ldLvl="0" autoUpdateAnimBg="0"/>
      <p:bldP spid="23245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926379E-AE2B-47F8-8255-5F560E89D388}" type="datetime1">
              <a:rPr kumimoji="0" lang="zh-CN" altLang="en-US"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2023-01-16</a:t>
            </a:fld>
            <a:endParaRPr kumimoji="0" lang="en-US" altLang="zh-CN" sz="18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3475" name="圆角矩形 6"/>
          <p:cNvSpPr>
            <a:spLocks noChangeArrowheads="1"/>
          </p:cNvSpPr>
          <p:nvPr/>
        </p:nvSpPr>
        <p:spPr bwMode="auto">
          <a:xfrm>
            <a:off x="252413" y="4797425"/>
            <a:ext cx="8785225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</a:ln>
        </p:spPr>
        <p:txBody>
          <a:bodyPr lIns="90170" tIns="46990" rIns="90170" bIns="46990"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________________</a:t>
            </a:r>
            <a:r>
              <a:rPr kumimoji="0" lang="en-US" sz="4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on the ___</a:t>
            </a:r>
            <a:r>
              <a:rPr kumimoji="0" lang="en-US" sz="4000" b="1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kumimoji="0" lang="en-US" altLang="zh-CN" sz="40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180975" y="4797425"/>
            <a:ext cx="5616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altLang="zh-CN" sz="3600" b="1">
                <a:solidFill>
                  <a:srgbClr val="FF0066"/>
                </a:solidFill>
                <a:latin typeface="Comic Sans MS" panose="030F0702030302020204" pitchFamily="66" charset="0"/>
              </a:rPr>
              <a:t>Don't eat and drink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7524750" y="4868863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4000" b="1">
                <a:solidFill>
                  <a:schemeClr val="hlink"/>
                </a:solidFill>
                <a:latin typeface="Comic Sans MS" panose="030F0702030302020204" pitchFamily="66" charset="0"/>
              </a:rPr>
              <a:t>bus</a:t>
            </a:r>
            <a:endParaRPr kumimoji="0" lang="en-US" altLang="zh-CN" sz="1800">
              <a:latin typeface="Arial" panose="020B0604020202020204" pitchFamily="34" charset="0"/>
            </a:endParaRPr>
          </a:p>
        </p:txBody>
      </p:sp>
      <p:pic>
        <p:nvPicPr>
          <p:cNvPr id="233478" name="Picture 6" descr="Listenan"/>
          <p:cNvPicPr>
            <a:picLocks noChangeAspect="1" noChangeArrowheads="1"/>
          </p:cNvPicPr>
          <p:nvPr/>
        </p:nvPicPr>
        <p:blipFill>
          <a:blip r:embed="rId2" cstate="email"/>
          <a:srcRect r="-161"/>
          <a:stretch>
            <a:fillRect/>
          </a:stretch>
        </p:blipFill>
        <p:spPr bwMode="auto">
          <a:xfrm>
            <a:off x="6372225" y="1484313"/>
            <a:ext cx="18208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79" name="Picture 7" descr="488-61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65175"/>
            <a:ext cx="504031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bldLvl="0" autoUpdateAnimBg="0"/>
      <p:bldP spid="233477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圆角矩形 6"/>
          <p:cNvSpPr>
            <a:spLocks noChangeArrowheads="1"/>
          </p:cNvSpPr>
          <p:nvPr/>
        </p:nvSpPr>
        <p:spPr bwMode="auto">
          <a:xfrm>
            <a:off x="395288" y="260350"/>
            <a:ext cx="8496300" cy="2592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kumimoji="0"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Don’t</a:t>
            </a:r>
            <a:r>
              <a:rPr kumimoji="0" lang="en-US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take photos</a:t>
            </a:r>
            <a:r>
              <a:rPr kumimoji="0" lang="en-US" altLang="zh-CN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in the museum</a:t>
            </a:r>
            <a:r>
              <a:rPr kumimoji="0"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Be quiet in the library.</a:t>
            </a:r>
          </a:p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Don't feed the animals in the zoo.</a:t>
            </a:r>
          </a:p>
          <a:p>
            <a:pPr algn="l"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Don't eat and drink on the bus.</a:t>
            </a:r>
          </a:p>
        </p:txBody>
      </p:sp>
      <p:grpSp>
        <p:nvGrpSpPr>
          <p:cNvPr id="234499" name="Group 3"/>
          <p:cNvGrpSpPr/>
          <p:nvPr/>
        </p:nvGrpSpPr>
        <p:grpSpPr bwMode="auto">
          <a:xfrm>
            <a:off x="179388" y="2925763"/>
            <a:ext cx="8796337" cy="2298700"/>
            <a:chOff x="0" y="0"/>
            <a:chExt cx="13852" cy="3620"/>
          </a:xfrm>
        </p:grpSpPr>
        <p:pic>
          <p:nvPicPr>
            <p:cNvPr id="234500" name="Picture 4" descr="u=2579205963,1438556865&amp;fm=90&amp;gp=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680" y="0"/>
              <a:ext cx="2173" cy="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4501" name="WordArt 5"/>
            <p:cNvSpPr>
              <a:spLocks noChangeArrowheads="1" noChangeShapeType="1"/>
            </p:cNvSpPr>
            <p:nvPr/>
          </p:nvSpPr>
          <p:spPr bwMode="auto">
            <a:xfrm>
              <a:off x="0" y="1137"/>
              <a:ext cx="11682" cy="1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omic Sans MS" panose="030F0702030302020204"/>
                </a:rPr>
                <a:t>These are polite things to do.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endParaRPr>
            </a:p>
          </p:txBody>
        </p:sp>
      </p:grpSp>
      <p:sp>
        <p:nvSpPr>
          <p:cNvPr id="234502" name="WordArt 6"/>
          <p:cNvSpPr>
            <a:spLocks noChangeArrowheads="1" noChangeShapeType="1"/>
          </p:cNvSpPr>
          <p:nvPr/>
        </p:nvSpPr>
        <p:spPr bwMode="auto">
          <a:xfrm rot="420000">
            <a:off x="323850" y="4294188"/>
            <a:ext cx="6934200" cy="1512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Unicode MS"/>
              </a:rPr>
              <a:t>These are good manners.</a:t>
            </a:r>
            <a:endParaRPr lang="zh-CN" altLang="en-US" sz="360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0</TotalTime>
  <Words>580</Words>
  <Application>Microsoft Office PowerPoint</Application>
  <PresentationFormat>全屏显示(4:3)</PresentationFormat>
  <Paragraphs>114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Adobe Caslon Pro Bold</vt:lpstr>
      <vt:lpstr>Arial Unicode MS</vt:lpstr>
      <vt:lpstr>MS PGothic</vt:lpstr>
      <vt:lpstr>华文隶书</vt:lpstr>
      <vt:lpstr>华文中宋</vt:lpstr>
      <vt:lpstr>宋体</vt:lpstr>
      <vt:lpstr>微软雅黑</vt:lpstr>
      <vt:lpstr>Arial</vt:lpstr>
      <vt:lpstr>Calibri</vt:lpstr>
      <vt:lpstr>Century Gothic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chant</vt:lpstr>
      <vt:lpstr>wait in line</vt:lpstr>
      <vt:lpstr>PowerPoint 演示文稿</vt:lpstr>
      <vt:lpstr>Some parents told me that some children did some impolite things. </vt:lpstr>
      <vt:lpstr>PowerPoint 演示文稿</vt:lpstr>
      <vt:lpstr>PowerPoint 演示文稿</vt:lpstr>
      <vt:lpstr>PowerPoint 演示文稿</vt:lpstr>
      <vt:lpstr>PowerPoint 演示文稿</vt:lpstr>
      <vt:lpstr>These are the impolite things to do.</vt:lpstr>
      <vt:lpstr>PowerPoint 演示文稿</vt:lpstr>
      <vt:lpstr>PowerPoint 演示文稿</vt:lpstr>
      <vt:lpstr>PowerPoint 演示文稿</vt:lpstr>
      <vt:lpstr>PowerPoint 演示文稿</vt:lpstr>
      <vt:lpstr>Let’s watch the video ! </vt:lpstr>
      <vt:lpstr>Let’s write polite notice(温馨提示)</vt:lpstr>
      <vt:lpstr>Polite Notice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2005-04-01T13:57:00Z</dcterms:created>
  <dcterms:modified xsi:type="dcterms:W3CDTF">2023-01-16T14:37:50Z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00080060120000000000010251600207e7000400038000</vt:lpwstr>
  </property>
  <property fmtid="{D5CDD505-2E9C-101B-9397-08002B2CF9AE}" pid="3" name="ICV">
    <vt:lpwstr>E6DA6EB01BAA4FBDBDE961F63A320792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