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38"/>
  </p:notesMasterIdLst>
  <p:sldIdLst>
    <p:sldId id="308" r:id="rId3"/>
    <p:sldId id="391" r:id="rId4"/>
    <p:sldId id="410" r:id="rId5"/>
    <p:sldId id="393" r:id="rId6"/>
    <p:sldId id="418" r:id="rId7"/>
    <p:sldId id="375" r:id="rId8"/>
    <p:sldId id="376" r:id="rId9"/>
    <p:sldId id="377" r:id="rId10"/>
    <p:sldId id="395" r:id="rId11"/>
    <p:sldId id="350" r:id="rId12"/>
    <p:sldId id="378" r:id="rId13"/>
    <p:sldId id="419" r:id="rId14"/>
    <p:sldId id="380" r:id="rId15"/>
    <p:sldId id="382" r:id="rId16"/>
    <p:sldId id="383" r:id="rId17"/>
    <p:sldId id="384" r:id="rId18"/>
    <p:sldId id="359" r:id="rId19"/>
    <p:sldId id="414" r:id="rId20"/>
    <p:sldId id="360" r:id="rId21"/>
    <p:sldId id="416" r:id="rId22"/>
    <p:sldId id="412" r:id="rId23"/>
    <p:sldId id="403" r:id="rId24"/>
    <p:sldId id="417" r:id="rId25"/>
    <p:sldId id="404" r:id="rId26"/>
    <p:sldId id="405" r:id="rId27"/>
    <p:sldId id="386" r:id="rId28"/>
    <p:sldId id="387" r:id="rId29"/>
    <p:sldId id="408" r:id="rId30"/>
    <p:sldId id="396" r:id="rId31"/>
    <p:sldId id="397" r:id="rId32"/>
    <p:sldId id="398" r:id="rId33"/>
    <p:sldId id="399" r:id="rId34"/>
    <p:sldId id="400" r:id="rId35"/>
    <p:sldId id="401" r:id="rId36"/>
    <p:sldId id="413" r:id="rId3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3399"/>
    <a:srgbClr val="43BBE1"/>
    <a:srgbClr val="AE2A28"/>
    <a:srgbClr val="FFCC00"/>
    <a:srgbClr val="FF0000"/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F38473B-6F1A-47D5-BA0B-905F48918FD5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339725"/>
            <a:ext cx="2057400" cy="57864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339725"/>
            <a:ext cx="6019800" cy="57864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11E52-F955-417E-915D-4756D8AED7C2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11308-27E7-46CB-9C98-80BA373C790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CA9D0-A50A-4E0D-A68D-FC965FFD7351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7F1D27-0B2E-4EAA-AFCF-C65A54B2DB02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D90DB-D7CC-411C-8512-5BBFD828DF98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87FB5-3C40-41F7-ACDD-D8398DB4CFED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9936B-37A5-4DF3-98A3-6BCFD25D147F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A3D58-2F9E-4D22-9EF7-71E4F9DA72E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01CBF-0C63-43A2-8497-F006289724A5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3F1EAB-DF9B-4353-8B68-8EA6EF92A5BF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E3346-B751-4779-9EEE-45DAC4312B81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F2BAD-0235-4DB4-82D0-7A5E934563CC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DF027-6E7B-4D52-B355-4BCCD8F70EA4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91086-A2EE-43A0-A4DA-008E1572FD66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328EB-CD63-437A-8A5B-5413AD96F081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BC815-B52A-4697-AB39-D39675EC81F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9372-19E8-4296-848B-1117B0149A58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6A675-ABC5-424C-A26E-F288B0E656B1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45D7C-008A-4A35-9CAE-4A41F496047D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6E3DE9-7F47-4321-AA5F-10845089FD57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CF48A7-F5D4-42FB-8971-8D4DFA141EDD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F04B8-4654-4168-A6C6-E49F176906C3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矩形 1"/>
          <p:cNvSpPr>
            <a:spLocks noChangeArrowheads="1"/>
          </p:cNvSpPr>
          <p:nvPr userDrawn="1"/>
        </p:nvSpPr>
        <p:spPr bwMode="auto">
          <a:xfrm>
            <a:off x="0" y="0"/>
            <a:ext cx="9153525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Franklin Gothic Medium" panose="020B0603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27" name="矩形 7"/>
          <p:cNvSpPr>
            <a:spLocks noChangeArrowheads="1"/>
          </p:cNvSpPr>
          <p:nvPr/>
        </p:nvSpPr>
        <p:spPr bwMode="auto">
          <a:xfrm>
            <a:off x="0" y="0"/>
            <a:ext cx="6300788" cy="34290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Franklin Gothic Medium" panose="020B0603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28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1825625" y="339725"/>
            <a:ext cx="6778625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9" name="矩形 6"/>
          <p:cNvSpPr>
            <a:spLocks noChangeArrowheads="1"/>
          </p:cNvSpPr>
          <p:nvPr/>
        </p:nvSpPr>
        <p:spPr bwMode="auto">
          <a:xfrm>
            <a:off x="2124075" y="0"/>
            <a:ext cx="7019925" cy="347663"/>
          </a:xfrm>
          <a:prstGeom prst="rect">
            <a:avLst/>
          </a:prstGeom>
          <a:solidFill>
            <a:srgbClr val="339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Franklin Gothic Medium" panose="020B06030201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30" name="矩形 6"/>
          <p:cNvSpPr>
            <a:spLocks noChangeArrowheads="1"/>
          </p:cNvSpPr>
          <p:nvPr userDrawn="1"/>
        </p:nvSpPr>
        <p:spPr bwMode="auto">
          <a:xfrm>
            <a:off x="0" y="6742113"/>
            <a:ext cx="7380288" cy="115887"/>
          </a:xfrm>
          <a:prstGeom prst="rect">
            <a:avLst/>
          </a:prstGeom>
          <a:solidFill>
            <a:srgbClr val="339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Franklin Gothic Medium" panose="020B0603020102020204" pitchFamily="34" charset="0"/>
              <a:ea typeface="微软雅黑" panose="020B0503020204020204" pitchFamily="3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716F70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rgbClr val="716F7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>
          <a:solidFill>
            <a:srgbClr val="716F70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rgbClr val="716F70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rgbClr val="716F70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rgbClr val="716F70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1661EA0-4B3E-46E5-A6C1-48C502412378}" type="datetimeFigureOut">
              <a:rPr lang="zh-CN" altLang="en-US"/>
              <a:t>2023-01-16</a:t>
            </a:fld>
            <a:endParaRPr lang="en-US" altLang="zh-CN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92CDE0B-AA5C-46CA-B240-6DB5B3456E2F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hop109008890.taobao.com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file:///E:\&#22806;&#30740;&#31038;&#20843;&#24180;&#32423;\&#22806;&#30740;&#21021;&#20013;&#33521;&#35821;&#20843;&#19978;1\Module%201%20How%20to%20learn%20English\&#35838;&#20214;\&#38142;&#25509;&#36164;&#28304;\Unit%201%20activity%202.mp3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file:///E:\&#22806;&#30740;&#31038;&#20843;&#24180;&#32423;\&#22806;&#30740;&#21021;&#20013;&#33521;&#35821;&#20843;&#19978;1\Module%201%20How%20to%20learn%20English\&#35838;&#20214;\&#38142;&#25509;&#36164;&#28304;\Unit%201%20activity%203.mp3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shop109008890.taobao.com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file:///E:\&#22806;&#30740;&#31038;&#20843;&#24180;&#32423;\&#22806;&#30740;&#21021;&#20013;&#33521;&#35821;&#20843;&#19978;1\Module%201%20How%20to%20learn%20English\&#35838;&#20214;\&#38142;&#25509;&#36164;&#28304;\Unit%201%20activity%205.mp3" TargetMode="Externa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hop109008890.taobao.com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2"/>
          <p:cNvSpPr>
            <a:spLocks noChangeArrowheads="1"/>
          </p:cNvSpPr>
          <p:nvPr/>
        </p:nvSpPr>
        <p:spPr bwMode="auto">
          <a:xfrm>
            <a:off x="1042988" y="1568450"/>
            <a:ext cx="1368425" cy="11525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chemeClr val="accent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403350" y="1639888"/>
            <a:ext cx="1368425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6600" b="1"/>
              <a:t>1</a:t>
            </a:r>
          </a:p>
        </p:txBody>
      </p:sp>
      <p:sp>
        <p:nvSpPr>
          <p:cNvPr id="4100" name="WordArt 4"/>
          <p:cNvSpPr>
            <a:spLocks noChangeArrowheads="1" noChangeShapeType="1" noTextEdit="1"/>
          </p:cNvSpPr>
          <p:nvPr/>
        </p:nvSpPr>
        <p:spPr bwMode="auto">
          <a:xfrm>
            <a:off x="2771775" y="2060848"/>
            <a:ext cx="5473700" cy="575989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5200" b="1" kern="10" dirty="0">
                <a:solidFill>
                  <a:srgbClr val="AE2A28"/>
                </a:solidFill>
                <a:latin typeface="Arial" panose="020B0604020202020204"/>
                <a:cs typeface="Arial" panose="020B0604020202020204"/>
              </a:rPr>
              <a:t>How to learn English</a:t>
            </a:r>
            <a:endParaRPr lang="zh-CN" altLang="en-US" sz="5200" b="1" kern="10" dirty="0">
              <a:solidFill>
                <a:srgbClr val="AE2A28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4101" name="WordArt 5"/>
          <p:cNvSpPr>
            <a:spLocks noChangeArrowheads="1" noChangeShapeType="1" noTextEdit="1"/>
          </p:cNvSpPr>
          <p:nvPr/>
        </p:nvSpPr>
        <p:spPr bwMode="auto">
          <a:xfrm>
            <a:off x="971550" y="1412875"/>
            <a:ext cx="1600200" cy="533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685404"/>
              </a:avLst>
            </a:prstTxWarp>
          </a:bodyPr>
          <a:lstStyle/>
          <a:p>
            <a:pPr algn="ctr"/>
            <a:r>
              <a:rPr lang="en-US" altLang="zh-CN" sz="3600" b="1" kern="10">
                <a:ln w="9525">
                  <a:solidFill>
                    <a:srgbClr val="000000"/>
                  </a:solidFill>
                  <a:round/>
                </a:ln>
                <a:solidFill>
                  <a:srgbClr val="000000"/>
                </a:solidFill>
                <a:latin typeface="Arial" panose="020B0604020202020204"/>
                <a:cs typeface="Arial" panose="020B0604020202020204"/>
              </a:rPr>
              <a:t>Module</a:t>
            </a:r>
            <a:endParaRPr lang="zh-CN" altLang="en-US" sz="3600" b="1" kern="10">
              <a:ln w="9525">
                <a:solidFill>
                  <a:srgbClr val="000000"/>
                </a:solidFill>
                <a:round/>
              </a:ln>
              <a:solidFill>
                <a:srgbClr val="000000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755576" y="2852936"/>
            <a:ext cx="7489899" cy="2351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ts val="6100"/>
              </a:lnSpc>
              <a:spcBef>
                <a:spcPct val="50000"/>
              </a:spcBef>
            </a:pPr>
            <a:r>
              <a:rPr lang="en-US" altLang="zh-CN" sz="48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Unit 1  </a:t>
            </a:r>
          </a:p>
          <a:p>
            <a:pPr algn="ctr" eaLnBrk="1" hangingPunct="1"/>
            <a:r>
              <a:rPr lang="zh-CN" altLang="en-US" sz="48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Let's try to speak English as much as possible</a:t>
            </a:r>
            <a:r>
              <a:rPr lang="zh-CN" altLang="en-US" sz="4800" b="1" dirty="0" smtClean="0">
                <a:solidFill>
                  <a:srgbClr val="003399"/>
                </a:solidFill>
                <a:latin typeface="Times New Roman" panose="02020603050405020304" pitchFamily="18" charset="0"/>
              </a:rPr>
              <a:t>.</a:t>
            </a:r>
            <a:endParaRPr lang="zh-CN" altLang="en-US" sz="4800" b="1" dirty="0">
              <a:solidFill>
                <a:srgbClr val="00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-7724" y="5805264"/>
            <a:ext cx="9151724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107950" y="1296988"/>
            <a:ext cx="9072563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0" tIns="59255" rIns="118510" bIns="59255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Tx/>
              <a:buAutoNum type="arabicPlain"/>
            </a:pPr>
            <a:r>
              <a:rPr lang="en-US" altLang="zh-CN" sz="3600" b="1" dirty="0">
                <a:solidFill>
                  <a:srgbClr val="003399"/>
                </a:solidFill>
              </a:rPr>
              <a:t>Read the instructions and check (</a:t>
            </a:r>
            <a:r>
              <a:rPr lang="en-US" altLang="zh-CN" sz="3600" b="1" dirty="0">
                <a:solidFill>
                  <a:srgbClr val="FF0000"/>
                </a:solidFill>
              </a:rPr>
              <a:t>√</a:t>
            </a:r>
            <a:r>
              <a:rPr lang="en-US" altLang="zh-CN" sz="3600" b="1" dirty="0">
                <a:solidFill>
                  <a:srgbClr val="003399"/>
                </a:solidFill>
              </a:rPr>
              <a:t> ) </a:t>
            </a:r>
          </a:p>
          <a:p>
            <a:pPr eaLnBrk="1" hangingPunct="1"/>
            <a:r>
              <a:rPr lang="en-US" altLang="zh-CN" sz="3600" b="1" dirty="0">
                <a:solidFill>
                  <a:srgbClr val="003399"/>
                </a:solidFill>
              </a:rPr>
              <a:t>   the ones you understand.</a:t>
            </a:r>
          </a:p>
        </p:txBody>
      </p:sp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792163" y="2700338"/>
            <a:ext cx="8153400" cy="331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34" tIns="59267" rIns="118534" bIns="59267">
            <a:spAutoFit/>
          </a:bodyPr>
          <a:lstStyle>
            <a:lvl1pPr marL="5143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</a:rPr>
              <a:t>1 Work in pairs. Ask and answer the questions. 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2 Correct the spelling.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3 Listen and check the words you hear.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4 Practise saying the words.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5 Match the words with their meanings.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6 Complete the sentences with the words in the box.</a:t>
            </a:r>
          </a:p>
        </p:txBody>
      </p:sp>
      <p:sp>
        <p:nvSpPr>
          <p:cNvPr id="14341" name="Rectangle 13"/>
          <p:cNvSpPr>
            <a:spLocks noChangeArrowheads="1"/>
          </p:cNvSpPr>
          <p:nvPr/>
        </p:nvSpPr>
        <p:spPr bwMode="auto">
          <a:xfrm>
            <a:off x="411163" y="2700338"/>
            <a:ext cx="8112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0" tIns="59255" rIns="118510" bIns="59255">
            <a:spAutoFit/>
          </a:bodyPr>
          <a:lstStyle/>
          <a:p>
            <a:r>
              <a: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  <a:endParaRPr lang="en-US" altLang="zh-CN" sz="40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2" name="Rectangle 13"/>
          <p:cNvSpPr>
            <a:spLocks noChangeArrowheads="1"/>
          </p:cNvSpPr>
          <p:nvPr/>
        </p:nvSpPr>
        <p:spPr bwMode="auto">
          <a:xfrm>
            <a:off x="411163" y="3205163"/>
            <a:ext cx="8112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0" tIns="59255" rIns="118510" bIns="59255">
            <a:spAutoFit/>
          </a:bodyPr>
          <a:lstStyle/>
          <a:p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14343" name="Rectangle 13"/>
          <p:cNvSpPr>
            <a:spLocks noChangeArrowheads="1"/>
          </p:cNvSpPr>
          <p:nvPr/>
        </p:nvSpPr>
        <p:spPr bwMode="auto">
          <a:xfrm>
            <a:off x="360363" y="3781425"/>
            <a:ext cx="8112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0" tIns="59255" rIns="118510" bIns="59255">
            <a:spAutoFit/>
          </a:bodyPr>
          <a:lstStyle/>
          <a:p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13319" name="Rectangle 2"/>
          <p:cNvSpPr>
            <a:spLocks noChangeArrowheads="1"/>
          </p:cNvSpPr>
          <p:nvPr/>
        </p:nvSpPr>
        <p:spPr bwMode="auto">
          <a:xfrm>
            <a:off x="36513" y="3492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13320" name="WordArt 11"/>
          <p:cNvSpPr>
            <a:spLocks noChangeArrowheads="1" noChangeShapeType="1" noTextEdit="1"/>
          </p:cNvSpPr>
          <p:nvPr/>
        </p:nvSpPr>
        <p:spPr bwMode="auto">
          <a:xfrm>
            <a:off x="144463" y="541338"/>
            <a:ext cx="4968875" cy="646112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altLang="zh-CN" sz="2800" b="1" kern="10" spc="-28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latin typeface="Arial" panose="020B0604020202020204"/>
                <a:cs typeface="Arial" panose="020B0604020202020204"/>
              </a:rPr>
              <a:t>Listening and vocabulary</a:t>
            </a:r>
            <a:endParaRPr lang="zh-CN" altLang="en-US" sz="2800" b="1" kern="10" spc="-28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latin typeface="Arial" panose="020B0604020202020204"/>
              <a:cs typeface="Arial" panose="020B0604020202020204"/>
            </a:endParaRPr>
          </a:p>
        </p:txBody>
      </p:sp>
      <p:sp>
        <p:nvSpPr>
          <p:cNvPr id="14348" name="Rectangle 13"/>
          <p:cNvSpPr>
            <a:spLocks noChangeArrowheads="1"/>
          </p:cNvSpPr>
          <p:nvPr/>
        </p:nvSpPr>
        <p:spPr bwMode="auto">
          <a:xfrm>
            <a:off x="341313" y="4357688"/>
            <a:ext cx="8112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0" tIns="59255" rIns="118510" bIns="59255">
            <a:spAutoFit/>
          </a:bodyPr>
          <a:lstStyle/>
          <a:p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341313" y="4854575"/>
            <a:ext cx="8112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0" tIns="59255" rIns="118510" bIns="59255">
            <a:spAutoFit/>
          </a:bodyPr>
          <a:lstStyle/>
          <a:p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</a:p>
        </p:txBody>
      </p:sp>
      <p:sp>
        <p:nvSpPr>
          <p:cNvPr id="14350" name="Rectangle 13"/>
          <p:cNvSpPr>
            <a:spLocks noChangeArrowheads="1"/>
          </p:cNvSpPr>
          <p:nvPr/>
        </p:nvSpPr>
        <p:spPr bwMode="auto">
          <a:xfrm>
            <a:off x="341313" y="5365750"/>
            <a:ext cx="811212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0" tIns="59255" rIns="118510" bIns="59255">
            <a:spAutoFit/>
          </a:bodyPr>
          <a:lstStyle/>
          <a:p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√</a:t>
            </a:r>
          </a:p>
        </p:txBody>
      </p:sp>
      <p:pic>
        <p:nvPicPr>
          <p:cNvPr id="13324" name="Picture 13" descr="[(6}Z2%4{@FPFV)Z0[FB_%V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92725" y="476250"/>
            <a:ext cx="792163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utoUpdateAnimBg="0"/>
      <p:bldP spid="14342" grpId="0" autoUpdateAnimBg="0"/>
      <p:bldP spid="14343" grpId="0" autoUpdateAnimBg="0"/>
      <p:bldP spid="14348" grpId="0" autoUpdateAnimBg="0"/>
      <p:bldP spid="14349" grpId="0" autoUpdateAnimBg="0"/>
      <p:bldP spid="1435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ChangeArrowheads="1"/>
          </p:cNvSpPr>
          <p:nvPr/>
        </p:nvSpPr>
        <p:spPr bwMode="auto">
          <a:xfrm>
            <a:off x="969963" y="1701800"/>
            <a:ext cx="7058025" cy="8636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39" name="TextBox 1"/>
          <p:cNvSpPr txBox="1">
            <a:spLocks noChangeArrowheads="1"/>
          </p:cNvSpPr>
          <p:nvPr/>
        </p:nvSpPr>
        <p:spPr bwMode="auto">
          <a:xfrm>
            <a:off x="684213" y="549275"/>
            <a:ext cx="8208962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0" tIns="59255" rIns="118510" bIns="59255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003399"/>
                </a:solidFill>
              </a:rPr>
              <a:t>2 </a:t>
            </a:r>
            <a:r>
              <a:rPr lang="en-US" altLang="zh-CN" sz="2800" b="1">
                <a:solidFill>
                  <a:srgbClr val="003399"/>
                </a:solidFill>
              </a:rPr>
              <a:t>Listen and answer the questions. Use</a:t>
            </a:r>
          </a:p>
          <a:p>
            <a:pPr eaLnBrk="1" hangingPunct="1"/>
            <a:r>
              <a:rPr lang="en-US" altLang="zh-CN" sz="2800" b="1">
                <a:solidFill>
                  <a:srgbClr val="003399"/>
                </a:solidFill>
              </a:rPr>
              <a:t> the words and expressions in the box.</a:t>
            </a:r>
            <a:r>
              <a:rPr lang="en-US" altLang="zh-CN" sz="2800"/>
              <a:t> </a:t>
            </a:r>
          </a:p>
        </p:txBody>
      </p:sp>
      <p:sp>
        <p:nvSpPr>
          <p:cNvPr id="14340" name="TextBox 2"/>
          <p:cNvSpPr txBox="1">
            <a:spLocks noChangeArrowheads="1"/>
          </p:cNvSpPr>
          <p:nvPr/>
        </p:nvSpPr>
        <p:spPr bwMode="auto">
          <a:xfrm>
            <a:off x="1044575" y="1619250"/>
            <a:ext cx="727233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dictionary     grammar    letter      look up  </a:t>
            </a:r>
          </a:p>
          <a:p>
            <a:pPr eaLnBrk="1" hangingPunct="1"/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make a mistake   understand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28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179388" y="2335213"/>
            <a:ext cx="7845425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</a:rPr>
              <a:t>1 Which word did Daming not understand?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2 What mistake did Lingling make?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5368" name="TextBox 4"/>
          <p:cNvSpPr txBox="1">
            <a:spLocks noChangeArrowheads="1"/>
          </p:cNvSpPr>
          <p:nvPr/>
        </p:nvSpPr>
        <p:spPr bwMode="auto">
          <a:xfrm>
            <a:off x="611188" y="3429000"/>
            <a:ext cx="66960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He didn’t understand the word “spring”.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15369" name="TextBox 4"/>
          <p:cNvSpPr txBox="1">
            <a:spLocks noChangeArrowheads="1"/>
          </p:cNvSpPr>
          <p:nvPr/>
        </p:nvSpPr>
        <p:spPr bwMode="auto">
          <a:xfrm>
            <a:off x="468313" y="5300663"/>
            <a:ext cx="100441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She made a grammar mistake. She said “go” </a:t>
            </a:r>
          </a:p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 instead of “went”.</a:t>
            </a:r>
            <a:endParaRPr lang="zh-CN" altLang="en-US" sz="3200">
              <a:solidFill>
                <a:srgbClr val="FF0000"/>
              </a:solidFill>
            </a:endParaRPr>
          </a:p>
        </p:txBody>
      </p:sp>
      <p:pic>
        <p:nvPicPr>
          <p:cNvPr id="14344" name="Picture 1" descr="0013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5825" y="3357563"/>
            <a:ext cx="1143000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autoUpdateAnimBg="0"/>
      <p:bldP spid="1536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323850" y="620713"/>
            <a:ext cx="8496300" cy="289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3 How does Daming usually check the spelling   </a:t>
            </a:r>
          </a:p>
          <a:p>
            <a:pPr>
              <a:lnSpc>
                <a:spcPct val="11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of a word?</a:t>
            </a:r>
          </a:p>
          <a:p>
            <a:pPr>
              <a:lnSpc>
                <a:spcPct val="115000"/>
              </a:lnSpc>
            </a:pPr>
            <a:endParaRPr lang="en-US" altLang="zh-CN" sz="3200" b="1"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4 Why is it difficult for Daming to check the   </a:t>
            </a:r>
          </a:p>
          <a:p>
            <a:pPr>
              <a:lnSpc>
                <a:spcPct val="11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 spelling of Cinema?</a:t>
            </a:r>
            <a:endParaRPr lang="zh-CN" altLang="en-US" sz="3200" b="1">
              <a:latin typeface="Times New Roman" panose="02020603050405020304" pitchFamily="18" charset="0"/>
            </a:endParaRPr>
          </a:p>
        </p:txBody>
      </p:sp>
      <p:sp>
        <p:nvSpPr>
          <p:cNvPr id="15370" name="TextBox 4"/>
          <p:cNvSpPr txBox="1">
            <a:spLocks noChangeArrowheads="1"/>
          </p:cNvSpPr>
          <p:nvPr/>
        </p:nvSpPr>
        <p:spPr bwMode="auto">
          <a:xfrm>
            <a:off x="755650" y="1773238"/>
            <a:ext cx="7451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He usually looks it up in the dictionary.</a:t>
            </a:r>
            <a:endParaRPr lang="zh-CN" altLang="en-US" sz="3200">
              <a:solidFill>
                <a:srgbClr val="FF0000"/>
              </a:solidFill>
            </a:endParaRPr>
          </a:p>
        </p:txBody>
      </p:sp>
      <p:sp>
        <p:nvSpPr>
          <p:cNvPr id="15371" name="TextBox 4"/>
          <p:cNvSpPr txBox="1">
            <a:spLocks noChangeArrowheads="1"/>
          </p:cNvSpPr>
          <p:nvPr/>
        </p:nvSpPr>
        <p:spPr bwMode="auto">
          <a:xfrm>
            <a:off x="755650" y="3644900"/>
            <a:ext cx="745172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It was difficult because he didn’t know the first letter.</a:t>
            </a:r>
            <a:endParaRPr lang="zh-CN" altLang="en-US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0" grpId="0" autoUpdateAnimBg="0"/>
      <p:bldP spid="15371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矩形 1"/>
          <p:cNvSpPr>
            <a:spLocks noChangeArrowheads="1"/>
          </p:cNvSpPr>
          <p:nvPr/>
        </p:nvSpPr>
        <p:spPr bwMode="auto">
          <a:xfrm>
            <a:off x="835025" y="622300"/>
            <a:ext cx="4673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003399"/>
                </a:solidFill>
              </a:rPr>
              <a:t>Then listen and read</a:t>
            </a:r>
            <a:endParaRPr lang="zh-CN" altLang="en-US"/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107950" y="1196975"/>
            <a:ext cx="8893175" cy="498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0850" indent="-4508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3500"/>
              </a:lnSpc>
            </a:pPr>
            <a:r>
              <a:rPr lang="en-US" altLang="zh-CN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James: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 back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everyone! Today, we’re going to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talk about good ways to learn English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Ready? Who has some advice?</a:t>
            </a:r>
          </a:p>
          <a:p>
            <a:pPr eaLnBrk="1" hangingPunct="1">
              <a:lnSpc>
                <a:spcPts val="3500"/>
              </a:lnSpc>
            </a:pPr>
            <a:r>
              <a:rPr lang="en-US" altLang="zh-CN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Lingling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We should always speak English in class.</a:t>
            </a:r>
          </a:p>
          <a:p>
            <a:pPr eaLnBrk="1" hangingPunct="1">
              <a:lnSpc>
                <a:spcPts val="3500"/>
              </a:lnSpc>
            </a:pPr>
            <a:r>
              <a:rPr lang="en-US" altLang="zh-CN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James: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Good! Let’s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try to speak English as much as possible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ts val="3500"/>
              </a:lnSpc>
            </a:pPr>
            <a:r>
              <a:rPr lang="en-US" altLang="zh-CN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Daming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not write down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mistakes in our notebooks?</a:t>
            </a:r>
          </a:p>
          <a:p>
            <a:pPr eaLnBrk="1" hangingPunct="1">
              <a:lnSpc>
                <a:spcPts val="3500"/>
              </a:lnSpc>
            </a:pPr>
            <a:r>
              <a:rPr lang="en-US" altLang="zh-CN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James: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That’s a good idea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And don’t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forget 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write down the correct answers next to the mistakes. What else?</a:t>
            </a:r>
          </a:p>
          <a:p>
            <a:pPr eaLnBrk="1" hangingPunct="1">
              <a:lnSpc>
                <a:spcPts val="3500"/>
              </a:lnSpc>
            </a:pPr>
            <a:r>
              <a:rPr lang="en-US" altLang="zh-CN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Lingling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It’s a good idea to spell and pronounce new words aloud every day.</a:t>
            </a:r>
          </a:p>
          <a:p>
            <a:pPr eaLnBrk="1" hangingPunct="1">
              <a:lnSpc>
                <a:spcPts val="3500"/>
              </a:lnSpc>
            </a:pPr>
            <a:r>
              <a:rPr lang="en-US" altLang="zh-CN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Ms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James: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Thanks a lot, </a:t>
            </a:r>
            <a:r>
              <a:rPr lang="en-US" altLang="zh-CN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Lingling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about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listening to the radio?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2" name="Picture 1" descr="0013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64388" y="404813"/>
            <a:ext cx="936625" cy="84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6" descr="[(6}Z2%4{@FPFV)Z0[FB_%V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940425" y="477838"/>
            <a:ext cx="792163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矩形 1"/>
          <p:cNvSpPr>
            <a:spLocks noChangeArrowheads="1"/>
          </p:cNvSpPr>
          <p:nvPr/>
        </p:nvSpPr>
        <p:spPr bwMode="auto">
          <a:xfrm>
            <a:off x="468313" y="1341438"/>
            <a:ext cx="8208962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3500"/>
              </a:lnSpc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Daming:</a:t>
            </a:r>
            <a:r>
              <a:rPr lang="en-US" altLang="zh-CN" sz="2400" b="1">
                <a:latin typeface="Times New Roman" panose="02020603050405020304" pitchFamily="18" charset="0"/>
              </a:rPr>
              <a:t> Yes,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that’s good for</a:t>
            </a:r>
            <a:r>
              <a:rPr lang="en-US" altLang="zh-CN" sz="2400" b="1">
                <a:latin typeface="Times New Roman" panose="02020603050405020304" pitchFamily="18" charset="0"/>
              </a:rPr>
              <a:t> our pronunciation too. But          </a:t>
            </a:r>
          </a:p>
          <a:p>
            <a:pPr>
              <a:lnSpc>
                <a:spcPts val="35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      there are so many new words. </a:t>
            </a:r>
          </a:p>
          <a:p>
            <a:pPr>
              <a:lnSpc>
                <a:spcPts val="3500"/>
              </a:lnSpc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Ms James:</a:t>
            </a:r>
            <a:r>
              <a:rPr lang="en-US" altLang="zh-CN" sz="2400" b="1">
                <a:latin typeface="Times New Roman" panose="02020603050405020304" pitchFamily="18" charset="0"/>
              </a:rPr>
              <a:t> You don’t need to understand every word. You                     </a:t>
            </a:r>
          </a:p>
          <a:p>
            <a:pPr>
              <a:lnSpc>
                <a:spcPts val="35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       just need to listen for key words and main ideas.</a:t>
            </a:r>
          </a:p>
          <a:p>
            <a:pPr>
              <a:lnSpc>
                <a:spcPts val="3500"/>
              </a:lnSpc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Daming:</a:t>
            </a:r>
            <a:r>
              <a:rPr lang="en-US" altLang="zh-CN" sz="2400" b="1">
                <a:latin typeface="Times New Roman" panose="02020603050405020304" pitchFamily="18" charset="0"/>
              </a:rPr>
              <a:t> That’s the same for reading. English stories are so </a:t>
            </a:r>
          </a:p>
          <a:p>
            <a:pPr>
              <a:lnSpc>
                <a:spcPts val="35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      interesting. I get to know a lot about the world through </a:t>
            </a:r>
          </a:p>
          <a:p>
            <a:pPr>
              <a:lnSpc>
                <a:spcPts val="35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      reading.</a:t>
            </a:r>
          </a:p>
          <a:p>
            <a:pPr>
              <a:lnSpc>
                <a:spcPts val="3500"/>
              </a:lnSpc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Lingling:</a:t>
            </a:r>
            <a:r>
              <a:rPr lang="en-US" altLang="zh-CN" sz="2400" b="1">
                <a:latin typeface="Times New Roman" panose="02020603050405020304" pitchFamily="18" charset="0"/>
              </a:rPr>
              <a:t> I think writing is also important.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Why don’t we</a:t>
            </a:r>
            <a:r>
              <a:rPr lang="en-US" altLang="zh-CN" sz="2400" b="1">
                <a:latin typeface="Times New Roman" panose="02020603050405020304" pitchFamily="18" charset="0"/>
              </a:rPr>
              <a:t> try </a:t>
            </a:r>
          </a:p>
          <a:p>
            <a:pPr>
              <a:lnSpc>
                <a:spcPts val="3500"/>
              </a:lnSpc>
            </a:pPr>
            <a:r>
              <a:rPr lang="en-US" altLang="zh-CN" sz="2400" b="1">
                <a:latin typeface="Times New Roman" panose="02020603050405020304" pitchFamily="18" charset="0"/>
              </a:rPr>
              <a:t>      to find some English pen friends. We can  write to them.</a:t>
            </a:r>
          </a:p>
          <a:p>
            <a:pPr>
              <a:lnSpc>
                <a:spcPts val="3500"/>
              </a:lnSpc>
            </a:pP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Ms James:</a:t>
            </a:r>
            <a:r>
              <a:rPr lang="en-US" altLang="zh-CN" sz="2400" b="1">
                <a:latin typeface="Times New Roman" panose="02020603050405020304" pitchFamily="18" charset="0"/>
              </a:rPr>
              <a:t> Excellent! I 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agree with</a:t>
            </a:r>
            <a:r>
              <a:rPr lang="en-US" altLang="zh-CN" sz="2400" b="1">
                <a:latin typeface="Times New Roman" panose="02020603050405020304" pitchFamily="18" charset="0"/>
              </a:rPr>
              <a:t> you.</a:t>
            </a:r>
            <a:endParaRPr lang="zh-CN" altLang="en-US" sz="24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矩形 1"/>
          <p:cNvSpPr>
            <a:spLocks noChangeArrowheads="1"/>
          </p:cNvSpPr>
          <p:nvPr/>
        </p:nvSpPr>
        <p:spPr bwMode="auto">
          <a:xfrm>
            <a:off x="273050" y="620713"/>
            <a:ext cx="887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003399"/>
                </a:solidFill>
              </a:rPr>
              <a:t>Now write notes about learning English.</a:t>
            </a:r>
            <a:endParaRPr lang="zh-CN" altLang="en-US" sz="3600" b="1">
              <a:solidFill>
                <a:srgbClr val="003399"/>
              </a:solidFill>
            </a:endParaRPr>
          </a:p>
        </p:txBody>
      </p:sp>
      <p:sp>
        <p:nvSpPr>
          <p:cNvPr id="19459" name="矩形 1"/>
          <p:cNvSpPr>
            <a:spLocks noChangeArrowheads="1"/>
          </p:cNvSpPr>
          <p:nvPr/>
        </p:nvSpPr>
        <p:spPr bwMode="auto">
          <a:xfrm>
            <a:off x="539750" y="1628775"/>
            <a:ext cx="8208963" cy="4362450"/>
          </a:xfrm>
          <a:prstGeom prst="rect">
            <a:avLst/>
          </a:prstGeom>
          <a:solidFill>
            <a:srgbClr val="99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</a:rPr>
              <a:t>Listening: </a:t>
            </a:r>
            <a:r>
              <a:rPr lang="en-US" altLang="zh-CN" sz="2800" b="1" i="1">
                <a:solidFill>
                  <a:schemeClr val="bg1"/>
                </a:solidFill>
                <a:latin typeface="Times New Roman" panose="02020603050405020304" pitchFamily="18" charset="0"/>
              </a:rPr>
              <a:t>listen to the radio</a:t>
            </a:r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</a:rPr>
              <a:t>  </a:t>
            </a:r>
          </a:p>
          <a:p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</a:rPr>
              <a:t>_____________________________________________                      </a:t>
            </a:r>
          </a:p>
          <a:p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</a:rPr>
              <a:t>Speaking:                      </a:t>
            </a:r>
          </a:p>
          <a:p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</a:rPr>
              <a:t>_____________________________________________ </a:t>
            </a:r>
          </a:p>
          <a:p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</a:rPr>
              <a:t>Reading:            </a:t>
            </a:r>
          </a:p>
          <a:p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</a:rPr>
              <a:t>_____________________________________________ </a:t>
            </a:r>
          </a:p>
          <a:p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</a:rPr>
              <a:t>Writing:                </a:t>
            </a:r>
          </a:p>
          <a:p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</a:rPr>
              <a:t>_____________________________________________ </a:t>
            </a:r>
          </a:p>
          <a:p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</a:rPr>
              <a:t>Learning new words:</a:t>
            </a:r>
            <a:r>
              <a:rPr lang="en-US" altLang="zh-CN" sz="2400" b="1">
                <a:latin typeface="Times New Roman" panose="02020603050405020304" pitchFamily="18" charset="0"/>
              </a:rPr>
              <a:t>           </a:t>
            </a:r>
          </a:p>
          <a:p>
            <a:r>
              <a:rPr lang="en-US" altLang="zh-CN" sz="2800" b="1">
                <a:solidFill>
                  <a:schemeClr val="bg1"/>
                </a:solidFill>
                <a:latin typeface="Times New Roman" panose="02020603050405020304" pitchFamily="18" charset="0"/>
              </a:rPr>
              <a:t>_____________________________________________</a:t>
            </a:r>
            <a:endParaRPr lang="zh-CN" altLang="en-US" sz="2800" b="1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1187450" y="2924175"/>
            <a:ext cx="6775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43BBE1"/>
                </a:solidFill>
                <a:latin typeface="Times New Roman" panose="02020603050405020304" pitchFamily="18" charset="0"/>
              </a:rPr>
              <a:t>always speak English in class (as much as possible)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1258888" y="3789363"/>
            <a:ext cx="27574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43BBE1"/>
                </a:solidFill>
                <a:latin typeface="Times New Roman" panose="02020603050405020304" pitchFamily="18" charset="0"/>
              </a:rPr>
              <a:t>read English stories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1187450" y="4652963"/>
            <a:ext cx="3790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43BBE1"/>
                </a:solidFill>
                <a:latin typeface="Times New Roman" panose="02020603050405020304" pitchFamily="18" charset="0"/>
              </a:rPr>
              <a:t>write to English pen friends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1042988" y="5516563"/>
            <a:ext cx="635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43BBE1"/>
                </a:solidFill>
                <a:latin typeface="Times New Roman" panose="02020603050405020304" pitchFamily="18" charset="0"/>
              </a:rPr>
              <a:t>spell and pronounce new words aloud everyday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3" grpId="0"/>
      <p:bldP spid="20494" grpId="0"/>
      <p:bldP spid="20495" grpId="0"/>
      <p:bldP spid="2049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矩形 1"/>
          <p:cNvSpPr>
            <a:spLocks noChangeArrowheads="1"/>
          </p:cNvSpPr>
          <p:nvPr/>
        </p:nvSpPr>
        <p:spPr bwMode="auto">
          <a:xfrm>
            <a:off x="395288" y="620713"/>
            <a:ext cx="676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003399"/>
                </a:solidFill>
              </a:rPr>
              <a:t>4 </a:t>
            </a:r>
            <a:r>
              <a:rPr lang="en-US" altLang="en-US" sz="3600" b="1">
                <a:solidFill>
                  <a:srgbClr val="003399"/>
                </a:solidFill>
              </a:rPr>
              <a:t>Underline the correct words</a:t>
            </a:r>
            <a:r>
              <a:rPr lang="en-US" altLang="zh-CN" sz="3600" b="1">
                <a:solidFill>
                  <a:srgbClr val="003399"/>
                </a:solidFill>
              </a:rPr>
              <a:t>.</a:t>
            </a:r>
            <a:endParaRPr lang="zh-CN" altLang="en-US" sz="3600" b="1">
              <a:solidFill>
                <a:srgbClr val="003399"/>
              </a:solidFill>
            </a:endParaRPr>
          </a:p>
        </p:txBody>
      </p:sp>
      <p:sp>
        <p:nvSpPr>
          <p:cNvPr id="20483" name="矩形 1"/>
          <p:cNvSpPr>
            <a:spLocks noChangeArrowheads="1"/>
          </p:cNvSpPr>
          <p:nvPr/>
        </p:nvSpPr>
        <p:spPr bwMode="auto">
          <a:xfrm>
            <a:off x="179388" y="1687513"/>
            <a:ext cx="8713787" cy="390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5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Here is my </a:t>
            </a:r>
            <a:r>
              <a:rPr lang="en-US" altLang="zh-CN" sz="2800" b="1">
                <a:solidFill>
                  <a:srgbClr val="CC0000"/>
                </a:solidFill>
                <a:latin typeface="Times New Roman" panose="02020603050405020304" pitchFamily="18" charset="0"/>
              </a:rPr>
              <a:t>(1)</a:t>
            </a:r>
            <a:r>
              <a:rPr lang="en-US" altLang="zh-CN" sz="2800" b="1"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advice / notebook</a:t>
            </a:r>
            <a:r>
              <a:rPr lang="en-US" altLang="zh-CN" sz="2800" b="1">
                <a:latin typeface="Times New Roman" panose="02020603050405020304" pitchFamily="18" charset="0"/>
              </a:rPr>
              <a:t> on learning English. Speak English </a:t>
            </a:r>
            <a:r>
              <a:rPr lang="en-US" altLang="zh-CN" sz="2800" b="1">
                <a:solidFill>
                  <a:srgbClr val="CC0000"/>
                </a:solidFill>
                <a:latin typeface="Times New Roman" panose="02020603050405020304" pitchFamily="18" charset="0"/>
              </a:rPr>
              <a:t>(2)</a:t>
            </a:r>
            <a:r>
              <a:rPr lang="en-US" altLang="zh-CN" sz="2800" b="1"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always / as much as possible</a:t>
            </a:r>
            <a:r>
              <a:rPr lang="en-US" altLang="zh-CN" sz="2800" b="1">
                <a:latin typeface="Times New Roman" panose="02020603050405020304" pitchFamily="18" charset="0"/>
              </a:rPr>
              <a:t> in class, and listen to English </a:t>
            </a:r>
            <a:r>
              <a:rPr lang="en-US" altLang="zh-CN" sz="2800" b="1">
                <a:solidFill>
                  <a:srgbClr val="CC0000"/>
                </a:solidFill>
                <a:latin typeface="Times New Roman" panose="02020603050405020304" pitchFamily="18" charset="0"/>
              </a:rPr>
              <a:t>(3)</a:t>
            </a:r>
            <a:r>
              <a:rPr lang="en-US" altLang="zh-CN" sz="2800" b="1"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in the newspaper / on the radio</a:t>
            </a:r>
            <a:r>
              <a:rPr lang="en-US" altLang="zh-CN" sz="2800" b="1">
                <a:latin typeface="Times New Roman" panose="02020603050405020304" pitchFamily="18" charset="0"/>
              </a:rPr>
              <a:t>. I </a:t>
            </a:r>
            <a:r>
              <a:rPr lang="en-US" altLang="zh-CN" sz="2800" b="1">
                <a:solidFill>
                  <a:srgbClr val="CC0000"/>
                </a:solidFill>
                <a:latin typeface="Times New Roman" panose="02020603050405020304" pitchFamily="18" charset="0"/>
              </a:rPr>
              <a:t>(4)</a:t>
            </a:r>
            <a:r>
              <a:rPr lang="en-US" altLang="zh-CN" sz="2800" b="1"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agree / forget</a:t>
            </a:r>
            <a:r>
              <a:rPr lang="en-US" altLang="zh-CN" sz="2800" b="1">
                <a:latin typeface="Times New Roman" panose="02020603050405020304" pitchFamily="18" charset="0"/>
              </a:rPr>
              <a:t> it is a good idea to look up new words in the </a:t>
            </a:r>
            <a:r>
              <a:rPr lang="en-US" altLang="zh-CN" sz="2800" b="1">
                <a:solidFill>
                  <a:srgbClr val="CC0000"/>
                </a:solidFill>
                <a:latin typeface="Times New Roman" panose="02020603050405020304" pitchFamily="18" charset="0"/>
              </a:rPr>
              <a:t>(5)</a:t>
            </a:r>
            <a:r>
              <a:rPr lang="en-US" altLang="zh-CN" sz="2800" b="1"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notebook / dictionary</a:t>
            </a:r>
            <a:r>
              <a:rPr lang="en-US" altLang="zh-CN" sz="2800" b="1">
                <a:latin typeface="Times New Roman" panose="02020603050405020304" pitchFamily="18" charset="0"/>
              </a:rPr>
              <a:t>. You can find the </a:t>
            </a:r>
            <a:r>
              <a:rPr lang="en-US" altLang="zh-CN" sz="2800" b="1">
                <a:solidFill>
                  <a:srgbClr val="CC0000"/>
                </a:solidFill>
                <a:latin typeface="Times New Roman" panose="02020603050405020304" pitchFamily="18" charset="0"/>
              </a:rPr>
              <a:t>(6)</a:t>
            </a:r>
            <a:r>
              <a:rPr lang="en-US" altLang="zh-CN" sz="2800" b="1"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correct / excellent</a:t>
            </a:r>
            <a:r>
              <a:rPr lang="en-US" altLang="zh-CN" sz="2800" b="1">
                <a:latin typeface="Times New Roman" panose="02020603050405020304" pitchFamily="18" charset="0"/>
              </a:rPr>
              <a:t> pronunciation and learn the meaning.</a:t>
            </a: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>
            <a:off x="2411413" y="2349500"/>
            <a:ext cx="1150937" cy="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V="1">
            <a:off x="4284663" y="2995613"/>
            <a:ext cx="3024187" cy="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7" name="Line 13"/>
          <p:cNvSpPr>
            <a:spLocks noChangeShapeType="1"/>
          </p:cNvSpPr>
          <p:nvPr/>
        </p:nvSpPr>
        <p:spPr bwMode="auto">
          <a:xfrm>
            <a:off x="6804025" y="3630613"/>
            <a:ext cx="1871663" cy="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971550" y="4292600"/>
            <a:ext cx="936625" cy="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>
            <a:off x="3348038" y="4941888"/>
            <a:ext cx="1871662" cy="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>
            <a:off x="179388" y="5589588"/>
            <a:ext cx="1152525" cy="0"/>
          </a:xfrm>
          <a:prstGeom prst="line">
            <a:avLst/>
          </a:prstGeom>
          <a:noFill/>
          <a:ln w="50800">
            <a:solidFill>
              <a:srgbClr val="FF00FF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5" grpId="0" animBg="1"/>
      <p:bldP spid="21516" grpId="0" animBg="1"/>
      <p:bldP spid="21517" grpId="0" animBg="1"/>
      <p:bldP spid="21518" grpId="0" animBg="1"/>
      <p:bldP spid="21519" grpId="0" animBg="1"/>
      <p:bldP spid="215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1"/>
          <p:cNvSpPr txBox="1">
            <a:spLocks noChangeArrowheads="1"/>
          </p:cNvSpPr>
          <p:nvPr/>
        </p:nvSpPr>
        <p:spPr bwMode="auto">
          <a:xfrm>
            <a:off x="1979613" y="549275"/>
            <a:ext cx="5062537" cy="84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0" tIns="59255" rIns="118510" bIns="5925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700" b="1" dirty="0">
                <a:solidFill>
                  <a:srgbClr val="000099"/>
                </a:solidFill>
              </a:rPr>
              <a:t>Language points</a:t>
            </a:r>
          </a:p>
        </p:txBody>
      </p:sp>
      <p:sp>
        <p:nvSpPr>
          <p:cNvPr id="23555" name="TextBox 2"/>
          <p:cNvSpPr txBox="1">
            <a:spLocks noChangeArrowheads="1"/>
          </p:cNvSpPr>
          <p:nvPr/>
        </p:nvSpPr>
        <p:spPr bwMode="auto">
          <a:xfrm>
            <a:off x="323850" y="1700213"/>
            <a:ext cx="8353425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0" tIns="59255" rIns="118510" bIns="59255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4200"/>
              </a:lnSpc>
              <a:buFontTx/>
              <a:buAutoNum type="arabicPeriod"/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not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down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our mistakes in our notebooks?  </a:t>
            </a:r>
          </a:p>
          <a:p>
            <a:pPr eaLnBrk="1" hangingPunct="1">
              <a:lnSpc>
                <a:spcPts val="42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为什么不把错误记在我们的笔记本上呢？</a:t>
            </a:r>
          </a:p>
          <a:p>
            <a:pPr eaLnBrk="1" hangingPunct="1">
              <a:lnSpc>
                <a:spcPts val="4200"/>
              </a:lnSpc>
            </a:pPr>
            <a:r>
              <a:rPr lang="zh-CN" altLang="en-US" sz="24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28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not …?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用来表示提出建议，相当于</a:t>
            </a:r>
          </a:p>
          <a:p>
            <a:pPr eaLnBrk="1" hangingPunct="1">
              <a:lnSpc>
                <a:spcPts val="42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why don’t you/we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…?</a:t>
            </a:r>
          </a:p>
          <a:p>
            <a:pPr eaLnBrk="1" hangingPunct="1">
              <a:lnSpc>
                <a:spcPts val="42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e.g. Why not take a walk after supper?</a:t>
            </a:r>
          </a:p>
          <a:p>
            <a:pPr eaLnBrk="1" hangingPunct="1">
              <a:lnSpc>
                <a:spcPts val="42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= Why don’t you take a walk after supper?</a:t>
            </a:r>
          </a:p>
          <a:p>
            <a:pPr eaLnBrk="1" hangingPunct="1">
              <a:lnSpc>
                <a:spcPts val="4200"/>
              </a:lnSpc>
            </a:pP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矩形 1"/>
          <p:cNvSpPr>
            <a:spLocks noChangeArrowheads="1"/>
          </p:cNvSpPr>
          <p:nvPr/>
        </p:nvSpPr>
        <p:spPr bwMode="auto">
          <a:xfrm>
            <a:off x="611188" y="1052513"/>
            <a:ext cx="7056437" cy="440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类似表示提出建议的句型还有</a:t>
            </a:r>
          </a:p>
          <a:p>
            <a:pPr marL="342900" indent="-342900"/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about …?  </a:t>
            </a:r>
          </a:p>
          <a:p>
            <a:pPr marL="342900" indent="-342900"/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What about …?</a:t>
            </a:r>
          </a:p>
          <a:p>
            <a:pPr marL="342900" indent="-342900"/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Would you like …?</a:t>
            </a:r>
          </a:p>
          <a:p>
            <a:pPr marL="342900" indent="-342900"/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Let’s ….</a:t>
            </a:r>
          </a:p>
          <a:p>
            <a:pPr marL="342900" indent="-342900"/>
            <a:endParaRPr lang="en-US" altLang="zh-CN" sz="28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/>
            <a:r>
              <a:rPr lang="en-US" altLang="zh-CN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2) write down </a:t>
            </a:r>
            <a:r>
              <a:rPr lang="zh-CN" altLang="en-US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表示“写下，记下” 相当于“</a:t>
            </a:r>
            <a:r>
              <a:rPr lang="en-US" altLang="zh-CN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 down”.</a:t>
            </a:r>
          </a:p>
          <a:p>
            <a:pPr marL="342900" indent="-342900"/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e.g. Let’s write down the correct answers.</a:t>
            </a:r>
          </a:p>
          <a:p>
            <a:pPr marL="342900" indent="-342900"/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How about writing down your ideas?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矩形 1"/>
          <p:cNvSpPr>
            <a:spLocks noChangeArrowheads="1"/>
          </p:cNvSpPr>
          <p:nvPr/>
        </p:nvSpPr>
        <p:spPr bwMode="auto">
          <a:xfrm>
            <a:off x="323850" y="476250"/>
            <a:ext cx="8278813" cy="596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0" tIns="59255" rIns="118510" bIns="59255"/>
          <a:lstStyle/>
          <a:p>
            <a:pPr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And don’t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forget to write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down the correct </a:t>
            </a:r>
          </a:p>
          <a:p>
            <a:pPr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answers next to the mistakes.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else?</a:t>
            </a:r>
          </a:p>
          <a:p>
            <a:pPr>
              <a:spcBef>
                <a:spcPct val="1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而且不要忘记把正确答案写在所犯错误旁边，还有吗？</a:t>
            </a:r>
          </a:p>
          <a:p>
            <a:pPr>
              <a:lnSpc>
                <a:spcPts val="1000"/>
              </a:lnSpc>
              <a:spcBef>
                <a:spcPct val="10000"/>
              </a:spcBef>
            </a:pPr>
            <a:endParaRPr lang="en-US" altLang="zh-CN" sz="2400" b="1" dirty="0">
              <a:solidFill>
                <a:srgbClr val="CC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10000"/>
              </a:spcBef>
            </a:pPr>
            <a:r>
              <a:rPr lang="en-US" altLang="zh-CN" sz="28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forget to do </a:t>
            </a:r>
            <a:r>
              <a:rPr lang="en-US" altLang="zh-CN" sz="28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8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忘记去做某事（某事还没发生）</a:t>
            </a:r>
          </a:p>
          <a:p>
            <a:pPr>
              <a:spcBef>
                <a:spcPct val="10000"/>
              </a:spcBef>
            </a:pPr>
            <a:r>
              <a:rPr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zh-CN" sz="28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forget doing </a:t>
            </a:r>
            <a:r>
              <a:rPr lang="en-US" altLang="zh-CN" sz="2800" b="1" dirty="0" err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8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忘记做过某事（某事已经发生）</a:t>
            </a:r>
          </a:p>
          <a:p>
            <a:pPr>
              <a:spcBef>
                <a:spcPct val="1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e.g.: Don‘t forget to post a letter for me .</a:t>
            </a:r>
          </a:p>
          <a:p>
            <a:pPr>
              <a:spcBef>
                <a:spcPct val="1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别忘了帮我邮信。</a:t>
            </a:r>
          </a:p>
          <a:p>
            <a:pPr>
              <a:spcBef>
                <a:spcPct val="1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I forget seeing you somewhere.</a:t>
            </a:r>
          </a:p>
          <a:p>
            <a:pPr>
              <a:spcBef>
                <a:spcPct val="1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我忘记了在什么地方见过你。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ct val="10000"/>
              </a:spcBef>
            </a:pP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类似用法的单词还有“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remember”</a:t>
            </a:r>
            <a:r>
              <a:rPr lang="zh-C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等</a:t>
            </a:r>
          </a:p>
          <a:p>
            <a:pPr>
              <a:spcBef>
                <a:spcPct val="10000"/>
              </a:spcBef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remember to do </a:t>
            </a:r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./remember doing </a:t>
            </a:r>
            <a:r>
              <a:rPr lang="en-US" altLang="zh-CN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sth</a:t>
            </a: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5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45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45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45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7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57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457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925513" y="2708275"/>
            <a:ext cx="7235825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1. Do you enjoy learning English?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2. Why do you learn English?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3. Do you think English is useful?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4. How to learn English well?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925513" y="1481138"/>
            <a:ext cx="4159250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/>
          <a:p>
            <a:pPr defTabSz="913130">
              <a:spcBef>
                <a:spcPct val="50000"/>
              </a:spcBef>
            </a:pPr>
            <a:r>
              <a:rPr lang="zh-CN" altLang="en-US" sz="41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41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Ask and answer</a:t>
            </a:r>
            <a:r>
              <a:rPr lang="en-US" altLang="zh-CN" sz="41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020763" y="549275"/>
            <a:ext cx="3552825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5200" b="1">
                <a:solidFill>
                  <a:srgbClr val="003399"/>
                </a:solidFill>
              </a:rPr>
              <a:t>Free talk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矩形 1"/>
          <p:cNvSpPr>
            <a:spLocks noChangeArrowheads="1"/>
          </p:cNvSpPr>
          <p:nvPr/>
        </p:nvSpPr>
        <p:spPr bwMode="auto">
          <a:xfrm>
            <a:off x="684213" y="908050"/>
            <a:ext cx="8118475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4100"/>
              </a:lnSpc>
              <a:spcBef>
                <a:spcPct val="10000"/>
              </a:spcBef>
            </a:pPr>
            <a:r>
              <a:rPr lang="en-US" altLang="zh-CN" sz="2800" b="1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else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常常用在疑问词后，表示“别的，另外的”</a:t>
            </a:r>
          </a:p>
          <a:p>
            <a:pPr>
              <a:lnSpc>
                <a:spcPts val="4100"/>
              </a:lnSpc>
            </a:pPr>
            <a:r>
              <a:rPr lang="zh-CN" altLang="en-US" sz="2800" b="1"/>
              <a:t>这里的 </a:t>
            </a:r>
            <a:r>
              <a:rPr lang="en-US" altLang="zh-CN" sz="2800" b="1"/>
              <a:t>what else </a:t>
            </a:r>
            <a:r>
              <a:rPr lang="zh-CN" altLang="en-US" sz="2800" b="1"/>
              <a:t>接在前几个表示建议的句子后，相当于</a:t>
            </a:r>
            <a:r>
              <a:rPr lang="en-US" altLang="zh-CN" sz="2800" b="1"/>
              <a:t>What else should you do? </a:t>
            </a:r>
          </a:p>
          <a:p>
            <a:pPr>
              <a:lnSpc>
                <a:spcPts val="4100"/>
              </a:lnSpc>
            </a:pPr>
            <a:r>
              <a:rPr lang="en-US" altLang="zh-CN" sz="2800" b="1"/>
              <a:t> </a:t>
            </a:r>
            <a:r>
              <a:rPr lang="en-US" altLang="zh-CN" sz="2800" b="1">
                <a:solidFill>
                  <a:srgbClr val="FF0000"/>
                </a:solidFill>
              </a:rPr>
              <a:t>else</a:t>
            </a:r>
            <a:r>
              <a:rPr lang="zh-CN" altLang="en-US" sz="2800" b="1"/>
              <a:t>，一般用在疑问词或某些代词之后。</a:t>
            </a:r>
            <a:endParaRPr lang="en-US" altLang="zh-CN" sz="2800" b="1"/>
          </a:p>
          <a:p>
            <a:pPr>
              <a:lnSpc>
                <a:spcPts val="4100"/>
              </a:lnSpc>
            </a:pPr>
            <a:r>
              <a:rPr lang="zh-CN" altLang="en-US" sz="2800" b="1"/>
              <a:t>如：</a:t>
            </a:r>
          </a:p>
          <a:p>
            <a:pPr>
              <a:lnSpc>
                <a:spcPts val="4100"/>
              </a:lnSpc>
            </a:pPr>
            <a:r>
              <a:rPr lang="en-US" altLang="zh-CN" sz="2800" b="1">
                <a:solidFill>
                  <a:srgbClr val="FF0000"/>
                </a:solidFill>
              </a:rPr>
              <a:t>Who else</a:t>
            </a:r>
            <a:r>
              <a:rPr lang="en-US" altLang="zh-CN" sz="2800" b="1"/>
              <a:t> did you see at the meeting?</a:t>
            </a:r>
          </a:p>
          <a:p>
            <a:pPr>
              <a:lnSpc>
                <a:spcPts val="4100"/>
              </a:lnSpc>
            </a:pPr>
            <a:r>
              <a:rPr lang="zh-CN" altLang="en-US" sz="2800" b="1">
                <a:solidFill>
                  <a:srgbClr val="0000FF"/>
                </a:solidFill>
              </a:rPr>
              <a:t>你在会上还看见谁了</a:t>
            </a:r>
            <a:r>
              <a:rPr lang="en-US" altLang="zh-CN" sz="2800" b="1">
                <a:solidFill>
                  <a:srgbClr val="0000FF"/>
                </a:solidFill>
              </a:rPr>
              <a:t>?</a:t>
            </a:r>
          </a:p>
          <a:p>
            <a:pPr>
              <a:lnSpc>
                <a:spcPts val="4100"/>
              </a:lnSpc>
            </a:pPr>
            <a:r>
              <a:rPr lang="en-US" altLang="zh-CN" sz="2800" b="1"/>
              <a:t>Does </a:t>
            </a:r>
            <a:r>
              <a:rPr lang="en-US" altLang="zh-CN" sz="2800" b="1">
                <a:solidFill>
                  <a:srgbClr val="FF0000"/>
                </a:solidFill>
              </a:rPr>
              <a:t>anyone else</a:t>
            </a:r>
            <a:r>
              <a:rPr lang="en-US" altLang="zh-CN" sz="2800" b="1"/>
              <a:t> want to read this book?</a:t>
            </a:r>
          </a:p>
          <a:p>
            <a:pPr>
              <a:lnSpc>
                <a:spcPts val="4100"/>
              </a:lnSpc>
            </a:pPr>
            <a:r>
              <a:rPr lang="zh-CN" altLang="en-US" sz="2800" b="1">
                <a:solidFill>
                  <a:srgbClr val="0000FF"/>
                </a:solidFill>
              </a:rPr>
              <a:t>还有别人想要看这本书吗？</a:t>
            </a:r>
            <a:endParaRPr lang="en-US" altLang="zh-CN" sz="2800" b="1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836613"/>
            <a:ext cx="3394075" cy="4525962"/>
          </a:xfrm>
          <a:solidFill>
            <a:srgbClr val="FFFFFF"/>
          </a:solidFill>
          <a:ln>
            <a:solidFill>
              <a:schemeClr val="bg1"/>
            </a:solidFill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zh-CN" altLang="en-US" b="1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其他人</a:t>
            </a:r>
          </a:p>
          <a:p>
            <a:pPr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zh-CN" altLang="en-US" b="1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其他人（否</a:t>
            </a:r>
            <a:r>
              <a:rPr lang="en-US" altLang="zh-CN" b="1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/</a:t>
            </a:r>
            <a:r>
              <a:rPr lang="zh-CN" altLang="en-US" b="1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疑问）</a:t>
            </a:r>
          </a:p>
          <a:p>
            <a:pPr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zh-CN" altLang="en-US" b="1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没有其他人</a:t>
            </a:r>
          </a:p>
          <a:p>
            <a:pPr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zh-CN" altLang="en-US" b="1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其他事</a:t>
            </a:r>
          </a:p>
          <a:p>
            <a:pPr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zh-CN" altLang="en-US" b="1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其他事（否</a:t>
            </a:r>
            <a:r>
              <a:rPr lang="en-US" altLang="zh-CN" b="1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/</a:t>
            </a:r>
            <a:r>
              <a:rPr lang="zh-CN" altLang="en-US" b="1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疑问）</a:t>
            </a:r>
          </a:p>
          <a:p>
            <a:pPr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zh-CN" altLang="en-US" b="1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没有其他事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4365625" y="793750"/>
            <a:ext cx="33131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somebody else</a:t>
            </a:r>
          </a:p>
        </p:txBody>
      </p:sp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4365625" y="1370013"/>
            <a:ext cx="33131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anybody else</a:t>
            </a: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4438650" y="1944688"/>
            <a:ext cx="33131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nobody else</a:t>
            </a:r>
          </a:p>
        </p:txBody>
      </p:sp>
      <p:sp>
        <p:nvSpPr>
          <p:cNvPr id="65543" name="Text Box 7"/>
          <p:cNvSpPr txBox="1">
            <a:spLocks noChangeArrowheads="1"/>
          </p:cNvSpPr>
          <p:nvPr/>
        </p:nvSpPr>
        <p:spPr bwMode="auto">
          <a:xfrm>
            <a:off x="4438650" y="2593975"/>
            <a:ext cx="33131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something else</a:t>
            </a:r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4438650" y="3165475"/>
            <a:ext cx="331311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anything else</a:t>
            </a: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4438650" y="3741738"/>
            <a:ext cx="33131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nothing else</a:t>
            </a:r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1835150" y="4652963"/>
            <a:ext cx="5256213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what else          who else       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where else          when else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5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/>
      <p:bldP spid="65541" grpId="0"/>
      <p:bldP spid="65542" grpId="0"/>
      <p:bldP spid="65543" grpId="0"/>
      <p:bldP spid="65544" grpId="0"/>
      <p:bldP spid="65545" grpId="0"/>
      <p:bldP spid="6554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168400"/>
            <a:ext cx="8229600" cy="568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b="1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 Let’s</a:t>
            </a:r>
            <a:r>
              <a:rPr lang="en-US" altLang="zh-CN" b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b="1" smtClean="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try to</a:t>
            </a:r>
            <a:r>
              <a:rPr lang="en-US" altLang="zh-CN" b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b="1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speak English</a:t>
            </a:r>
            <a:r>
              <a:rPr lang="en-US" altLang="zh-CN" b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b="1" smtClean="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as much as possible</a:t>
            </a:r>
            <a:r>
              <a:rPr lang="en-US" altLang="zh-CN" b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zh-CN" altLang="en-US" smtClean="0">
                <a:solidFill>
                  <a:schemeClr val="tx1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   让我们试着尽可能多说英语。</a:t>
            </a:r>
            <a:endParaRPr lang="en-US" altLang="zh-CN" smtClean="0">
              <a:solidFill>
                <a:schemeClr val="tx1"/>
              </a:solidFill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endParaRPr lang="en-US" altLang="zh-CN" b="1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zh-CN" altLang="en-US" b="1" smtClean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lang="en-US" altLang="zh-CN" b="1" smtClean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1) try to do sth. </a:t>
            </a:r>
            <a:r>
              <a:rPr lang="zh-CN" altLang="en-US" b="1" smtClean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表示努力去做某事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zh-CN" altLang="en-US" b="1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b="1" smtClean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e.g.: He tried to take good care of his sister when his mother was out.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b="1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lang="en-US" altLang="zh-CN" b="1" smtClean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2) as much as possible </a:t>
            </a:r>
            <a:r>
              <a:rPr lang="zh-CN" altLang="en-US" b="1" smtClean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尽可能多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zh-CN" altLang="en-US" b="1" smtClean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类似的还有“</a:t>
            </a:r>
            <a:r>
              <a:rPr lang="en-US" altLang="zh-CN" b="1" smtClean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as soon as possible”  </a:t>
            </a:r>
            <a:r>
              <a:rPr lang="zh-CN" altLang="en-US" b="1" smtClean="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尽可能快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矩形 3"/>
          <p:cNvSpPr>
            <a:spLocks noChangeArrowheads="1"/>
          </p:cNvSpPr>
          <p:nvPr/>
        </p:nvSpPr>
        <p:spPr bwMode="auto">
          <a:xfrm>
            <a:off x="395288" y="981075"/>
            <a:ext cx="8243887" cy="505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43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4.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</a:rPr>
              <a:t>That’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s good for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latin typeface="Times New Roman" panose="02020603050405020304" pitchFamily="18" charset="0"/>
              </a:rPr>
              <a:t>our pronunciation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</a:p>
          <a:p>
            <a:pPr>
              <a:lnSpc>
                <a:spcPts val="43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en-US" sz="2800" b="1">
                <a:latin typeface="Times New Roman" panose="02020603050405020304" pitchFamily="18" charset="0"/>
              </a:rPr>
              <a:t>它有益于我们的发音。</a:t>
            </a:r>
            <a:endParaRPr lang="en-US" altLang="zh-CN" sz="2800" b="1">
              <a:latin typeface="Times New Roman" panose="02020603050405020304" pitchFamily="18" charset="0"/>
            </a:endParaRPr>
          </a:p>
          <a:p>
            <a:pPr>
              <a:lnSpc>
                <a:spcPts val="43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   be good for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表示“对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有益”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,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其反义词组为“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be bad for” 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“对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……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有害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”</a:t>
            </a:r>
          </a:p>
          <a:p>
            <a:pPr>
              <a:lnSpc>
                <a:spcPts val="43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e.g. </a:t>
            </a:r>
            <a:r>
              <a:rPr lang="en-US" altLang="zh-CN" sz="2800" b="1">
                <a:latin typeface="Times New Roman" panose="02020603050405020304" pitchFamily="18" charset="0"/>
              </a:rPr>
              <a:t>Eating more vegetables is good for your health.</a:t>
            </a:r>
          </a:p>
          <a:p>
            <a:pPr>
              <a:lnSpc>
                <a:spcPts val="43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        Playing computer games is bad for our eyes.</a:t>
            </a:r>
          </a:p>
          <a:p>
            <a:pPr>
              <a:lnSpc>
                <a:spcPts val="43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5. I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agree with</a:t>
            </a:r>
            <a:r>
              <a:rPr lang="en-US" altLang="zh-CN" sz="2800" b="1">
                <a:latin typeface="Times New Roman" panose="02020603050405020304" pitchFamily="18" charset="0"/>
              </a:rPr>
              <a:t> you.   </a:t>
            </a:r>
            <a:r>
              <a:rPr lang="zh-CN" altLang="en-US" sz="2800" b="1">
                <a:latin typeface="Times New Roman" panose="02020603050405020304" pitchFamily="18" charset="0"/>
              </a:rPr>
              <a:t>我同意你的观点。</a:t>
            </a:r>
          </a:p>
          <a:p>
            <a:pPr>
              <a:lnSpc>
                <a:spcPts val="43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agree with sb. 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表示同意某人的看法、观点</a:t>
            </a:r>
          </a:p>
          <a:p>
            <a:pPr>
              <a:lnSpc>
                <a:spcPts val="4300"/>
              </a:lnSpc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agree on sth.  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</a:rPr>
              <a:t>表示同意某事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576263" y="623888"/>
            <a:ext cx="8604250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100" b="1">
                <a:solidFill>
                  <a:srgbClr val="003399"/>
                </a:solidFill>
                <a:ea typeface="楷体_GB2312" pitchFamily="49" charset="-122"/>
              </a:rPr>
              <a:t>Useful phrases and expressions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925513" y="1268413"/>
            <a:ext cx="3814762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zh-CN" sz="3100" b="1">
                <a:latin typeface="Times New Roman" panose="02020603050405020304" pitchFamily="18" charset="0"/>
              </a:rPr>
              <a:t>write down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zh-CN" sz="3100" b="1">
                <a:latin typeface="Times New Roman" panose="02020603050405020304" pitchFamily="18" charset="0"/>
              </a:rPr>
              <a:t>next to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zh-CN" sz="3100" b="1">
                <a:latin typeface="Times New Roman" panose="02020603050405020304" pitchFamily="18" charset="0"/>
              </a:rPr>
              <a:t>each other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zh-CN" sz="3100" b="1">
                <a:latin typeface="Times New Roman" panose="02020603050405020304" pitchFamily="18" charset="0"/>
              </a:rPr>
              <a:t>try to + </a:t>
            </a:r>
            <a:r>
              <a:rPr lang="en-US" altLang="zh-CN" sz="3100" b="1" i="1">
                <a:latin typeface="Times New Roman" panose="02020603050405020304" pitchFamily="18" charset="0"/>
              </a:rPr>
              <a:t>v.</a:t>
            </a:r>
            <a:r>
              <a:rPr lang="en-US" altLang="zh-CN" sz="3100" b="1">
                <a:latin typeface="Times New Roman" panose="02020603050405020304" pitchFamily="18" charset="0"/>
              </a:rPr>
              <a:t> </a:t>
            </a:r>
            <a:r>
              <a:rPr lang="zh-CN" altLang="en-US" sz="3100" b="1">
                <a:latin typeface="Times New Roman" panose="02020603050405020304" pitchFamily="18" charset="0"/>
              </a:rPr>
              <a:t>原形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zh-CN" sz="3100" b="1">
                <a:latin typeface="Times New Roman" panose="02020603050405020304" pitchFamily="18" charset="0"/>
              </a:rPr>
              <a:t>can + </a:t>
            </a:r>
            <a:r>
              <a:rPr lang="en-US" altLang="zh-CN" sz="3100" b="1" i="1">
                <a:latin typeface="Times New Roman" panose="02020603050405020304" pitchFamily="18" charset="0"/>
              </a:rPr>
              <a:t>v.</a:t>
            </a:r>
            <a:r>
              <a:rPr lang="en-US" altLang="zh-CN" sz="3100" b="1">
                <a:latin typeface="Times New Roman" panose="02020603050405020304" pitchFamily="18" charset="0"/>
              </a:rPr>
              <a:t> </a:t>
            </a:r>
            <a:r>
              <a:rPr lang="zh-CN" altLang="en-US" sz="3100" b="1">
                <a:latin typeface="Times New Roman" panose="02020603050405020304" pitchFamily="18" charset="0"/>
              </a:rPr>
              <a:t>原形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zh-CN" sz="3100" b="1">
                <a:latin typeface="Times New Roman" panose="02020603050405020304" pitchFamily="18" charset="0"/>
              </a:rPr>
              <a:t>should + </a:t>
            </a:r>
            <a:r>
              <a:rPr lang="en-US" altLang="zh-CN" sz="3100" b="1" i="1">
                <a:latin typeface="Times New Roman" panose="02020603050405020304" pitchFamily="18" charset="0"/>
              </a:rPr>
              <a:t>v.</a:t>
            </a:r>
            <a:r>
              <a:rPr lang="en-US" altLang="zh-CN" sz="3100" b="1">
                <a:latin typeface="Times New Roman" panose="02020603050405020304" pitchFamily="18" charset="0"/>
              </a:rPr>
              <a:t> </a:t>
            </a:r>
            <a:r>
              <a:rPr lang="zh-CN" altLang="en-US" sz="3100" b="1">
                <a:latin typeface="Times New Roman" panose="02020603050405020304" pitchFamily="18" charset="0"/>
              </a:rPr>
              <a:t>原形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zh-CN" sz="3100" b="1">
                <a:latin typeface="Times New Roman" panose="02020603050405020304" pitchFamily="18" charset="0"/>
              </a:rPr>
              <a:t>Ready?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zh-CN" sz="3100" b="1">
                <a:latin typeface="Times New Roman" panose="02020603050405020304" pitchFamily="18" charset="0"/>
              </a:rPr>
              <a:t>What else?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zh-CN" sz="3100" b="1">
                <a:latin typeface="Times New Roman" panose="02020603050405020304" pitchFamily="18" charset="0"/>
              </a:rPr>
              <a:t>help… with …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4573588" y="1358900"/>
            <a:ext cx="4125912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zh-CN" altLang="en-US" sz="3100" b="1">
                <a:solidFill>
                  <a:srgbClr val="FF0000"/>
                </a:solidFill>
              </a:rPr>
              <a:t>写下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zh-CN" altLang="en-US" sz="3100" b="1">
                <a:solidFill>
                  <a:srgbClr val="FF0000"/>
                </a:solidFill>
              </a:rPr>
              <a:t>旁边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zh-CN" altLang="en-US" sz="3100" b="1">
                <a:solidFill>
                  <a:srgbClr val="FF0000"/>
                </a:solidFill>
              </a:rPr>
              <a:t>互相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zh-CN" altLang="en-US" sz="3100" b="1">
                <a:solidFill>
                  <a:srgbClr val="FF0000"/>
                </a:solidFill>
              </a:rPr>
              <a:t>努力做某事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zh-CN" altLang="en-US" sz="3100" b="1">
                <a:solidFill>
                  <a:srgbClr val="FF0000"/>
                </a:solidFill>
              </a:rPr>
              <a:t>能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zh-CN" altLang="en-US" sz="3100" b="1">
                <a:solidFill>
                  <a:srgbClr val="FF0000"/>
                </a:solidFill>
              </a:rPr>
              <a:t>应该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zh-CN" altLang="en-US" sz="3100" b="1">
                <a:solidFill>
                  <a:srgbClr val="FF0000"/>
                </a:solidFill>
              </a:rPr>
              <a:t>准备好了吗？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zh-CN" altLang="en-US" sz="3100" b="1">
                <a:solidFill>
                  <a:srgbClr val="FF0000"/>
                </a:solidFill>
              </a:rPr>
              <a:t>还有其他的吗？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zh-CN" altLang="en-US" sz="3100" b="1">
                <a:solidFill>
                  <a:srgbClr val="FF0000"/>
                </a:solidFill>
              </a:rPr>
              <a:t>帮忙</a:t>
            </a:r>
            <a:r>
              <a:rPr lang="en-US" altLang="zh-CN" sz="3100" b="1">
                <a:solidFill>
                  <a:srgbClr val="FF0000"/>
                </a:solidFill>
                <a:latin typeface="宋体" panose="02010600030101010101" pitchFamily="2" charset="-122"/>
              </a:rPr>
              <a:t>……</a:t>
            </a:r>
            <a:endParaRPr lang="en-US" altLang="zh-CN" sz="31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2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2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22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22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22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22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22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22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5222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308100" y="458788"/>
            <a:ext cx="6430963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b="1">
                <a:latin typeface="Times New Roman" panose="02020603050405020304" pitchFamily="18" charset="0"/>
              </a:rPr>
              <a:t>1. Excellent!</a:t>
            </a:r>
          </a:p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  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优秀的；棒极了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!</a:t>
            </a:r>
          </a:p>
          <a:p>
            <a:pPr eaLnBrk="1" hangingPunct="1"/>
            <a:r>
              <a:rPr lang="en-US" altLang="zh-CN" sz="3200" b="1">
                <a:latin typeface="Times New Roman" panose="02020603050405020304" pitchFamily="18" charset="0"/>
              </a:rPr>
              <a:t>2. That’s a good idea.</a:t>
            </a:r>
          </a:p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这是个好主意。</a:t>
            </a:r>
          </a:p>
          <a:p>
            <a:pPr eaLnBrk="1" hangingPunct="1"/>
            <a:r>
              <a:rPr lang="en-US" altLang="zh-CN" sz="3200" b="1">
                <a:latin typeface="Times New Roman" panose="02020603050405020304" pitchFamily="18" charset="0"/>
              </a:rPr>
              <a:t>3. Thanks a lot.</a:t>
            </a:r>
          </a:p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  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非常感谢。</a:t>
            </a:r>
          </a:p>
          <a:p>
            <a:pPr eaLnBrk="1" hangingPunct="1"/>
            <a:r>
              <a:rPr lang="en-US" altLang="zh-CN" sz="3200" b="1">
                <a:latin typeface="Times New Roman" panose="02020603050405020304" pitchFamily="18" charset="0"/>
              </a:rPr>
              <a:t>4. Why don’t you + </a:t>
            </a:r>
            <a:r>
              <a:rPr lang="en-US" altLang="zh-CN" sz="3200" b="1" i="1">
                <a:latin typeface="Times New Roman" panose="02020603050405020304" pitchFamily="18" charset="0"/>
              </a:rPr>
              <a:t>v.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r>
              <a:rPr lang="zh-CN" altLang="en-US" sz="3200" b="1">
                <a:latin typeface="Times New Roman" panose="02020603050405020304" pitchFamily="18" charset="0"/>
              </a:rPr>
              <a:t>原形</a:t>
            </a:r>
            <a:r>
              <a:rPr lang="en-US" altLang="zh-CN" sz="3200" b="1">
                <a:latin typeface="Times New Roman" panose="02020603050405020304" pitchFamily="18" charset="0"/>
              </a:rPr>
              <a:t>?</a:t>
            </a:r>
            <a:endParaRPr lang="zh-CN" altLang="en-US" sz="3200" b="1">
              <a:latin typeface="Times New Roman" panose="02020603050405020304" pitchFamily="18" charset="0"/>
            </a:endParaRPr>
          </a:p>
          <a:p>
            <a:pPr eaLnBrk="1" hangingPunct="1"/>
            <a:r>
              <a:rPr lang="zh-CN" altLang="en-US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为什么你不做</a:t>
            </a:r>
            <a:r>
              <a:rPr lang="en-US" altLang="zh-CN" sz="3200" b="1">
                <a:solidFill>
                  <a:srgbClr val="FF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呢？</a:t>
            </a:r>
          </a:p>
          <a:p>
            <a:pPr eaLnBrk="1" hangingPunct="1"/>
            <a:r>
              <a:rPr lang="en-US" altLang="zh-CN" sz="3200" b="1">
                <a:latin typeface="Times New Roman" panose="02020603050405020304" pitchFamily="18" charset="0"/>
              </a:rPr>
              <a:t>5. How about + </a:t>
            </a:r>
            <a:r>
              <a:rPr lang="en-US" altLang="zh-CN" sz="3200" b="1" i="1">
                <a:latin typeface="Times New Roman" panose="02020603050405020304" pitchFamily="18" charset="0"/>
              </a:rPr>
              <a:t>v.</a:t>
            </a:r>
            <a:r>
              <a:rPr lang="en-US" altLang="zh-CN" sz="3200" b="1">
                <a:latin typeface="Times New Roman" panose="02020603050405020304" pitchFamily="18" charset="0"/>
              </a:rPr>
              <a:t>-ing?</a:t>
            </a:r>
          </a:p>
          <a:p>
            <a:pPr eaLnBrk="1" hangingPunct="1"/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FF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怎么样呢？</a:t>
            </a:r>
          </a:p>
          <a:p>
            <a:pPr eaLnBrk="1" hangingPunct="1"/>
            <a:r>
              <a:rPr lang="en-US" altLang="zh-CN" sz="3200" b="1">
                <a:latin typeface="Times New Roman" panose="02020603050405020304" pitchFamily="18" charset="0"/>
              </a:rPr>
              <a:t>6. It’s a good idea to + </a:t>
            </a:r>
            <a:r>
              <a:rPr lang="en-US" altLang="zh-CN" sz="3200" b="1" i="1">
                <a:latin typeface="Times New Roman" panose="02020603050405020304" pitchFamily="18" charset="0"/>
              </a:rPr>
              <a:t>v.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r>
              <a:rPr lang="zh-CN" altLang="en-US" sz="3200" b="1">
                <a:latin typeface="Times New Roman" panose="02020603050405020304" pitchFamily="18" charset="0"/>
              </a:rPr>
              <a:t>原形</a:t>
            </a:r>
            <a:r>
              <a:rPr lang="en-US" altLang="zh-CN" sz="3200" b="1">
                <a:latin typeface="Times New Roman" panose="02020603050405020304" pitchFamily="18" charset="0"/>
              </a:rPr>
              <a:t>.</a:t>
            </a:r>
            <a:endParaRPr lang="zh-CN" altLang="en-US" sz="3200" b="1">
              <a:latin typeface="Times New Roman" panose="02020603050405020304" pitchFamily="18" charset="0"/>
            </a:endParaRPr>
          </a:p>
          <a:p>
            <a:pPr eaLnBrk="1" hangingPunct="1"/>
            <a:r>
              <a:rPr lang="zh-CN" altLang="en-US" sz="3200" b="1">
                <a:latin typeface="Times New Roman" panose="02020603050405020304" pitchFamily="18" charset="0"/>
              </a:rPr>
              <a:t>    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做</a:t>
            </a:r>
            <a:r>
              <a:rPr lang="en-US" altLang="zh-CN" sz="3200" b="1">
                <a:solidFill>
                  <a:srgbClr val="FF0000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是个好主意。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32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32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32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32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32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325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矩形 1"/>
          <p:cNvSpPr>
            <a:spLocks noChangeArrowheads="1"/>
          </p:cNvSpPr>
          <p:nvPr/>
        </p:nvSpPr>
        <p:spPr bwMode="auto">
          <a:xfrm>
            <a:off x="395288" y="1274763"/>
            <a:ext cx="8045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003399"/>
                </a:solidFill>
              </a:rPr>
              <a:t>5 </a:t>
            </a:r>
            <a:r>
              <a:rPr lang="en-US" altLang="en-US" sz="3600" b="1">
                <a:solidFill>
                  <a:srgbClr val="003399"/>
                </a:solidFill>
              </a:rPr>
              <a:t>Listen and mark the intonation.</a:t>
            </a:r>
            <a:endParaRPr lang="zh-CN" altLang="en-US" sz="3600" b="1">
              <a:solidFill>
                <a:srgbClr val="003399"/>
              </a:solidFill>
            </a:endParaRPr>
          </a:p>
        </p:txBody>
      </p:sp>
      <p:pic>
        <p:nvPicPr>
          <p:cNvPr id="30723" name="Picture 1" descr="0013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981075"/>
            <a:ext cx="1143000" cy="103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矩形 3"/>
          <p:cNvSpPr>
            <a:spLocks noChangeArrowheads="1"/>
          </p:cNvSpPr>
          <p:nvPr/>
        </p:nvSpPr>
        <p:spPr bwMode="auto">
          <a:xfrm>
            <a:off x="285750" y="1989138"/>
            <a:ext cx="8858250" cy="336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8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1 We should always speak English in class.</a:t>
            </a:r>
          </a:p>
          <a:p>
            <a:pPr>
              <a:lnSpc>
                <a:spcPct val="128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2 Let’s try to speak English as much as possible.</a:t>
            </a:r>
          </a:p>
          <a:p>
            <a:pPr>
              <a:lnSpc>
                <a:spcPct val="128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3 Why not write down the mistakes in our notebooks?</a:t>
            </a:r>
          </a:p>
          <a:p>
            <a:pPr>
              <a:lnSpc>
                <a:spcPct val="128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4 It’s a good idea to spell and pronounce new words </a:t>
            </a:r>
          </a:p>
          <a:p>
            <a:pPr>
              <a:lnSpc>
                <a:spcPct val="128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 aloud.</a:t>
            </a:r>
          </a:p>
          <a:p>
            <a:pPr>
              <a:lnSpc>
                <a:spcPct val="128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5 How about listening to the radio</a:t>
            </a:r>
            <a:r>
              <a:rPr lang="zh-CN" altLang="en-US" sz="2800" b="1">
                <a:latin typeface="Times New Roman" panose="02020603050405020304" pitchFamily="18" charset="0"/>
              </a:rPr>
              <a:t>？</a:t>
            </a:r>
          </a:p>
        </p:txBody>
      </p:sp>
      <p:sp>
        <p:nvSpPr>
          <p:cNvPr id="30725" name="矩形 4"/>
          <p:cNvSpPr>
            <a:spLocks noChangeArrowheads="1"/>
          </p:cNvSpPr>
          <p:nvPr/>
        </p:nvSpPr>
        <p:spPr bwMode="auto">
          <a:xfrm>
            <a:off x="1116013" y="5589588"/>
            <a:ext cx="6102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>
                <a:solidFill>
                  <a:srgbClr val="003399"/>
                </a:solidFill>
              </a:rPr>
              <a:t>Now listen again and repeat. </a:t>
            </a:r>
            <a:endParaRPr lang="zh-CN" altLang="en-US" sz="3600">
              <a:solidFill>
                <a:srgbClr val="003399"/>
              </a:solidFill>
            </a:endParaRPr>
          </a:p>
        </p:txBody>
      </p:sp>
      <p:pic>
        <p:nvPicPr>
          <p:cNvPr id="30726" name="Picture 1" descr="0013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21613" y="5373688"/>
            <a:ext cx="1143000" cy="103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7" name="WordArt 7"/>
          <p:cNvSpPr>
            <a:spLocks noChangeArrowheads="1" noChangeShapeType="1" noTextEdit="1"/>
          </p:cNvSpPr>
          <p:nvPr/>
        </p:nvSpPr>
        <p:spPr bwMode="auto">
          <a:xfrm>
            <a:off x="1187450" y="622300"/>
            <a:ext cx="5400675" cy="71913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US" altLang="zh-CN" sz="2800" b="1" kern="10" spc="-280">
                <a:ln w="12700">
                  <a:solidFill>
                    <a:srgbClr val="000099"/>
                  </a:solidFill>
                  <a:round/>
                </a:ln>
                <a:solidFill>
                  <a:srgbClr val="33CCFF"/>
                </a:solidFill>
                <a:latin typeface="Arial" panose="020B0604020202020204"/>
                <a:cs typeface="Arial" panose="020B0604020202020204"/>
              </a:rPr>
              <a:t>Pronunciation and speaking</a:t>
            </a:r>
            <a:endParaRPr lang="zh-CN" altLang="en-US" sz="2800" b="1" kern="10" spc="-280">
              <a:ln w="12700">
                <a:solidFill>
                  <a:srgbClr val="000099"/>
                </a:solidFill>
                <a:round/>
              </a:ln>
              <a:solidFill>
                <a:srgbClr val="33CCFF"/>
              </a:solidFill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矩形 1"/>
          <p:cNvSpPr>
            <a:spLocks noChangeArrowheads="1"/>
          </p:cNvSpPr>
          <p:nvPr/>
        </p:nvSpPr>
        <p:spPr bwMode="auto">
          <a:xfrm>
            <a:off x="395288" y="725488"/>
            <a:ext cx="83121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003399"/>
                </a:solidFill>
              </a:rPr>
              <a:t>6 </a:t>
            </a:r>
            <a:r>
              <a:rPr lang="en-US" altLang="zh-CN" sz="3600" b="1">
                <a:solidFill>
                  <a:srgbClr val="003399"/>
                </a:solidFill>
                <a:cs typeface="Times New Roman" panose="02020603050405020304" pitchFamily="18" charset="0"/>
              </a:rPr>
              <a:t>Work in pairs. Talk about problems </a:t>
            </a:r>
          </a:p>
          <a:p>
            <a:r>
              <a:rPr lang="en-US" altLang="zh-CN" sz="3600" b="1">
                <a:solidFill>
                  <a:srgbClr val="003399"/>
                </a:solidFill>
                <a:cs typeface="Times New Roman" panose="02020603050405020304" pitchFamily="18" charset="0"/>
              </a:rPr>
              <a:t>in learning English and give advice.</a:t>
            </a:r>
            <a:endParaRPr lang="zh-CN" altLang="en-US" sz="3600" b="1">
              <a:solidFill>
                <a:srgbClr val="003399"/>
              </a:solidFill>
              <a:cs typeface="Times New Roman" panose="02020603050405020304" pitchFamily="18" charset="0"/>
            </a:endParaRPr>
          </a:p>
        </p:txBody>
      </p:sp>
      <p:sp>
        <p:nvSpPr>
          <p:cNvPr id="31747" name="矩形 4"/>
          <p:cNvSpPr>
            <a:spLocks noChangeArrowheads="1"/>
          </p:cNvSpPr>
          <p:nvPr/>
        </p:nvSpPr>
        <p:spPr bwMode="auto">
          <a:xfrm>
            <a:off x="755650" y="2205038"/>
            <a:ext cx="2736850" cy="1249362"/>
          </a:xfrm>
          <a:prstGeom prst="rect">
            <a:avLst/>
          </a:prstGeom>
          <a:solidFill>
            <a:srgbClr val="0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CC0000"/>
                </a:solidFill>
              </a:rPr>
              <a:t>Problems</a:t>
            </a:r>
          </a:p>
          <a:p>
            <a:r>
              <a:rPr lang="en-US" altLang="zh-CN" sz="2400" b="1"/>
              <a:t>I can’t …</a:t>
            </a:r>
          </a:p>
          <a:p>
            <a:r>
              <a:rPr lang="en-US" altLang="zh-CN" sz="2400" b="1"/>
              <a:t>I don’t know…</a:t>
            </a:r>
          </a:p>
        </p:txBody>
      </p:sp>
      <p:sp>
        <p:nvSpPr>
          <p:cNvPr id="31748" name="矩形 4"/>
          <p:cNvSpPr>
            <a:spLocks noChangeArrowheads="1"/>
          </p:cNvSpPr>
          <p:nvPr/>
        </p:nvSpPr>
        <p:spPr bwMode="auto">
          <a:xfrm>
            <a:off x="4643438" y="2205038"/>
            <a:ext cx="3384550" cy="12493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chemeClr val="bg1"/>
                </a:solidFill>
              </a:rPr>
              <a:t>Advice</a:t>
            </a:r>
          </a:p>
          <a:p>
            <a:r>
              <a:rPr lang="en-US" altLang="zh-CN" sz="2400" b="1"/>
              <a:t>How / what about…?</a:t>
            </a:r>
          </a:p>
          <a:p>
            <a:r>
              <a:rPr lang="en-US" altLang="zh-CN" sz="2400" b="1"/>
              <a:t>Why not / don’t you…?</a:t>
            </a:r>
          </a:p>
        </p:txBody>
      </p:sp>
      <p:sp>
        <p:nvSpPr>
          <p:cNvPr id="31749" name="矩形 4"/>
          <p:cNvSpPr>
            <a:spLocks noChangeArrowheads="1"/>
          </p:cNvSpPr>
          <p:nvPr/>
        </p:nvSpPr>
        <p:spPr bwMode="auto">
          <a:xfrm>
            <a:off x="684213" y="3789363"/>
            <a:ext cx="7343775" cy="1800225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 i="1">
                <a:latin typeface="Times New Roman" panose="02020603050405020304" pitchFamily="18" charset="0"/>
              </a:rPr>
              <a:t>－</a:t>
            </a:r>
            <a:r>
              <a:rPr lang="en-US" altLang="zh-CN" sz="2800" b="1" i="1">
                <a:latin typeface="Times New Roman" panose="02020603050405020304" pitchFamily="18" charset="0"/>
              </a:rPr>
              <a:t>I can’t speak English well.</a:t>
            </a:r>
          </a:p>
          <a:p>
            <a:r>
              <a:rPr lang="en-US" altLang="zh-CN" sz="2800" b="1" i="1">
                <a:latin typeface="Times New Roman" panose="02020603050405020304" pitchFamily="18" charset="0"/>
              </a:rPr>
              <a:t>    What should I do?</a:t>
            </a:r>
          </a:p>
          <a:p>
            <a:r>
              <a:rPr lang="zh-CN" altLang="en-US" sz="2800" b="1" i="1">
                <a:latin typeface="Times New Roman" panose="02020603050405020304" pitchFamily="18" charset="0"/>
              </a:rPr>
              <a:t>－</a:t>
            </a:r>
            <a:r>
              <a:rPr lang="en-US" altLang="zh-CN" sz="2800" b="1" i="1">
                <a:latin typeface="Times New Roman" panose="02020603050405020304" pitchFamily="18" charset="0"/>
              </a:rPr>
              <a:t>Why don’t you try to talk to our classmates  </a:t>
            </a:r>
          </a:p>
          <a:p>
            <a:r>
              <a:rPr lang="en-US" altLang="zh-CN" sz="2800" b="1" i="1">
                <a:latin typeface="Times New Roman" panose="02020603050405020304" pitchFamily="18" charset="0"/>
              </a:rPr>
              <a:t>    in English?</a:t>
            </a:r>
          </a:p>
        </p:txBody>
      </p:sp>
      <p:pic>
        <p:nvPicPr>
          <p:cNvPr id="31750" name="Picture 7" descr="tal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500" y="5619750"/>
            <a:ext cx="2476500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83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8275" y="1611313"/>
            <a:ext cx="9372600" cy="5562600"/>
          </a:xfrm>
        </p:spPr>
        <p:txBody>
          <a:bodyPr/>
          <a:lstStyle/>
          <a:p>
            <a:pPr eaLnBrk="1" hangingPunct="1">
              <a:lnSpc>
                <a:spcPct val="95000"/>
              </a:lnSpc>
              <a:buFontTx/>
              <a:buNone/>
            </a:pPr>
            <a:r>
              <a:rPr lang="en-US" altLang="zh-CN" sz="2800" b="1" smtClean="0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lang="zh-CN" altLang="en-US" sz="2800" b="1" smtClean="0">
                <a:solidFill>
                  <a:srgbClr val="0000FF"/>
                </a:solidFill>
                <a:latin typeface="Times New Roman" panose="02020603050405020304" pitchFamily="18" charset="0"/>
              </a:rPr>
              <a:t>无论你走到哪里，都可以用英语。</a:t>
            </a:r>
            <a:r>
              <a:rPr lang="zh-CN" altLang="en-US" sz="2800" b="1" smtClean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lnSpc>
                <a:spcPct val="95000"/>
              </a:lnSpc>
              <a:buFontTx/>
              <a:buNone/>
            </a:pPr>
            <a:r>
              <a:rPr lang="en-US" altLang="zh-CN" sz="2800" b="1" smtClean="0">
                <a:latin typeface="Times New Roman" panose="02020603050405020304" pitchFamily="18" charset="0"/>
              </a:rPr>
              <a:t>Wherever you go in the world, you can speak English.</a:t>
            </a:r>
            <a:endParaRPr lang="en-US" altLang="zh-CN" sz="2800" b="1" smtClean="0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5000"/>
              </a:lnSpc>
              <a:buFontTx/>
              <a:buNone/>
            </a:pPr>
            <a:r>
              <a:rPr lang="en-US" altLang="zh-CN" sz="2800" b="1" smtClean="0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lang="zh-CN" altLang="en-US" sz="2800" b="1" smtClean="0">
                <a:solidFill>
                  <a:srgbClr val="0000FF"/>
                </a:solidFill>
                <a:latin typeface="宋体" panose="02010600030101010101" pitchFamily="2" charset="-122"/>
              </a:rPr>
              <a:t>要想说的技能取得进步，每天用英语与你的朋友交流。</a:t>
            </a:r>
          </a:p>
          <a:p>
            <a:pPr eaLnBrk="1" hangingPunct="1">
              <a:lnSpc>
                <a:spcPct val="95000"/>
              </a:lnSpc>
              <a:buFontTx/>
              <a:buNone/>
            </a:pPr>
            <a:r>
              <a:rPr lang="en-US" altLang="zh-CN" sz="2800" b="1" smtClean="0">
                <a:latin typeface="Times New Roman" panose="02020603050405020304" pitchFamily="18" charset="0"/>
              </a:rPr>
              <a:t>To make progress in speaking skills, talk to your friends</a:t>
            </a:r>
          </a:p>
          <a:p>
            <a:pPr eaLnBrk="1" hangingPunct="1">
              <a:lnSpc>
                <a:spcPct val="95000"/>
              </a:lnSpc>
              <a:buFontTx/>
              <a:buNone/>
            </a:pPr>
            <a:r>
              <a:rPr lang="en-US" altLang="zh-CN" sz="2800" b="1" smtClean="0">
                <a:latin typeface="Times New Roman" panose="02020603050405020304" pitchFamily="18" charset="0"/>
              </a:rPr>
              <a:t> in English.</a:t>
            </a:r>
          </a:p>
          <a:p>
            <a:pPr eaLnBrk="1" hangingPunct="1">
              <a:lnSpc>
                <a:spcPct val="95000"/>
              </a:lnSpc>
              <a:buFontTx/>
              <a:buNone/>
            </a:pPr>
            <a:r>
              <a:rPr lang="en-US" altLang="zh-CN" sz="2800" smtClean="0">
                <a:solidFill>
                  <a:srgbClr val="0000FF"/>
                </a:solidFill>
                <a:latin typeface="宋体" panose="02010600030101010101" pitchFamily="2" charset="-122"/>
              </a:rPr>
              <a:t>3</a:t>
            </a:r>
            <a:r>
              <a:rPr lang="en-US" altLang="zh-CN" sz="2800" b="1" smtClean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r>
              <a:rPr lang="zh-CN" altLang="en-US" sz="2800" b="1" smtClean="0">
                <a:solidFill>
                  <a:srgbClr val="0000FF"/>
                </a:solidFill>
              </a:rPr>
              <a:t>一门语言再简单，要学习它也必须付出一定的努力。</a:t>
            </a:r>
            <a:endParaRPr lang="zh-CN" altLang="en-US" sz="2800" b="1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5000"/>
              </a:lnSpc>
              <a:buFontTx/>
              <a:buNone/>
            </a:pPr>
            <a:r>
              <a:rPr lang="en-US" altLang="zh-CN" sz="2800" b="1" smtClean="0">
                <a:latin typeface="Times New Roman" panose="02020603050405020304" pitchFamily="18" charset="0"/>
              </a:rPr>
              <a:t>Learning a foreign language requires a certain effort, </a:t>
            </a:r>
          </a:p>
          <a:p>
            <a:pPr eaLnBrk="1" hangingPunct="1">
              <a:lnSpc>
                <a:spcPct val="95000"/>
              </a:lnSpc>
              <a:buFontTx/>
              <a:buNone/>
            </a:pPr>
            <a:r>
              <a:rPr lang="en-US" altLang="zh-CN" sz="2800" b="1" smtClean="0">
                <a:solidFill>
                  <a:srgbClr val="FF3300"/>
                </a:solidFill>
                <a:latin typeface="Times New Roman" panose="02020603050405020304" pitchFamily="18" charset="0"/>
              </a:rPr>
              <a:t>however easy it is.</a:t>
            </a:r>
            <a:endParaRPr lang="zh-CN" altLang="en-US" sz="2800" b="1" smtClean="0">
              <a:latin typeface="Times New Roman" panose="02020603050405020304" pitchFamily="18" charset="0"/>
            </a:endParaRPr>
          </a:p>
        </p:txBody>
      </p:sp>
      <p:sp>
        <p:nvSpPr>
          <p:cNvPr id="32772" name="Text Box 6"/>
          <p:cNvSpPr>
            <a:spLocks noGrp="1" noChangeArrowheads="1"/>
          </p:cNvSpPr>
          <p:nvPr>
            <p:ph type="title"/>
          </p:nvPr>
        </p:nvSpPr>
        <p:spPr>
          <a:xfrm>
            <a:off x="0" y="544513"/>
            <a:ext cx="4340225" cy="868362"/>
          </a:xfrm>
          <a:noFill/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zh-CN" sz="3200" b="1" smtClean="0">
                <a:solidFill>
                  <a:srgbClr val="FF0000"/>
                </a:solidFill>
              </a:rPr>
              <a:t>Beautiful sentences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8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8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8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8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8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58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58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6" dur="500"/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9" dur="500"/>
                                        <p:tgtEl>
                                          <p:spTgt spid="58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2" dur="500"/>
                                        <p:tgtEl>
                                          <p:spTgt spid="58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5" dur="500"/>
                                        <p:tgtEl>
                                          <p:spTgt spid="58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8" dur="500"/>
                                        <p:tgtEl>
                                          <p:spTgt spid="58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58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58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583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583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583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583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827088" y="1449388"/>
            <a:ext cx="7585075" cy="482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marL="342900" indent="-3429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100" b="1" dirty="0">
                <a:latin typeface="Times New Roman" panose="02020603050405020304" pitchFamily="18" charset="0"/>
              </a:rPr>
              <a:t>1. Robin doesn’t speak Chinese so I’ll have to ________ (</a:t>
            </a:r>
            <a:r>
              <a:rPr lang="zh-CN" altLang="en-US" sz="3100" b="1" dirty="0">
                <a:latin typeface="Times New Roman" panose="02020603050405020304" pitchFamily="18" charset="0"/>
              </a:rPr>
              <a:t>翻译</a:t>
            </a:r>
            <a:r>
              <a:rPr lang="en-US" altLang="zh-CN" sz="3100" b="1" dirty="0">
                <a:latin typeface="Times New Roman" panose="02020603050405020304" pitchFamily="18" charset="0"/>
              </a:rPr>
              <a:t>) Chinese to English.</a:t>
            </a:r>
          </a:p>
          <a:p>
            <a:pPr eaLnBrk="1" hangingPunct="1"/>
            <a:r>
              <a:rPr lang="en-US" altLang="zh-CN" sz="3100" b="1" dirty="0">
                <a:latin typeface="Times New Roman" panose="02020603050405020304" pitchFamily="18" charset="0"/>
              </a:rPr>
              <a:t>2. __________ (</a:t>
            </a:r>
            <a:r>
              <a:rPr lang="zh-CN" altLang="en-US" sz="3100" b="1" dirty="0">
                <a:latin typeface="Times New Roman" panose="02020603050405020304" pitchFamily="18" charset="0"/>
              </a:rPr>
              <a:t>改正</a:t>
            </a:r>
            <a:r>
              <a:rPr lang="en-US" altLang="zh-CN" sz="3100" b="1" dirty="0">
                <a:latin typeface="Times New Roman" panose="02020603050405020304" pitchFamily="18" charset="0"/>
              </a:rPr>
              <a:t>) the mistakes of your homework is very important.</a:t>
            </a:r>
          </a:p>
          <a:p>
            <a:pPr eaLnBrk="1" hangingPunct="1"/>
            <a:r>
              <a:rPr lang="en-US" altLang="zh-CN" sz="3100" b="1" dirty="0">
                <a:latin typeface="Times New Roman" panose="02020603050405020304" pitchFamily="18" charset="0"/>
              </a:rPr>
              <a:t>3. Can you ______ (</a:t>
            </a:r>
            <a:r>
              <a:rPr lang="zh-CN" altLang="en-US" sz="3100" b="1" dirty="0">
                <a:latin typeface="Times New Roman" panose="02020603050405020304" pitchFamily="18" charset="0"/>
              </a:rPr>
              <a:t>重复</a:t>
            </a:r>
            <a:r>
              <a:rPr lang="en-US" altLang="zh-CN" sz="3100" b="1" dirty="0">
                <a:latin typeface="Times New Roman" panose="02020603050405020304" pitchFamily="18" charset="0"/>
              </a:rPr>
              <a:t>) your questions?</a:t>
            </a:r>
          </a:p>
          <a:p>
            <a:pPr eaLnBrk="1" hangingPunct="1"/>
            <a:r>
              <a:rPr lang="en-US" altLang="zh-CN" sz="3100" b="1" dirty="0">
                <a:latin typeface="Times New Roman" panose="02020603050405020304" pitchFamily="18" charset="0"/>
              </a:rPr>
              <a:t>4. Make sure you give ____ (</a:t>
            </a:r>
            <a:r>
              <a:rPr lang="zh-CN" altLang="en-US" sz="3100" b="1" dirty="0">
                <a:latin typeface="Times New Roman" panose="02020603050405020304" pitchFamily="18" charset="0"/>
              </a:rPr>
              <a:t>每个</a:t>
            </a:r>
            <a:r>
              <a:rPr lang="en-US" altLang="zh-CN" sz="3100" b="1" dirty="0">
                <a:latin typeface="Times New Roman" panose="02020603050405020304" pitchFamily="18" charset="0"/>
              </a:rPr>
              <a:t>) word its  </a:t>
            </a:r>
          </a:p>
          <a:p>
            <a:pPr eaLnBrk="1" hangingPunct="1"/>
            <a:r>
              <a:rPr lang="en-US" altLang="zh-CN" sz="3100" b="1" dirty="0">
                <a:latin typeface="Times New Roman" panose="02020603050405020304" pitchFamily="18" charset="0"/>
              </a:rPr>
              <a:t>    right _____________ (</a:t>
            </a:r>
            <a:r>
              <a:rPr lang="zh-CN" altLang="en-US" sz="3100" b="1" dirty="0">
                <a:latin typeface="Times New Roman" panose="02020603050405020304" pitchFamily="18" charset="0"/>
              </a:rPr>
              <a:t>发音</a:t>
            </a:r>
            <a:r>
              <a:rPr lang="en-US" altLang="zh-CN" sz="3100" b="1" dirty="0">
                <a:latin typeface="Times New Roman" panose="02020603050405020304" pitchFamily="18" charset="0"/>
              </a:rPr>
              <a:t>).</a:t>
            </a:r>
          </a:p>
          <a:p>
            <a:pPr eaLnBrk="1" hangingPunct="1"/>
            <a:r>
              <a:rPr lang="en-US" altLang="zh-CN" sz="3100" b="1" dirty="0">
                <a:latin typeface="Times New Roman" panose="02020603050405020304" pitchFamily="18" charset="0"/>
              </a:rPr>
              <a:t>5. Can you give me some ______ (</a:t>
            </a:r>
            <a:r>
              <a:rPr lang="zh-CN" altLang="en-US" sz="3100" b="1" dirty="0">
                <a:latin typeface="Times New Roman" panose="02020603050405020304" pitchFamily="18" charset="0"/>
              </a:rPr>
              <a:t>建议</a:t>
            </a:r>
            <a:r>
              <a:rPr lang="en-US" altLang="zh-CN" sz="3100" b="1" dirty="0">
                <a:latin typeface="Times New Roman" panose="02020603050405020304" pitchFamily="18" charset="0"/>
              </a:rPr>
              <a:t>) about buying a house?</a:t>
            </a:r>
          </a:p>
          <a:p>
            <a:pPr eaLnBrk="1" hangingPunct="1"/>
            <a:r>
              <a:rPr lang="en-US" altLang="zh-CN" sz="3100" b="1" dirty="0">
                <a:latin typeface="Times New Roman" panose="02020603050405020304" pitchFamily="18" charset="0"/>
              </a:rPr>
              <a:t>6. Who ___ (</a:t>
            </a:r>
            <a:r>
              <a:rPr lang="zh-CN" altLang="en-US" sz="3100" b="1" dirty="0">
                <a:latin typeface="Times New Roman" panose="02020603050405020304" pitchFamily="18" charset="0"/>
              </a:rPr>
              <a:t>其他的</a:t>
            </a:r>
            <a:r>
              <a:rPr lang="en-US" altLang="zh-CN" sz="3100" b="1" dirty="0">
                <a:latin typeface="Times New Roman" panose="02020603050405020304" pitchFamily="18" charset="0"/>
              </a:rPr>
              <a:t>) was at the party?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692275" y="1916113"/>
            <a:ext cx="2017713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100" b="1">
                <a:solidFill>
                  <a:srgbClr val="FF0000"/>
                </a:solidFill>
                <a:latin typeface="Times New Roman" panose="02020603050405020304" pitchFamily="18" charset="0"/>
              </a:rPr>
              <a:t>translate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187450" y="2381250"/>
            <a:ext cx="2519363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100" b="1">
                <a:solidFill>
                  <a:srgbClr val="FF0000"/>
                </a:solidFill>
                <a:latin typeface="Times New Roman" panose="02020603050405020304" pitchFamily="18" charset="0"/>
              </a:rPr>
              <a:t>Correcting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2771775" y="3316288"/>
            <a:ext cx="1343025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100" b="1">
                <a:solidFill>
                  <a:srgbClr val="FF0000"/>
                </a:solidFill>
                <a:latin typeface="Times New Roman" panose="02020603050405020304" pitchFamily="18" charset="0"/>
              </a:rPr>
              <a:t>repeat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4572000" y="3789363"/>
            <a:ext cx="129540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100" b="1">
                <a:solidFill>
                  <a:srgbClr val="FF0000"/>
                </a:solidFill>
                <a:latin typeface="Times New Roman" panose="02020603050405020304" pitchFamily="18" charset="0"/>
              </a:rPr>
              <a:t>every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2173288" y="4303713"/>
            <a:ext cx="2687637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100" b="1">
                <a:solidFill>
                  <a:srgbClr val="FF0000"/>
                </a:solidFill>
                <a:latin typeface="Times New Roman" panose="02020603050405020304" pitchFamily="18" charset="0"/>
              </a:rPr>
              <a:t>pronunciation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5148263" y="4757738"/>
            <a:ext cx="1439862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100" b="1">
                <a:solidFill>
                  <a:srgbClr val="FF0000"/>
                </a:solidFill>
                <a:latin typeface="Times New Roman" panose="02020603050405020304" pitchFamily="18" charset="0"/>
              </a:rPr>
              <a:t>advice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2098675" y="5743575"/>
            <a:ext cx="817563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100" b="1">
                <a:solidFill>
                  <a:srgbClr val="FF0000"/>
                </a:solidFill>
                <a:latin typeface="Times New Roman" panose="02020603050405020304" pitchFamily="18" charset="0"/>
              </a:rPr>
              <a:t>else</a:t>
            </a:r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2651125" y="549275"/>
            <a:ext cx="2978150" cy="80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700" b="1" dirty="0">
                <a:solidFill>
                  <a:srgbClr val="003399"/>
                </a:solidFill>
                <a:ea typeface="楷体_GB2312" pitchFamily="49" charset="-122"/>
              </a:rPr>
              <a:t>Exercise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/>
      <p:bldP spid="43012" grpId="0"/>
      <p:bldP spid="43013" grpId="0"/>
      <p:bldP spid="43014" grpId="0"/>
      <p:bldP spid="43015" grpId="0"/>
      <p:bldP spid="43016" grpId="0"/>
      <p:bldP spid="430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2"/>
          <p:cNvSpPr>
            <a:spLocks noChangeArrowheads="1"/>
          </p:cNvSpPr>
          <p:nvPr/>
        </p:nvSpPr>
        <p:spPr bwMode="auto">
          <a:xfrm>
            <a:off x="3200400" y="2257425"/>
            <a:ext cx="3276600" cy="1447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learning English</a:t>
            </a: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 flipH="1" flipV="1">
            <a:off x="3048000" y="1876425"/>
            <a:ext cx="45720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444" name="Oval 4"/>
          <p:cNvSpPr>
            <a:spLocks noChangeArrowheads="1"/>
          </p:cNvSpPr>
          <p:nvPr/>
        </p:nvSpPr>
        <p:spPr bwMode="auto">
          <a:xfrm>
            <a:off x="3581400" y="4391025"/>
            <a:ext cx="1981200" cy="8382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 sz="2800" b="1"/>
              <a:t>grammar</a:t>
            </a:r>
          </a:p>
        </p:txBody>
      </p:sp>
      <p:sp>
        <p:nvSpPr>
          <p:cNvPr id="61445" name="Oval 5"/>
          <p:cNvSpPr>
            <a:spLocks noChangeArrowheads="1"/>
          </p:cNvSpPr>
          <p:nvPr/>
        </p:nvSpPr>
        <p:spPr bwMode="auto">
          <a:xfrm>
            <a:off x="1371600" y="885825"/>
            <a:ext cx="2057400" cy="9906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 sz="3200" b="1"/>
              <a:t>listening</a:t>
            </a:r>
          </a:p>
        </p:txBody>
      </p:sp>
      <p:sp>
        <p:nvSpPr>
          <p:cNvPr id="61446" name="Oval 6"/>
          <p:cNvSpPr>
            <a:spLocks noChangeArrowheads="1"/>
          </p:cNvSpPr>
          <p:nvPr/>
        </p:nvSpPr>
        <p:spPr bwMode="auto">
          <a:xfrm>
            <a:off x="3886200" y="620713"/>
            <a:ext cx="2057400" cy="646112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 sz="3200" b="1"/>
              <a:t>Speaking</a:t>
            </a:r>
          </a:p>
        </p:txBody>
      </p:sp>
      <p:sp>
        <p:nvSpPr>
          <p:cNvPr id="61447" name="Oval 7"/>
          <p:cNvSpPr>
            <a:spLocks noChangeArrowheads="1"/>
          </p:cNvSpPr>
          <p:nvPr/>
        </p:nvSpPr>
        <p:spPr bwMode="auto">
          <a:xfrm>
            <a:off x="6324600" y="1266825"/>
            <a:ext cx="1752600" cy="8382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 sz="3200" b="1"/>
              <a:t>reading</a:t>
            </a:r>
          </a:p>
        </p:txBody>
      </p:sp>
      <p:sp>
        <p:nvSpPr>
          <p:cNvPr id="61448" name="Oval 8"/>
          <p:cNvSpPr>
            <a:spLocks noChangeArrowheads="1"/>
          </p:cNvSpPr>
          <p:nvPr/>
        </p:nvSpPr>
        <p:spPr bwMode="auto">
          <a:xfrm>
            <a:off x="6934200" y="3629025"/>
            <a:ext cx="1676400" cy="9144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 sz="3200" b="1"/>
              <a:t>writing</a:t>
            </a:r>
          </a:p>
        </p:txBody>
      </p:sp>
      <p:sp>
        <p:nvSpPr>
          <p:cNvPr id="61449" name="Oval 9"/>
          <p:cNvSpPr>
            <a:spLocks noChangeArrowheads="1"/>
          </p:cNvSpPr>
          <p:nvPr/>
        </p:nvSpPr>
        <p:spPr bwMode="auto">
          <a:xfrm>
            <a:off x="381000" y="3019425"/>
            <a:ext cx="1981200" cy="914400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 sz="2800" b="1"/>
              <a:t>vocabulary</a:t>
            </a:r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V="1">
            <a:off x="4876800" y="1419225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V="1">
            <a:off x="6019800" y="2028825"/>
            <a:ext cx="6096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6248400" y="3476625"/>
            <a:ext cx="4572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4724400" y="3781425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 flipH="1">
            <a:off x="2438400" y="3095625"/>
            <a:ext cx="6858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6159" name="Picture 15" descr="20111031095856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4895850"/>
            <a:ext cx="2903538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56" name="Rectangle 16"/>
          <p:cNvSpPr>
            <a:spLocks noChangeArrowheads="1"/>
          </p:cNvSpPr>
          <p:nvPr/>
        </p:nvSpPr>
        <p:spPr bwMode="auto">
          <a:xfrm>
            <a:off x="3132138" y="5300663"/>
            <a:ext cx="5545137" cy="111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/>
          <a:p>
            <a:pPr defTabSz="913130">
              <a:lnSpc>
                <a:spcPct val="120000"/>
              </a:lnSpc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Which do you think is difficult for</a:t>
            </a:r>
          </a:p>
          <a:p>
            <a:pPr defTabSz="913130">
              <a:lnSpc>
                <a:spcPct val="120000"/>
              </a:lnSpc>
            </a:pP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</a:rPr>
              <a:t> you about learning English?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1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 animBg="1"/>
      <p:bldP spid="61445" grpId="0" animBg="1"/>
      <p:bldP spid="61446" grpId="0" animBg="1"/>
      <p:bldP spid="61447" grpId="0" animBg="1"/>
      <p:bldP spid="61448" grpId="0" animBg="1"/>
      <p:bldP spid="61449" grpId="0" animBg="1"/>
      <p:bldP spid="6145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827088" y="639763"/>
            <a:ext cx="7680325" cy="556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marL="342900" indent="-3429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100" b="1">
                <a:latin typeface="Times New Roman" panose="02020603050405020304" pitchFamily="18" charset="0"/>
              </a:rPr>
              <a:t>7. I have two ______ (</a:t>
            </a:r>
            <a:r>
              <a:rPr lang="zh-CN" altLang="en-US" sz="3100" b="1">
                <a:latin typeface="Times New Roman" panose="02020603050405020304" pitchFamily="18" charset="0"/>
              </a:rPr>
              <a:t>录音机</a:t>
            </a:r>
            <a:r>
              <a:rPr lang="en-US" altLang="zh-CN" sz="3100" b="1">
                <a:latin typeface="Times New Roman" panose="02020603050405020304" pitchFamily="18" charset="0"/>
              </a:rPr>
              <a:t>).</a:t>
            </a:r>
          </a:p>
          <a:p>
            <a:pPr eaLnBrk="1" hangingPunct="1"/>
            <a:r>
              <a:rPr lang="en-US" altLang="zh-CN" sz="3100" b="1">
                <a:latin typeface="Times New Roman" panose="02020603050405020304" pitchFamily="18" charset="0"/>
              </a:rPr>
              <a:t>8. You’ve got some ________ (</a:t>
            </a:r>
            <a:r>
              <a:rPr lang="zh-CN" altLang="en-US" sz="3100" b="1">
                <a:latin typeface="Times New Roman" panose="02020603050405020304" pitchFamily="18" charset="0"/>
              </a:rPr>
              <a:t>极好的</a:t>
            </a:r>
            <a:r>
              <a:rPr lang="en-US" altLang="zh-CN" sz="3100" b="1">
                <a:latin typeface="Times New Roman" panose="02020603050405020304" pitchFamily="18" charset="0"/>
              </a:rPr>
              <a:t>) </a:t>
            </a:r>
          </a:p>
          <a:p>
            <a:pPr eaLnBrk="1" hangingPunct="1"/>
            <a:r>
              <a:rPr lang="en-US" altLang="zh-CN" sz="3100" b="1">
                <a:latin typeface="Times New Roman" panose="02020603050405020304" pitchFamily="18" charset="0"/>
              </a:rPr>
              <a:t>    CDs here.</a:t>
            </a:r>
          </a:p>
          <a:p>
            <a:pPr eaLnBrk="1" hangingPunct="1"/>
            <a:r>
              <a:rPr lang="en-US" altLang="zh-CN" sz="3100" b="1">
                <a:latin typeface="Times New Roman" panose="02020603050405020304" pitchFamily="18" charset="0"/>
              </a:rPr>
              <a:t>9. He works in a province ________ (</a:t>
            </a:r>
            <a:r>
              <a:rPr lang="zh-CN" altLang="en-US" sz="3100" b="1">
                <a:latin typeface="Times New Roman" panose="02020603050405020304" pitchFamily="18" charset="0"/>
              </a:rPr>
              <a:t>管弦乐队</a:t>
            </a:r>
            <a:r>
              <a:rPr lang="en-US" altLang="zh-CN" sz="3100" b="1">
                <a:latin typeface="Times New Roman" panose="02020603050405020304" pitchFamily="18" charset="0"/>
              </a:rPr>
              <a:t>).</a:t>
            </a:r>
          </a:p>
          <a:p>
            <a:pPr eaLnBrk="1" hangingPunct="1"/>
            <a:r>
              <a:rPr lang="en-US" altLang="zh-CN" sz="3100" b="1">
                <a:latin typeface="Times New Roman" panose="02020603050405020304" pitchFamily="18" charset="0"/>
              </a:rPr>
              <a:t>10. </a:t>
            </a:r>
            <a:r>
              <a:rPr lang="zh-CN" altLang="en-US" sz="3100" b="1">
                <a:latin typeface="Times New Roman" panose="02020603050405020304" pitchFamily="18" charset="0"/>
              </a:rPr>
              <a:t>为什么你不把你做错的地方写在你的 </a:t>
            </a:r>
          </a:p>
          <a:p>
            <a:pPr eaLnBrk="1" hangingPunct="1"/>
            <a:r>
              <a:rPr lang="zh-CN" altLang="en-US" sz="3100" b="1">
                <a:latin typeface="Times New Roman" panose="02020603050405020304" pitchFamily="18" charset="0"/>
              </a:rPr>
              <a:t>      笔记本上呢？</a:t>
            </a:r>
          </a:p>
          <a:p>
            <a:pPr eaLnBrk="1" hangingPunct="1"/>
            <a:r>
              <a:rPr lang="zh-CN" altLang="en-US" sz="3100" b="1">
                <a:latin typeface="Times New Roman" panose="02020603050405020304" pitchFamily="18" charset="0"/>
              </a:rPr>
              <a:t>      </a:t>
            </a:r>
            <a:r>
              <a:rPr lang="en-US" altLang="zh-CN" sz="3100" b="1">
                <a:latin typeface="Times New Roman" panose="02020603050405020304" pitchFamily="18" charset="0"/>
              </a:rPr>
              <a:t>__________ you __________ the      </a:t>
            </a:r>
          </a:p>
          <a:p>
            <a:pPr eaLnBrk="1" hangingPunct="1"/>
            <a:r>
              <a:rPr lang="en-US" altLang="zh-CN" sz="3100" b="1">
                <a:latin typeface="Times New Roman" panose="02020603050405020304" pitchFamily="18" charset="0"/>
              </a:rPr>
              <a:t>     mistakes in your notebook?</a:t>
            </a:r>
          </a:p>
          <a:p>
            <a:pPr eaLnBrk="1" hangingPunct="1"/>
            <a:r>
              <a:rPr lang="en-US" altLang="zh-CN" sz="3100" b="1">
                <a:latin typeface="Times New Roman" panose="02020603050405020304" pitchFamily="18" charset="0"/>
              </a:rPr>
              <a:t>11. </a:t>
            </a:r>
            <a:r>
              <a:rPr lang="zh-CN" altLang="en-US" sz="3100" b="1">
                <a:latin typeface="Times New Roman" panose="02020603050405020304" pitchFamily="18" charset="0"/>
              </a:rPr>
              <a:t>把这篇文章翻译成英文怎么样呢？</a:t>
            </a:r>
          </a:p>
          <a:p>
            <a:pPr eaLnBrk="1" hangingPunct="1"/>
            <a:r>
              <a:rPr lang="zh-CN" altLang="en-US" sz="3100" b="1">
                <a:latin typeface="Times New Roman" panose="02020603050405020304" pitchFamily="18" charset="0"/>
              </a:rPr>
              <a:t>      </a:t>
            </a:r>
            <a:r>
              <a:rPr lang="en-US" altLang="zh-CN" sz="3100" b="1">
                <a:latin typeface="Times New Roman" panose="02020603050405020304" pitchFamily="18" charset="0"/>
              </a:rPr>
              <a:t>____________________ this writing   </a:t>
            </a:r>
          </a:p>
          <a:p>
            <a:pPr eaLnBrk="1" hangingPunct="1"/>
            <a:r>
              <a:rPr lang="en-US" altLang="zh-CN" sz="3100" b="1">
                <a:latin typeface="Times New Roman" panose="02020603050405020304" pitchFamily="18" charset="0"/>
              </a:rPr>
              <a:t>      into English?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3132138" y="692150"/>
            <a:ext cx="13430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100" b="1">
                <a:solidFill>
                  <a:srgbClr val="FF0000"/>
                </a:solidFill>
                <a:latin typeface="Times New Roman" panose="02020603050405020304" pitchFamily="18" charset="0"/>
              </a:rPr>
              <a:t>radios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4140200" y="1155700"/>
            <a:ext cx="18256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100" b="1">
                <a:solidFill>
                  <a:srgbClr val="FF0000"/>
                </a:solidFill>
                <a:latin typeface="Times New Roman" panose="02020603050405020304" pitchFamily="18" charset="0"/>
              </a:rPr>
              <a:t>excellent</a:t>
            </a:r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5148263" y="2071688"/>
            <a:ext cx="1922462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100" b="1">
                <a:solidFill>
                  <a:srgbClr val="FF0000"/>
                </a:solidFill>
                <a:latin typeface="Times New Roman" panose="02020603050405020304" pitchFamily="18" charset="0"/>
              </a:rPr>
              <a:t>orchestra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1476375" y="3943350"/>
            <a:ext cx="2232025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100" b="1">
                <a:solidFill>
                  <a:srgbClr val="FF0000"/>
                </a:solidFill>
                <a:latin typeface="Times New Roman" panose="02020603050405020304" pitchFamily="18" charset="0"/>
              </a:rPr>
              <a:t>Why don’t</a:t>
            </a:r>
          </a:p>
        </p:txBody>
      </p:sp>
      <p:sp>
        <p:nvSpPr>
          <p:cNvPr id="44039" name="Text Box 7"/>
          <p:cNvSpPr txBox="1">
            <a:spLocks noChangeArrowheads="1"/>
          </p:cNvSpPr>
          <p:nvPr/>
        </p:nvSpPr>
        <p:spPr bwMode="auto">
          <a:xfrm>
            <a:off x="4283075" y="3943350"/>
            <a:ext cx="2160588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100" b="1">
                <a:solidFill>
                  <a:srgbClr val="FF0000"/>
                </a:solidFill>
                <a:latin typeface="Times New Roman" panose="02020603050405020304" pitchFamily="18" charset="0"/>
              </a:rPr>
              <a:t>write down</a:t>
            </a:r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1547813" y="5384800"/>
            <a:ext cx="4125912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100" b="1">
                <a:solidFill>
                  <a:srgbClr val="FF0000"/>
                </a:solidFill>
                <a:latin typeface="Times New Roman" panose="02020603050405020304" pitchFamily="18" charset="0"/>
              </a:rPr>
              <a:t>How about translating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/>
      <p:bldP spid="44036" grpId="0"/>
      <p:bldP spid="44037" grpId="0"/>
      <p:bldP spid="44038" grpId="0"/>
      <p:bldP spid="44039" grpId="0"/>
      <p:bldP spid="4404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827088" y="819150"/>
            <a:ext cx="7512050" cy="510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100" b="1">
                <a:latin typeface="Times New Roman" panose="02020603050405020304" pitchFamily="18" charset="0"/>
              </a:rPr>
              <a:t>12. </a:t>
            </a:r>
            <a:r>
              <a:rPr lang="zh-CN" altLang="en-US" sz="3100" b="1">
                <a:latin typeface="Times New Roman" panose="02020603050405020304" pitchFamily="18" charset="0"/>
              </a:rPr>
              <a:t>不要尝试与坏人交朋友。</a:t>
            </a:r>
          </a:p>
          <a:p>
            <a:pPr eaLnBrk="1" hangingPunct="1"/>
            <a:r>
              <a:rPr lang="zh-CN" altLang="en-US" sz="3100" b="1">
                <a:latin typeface="Times New Roman" panose="02020603050405020304" pitchFamily="18" charset="0"/>
              </a:rPr>
              <a:t>        </a:t>
            </a:r>
            <a:r>
              <a:rPr lang="en-US" altLang="zh-CN" sz="3100" b="1">
                <a:latin typeface="Times New Roman" panose="02020603050405020304" pitchFamily="18" charset="0"/>
              </a:rPr>
              <a:t>________ make friends with bad men.</a:t>
            </a:r>
          </a:p>
          <a:p>
            <a:pPr eaLnBrk="1" hangingPunct="1"/>
            <a:r>
              <a:rPr lang="en-US" altLang="zh-CN" sz="3100" b="1">
                <a:latin typeface="Times New Roman" panose="02020603050405020304" pitchFamily="18" charset="0"/>
              </a:rPr>
              <a:t>13. </a:t>
            </a:r>
            <a:r>
              <a:rPr lang="zh-CN" altLang="en-US" sz="3100" b="1">
                <a:latin typeface="Times New Roman" panose="02020603050405020304" pitchFamily="18" charset="0"/>
              </a:rPr>
              <a:t>不要忘了每天要完成作业。</a:t>
            </a:r>
          </a:p>
          <a:p>
            <a:pPr eaLnBrk="1" hangingPunct="1"/>
            <a:r>
              <a:rPr lang="zh-CN" altLang="en-US" sz="3100" b="1">
                <a:latin typeface="Times New Roman" panose="02020603050405020304" pitchFamily="18" charset="0"/>
              </a:rPr>
              <a:t>        </a:t>
            </a:r>
            <a:r>
              <a:rPr lang="en-US" altLang="zh-CN" sz="3100" b="1">
                <a:latin typeface="Times New Roman" panose="02020603050405020304" pitchFamily="18" charset="0"/>
              </a:rPr>
              <a:t>_____________ finish homework  </a:t>
            </a:r>
          </a:p>
          <a:p>
            <a:pPr eaLnBrk="1" hangingPunct="1"/>
            <a:r>
              <a:rPr lang="en-US" altLang="zh-CN" sz="3100" b="1">
                <a:latin typeface="Times New Roman" panose="02020603050405020304" pitchFamily="18" charset="0"/>
              </a:rPr>
              <a:t>       every day.</a:t>
            </a:r>
          </a:p>
          <a:p>
            <a:pPr eaLnBrk="1" hangingPunct="1"/>
            <a:r>
              <a:rPr lang="en-US" altLang="zh-CN" sz="3100" b="1">
                <a:latin typeface="Times New Roman" panose="02020603050405020304" pitchFamily="18" charset="0"/>
              </a:rPr>
              <a:t>14. </a:t>
            </a:r>
            <a:r>
              <a:rPr lang="zh-CN" altLang="en-US" sz="3100" b="1">
                <a:latin typeface="Times New Roman" panose="02020603050405020304" pitchFamily="18" charset="0"/>
              </a:rPr>
              <a:t>你应该帮你的妈妈做点家务活。</a:t>
            </a:r>
          </a:p>
          <a:p>
            <a:pPr eaLnBrk="1" hangingPunct="1"/>
            <a:r>
              <a:rPr lang="zh-CN" altLang="en-US" sz="3100" b="1">
                <a:latin typeface="Times New Roman" panose="02020603050405020304" pitchFamily="18" charset="0"/>
              </a:rPr>
              <a:t>       </a:t>
            </a:r>
            <a:r>
              <a:rPr lang="en-US" altLang="zh-CN" sz="3100" b="1">
                <a:latin typeface="Times New Roman" panose="02020603050405020304" pitchFamily="18" charset="0"/>
              </a:rPr>
              <a:t>You __________ your mother ____ </a:t>
            </a:r>
          </a:p>
          <a:p>
            <a:pPr eaLnBrk="1" hangingPunct="1"/>
            <a:r>
              <a:rPr lang="en-US" altLang="zh-CN" sz="3100" b="1">
                <a:latin typeface="Times New Roman" panose="02020603050405020304" pitchFamily="18" charset="0"/>
              </a:rPr>
              <a:t>       some housework.</a:t>
            </a:r>
          </a:p>
          <a:p>
            <a:pPr eaLnBrk="1" hangingPunct="1"/>
            <a:r>
              <a:rPr lang="en-US" altLang="zh-CN" sz="3100" b="1">
                <a:latin typeface="Times New Roman" panose="02020603050405020304" pitchFamily="18" charset="0"/>
              </a:rPr>
              <a:t>15. </a:t>
            </a:r>
            <a:r>
              <a:rPr lang="zh-CN" altLang="en-US" sz="3100" b="1">
                <a:latin typeface="Times New Roman" panose="02020603050405020304" pitchFamily="18" charset="0"/>
              </a:rPr>
              <a:t>假期去旅行是个好主意。</a:t>
            </a:r>
          </a:p>
          <a:p>
            <a:pPr eaLnBrk="1" hangingPunct="1"/>
            <a:r>
              <a:rPr lang="zh-CN" altLang="en-US" sz="3100" b="1">
                <a:latin typeface="Times New Roman" panose="02020603050405020304" pitchFamily="18" charset="0"/>
              </a:rPr>
              <a:t>       </a:t>
            </a:r>
            <a:r>
              <a:rPr lang="en-US" altLang="zh-CN" sz="3100" b="1">
                <a:latin typeface="Times New Roman" panose="02020603050405020304" pitchFamily="18" charset="0"/>
              </a:rPr>
              <a:t>________________ travel on your  </a:t>
            </a:r>
          </a:p>
          <a:p>
            <a:pPr eaLnBrk="1" hangingPunct="1"/>
            <a:r>
              <a:rPr lang="en-US" altLang="zh-CN" sz="3100" b="1">
                <a:latin typeface="Times New Roman" panose="02020603050405020304" pitchFamily="18" charset="0"/>
              </a:rPr>
              <a:t>      holiday.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500188" y="1255713"/>
            <a:ext cx="2089150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100" b="1">
                <a:solidFill>
                  <a:srgbClr val="FF0000"/>
                </a:solidFill>
                <a:latin typeface="Times New Roman" panose="02020603050405020304" pitchFamily="18" charset="0"/>
              </a:rPr>
              <a:t>Try not to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1595438" y="2157413"/>
            <a:ext cx="287972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100" b="1">
                <a:solidFill>
                  <a:srgbClr val="FF0000"/>
                </a:solidFill>
                <a:latin typeface="Times New Roman" panose="02020603050405020304" pitchFamily="18" charset="0"/>
              </a:rPr>
              <a:t>Don’t forget to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2339975" y="3656013"/>
            <a:ext cx="230505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100" b="1">
                <a:solidFill>
                  <a:srgbClr val="FF0000"/>
                </a:solidFill>
                <a:latin typeface="Times New Roman" panose="02020603050405020304" pitchFamily="18" charset="0"/>
              </a:rPr>
              <a:t>should help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6780213" y="3597275"/>
            <a:ext cx="960437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100" b="1">
                <a:solidFill>
                  <a:srgbClr val="FF0000"/>
                </a:solidFill>
                <a:latin typeface="Times New Roman" panose="02020603050405020304" pitchFamily="18" charset="0"/>
              </a:rPr>
              <a:t>with 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1500188" y="4959350"/>
            <a:ext cx="3455987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100" b="1">
                <a:solidFill>
                  <a:srgbClr val="FF0000"/>
                </a:solidFill>
                <a:latin typeface="Times New Roman" panose="02020603050405020304" pitchFamily="18" charset="0"/>
              </a:rPr>
              <a:t>It’s a good idea to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/>
      <p:bldP spid="45060" grpId="0"/>
      <p:bldP spid="45061" grpId="0"/>
      <p:bldP spid="45062" grpId="0"/>
      <p:bldP spid="4506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92150"/>
            <a:ext cx="6778625" cy="428625"/>
          </a:xfrm>
        </p:spPr>
        <p:txBody>
          <a:bodyPr/>
          <a:lstStyle/>
          <a:p>
            <a:r>
              <a:rPr lang="zh-CN" altLang="en-US" sz="3000" b="0" smtClean="0">
                <a:solidFill>
                  <a:srgbClr val="0000CC"/>
                </a:solidFill>
                <a:ea typeface="黑体" panose="02010609060101010101" pitchFamily="49" charset="-122"/>
              </a:rPr>
              <a:t>单项选择</a:t>
            </a:r>
            <a:r>
              <a:rPr lang="en-US" altLang="zh-CN" sz="3000" b="0" smtClean="0">
                <a:solidFill>
                  <a:srgbClr val="0000CC"/>
                </a:solidFill>
                <a:ea typeface="黑体" panose="02010609060101010101" pitchFamily="49" charset="-122"/>
              </a:rPr>
              <a:t>(</a:t>
            </a:r>
            <a:r>
              <a:rPr lang="zh-CN" altLang="en-US" sz="3000" b="0" smtClean="0">
                <a:solidFill>
                  <a:srgbClr val="0000CC"/>
                </a:solidFill>
                <a:ea typeface="黑体" panose="02010609060101010101" pitchFamily="49" charset="-122"/>
              </a:rPr>
              <a:t>中考真题</a:t>
            </a:r>
            <a:r>
              <a:rPr lang="en-US" altLang="zh-CN" sz="3000" b="0" smtClean="0">
                <a:solidFill>
                  <a:srgbClr val="0000CC"/>
                </a:solidFill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79513"/>
            <a:ext cx="8337550" cy="5489575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8515" tIns="59258" rIns="118515" bIns="59258" numCol="1" anchor="t" anchorCtr="0" compatLnSpc="1"/>
          <a:lstStyle/>
          <a:p>
            <a:pPr marL="476250" indent="-476250" defTabSz="70485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700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1.—What are you going to do with your pocket money?</a:t>
            </a:r>
          </a:p>
          <a:p>
            <a:pPr marL="476250" indent="-476250" defTabSz="70485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700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  —_____ give it to the children from Aids (</a:t>
            </a:r>
            <a:r>
              <a:rPr lang="zh-CN" altLang="en-US" sz="2700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艾滋病</a:t>
            </a:r>
            <a:r>
              <a:rPr lang="en-US" altLang="zh-CN" sz="2700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) families? </a:t>
            </a:r>
          </a:p>
          <a:p>
            <a:pPr marL="476250" indent="-476250" defTabSz="70485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700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  A. What about		B. What for     </a:t>
            </a:r>
          </a:p>
          <a:p>
            <a:pPr marL="476250" indent="-476250" defTabSz="70485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700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  C. Why don’t		D. Why not </a:t>
            </a:r>
          </a:p>
          <a:p>
            <a:pPr marL="476250" indent="-476250" defTabSz="70485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700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                                 </a:t>
            </a:r>
          </a:p>
          <a:p>
            <a:pPr marL="476250" indent="-476250" defTabSz="70485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700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2. —Why don’t you like pigs, Molly?</a:t>
            </a:r>
          </a:p>
          <a:p>
            <a:pPr marL="476250" indent="-476250" defTabSz="70485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700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    —Because they are ____.</a:t>
            </a:r>
          </a:p>
          <a:p>
            <a:pPr marL="476250" indent="-476250" defTabSz="70485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700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  A. cute		        B. ugly     </a:t>
            </a:r>
          </a:p>
          <a:p>
            <a:pPr marL="476250" indent="-476250" defTabSz="704850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2700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  C. smart		D. friendly</a:t>
            </a:r>
            <a:r>
              <a:rPr lang="en-US" altLang="zh-CN" sz="2700" b="1" smtClean="0">
                <a:latin typeface="Times New Roman" panose="02020603050405020304" pitchFamily="18" charset="0"/>
              </a:rPr>
              <a:t>                               </a:t>
            </a:r>
            <a:endParaRPr lang="zh-CN" altLang="en-US" sz="2700" b="1" smtClean="0">
              <a:latin typeface="Times New Roman" panose="02020603050405020304" pitchFamily="18" charset="0"/>
            </a:endParaRP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1331913" y="1557338"/>
            <a:ext cx="576262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1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851275" y="4005263"/>
            <a:ext cx="576263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1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6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  <p:bldP spid="46085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728663"/>
            <a:ext cx="8229600" cy="53975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8515" tIns="59258" rIns="118515" bIns="59258" numCol="1" anchor="t" anchorCtr="0" compatLnSpc="1"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3. Why don’t you ________ a camera? That’s too cheap.</a:t>
            </a:r>
            <a:br>
              <a:rPr lang="en-US" altLang="zh-CN" b="1" smtClean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altLang="zh-CN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A. got    B. get    C. gets    D. getting</a:t>
            </a:r>
            <a:br>
              <a:rPr lang="en-US" altLang="zh-CN" b="1" smtClean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altLang="zh-CN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                                          </a:t>
            </a:r>
            <a:endParaRPr lang="zh-CN" altLang="en-US" b="1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4. Billy: I’ve been fixing the computer for over three hours, but it still doesn’t work.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CN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Nana: Why don’t you take a rest and try _____? Maybe you’ll do better then.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   A. early B. finally C later D. once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b="1" smtClean="0">
                <a:latin typeface="Times New Roman" panose="02020603050405020304" pitchFamily="18" charset="0"/>
              </a:rPr>
              <a:t>                                                  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3924300" y="692150"/>
            <a:ext cx="576263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1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7380288" y="3500438"/>
            <a:ext cx="574675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1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/>
      <p:bldP spid="4710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09638"/>
            <a:ext cx="8229600" cy="4967287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8515" tIns="59258" rIns="118515" bIns="59258" numCol="1" anchor="t" anchorCtr="0" compatLnSpc="1"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5. –Why don’t you choose the red tie? </a:t>
            </a:r>
            <a:br>
              <a:rPr lang="en-US" altLang="zh-CN" b="1" smtClean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altLang="zh-CN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–For me, it doesn’t _________ my shirt very well. </a:t>
            </a:r>
            <a:br>
              <a:rPr lang="en-US" altLang="zh-CN" b="1" smtClean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altLang="zh-CN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A. fix    B. accept    C. compare     D. match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                            </a:t>
            </a:r>
            <a:endParaRPr lang="zh-CN" altLang="en-US" b="1" smtClean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zh-CN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6. Why not ________ your teacher for help when you can’t finish ________ it by yourself?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   A. ask, write          B. to ask, writing     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   C. ask, writing      D. asking, write</a:t>
            </a:r>
            <a:br>
              <a:rPr lang="en-US" altLang="zh-CN" b="1" smtClean="0">
                <a:solidFill>
                  <a:schemeClr val="tx1"/>
                </a:solidFill>
                <a:latin typeface="Times New Roman" panose="02020603050405020304" pitchFamily="18" charset="0"/>
              </a:rPr>
            </a:br>
            <a:r>
              <a:rPr lang="en-US" altLang="zh-CN" b="1" smtClean="0">
                <a:solidFill>
                  <a:schemeClr val="tx1"/>
                </a:solidFill>
                <a:latin typeface="Times New Roman" panose="02020603050405020304" pitchFamily="18" charset="0"/>
              </a:rPr>
              <a:t>                                       </a:t>
            </a:r>
            <a:endParaRPr lang="zh-CN" altLang="en-US" b="1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4572000" y="1341438"/>
            <a:ext cx="574675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1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2843213" y="2792413"/>
            <a:ext cx="574675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1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/>
      <p:bldP spid="4813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2749550" y="1049338"/>
            <a:ext cx="3648075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/>
          <a:p>
            <a:pPr defTabSz="913130">
              <a:spcBef>
                <a:spcPct val="50000"/>
              </a:spcBef>
            </a:pPr>
            <a:r>
              <a:rPr kumimoji="1" lang="en-US" altLang="zh-CN" sz="5200" b="1" dirty="0">
                <a:solidFill>
                  <a:srgbClr val="003399"/>
                </a:solidFill>
              </a:rPr>
              <a:t>Homework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755650" y="2420938"/>
            <a:ext cx="7835900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/>
          <a:p>
            <a:pPr defTabSz="913130">
              <a:lnSpc>
                <a:spcPct val="120000"/>
              </a:lnSpc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Discuss with your classmates about your problems in learning English. And ask for advice to improve your English.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987675" y="1044575"/>
            <a:ext cx="2232025" cy="5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answer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ask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check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listen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look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read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say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translate</a:t>
            </a:r>
          </a:p>
          <a:p>
            <a:pPr eaLnBrk="1" hangingPunct="1">
              <a:spcBef>
                <a:spcPct val="25000"/>
              </a:spcBef>
            </a:pPr>
            <a:r>
              <a:rPr lang="en-US" altLang="zh-CN" sz="3200" b="1">
                <a:latin typeface="Times New Roman" panose="02020603050405020304" pitchFamily="18" charset="0"/>
              </a:rPr>
              <a:t>write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5892800" y="1063625"/>
            <a:ext cx="2520950" cy="5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5000"/>
              </a:spcBef>
            </a:pPr>
            <a:r>
              <a:rPr lang="zh-CN" altLang="en-US" sz="3200" b="1"/>
              <a:t>回答</a:t>
            </a:r>
          </a:p>
          <a:p>
            <a:pPr eaLnBrk="1" hangingPunct="1">
              <a:spcBef>
                <a:spcPct val="25000"/>
              </a:spcBef>
            </a:pPr>
            <a:r>
              <a:rPr lang="zh-CN" altLang="en-US" sz="3200" b="1"/>
              <a:t>检查</a:t>
            </a:r>
          </a:p>
          <a:p>
            <a:pPr eaLnBrk="1" hangingPunct="1">
              <a:spcBef>
                <a:spcPct val="25000"/>
              </a:spcBef>
            </a:pPr>
            <a:r>
              <a:rPr lang="zh-CN" altLang="en-US" sz="3200" b="1"/>
              <a:t>问</a:t>
            </a:r>
          </a:p>
          <a:p>
            <a:pPr eaLnBrk="1" hangingPunct="1">
              <a:spcBef>
                <a:spcPct val="25000"/>
              </a:spcBef>
            </a:pPr>
            <a:r>
              <a:rPr lang="zh-CN" altLang="en-US" sz="3200" b="1"/>
              <a:t>翻译</a:t>
            </a:r>
          </a:p>
          <a:p>
            <a:pPr eaLnBrk="1" hangingPunct="1">
              <a:spcBef>
                <a:spcPct val="25000"/>
              </a:spcBef>
            </a:pPr>
            <a:r>
              <a:rPr lang="zh-CN" altLang="en-US" sz="3200" b="1"/>
              <a:t>听</a:t>
            </a:r>
          </a:p>
          <a:p>
            <a:pPr eaLnBrk="1" hangingPunct="1">
              <a:spcBef>
                <a:spcPct val="25000"/>
              </a:spcBef>
            </a:pPr>
            <a:r>
              <a:rPr lang="zh-CN" altLang="en-US" sz="3200" b="1"/>
              <a:t>阅读</a:t>
            </a:r>
          </a:p>
          <a:p>
            <a:pPr eaLnBrk="1" hangingPunct="1">
              <a:spcBef>
                <a:spcPct val="25000"/>
              </a:spcBef>
            </a:pPr>
            <a:r>
              <a:rPr lang="zh-CN" altLang="en-US" sz="3200" b="1"/>
              <a:t>写</a:t>
            </a:r>
          </a:p>
          <a:p>
            <a:pPr eaLnBrk="1" hangingPunct="1">
              <a:spcBef>
                <a:spcPct val="25000"/>
              </a:spcBef>
            </a:pPr>
            <a:r>
              <a:rPr lang="zh-CN" altLang="en-US" sz="3200" b="1"/>
              <a:t>看</a:t>
            </a:r>
          </a:p>
          <a:p>
            <a:pPr eaLnBrk="1" hangingPunct="1">
              <a:spcBef>
                <a:spcPct val="25000"/>
              </a:spcBef>
            </a:pPr>
            <a:r>
              <a:rPr lang="zh-CN" altLang="en-US" sz="3200" b="1"/>
              <a:t>说</a:t>
            </a: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 flipV="1">
            <a:off x="4356100" y="1333500"/>
            <a:ext cx="1511300" cy="5238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3781425" y="1962150"/>
            <a:ext cx="2206625" cy="63023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42" name="Line 6"/>
          <p:cNvSpPr>
            <a:spLocks noChangeShapeType="1"/>
          </p:cNvSpPr>
          <p:nvPr/>
        </p:nvSpPr>
        <p:spPr bwMode="auto">
          <a:xfrm flipV="1">
            <a:off x="4164013" y="1962150"/>
            <a:ext cx="1728787" cy="53975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43" name="Line 7"/>
          <p:cNvSpPr>
            <a:spLocks noChangeShapeType="1"/>
          </p:cNvSpPr>
          <p:nvPr/>
        </p:nvSpPr>
        <p:spPr bwMode="auto">
          <a:xfrm>
            <a:off x="4068763" y="3222625"/>
            <a:ext cx="1919287" cy="53975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44" name="Line 8"/>
          <p:cNvSpPr>
            <a:spLocks noChangeShapeType="1"/>
          </p:cNvSpPr>
          <p:nvPr/>
        </p:nvSpPr>
        <p:spPr bwMode="auto">
          <a:xfrm>
            <a:off x="3851275" y="3798888"/>
            <a:ext cx="2136775" cy="17653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3876675" y="4392613"/>
            <a:ext cx="2016125" cy="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>
            <a:off x="3683000" y="5021263"/>
            <a:ext cx="2305050" cy="9906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 flipV="1">
            <a:off x="4259263" y="3222625"/>
            <a:ext cx="1633537" cy="2160588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 flipV="1">
            <a:off x="4068763" y="4932363"/>
            <a:ext cx="1873250" cy="1223962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252413" y="590550"/>
            <a:ext cx="8639175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>
            <a:lvl1pPr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1313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1313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000" b="1">
                <a:solidFill>
                  <a:srgbClr val="0000FF"/>
                </a:solidFill>
              </a:rPr>
              <a:t>Match the words with the Chinese </a:t>
            </a:r>
          </a:p>
        </p:txBody>
      </p:sp>
      <p:pic>
        <p:nvPicPr>
          <p:cNvPr id="7182" name="Picture 15" descr="[(6}Z2%4{@FPFV)Z0[FB_%V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019925" y="5661025"/>
            <a:ext cx="792163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9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nimBg="1"/>
      <p:bldP spid="39941" grpId="0" animBg="1"/>
      <p:bldP spid="39942" grpId="0" animBg="1"/>
      <p:bldP spid="39943" grpId="0" animBg="1"/>
      <p:bldP spid="39944" grpId="0" animBg="1"/>
      <p:bldP spid="39945" grpId="0" animBg="1"/>
      <p:bldP spid="39946" grpId="0" animBg="1"/>
      <p:bldP spid="39947" grpId="0" animBg="1"/>
      <p:bldP spid="399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矩形 1"/>
          <p:cNvSpPr>
            <a:spLocks noChangeArrowheads="1"/>
          </p:cNvSpPr>
          <p:nvPr/>
        </p:nvSpPr>
        <p:spPr bwMode="auto">
          <a:xfrm>
            <a:off x="323850" y="908050"/>
            <a:ext cx="8820150" cy="5782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0" tIns="59255" rIns="118510" bIns="59255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Grasp the key words and key structure:</a:t>
            </a:r>
          </a:p>
          <a:p>
            <a:pPr marL="342900" indent="-342900"/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spelling, </a:t>
            </a:r>
            <a:r>
              <a:rPr lang="en-US" altLang="zh-C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practise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meaning, complete, look up,</a:t>
            </a:r>
          </a:p>
          <a:p>
            <a:pPr marL="342900" indent="-342900"/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make a mistake, advice, write down, agree with</a:t>
            </a:r>
          </a:p>
          <a:p>
            <a:pPr marL="342900" indent="-342900"/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we/ you should… let’s try to… why not/don’t you… don’t forget to… it’s a good idea to…</a:t>
            </a:r>
          </a:p>
          <a:p>
            <a:pPr marL="342900" indent="-342900"/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Reading aims:</a:t>
            </a:r>
          </a:p>
          <a:p>
            <a:pPr marL="342900" indent="-342900"/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learn different ways of giving advice and </a:t>
            </a:r>
            <a:r>
              <a:rPr lang="en-US" altLang="zh-CN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paractise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using them in real situations.</a:t>
            </a:r>
          </a:p>
          <a:p>
            <a:pPr marL="342900" indent="-342900"/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Affection:</a:t>
            </a:r>
          </a:p>
          <a:p>
            <a:pPr marL="342900" indent="-342900"/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Grasp the appropriateness(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得体性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in 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giving advice.</a:t>
            </a:r>
          </a:p>
        </p:txBody>
      </p:sp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2268538" y="385763"/>
            <a:ext cx="4383087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0" tIns="59255" rIns="118510" bIns="59255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700" b="1" dirty="0">
                <a:solidFill>
                  <a:srgbClr val="000099"/>
                </a:solidFill>
              </a:rPr>
              <a:t>Teaching aims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2"/>
          <p:cNvSpPr txBox="1">
            <a:spLocks noChangeArrowheads="1"/>
          </p:cNvSpPr>
          <p:nvPr/>
        </p:nvSpPr>
        <p:spPr bwMode="auto">
          <a:xfrm>
            <a:off x="650875" y="1397000"/>
            <a:ext cx="2736850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4800"/>
              </a:lnSpc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2800" b="1"/>
              <a:t>p</a:t>
            </a:r>
            <a:r>
              <a:rPr lang="en-US" altLang="zh-CN" sz="2800" b="1">
                <a:solidFill>
                  <a:srgbClr val="FF0000"/>
                </a:solidFill>
              </a:rPr>
              <a:t>eə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eaLnBrk="1" hangingPunct="1">
              <a:lnSpc>
                <a:spcPts val="4800"/>
              </a:lnSpc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2800" b="1"/>
              <a:t>k</a:t>
            </a:r>
            <a:r>
              <a:rPr lang="en-US" altLang="zh-CN" sz="2800" b="1">
                <a:solidFill>
                  <a:srgbClr val="FF0000"/>
                </a:solidFill>
              </a:rPr>
              <a:t>ə</a:t>
            </a:r>
            <a:r>
              <a:rPr lang="en-US" altLang="zh-CN" sz="2800" b="1"/>
              <a:t>'r</a:t>
            </a:r>
            <a:r>
              <a:rPr lang="en-US" altLang="zh-CN" sz="2800" b="1">
                <a:solidFill>
                  <a:srgbClr val="FF0000"/>
                </a:solidFill>
              </a:rPr>
              <a:t>e</a:t>
            </a:r>
            <a:r>
              <a:rPr lang="en-US" altLang="zh-CN" sz="2800" b="1"/>
              <a:t>kt/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eaLnBrk="1" hangingPunct="1">
              <a:lnSpc>
                <a:spcPts val="4800"/>
              </a:lnSpc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2800" b="1"/>
              <a:t>'</a:t>
            </a:r>
            <a:r>
              <a:rPr lang="en-US" altLang="zh-CN" sz="2800" b="1">
                <a:latin typeface="Times New Roman" panose="02020603050405020304" pitchFamily="18" charset="0"/>
              </a:rPr>
              <a:t>sp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e</a:t>
            </a:r>
            <a:r>
              <a:rPr lang="en-US" altLang="zh-CN" sz="2800" b="1">
                <a:latin typeface="Times New Roman" panose="02020603050405020304" pitchFamily="18" charset="0"/>
              </a:rPr>
              <a:t>l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2800" b="1">
                <a:latin typeface="Times New Roman" panose="02020603050405020304" pitchFamily="18" charset="0"/>
              </a:rPr>
              <a:t>ŋ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eaLnBrk="1" hangingPunct="1">
              <a:lnSpc>
                <a:spcPts val="4800"/>
              </a:lnSpc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2800" b="1"/>
              <a:t>'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pr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æ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kt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s/</a:t>
            </a:r>
          </a:p>
          <a:p>
            <a:pPr eaLnBrk="1" hangingPunct="1">
              <a:lnSpc>
                <a:spcPts val="4800"/>
              </a:lnSpc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2800" b="1"/>
              <a:t>m</a:t>
            </a:r>
            <a:r>
              <a:rPr lang="en-US" altLang="zh-CN" sz="2800" b="1">
                <a:solidFill>
                  <a:srgbClr val="FF0000"/>
                </a:solidFill>
              </a:rPr>
              <a:t>æ</a:t>
            </a:r>
            <a:r>
              <a:rPr lang="en-US" altLang="zh-CN" sz="2800" b="1"/>
              <a:t>tʃ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eaLnBrk="1" hangingPunct="1">
              <a:lnSpc>
                <a:spcPts val="4800"/>
              </a:lnSpc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2800" b="1"/>
              <a:t>'</a:t>
            </a:r>
            <a:r>
              <a:rPr lang="en-US" altLang="zh-CN" sz="2800" b="1">
                <a:latin typeface="Times New Roman" panose="02020603050405020304" pitchFamily="18" charset="0"/>
              </a:rPr>
              <a:t>m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2800" b="1">
                <a:latin typeface="Times New Roman" panose="02020603050405020304" pitchFamily="18" charset="0"/>
              </a:rPr>
              <a:t>n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2800" b="1">
                <a:latin typeface="Times New Roman" panose="02020603050405020304" pitchFamily="18" charset="0"/>
              </a:rPr>
              <a:t>ŋ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eaLnBrk="1" hangingPunct="1">
              <a:lnSpc>
                <a:spcPts val="4800"/>
              </a:lnSpc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/ k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m'pl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: 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t/</a:t>
            </a:r>
          </a:p>
          <a:p>
            <a:pPr eaLnBrk="1" hangingPunct="1">
              <a:lnSpc>
                <a:spcPts val="4800"/>
              </a:lnSpc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/'s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ns/</a:t>
            </a:r>
          </a:p>
        </p:txBody>
      </p:sp>
      <p:sp>
        <p:nvSpPr>
          <p:cNvPr id="11267" name="Text Box 7"/>
          <p:cNvSpPr txBox="1">
            <a:spLocks noChangeArrowheads="1"/>
          </p:cNvSpPr>
          <p:nvPr/>
        </p:nvSpPr>
        <p:spPr bwMode="auto">
          <a:xfrm>
            <a:off x="3059113" y="1458913"/>
            <a:ext cx="27035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两个人，一对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</a:p>
        </p:txBody>
      </p:sp>
      <p:sp>
        <p:nvSpPr>
          <p:cNvPr id="11268" name="Text Box 8"/>
          <p:cNvSpPr txBox="1">
            <a:spLocks noChangeArrowheads="1"/>
          </p:cNvSpPr>
          <p:nvPr/>
        </p:nvSpPr>
        <p:spPr bwMode="auto">
          <a:xfrm>
            <a:off x="6804025" y="1397000"/>
            <a:ext cx="996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pair</a:t>
            </a:r>
          </a:p>
        </p:txBody>
      </p:sp>
      <p:sp>
        <p:nvSpPr>
          <p:cNvPr id="11269" name="Text Box 9"/>
          <p:cNvSpPr txBox="1">
            <a:spLocks noChangeArrowheads="1"/>
          </p:cNvSpPr>
          <p:nvPr/>
        </p:nvSpPr>
        <p:spPr bwMode="auto">
          <a:xfrm>
            <a:off x="3059113" y="2108200"/>
            <a:ext cx="3540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改正；纠正</a:t>
            </a:r>
            <a:r>
              <a:rPr lang="zh-CN" altLang="en-US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v.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正确的  </a:t>
            </a:r>
            <a:r>
              <a:rPr lang="en-US" altLang="zh-CN" sz="2400" b="1" i="1">
                <a:latin typeface="Times New Roman" panose="02020603050405020304" pitchFamily="18" charset="0"/>
                <a:ea typeface="黑体" panose="02010609060101010101" pitchFamily="49" charset="-122"/>
              </a:rPr>
              <a:t>adj.</a:t>
            </a:r>
          </a:p>
        </p:txBody>
      </p:sp>
      <p:sp>
        <p:nvSpPr>
          <p:cNvPr id="11270" name="Text Box 10"/>
          <p:cNvSpPr txBox="1">
            <a:spLocks noChangeArrowheads="1"/>
          </p:cNvSpPr>
          <p:nvPr/>
        </p:nvSpPr>
        <p:spPr bwMode="auto">
          <a:xfrm>
            <a:off x="6804025" y="2046288"/>
            <a:ext cx="1581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correct</a:t>
            </a:r>
          </a:p>
        </p:txBody>
      </p:sp>
      <p:sp>
        <p:nvSpPr>
          <p:cNvPr id="11271" name="Text Box 11"/>
          <p:cNvSpPr txBox="1">
            <a:spLocks noChangeArrowheads="1"/>
          </p:cNvSpPr>
          <p:nvPr/>
        </p:nvSpPr>
        <p:spPr bwMode="auto">
          <a:xfrm>
            <a:off x="3059113" y="2755900"/>
            <a:ext cx="26781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拼写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endParaRPr lang="en-US" altLang="zh-CN" sz="2800" b="1" i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1272" name="Text Box 12"/>
          <p:cNvSpPr txBox="1">
            <a:spLocks noChangeArrowheads="1"/>
          </p:cNvSpPr>
          <p:nvPr/>
        </p:nvSpPr>
        <p:spPr bwMode="auto">
          <a:xfrm>
            <a:off x="6804025" y="3270250"/>
            <a:ext cx="1733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practise</a:t>
            </a:r>
          </a:p>
        </p:txBody>
      </p:sp>
      <p:sp>
        <p:nvSpPr>
          <p:cNvPr id="11273" name="Text Box 13"/>
          <p:cNvSpPr txBox="1">
            <a:spLocks noChangeArrowheads="1"/>
          </p:cNvSpPr>
          <p:nvPr/>
        </p:nvSpPr>
        <p:spPr bwMode="auto">
          <a:xfrm>
            <a:off x="3059113" y="3332163"/>
            <a:ext cx="14112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练习 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v. </a:t>
            </a:r>
          </a:p>
        </p:txBody>
      </p:sp>
      <p:sp>
        <p:nvSpPr>
          <p:cNvPr id="11275" name="Text Box 4"/>
          <p:cNvSpPr txBox="1">
            <a:spLocks noChangeArrowheads="1"/>
          </p:cNvSpPr>
          <p:nvPr/>
        </p:nvSpPr>
        <p:spPr bwMode="auto">
          <a:xfrm>
            <a:off x="3059113" y="3979863"/>
            <a:ext cx="17700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使相配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v. </a:t>
            </a:r>
            <a:endParaRPr lang="en-US" altLang="zh-CN"/>
          </a:p>
        </p:txBody>
      </p:sp>
      <p:sp>
        <p:nvSpPr>
          <p:cNvPr id="11276" name="Text Box 5"/>
          <p:cNvSpPr txBox="1">
            <a:spLocks noChangeArrowheads="1"/>
          </p:cNvSpPr>
          <p:nvPr/>
        </p:nvSpPr>
        <p:spPr bwMode="auto">
          <a:xfrm>
            <a:off x="6804025" y="2693988"/>
            <a:ext cx="1682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spelling</a:t>
            </a:r>
          </a:p>
        </p:txBody>
      </p:sp>
      <p:sp>
        <p:nvSpPr>
          <p:cNvPr id="11278" name="Text Box 7"/>
          <p:cNvSpPr txBox="1">
            <a:spLocks noChangeArrowheads="1"/>
          </p:cNvSpPr>
          <p:nvPr/>
        </p:nvSpPr>
        <p:spPr bwMode="auto">
          <a:xfrm>
            <a:off x="6804025" y="3917950"/>
            <a:ext cx="1403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match</a:t>
            </a:r>
          </a:p>
        </p:txBody>
      </p:sp>
      <p:sp>
        <p:nvSpPr>
          <p:cNvPr id="9229" name="TextBox 1"/>
          <p:cNvSpPr txBox="1">
            <a:spLocks noChangeArrowheads="1"/>
          </p:cNvSpPr>
          <p:nvPr/>
        </p:nvSpPr>
        <p:spPr bwMode="auto">
          <a:xfrm>
            <a:off x="1906588" y="555625"/>
            <a:ext cx="5340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1" tIns="45716" rIns="91431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99"/>
                </a:solidFill>
              </a:rPr>
              <a:t>Words and expressions</a:t>
            </a:r>
          </a:p>
        </p:txBody>
      </p:sp>
      <p:sp>
        <p:nvSpPr>
          <p:cNvPr id="11280" name="Text Box 14"/>
          <p:cNvSpPr txBox="1">
            <a:spLocks noChangeArrowheads="1"/>
          </p:cNvSpPr>
          <p:nvPr/>
        </p:nvSpPr>
        <p:spPr bwMode="auto">
          <a:xfrm>
            <a:off x="6804025" y="4508500"/>
            <a:ext cx="1860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</a:p>
        </p:txBody>
      </p:sp>
      <p:sp>
        <p:nvSpPr>
          <p:cNvPr id="11283" name="Text Box 4"/>
          <p:cNvSpPr txBox="1">
            <a:spLocks noChangeArrowheads="1"/>
          </p:cNvSpPr>
          <p:nvPr/>
        </p:nvSpPr>
        <p:spPr bwMode="auto">
          <a:xfrm>
            <a:off x="3132138" y="4581525"/>
            <a:ext cx="39608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意义；意思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n. </a:t>
            </a:r>
            <a:endParaRPr lang="en-US" altLang="zh-CN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284" name="Text Box 14"/>
          <p:cNvSpPr txBox="1">
            <a:spLocks noChangeArrowheads="1"/>
          </p:cNvSpPr>
          <p:nvPr/>
        </p:nvSpPr>
        <p:spPr bwMode="auto">
          <a:xfrm>
            <a:off x="6877050" y="5157788"/>
            <a:ext cx="1936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</a:t>
            </a:r>
          </a:p>
        </p:txBody>
      </p:sp>
      <p:sp>
        <p:nvSpPr>
          <p:cNvPr id="11285" name="Text Box 14"/>
          <p:cNvSpPr txBox="1">
            <a:spLocks noChangeArrowheads="1"/>
          </p:cNvSpPr>
          <p:nvPr/>
        </p:nvSpPr>
        <p:spPr bwMode="auto">
          <a:xfrm>
            <a:off x="6948488" y="5734050"/>
            <a:ext cx="1835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sentence</a:t>
            </a:r>
          </a:p>
        </p:txBody>
      </p:sp>
      <p:sp>
        <p:nvSpPr>
          <p:cNvPr id="11286" name="Text Box 4"/>
          <p:cNvSpPr txBox="1">
            <a:spLocks noChangeArrowheads="1"/>
          </p:cNvSpPr>
          <p:nvPr/>
        </p:nvSpPr>
        <p:spPr bwMode="auto">
          <a:xfrm>
            <a:off x="3132138" y="5229225"/>
            <a:ext cx="39608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把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填完整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v. </a:t>
            </a:r>
            <a:endParaRPr lang="en-US" altLang="zh-CN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287" name="Text Box 4"/>
          <p:cNvSpPr txBox="1">
            <a:spLocks noChangeArrowheads="1"/>
          </p:cNvSpPr>
          <p:nvPr/>
        </p:nvSpPr>
        <p:spPr bwMode="auto">
          <a:xfrm>
            <a:off x="3132138" y="5805488"/>
            <a:ext cx="39608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句子</a:t>
            </a:r>
            <a:r>
              <a:rPr lang="zh-CN" altLang="en-US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n. </a:t>
            </a:r>
            <a:endParaRPr lang="en-US" altLang="zh-CN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autoUpdateAnimBg="0"/>
      <p:bldP spid="11268" grpId="0" autoUpdateAnimBg="0"/>
      <p:bldP spid="11269" grpId="0" autoUpdateAnimBg="0"/>
      <p:bldP spid="11270" grpId="0" autoUpdateAnimBg="0"/>
      <p:bldP spid="11271" grpId="0" autoUpdateAnimBg="0"/>
      <p:bldP spid="11272" grpId="0" autoUpdateAnimBg="0"/>
      <p:bldP spid="11273" grpId="0" autoUpdateAnimBg="0"/>
      <p:bldP spid="11275" grpId="0" autoUpdateAnimBg="0"/>
      <p:bldP spid="11276" grpId="0" autoUpdateAnimBg="0"/>
      <p:bldP spid="11278" grpId="0" autoUpdateAnimBg="0"/>
      <p:bldP spid="11280" grpId="0" autoUpdateAnimBg="0"/>
      <p:bldP spid="11283" grpId="0" autoUpdateAnimBg="0"/>
      <p:bldP spid="11284" grpId="0" autoUpdateAnimBg="0"/>
      <p:bldP spid="11285" grpId="0" autoUpdateAnimBg="0"/>
      <p:bldP spid="11286" grpId="0" autoUpdateAnimBg="0"/>
      <p:bldP spid="1128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2"/>
          <p:cNvSpPr txBox="1">
            <a:spLocks noChangeArrowheads="1"/>
          </p:cNvSpPr>
          <p:nvPr/>
        </p:nvSpPr>
        <p:spPr bwMode="auto">
          <a:xfrm>
            <a:off x="250825" y="549275"/>
            <a:ext cx="3098800" cy="614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53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3200" b="1"/>
              <a:t>'d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3200" b="1"/>
              <a:t>kʃ</a:t>
            </a:r>
            <a:r>
              <a:rPr lang="en-US" altLang="zh-CN" sz="3200" b="1">
                <a:solidFill>
                  <a:srgbClr val="FF0000"/>
                </a:solidFill>
              </a:rPr>
              <a:t>ə</a:t>
            </a:r>
            <a:r>
              <a:rPr lang="en-US" altLang="zh-CN" sz="3200" b="1"/>
              <a:t>n</a:t>
            </a:r>
            <a:r>
              <a:rPr lang="en-US" altLang="zh-CN" sz="3200" b="1">
                <a:solidFill>
                  <a:srgbClr val="FF0000"/>
                </a:solidFill>
              </a:rPr>
              <a:t>ə</a:t>
            </a:r>
            <a:r>
              <a:rPr lang="en-US" altLang="zh-CN" sz="3200" b="1"/>
              <a:t>r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eaLnBrk="1" hangingPunct="1">
              <a:lnSpc>
                <a:spcPts val="53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3200" b="1"/>
              <a:t>'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æ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eaLnBrk="1" hangingPunct="1">
              <a:lnSpc>
                <a:spcPts val="53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3200" b="1"/>
              <a:t>'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eaLnBrk="1" hangingPunct="1">
              <a:lnSpc>
                <a:spcPts val="5300"/>
              </a:lnSpc>
            </a:pP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ts val="53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/m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'st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k/</a:t>
            </a:r>
          </a:p>
          <a:p>
            <a:pPr eaLnBrk="1" hangingPunct="1">
              <a:lnSpc>
                <a:spcPts val="5300"/>
              </a:lnSpc>
            </a:pP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ts val="53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3200" b="1" baseline="-25000"/>
              <a:t>'</a:t>
            </a:r>
            <a:r>
              <a:rPr lang="en-US" altLang="zh-CN" sz="3200" b="1">
                <a:solidFill>
                  <a:srgbClr val="FF0000"/>
                </a:solidFill>
              </a:rPr>
              <a:t>ʌ</a:t>
            </a:r>
            <a:r>
              <a:rPr lang="en-US" altLang="zh-CN" sz="3200" b="1"/>
              <a:t>nd</a:t>
            </a:r>
            <a:r>
              <a:rPr lang="en-US" altLang="zh-CN" sz="3200" b="1">
                <a:solidFill>
                  <a:srgbClr val="FF0000"/>
                </a:solidFill>
              </a:rPr>
              <a:t>ə</a:t>
            </a:r>
            <a:r>
              <a:rPr lang="en-US" altLang="zh-CN" sz="3200" b="1"/>
              <a:t>'st</a:t>
            </a:r>
            <a:r>
              <a:rPr lang="en-US" altLang="zh-CN" sz="3200" b="1">
                <a:solidFill>
                  <a:srgbClr val="FF0000"/>
                </a:solidFill>
              </a:rPr>
              <a:t>æ</a:t>
            </a:r>
            <a:r>
              <a:rPr lang="en-US" altLang="zh-CN" sz="3200" b="1"/>
              <a:t>nd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eaLnBrk="1" hangingPunct="1">
              <a:lnSpc>
                <a:spcPts val="53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3200" b="1">
                <a:solidFill>
                  <a:srgbClr val="FF0000"/>
                </a:solidFill>
              </a:rPr>
              <a:t>ə</a:t>
            </a:r>
            <a:r>
              <a:rPr lang="en-US" altLang="zh-CN" sz="3200" b="1"/>
              <a:t>d'v</a:t>
            </a:r>
            <a:r>
              <a:rPr lang="en-US" altLang="zh-CN" sz="3200" b="1">
                <a:solidFill>
                  <a:srgbClr val="FF0000"/>
                </a:solidFill>
              </a:rPr>
              <a:t>a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CN" sz="3200" b="1"/>
              <a:t>s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eaLnBrk="1" hangingPunct="1">
              <a:lnSpc>
                <a:spcPts val="53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3200" b="1"/>
              <a:t>ʃ</a:t>
            </a:r>
            <a:r>
              <a:rPr lang="en-US" altLang="zh-CN" sz="3200" b="1">
                <a:solidFill>
                  <a:srgbClr val="FF0000"/>
                </a:solidFill>
              </a:rPr>
              <a:t>ʊ</a:t>
            </a:r>
            <a:r>
              <a:rPr lang="en-US" altLang="zh-CN" sz="3200" b="1"/>
              <a:t>d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</p:txBody>
      </p:sp>
      <p:sp>
        <p:nvSpPr>
          <p:cNvPr id="12291" name="Text Box 7"/>
          <p:cNvSpPr txBox="1">
            <a:spLocks noChangeArrowheads="1"/>
          </p:cNvSpPr>
          <p:nvPr/>
        </p:nvSpPr>
        <p:spPr bwMode="auto">
          <a:xfrm>
            <a:off x="3214688" y="712788"/>
            <a:ext cx="12747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字典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</a:p>
        </p:txBody>
      </p:sp>
      <p:sp>
        <p:nvSpPr>
          <p:cNvPr id="12292" name="Text Box 8"/>
          <p:cNvSpPr txBox="1">
            <a:spLocks noChangeArrowheads="1"/>
          </p:cNvSpPr>
          <p:nvPr/>
        </p:nvSpPr>
        <p:spPr bwMode="auto">
          <a:xfrm>
            <a:off x="6405563" y="606425"/>
            <a:ext cx="2190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dictionary</a:t>
            </a:r>
          </a:p>
        </p:txBody>
      </p:sp>
      <p:sp>
        <p:nvSpPr>
          <p:cNvPr id="12293" name="Text Box 9"/>
          <p:cNvSpPr txBox="1">
            <a:spLocks noChangeArrowheads="1"/>
          </p:cNvSpPr>
          <p:nvPr/>
        </p:nvSpPr>
        <p:spPr bwMode="auto">
          <a:xfrm>
            <a:off x="3197225" y="1433513"/>
            <a:ext cx="12747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语法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</a:p>
        </p:txBody>
      </p:sp>
      <p:sp>
        <p:nvSpPr>
          <p:cNvPr id="12294" name="Text Box 10"/>
          <p:cNvSpPr txBox="1">
            <a:spLocks noChangeArrowheads="1"/>
          </p:cNvSpPr>
          <p:nvPr/>
        </p:nvSpPr>
        <p:spPr bwMode="auto">
          <a:xfrm>
            <a:off x="6516688" y="1285875"/>
            <a:ext cx="2038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</a:p>
        </p:txBody>
      </p:sp>
      <p:sp>
        <p:nvSpPr>
          <p:cNvPr id="12296" name="Text Box 12"/>
          <p:cNvSpPr txBox="1">
            <a:spLocks noChangeArrowheads="1"/>
          </p:cNvSpPr>
          <p:nvPr/>
        </p:nvSpPr>
        <p:spPr bwMode="auto">
          <a:xfrm>
            <a:off x="6588125" y="3284538"/>
            <a:ext cx="1708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mistake</a:t>
            </a:r>
          </a:p>
        </p:txBody>
      </p:sp>
      <p:sp>
        <p:nvSpPr>
          <p:cNvPr id="12297" name="Text Box 13"/>
          <p:cNvSpPr txBox="1">
            <a:spLocks noChangeArrowheads="1"/>
          </p:cNvSpPr>
          <p:nvPr/>
        </p:nvSpPr>
        <p:spPr bwMode="auto">
          <a:xfrm>
            <a:off x="3059113" y="3302000"/>
            <a:ext cx="2435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错误，过错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 n. </a:t>
            </a:r>
          </a:p>
        </p:txBody>
      </p:sp>
      <p:sp>
        <p:nvSpPr>
          <p:cNvPr id="12299" name="Text Box 4"/>
          <p:cNvSpPr txBox="1">
            <a:spLocks noChangeArrowheads="1"/>
          </p:cNvSpPr>
          <p:nvPr/>
        </p:nvSpPr>
        <p:spPr bwMode="auto">
          <a:xfrm>
            <a:off x="3059113" y="4797425"/>
            <a:ext cx="23050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理解；明白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v.</a:t>
            </a:r>
            <a:endParaRPr lang="en-US" altLang="zh-CN" sz="2800" b="1" i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302" name="Text Box 7"/>
          <p:cNvSpPr txBox="1">
            <a:spLocks noChangeArrowheads="1"/>
          </p:cNvSpPr>
          <p:nvPr/>
        </p:nvSpPr>
        <p:spPr bwMode="auto">
          <a:xfrm>
            <a:off x="6443663" y="4724400"/>
            <a:ext cx="2419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</a:t>
            </a:r>
          </a:p>
        </p:txBody>
      </p:sp>
      <p:sp>
        <p:nvSpPr>
          <p:cNvPr id="12303" name="Text Box 4"/>
          <p:cNvSpPr txBox="1">
            <a:spLocks noChangeArrowheads="1"/>
          </p:cNvSpPr>
          <p:nvPr/>
        </p:nvSpPr>
        <p:spPr bwMode="auto">
          <a:xfrm>
            <a:off x="2916238" y="5516563"/>
            <a:ext cx="3384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意见；建议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endParaRPr lang="en-US" altLang="zh-CN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304" name="Text Box 14"/>
          <p:cNvSpPr txBox="1">
            <a:spLocks noChangeArrowheads="1"/>
          </p:cNvSpPr>
          <p:nvPr/>
        </p:nvSpPr>
        <p:spPr bwMode="auto">
          <a:xfrm>
            <a:off x="6732588" y="5300663"/>
            <a:ext cx="1428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advice</a:t>
            </a:r>
          </a:p>
        </p:txBody>
      </p:sp>
      <p:sp>
        <p:nvSpPr>
          <p:cNvPr id="12305" name="Text Box 7"/>
          <p:cNvSpPr txBox="1">
            <a:spLocks noChangeArrowheads="1"/>
          </p:cNvSpPr>
          <p:nvPr/>
        </p:nvSpPr>
        <p:spPr bwMode="auto">
          <a:xfrm>
            <a:off x="2987675" y="6092825"/>
            <a:ext cx="19653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应该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v. aux.</a:t>
            </a:r>
          </a:p>
        </p:txBody>
      </p:sp>
      <p:sp>
        <p:nvSpPr>
          <p:cNvPr id="12306" name="Text Box 8"/>
          <p:cNvSpPr txBox="1">
            <a:spLocks noChangeArrowheads="1"/>
          </p:cNvSpPr>
          <p:nvPr/>
        </p:nvSpPr>
        <p:spPr bwMode="auto">
          <a:xfrm>
            <a:off x="6804025" y="6021388"/>
            <a:ext cx="1479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</a:p>
        </p:txBody>
      </p:sp>
      <p:sp>
        <p:nvSpPr>
          <p:cNvPr id="12307" name="Text Box 9"/>
          <p:cNvSpPr txBox="1">
            <a:spLocks noChangeArrowheads="1"/>
          </p:cNvSpPr>
          <p:nvPr/>
        </p:nvSpPr>
        <p:spPr bwMode="auto">
          <a:xfrm>
            <a:off x="3203575" y="2063750"/>
            <a:ext cx="12747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字母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</a:p>
        </p:txBody>
      </p:sp>
      <p:sp>
        <p:nvSpPr>
          <p:cNvPr id="12308" name="Text Box 10"/>
          <p:cNvSpPr txBox="1">
            <a:spLocks noChangeArrowheads="1"/>
          </p:cNvSpPr>
          <p:nvPr/>
        </p:nvSpPr>
        <p:spPr bwMode="auto">
          <a:xfrm>
            <a:off x="6516688" y="1935163"/>
            <a:ext cx="1225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letter</a:t>
            </a:r>
          </a:p>
        </p:txBody>
      </p:sp>
      <p:sp>
        <p:nvSpPr>
          <p:cNvPr id="12309" name="Text Box 9"/>
          <p:cNvSpPr txBox="1">
            <a:spLocks noChangeArrowheads="1"/>
          </p:cNvSpPr>
          <p:nvPr/>
        </p:nvSpPr>
        <p:spPr bwMode="auto">
          <a:xfrm>
            <a:off x="3203575" y="2582863"/>
            <a:ext cx="8985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查找</a:t>
            </a:r>
            <a:endParaRPr lang="en-US" altLang="zh-CN" sz="2800" b="1" i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310" name="Text Box 10"/>
          <p:cNvSpPr txBox="1">
            <a:spLocks noChangeArrowheads="1"/>
          </p:cNvSpPr>
          <p:nvPr/>
        </p:nvSpPr>
        <p:spPr bwMode="auto">
          <a:xfrm>
            <a:off x="6588125" y="2582863"/>
            <a:ext cx="1644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up</a:t>
            </a:r>
          </a:p>
        </p:txBody>
      </p:sp>
      <p:sp>
        <p:nvSpPr>
          <p:cNvPr id="12311" name="Text Box 13"/>
          <p:cNvSpPr txBox="1">
            <a:spLocks noChangeArrowheads="1"/>
          </p:cNvSpPr>
          <p:nvPr/>
        </p:nvSpPr>
        <p:spPr bwMode="auto">
          <a:xfrm>
            <a:off x="3714750" y="4000500"/>
            <a:ext cx="12557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犯错误</a:t>
            </a:r>
            <a:endParaRPr lang="en-US" sz="2800" b="1" i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2312" name="Text Box 12"/>
          <p:cNvSpPr txBox="1">
            <a:spLocks noChangeArrowheads="1"/>
          </p:cNvSpPr>
          <p:nvPr/>
        </p:nvSpPr>
        <p:spPr bwMode="auto">
          <a:xfrm>
            <a:off x="214313" y="3857625"/>
            <a:ext cx="3232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a mistake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2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2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autoUpdateAnimBg="0"/>
      <p:bldP spid="12292" grpId="0" autoUpdateAnimBg="0"/>
      <p:bldP spid="12293" grpId="0" autoUpdateAnimBg="0"/>
      <p:bldP spid="12294" grpId="0" autoUpdateAnimBg="0"/>
      <p:bldP spid="12296" grpId="0" autoUpdateAnimBg="0"/>
      <p:bldP spid="12297" grpId="0" autoUpdateAnimBg="0"/>
      <p:bldP spid="12299" grpId="0" autoUpdateAnimBg="0"/>
      <p:bldP spid="12302" grpId="0" autoUpdateAnimBg="0"/>
      <p:bldP spid="12303" grpId="0" autoUpdateAnimBg="0"/>
      <p:bldP spid="12304" grpId="0" autoUpdateAnimBg="0"/>
      <p:bldP spid="12305" grpId="0" autoUpdateAnimBg="0"/>
      <p:bldP spid="12306" grpId="0" autoUpdateAnimBg="0"/>
      <p:bldP spid="12307" grpId="0" autoUpdateAnimBg="0"/>
      <p:bldP spid="12308" grpId="0" autoUpdateAnimBg="0"/>
      <p:bldP spid="12309" grpId="0" autoUpdateAnimBg="0"/>
      <p:bldP spid="12310" grpId="0" autoUpdateAnimBg="0"/>
      <p:bldP spid="12311" grpId="0" autoUpdateAnimBg="0"/>
      <p:bldP spid="1231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2"/>
          <p:cNvSpPr txBox="1">
            <a:spLocks noChangeArrowheads="1"/>
          </p:cNvSpPr>
          <p:nvPr/>
        </p:nvSpPr>
        <p:spPr bwMode="auto">
          <a:xfrm>
            <a:off x="250825" y="692150"/>
            <a:ext cx="3065463" cy="547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53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3200" b="1"/>
              <a:t>'p</a:t>
            </a:r>
            <a:r>
              <a:rPr lang="en-US" altLang="zh-CN" sz="3200" b="1">
                <a:solidFill>
                  <a:srgbClr val="FF0000"/>
                </a:solidFill>
              </a:rPr>
              <a:t>ɒ</a:t>
            </a:r>
            <a:r>
              <a:rPr lang="en-US" altLang="zh-CN" sz="3200" b="1">
                <a:solidFill>
                  <a:srgbClr val="000000"/>
                </a:solidFill>
              </a:rPr>
              <a:t>s</a:t>
            </a:r>
            <a:r>
              <a:rPr lang="en-US" altLang="zh-CN" sz="3200" b="1">
                <a:solidFill>
                  <a:srgbClr val="FF0000"/>
                </a:solidFill>
              </a:rPr>
              <a:t>ə</a:t>
            </a:r>
            <a:r>
              <a:rPr lang="en-US" altLang="zh-CN" sz="3200" b="1">
                <a:solidFill>
                  <a:srgbClr val="000000"/>
                </a:solidFill>
              </a:rPr>
              <a:t>bl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</a:p>
          <a:p>
            <a:pPr eaLnBrk="1" hangingPunct="1">
              <a:lnSpc>
                <a:spcPts val="5300"/>
              </a:lnSpc>
            </a:pPr>
            <a:endParaRPr lang="en-US" altLang="zh-CN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ts val="53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3200" b="1"/>
              <a:t>'n</a:t>
            </a:r>
            <a:r>
              <a:rPr lang="en-US" altLang="zh-CN" sz="3200" b="1">
                <a:solidFill>
                  <a:srgbClr val="FF0000"/>
                </a:solidFill>
              </a:rPr>
              <a:t>əʊ</a:t>
            </a:r>
            <a:r>
              <a:rPr lang="en-US" altLang="zh-CN" sz="3200" b="1"/>
              <a:t>t,b</a:t>
            </a:r>
            <a:r>
              <a:rPr lang="en-US" altLang="zh-CN" sz="3200" b="1">
                <a:solidFill>
                  <a:srgbClr val="FF0000"/>
                </a:solidFill>
              </a:rPr>
              <a:t>ʊ</a:t>
            </a:r>
            <a:r>
              <a:rPr lang="en-US" altLang="zh-CN" sz="3200" b="1"/>
              <a:t>k 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eaLnBrk="1" hangingPunct="1">
              <a:lnSpc>
                <a:spcPts val="53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3200" b="1"/>
              <a:t>f</a:t>
            </a:r>
            <a:r>
              <a:rPr lang="en-US" altLang="zh-CN" sz="3200" b="1">
                <a:solidFill>
                  <a:srgbClr val="FF0000"/>
                </a:solidFill>
              </a:rPr>
              <a:t>ə</a:t>
            </a:r>
            <a:r>
              <a:rPr lang="en-US" altLang="zh-CN" sz="3200" b="1"/>
              <a:t>'g</a:t>
            </a:r>
            <a:r>
              <a:rPr lang="en-US" altLang="zh-CN" sz="3200" b="1">
                <a:solidFill>
                  <a:srgbClr val="FF0000"/>
                </a:solidFill>
              </a:rPr>
              <a:t>e</a:t>
            </a:r>
            <a:r>
              <a:rPr lang="en-US" altLang="zh-CN" sz="3200" b="1"/>
              <a:t>t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eaLnBrk="1" hangingPunct="1">
              <a:lnSpc>
                <a:spcPts val="53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3200" b="1"/>
              <a:t>pr</a:t>
            </a:r>
            <a:r>
              <a:rPr lang="en-US" altLang="zh-CN" sz="3200" b="1">
                <a:solidFill>
                  <a:srgbClr val="FF0000"/>
                </a:solidFill>
              </a:rPr>
              <a:t>ə</a:t>
            </a:r>
            <a:r>
              <a:rPr lang="en-US" altLang="zh-CN" sz="3200" b="1"/>
              <a:t>'n</a:t>
            </a:r>
            <a:r>
              <a:rPr lang="en-US" altLang="zh-CN" sz="3200" b="1">
                <a:solidFill>
                  <a:srgbClr val="FF0000"/>
                </a:solidFill>
              </a:rPr>
              <a:t>aʊ</a:t>
            </a:r>
            <a:r>
              <a:rPr lang="en-US" altLang="zh-CN" sz="3200" b="1"/>
              <a:t>ns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eaLnBrk="1" hangingPunct="1">
              <a:lnSpc>
                <a:spcPts val="53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3200" b="1">
                <a:solidFill>
                  <a:srgbClr val="FF0000"/>
                </a:solidFill>
              </a:rPr>
              <a:t>ə</a:t>
            </a:r>
            <a:r>
              <a:rPr lang="en-US" altLang="zh-CN" sz="3200" b="1"/>
              <a:t>'l</a:t>
            </a:r>
            <a:r>
              <a:rPr lang="en-US" altLang="zh-CN" sz="3200" b="1">
                <a:solidFill>
                  <a:srgbClr val="FF0000"/>
                </a:solidFill>
              </a:rPr>
              <a:t>aʊ</a:t>
            </a:r>
            <a:r>
              <a:rPr lang="en-US" altLang="zh-CN" sz="3200" b="1"/>
              <a:t>d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eaLnBrk="1" hangingPunct="1">
              <a:lnSpc>
                <a:spcPts val="53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3200" b="1">
                <a:solidFill>
                  <a:srgbClr val="000000"/>
                </a:solidFill>
              </a:rPr>
              <a:t>'r</a:t>
            </a:r>
            <a:r>
              <a:rPr lang="en-US" altLang="zh-CN" sz="3200" b="1">
                <a:solidFill>
                  <a:srgbClr val="FF0000"/>
                </a:solidFill>
              </a:rPr>
              <a:t>e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200" b="1">
                <a:solidFill>
                  <a:srgbClr val="000000"/>
                </a:solidFill>
              </a:rPr>
              <a:t>d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200" b="1">
                <a:solidFill>
                  <a:srgbClr val="FF0000"/>
                </a:solidFill>
              </a:rPr>
              <a:t>əʊ</a:t>
            </a:r>
            <a:r>
              <a:rPr lang="en-US" altLang="zh-CN" sz="3200" b="1"/>
              <a:t> 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eaLnBrk="1" hangingPunct="1">
              <a:lnSpc>
                <a:spcPts val="53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3200" b="1">
                <a:latin typeface="Times New Roman" panose="02020603050405020304" pitchFamily="18" charset="0"/>
              </a:rPr>
              <a:t>pr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ə</a:t>
            </a:r>
            <a:r>
              <a:rPr lang="en-US" altLang="zh-CN" sz="3200" b="1">
                <a:latin typeface="Times New Roman" panose="02020603050405020304" pitchFamily="18" charset="0"/>
              </a:rPr>
              <a:t>‚n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ʌ</a:t>
            </a:r>
            <a:r>
              <a:rPr lang="en-US" altLang="zh-CN" sz="3200" b="1">
                <a:latin typeface="Times New Roman" panose="02020603050405020304" pitchFamily="18" charset="0"/>
              </a:rPr>
              <a:t>ns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200" b="1">
                <a:latin typeface="Times New Roman" panose="02020603050405020304" pitchFamily="18" charset="0"/>
              </a:rPr>
              <a:t>'e</a:t>
            </a: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200" b="1">
                <a:latin typeface="Times New Roman" panose="02020603050405020304" pitchFamily="18" charset="0"/>
              </a:rPr>
              <a:t>ʃn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</p:txBody>
      </p:sp>
      <p:sp>
        <p:nvSpPr>
          <p:cNvPr id="13315" name="Text Box 9"/>
          <p:cNvSpPr txBox="1">
            <a:spLocks noChangeArrowheads="1"/>
          </p:cNvSpPr>
          <p:nvPr/>
        </p:nvSpPr>
        <p:spPr bwMode="auto">
          <a:xfrm>
            <a:off x="2843213" y="857250"/>
            <a:ext cx="1978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可能的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adj.</a:t>
            </a:r>
          </a:p>
        </p:txBody>
      </p:sp>
      <p:sp>
        <p:nvSpPr>
          <p:cNvPr id="13316" name="Text Box 10"/>
          <p:cNvSpPr txBox="1">
            <a:spLocks noChangeArrowheads="1"/>
          </p:cNvSpPr>
          <p:nvPr/>
        </p:nvSpPr>
        <p:spPr bwMode="auto">
          <a:xfrm>
            <a:off x="6613525" y="765175"/>
            <a:ext cx="1733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possible</a:t>
            </a:r>
          </a:p>
        </p:txBody>
      </p:sp>
      <p:sp>
        <p:nvSpPr>
          <p:cNvPr id="13317" name="Text Box 11"/>
          <p:cNvSpPr txBox="1">
            <a:spLocks noChangeArrowheads="1"/>
          </p:cNvSpPr>
          <p:nvPr/>
        </p:nvSpPr>
        <p:spPr bwMode="auto">
          <a:xfrm>
            <a:off x="2843213" y="1504950"/>
            <a:ext cx="26781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写下；记下</a:t>
            </a:r>
            <a:endParaRPr lang="en-US" altLang="zh-CN" sz="2800" b="1" i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3318" name="Text Box 12"/>
          <p:cNvSpPr txBox="1">
            <a:spLocks noChangeArrowheads="1"/>
          </p:cNvSpPr>
          <p:nvPr/>
        </p:nvSpPr>
        <p:spPr bwMode="auto">
          <a:xfrm>
            <a:off x="6613525" y="2135188"/>
            <a:ext cx="1987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notebook</a:t>
            </a:r>
          </a:p>
        </p:txBody>
      </p:sp>
      <p:sp>
        <p:nvSpPr>
          <p:cNvPr id="13319" name="Text Box 13"/>
          <p:cNvSpPr txBox="1">
            <a:spLocks noChangeArrowheads="1"/>
          </p:cNvSpPr>
          <p:nvPr/>
        </p:nvSpPr>
        <p:spPr bwMode="auto">
          <a:xfrm>
            <a:off x="2843213" y="2224088"/>
            <a:ext cx="163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笔记本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</a:p>
        </p:txBody>
      </p:sp>
      <p:sp>
        <p:nvSpPr>
          <p:cNvPr id="13320" name="Text Box 14"/>
          <p:cNvSpPr txBox="1">
            <a:spLocks noChangeArrowheads="1"/>
          </p:cNvSpPr>
          <p:nvPr/>
        </p:nvSpPr>
        <p:spPr bwMode="auto">
          <a:xfrm>
            <a:off x="6613525" y="3557588"/>
            <a:ext cx="2266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pronounce</a:t>
            </a:r>
          </a:p>
        </p:txBody>
      </p:sp>
      <p:sp>
        <p:nvSpPr>
          <p:cNvPr id="13321" name="Text Box 4"/>
          <p:cNvSpPr txBox="1">
            <a:spLocks noChangeArrowheads="1"/>
          </p:cNvSpPr>
          <p:nvPr/>
        </p:nvSpPr>
        <p:spPr bwMode="auto">
          <a:xfrm>
            <a:off x="2843213" y="2838450"/>
            <a:ext cx="12334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忘记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v.</a:t>
            </a:r>
            <a:endParaRPr lang="en-US" altLang="zh-CN" sz="2800" b="1" i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322" name="Text Box 5"/>
          <p:cNvSpPr txBox="1">
            <a:spLocks noChangeArrowheads="1"/>
          </p:cNvSpPr>
          <p:nvPr/>
        </p:nvSpPr>
        <p:spPr bwMode="auto">
          <a:xfrm>
            <a:off x="285750" y="1357313"/>
            <a:ext cx="2381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down</a:t>
            </a:r>
          </a:p>
        </p:txBody>
      </p:sp>
      <p:sp>
        <p:nvSpPr>
          <p:cNvPr id="13323" name="Text Box 6"/>
          <p:cNvSpPr txBox="1">
            <a:spLocks noChangeArrowheads="1"/>
          </p:cNvSpPr>
          <p:nvPr/>
        </p:nvSpPr>
        <p:spPr bwMode="auto">
          <a:xfrm>
            <a:off x="2843213" y="3557588"/>
            <a:ext cx="43926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发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……</a:t>
            </a:r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的音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v.</a:t>
            </a:r>
            <a:endParaRPr lang="en-US" altLang="zh-CN" sz="2800" b="1" i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324" name="Text Box 7"/>
          <p:cNvSpPr txBox="1">
            <a:spLocks noChangeArrowheads="1"/>
          </p:cNvSpPr>
          <p:nvPr/>
        </p:nvSpPr>
        <p:spPr bwMode="auto">
          <a:xfrm>
            <a:off x="6613525" y="2838450"/>
            <a:ext cx="1352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forget</a:t>
            </a:r>
          </a:p>
        </p:txBody>
      </p:sp>
      <p:sp>
        <p:nvSpPr>
          <p:cNvPr id="13325" name="Text Box 4"/>
          <p:cNvSpPr txBox="1">
            <a:spLocks noChangeArrowheads="1"/>
          </p:cNvSpPr>
          <p:nvPr/>
        </p:nvSpPr>
        <p:spPr bwMode="auto">
          <a:xfrm>
            <a:off x="2843213" y="4292600"/>
            <a:ext cx="33845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大声地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adv.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6588125" y="4221163"/>
            <a:ext cx="1276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aloud</a:t>
            </a:r>
          </a:p>
        </p:txBody>
      </p:sp>
      <p:sp>
        <p:nvSpPr>
          <p:cNvPr id="13327" name="Text Box 14"/>
          <p:cNvSpPr txBox="1">
            <a:spLocks noChangeArrowheads="1"/>
          </p:cNvSpPr>
          <p:nvPr/>
        </p:nvSpPr>
        <p:spPr bwMode="auto">
          <a:xfrm>
            <a:off x="6588125" y="4868863"/>
            <a:ext cx="1225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radio</a:t>
            </a:r>
          </a:p>
        </p:txBody>
      </p:sp>
      <p:sp>
        <p:nvSpPr>
          <p:cNvPr id="13328" name="Text Box 4"/>
          <p:cNvSpPr txBox="1">
            <a:spLocks noChangeArrowheads="1"/>
          </p:cNvSpPr>
          <p:nvPr/>
        </p:nvSpPr>
        <p:spPr bwMode="auto">
          <a:xfrm>
            <a:off x="2843213" y="4941888"/>
            <a:ext cx="33845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电台；广播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endParaRPr lang="en-US" altLang="zh-CN" sz="28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3329" name="Text Box 14"/>
          <p:cNvSpPr txBox="1">
            <a:spLocks noChangeArrowheads="1"/>
          </p:cNvSpPr>
          <p:nvPr/>
        </p:nvSpPr>
        <p:spPr bwMode="auto">
          <a:xfrm>
            <a:off x="6516688" y="5445125"/>
            <a:ext cx="2698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pronuciation</a:t>
            </a:r>
          </a:p>
        </p:txBody>
      </p:sp>
      <p:sp>
        <p:nvSpPr>
          <p:cNvPr id="13330" name="Text Box 4"/>
          <p:cNvSpPr txBox="1">
            <a:spLocks noChangeArrowheads="1"/>
          </p:cNvSpPr>
          <p:nvPr/>
        </p:nvSpPr>
        <p:spPr bwMode="auto">
          <a:xfrm>
            <a:off x="3203575" y="5661025"/>
            <a:ext cx="17287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发音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endParaRPr lang="en-US" altLang="zh-CN" sz="2800" b="1" i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3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autoUpdateAnimBg="0"/>
      <p:bldP spid="13316" grpId="0" autoUpdateAnimBg="0"/>
      <p:bldP spid="13317" grpId="0" autoUpdateAnimBg="0"/>
      <p:bldP spid="13318" grpId="0" autoUpdateAnimBg="0"/>
      <p:bldP spid="13319" grpId="0" autoUpdateAnimBg="0"/>
      <p:bldP spid="13320" grpId="0" autoUpdateAnimBg="0"/>
      <p:bldP spid="13321" grpId="0" autoUpdateAnimBg="0"/>
      <p:bldP spid="13322" grpId="0" autoUpdateAnimBg="0"/>
      <p:bldP spid="13323" grpId="0" autoUpdateAnimBg="0"/>
      <p:bldP spid="13324" grpId="0" autoUpdateAnimBg="0"/>
      <p:bldP spid="13325" grpId="0" autoUpdateAnimBg="0"/>
      <p:bldP spid="13326" grpId="0" autoUpdateAnimBg="0"/>
      <p:bldP spid="13327" grpId="0" autoUpdateAnimBg="0"/>
      <p:bldP spid="13328" grpId="0" autoUpdateAnimBg="0"/>
      <p:bldP spid="13329" grpId="0" autoUpdateAnimBg="0"/>
      <p:bldP spid="1333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Box 2"/>
          <p:cNvSpPr txBox="1">
            <a:spLocks noChangeArrowheads="1"/>
          </p:cNvSpPr>
          <p:nvPr/>
        </p:nvSpPr>
        <p:spPr bwMode="auto">
          <a:xfrm>
            <a:off x="579438" y="1276350"/>
            <a:ext cx="2736850" cy="278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53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/k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pPr eaLnBrk="1" hangingPunct="1">
              <a:lnSpc>
                <a:spcPts val="53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</a:p>
          <a:p>
            <a:pPr eaLnBrk="1" hangingPunct="1">
              <a:lnSpc>
                <a:spcPts val="53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/'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ks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nt/</a:t>
            </a:r>
          </a:p>
          <a:p>
            <a:pPr eaLnBrk="1" hangingPunct="1">
              <a:lnSpc>
                <a:spcPts val="5300"/>
              </a:lnSpc>
            </a:pP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ə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'g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</a:p>
        </p:txBody>
      </p:sp>
      <p:sp>
        <p:nvSpPr>
          <p:cNvPr id="41987" name="Text Box 9"/>
          <p:cNvSpPr txBox="1">
            <a:spLocks noChangeArrowheads="1"/>
          </p:cNvSpPr>
          <p:nvPr/>
        </p:nvSpPr>
        <p:spPr bwMode="auto">
          <a:xfrm>
            <a:off x="2843213" y="1441450"/>
            <a:ext cx="23352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关键性的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adj.</a:t>
            </a:r>
          </a:p>
        </p:txBody>
      </p:sp>
      <p:sp>
        <p:nvSpPr>
          <p:cNvPr id="41988" name="Text Box 10"/>
          <p:cNvSpPr txBox="1">
            <a:spLocks noChangeArrowheads="1"/>
          </p:cNvSpPr>
          <p:nvPr/>
        </p:nvSpPr>
        <p:spPr bwMode="auto">
          <a:xfrm>
            <a:off x="6613525" y="1349375"/>
            <a:ext cx="869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</a:t>
            </a:r>
          </a:p>
        </p:txBody>
      </p:sp>
      <p:sp>
        <p:nvSpPr>
          <p:cNvPr id="41989" name="Text Box 11"/>
          <p:cNvSpPr txBox="1">
            <a:spLocks noChangeArrowheads="1"/>
          </p:cNvSpPr>
          <p:nvPr/>
        </p:nvSpPr>
        <p:spPr bwMode="auto">
          <a:xfrm>
            <a:off x="2843213" y="2089150"/>
            <a:ext cx="26781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主要的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adj.</a:t>
            </a:r>
          </a:p>
        </p:txBody>
      </p:sp>
      <p:sp>
        <p:nvSpPr>
          <p:cNvPr id="41990" name="Text Box 12"/>
          <p:cNvSpPr txBox="1">
            <a:spLocks noChangeArrowheads="1"/>
          </p:cNvSpPr>
          <p:nvPr/>
        </p:nvSpPr>
        <p:spPr bwMode="auto">
          <a:xfrm>
            <a:off x="6613525" y="2719388"/>
            <a:ext cx="1885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excellent</a:t>
            </a:r>
          </a:p>
        </p:txBody>
      </p:sp>
      <p:sp>
        <p:nvSpPr>
          <p:cNvPr id="41991" name="Text Box 13"/>
          <p:cNvSpPr txBox="1">
            <a:spLocks noChangeArrowheads="1"/>
          </p:cNvSpPr>
          <p:nvPr/>
        </p:nvSpPr>
        <p:spPr bwMode="auto">
          <a:xfrm>
            <a:off x="2843213" y="2808288"/>
            <a:ext cx="33162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极好的；优秀的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adj.</a:t>
            </a:r>
          </a:p>
        </p:txBody>
      </p:sp>
      <p:sp>
        <p:nvSpPr>
          <p:cNvPr id="41992" name="Text Box 14"/>
          <p:cNvSpPr txBox="1">
            <a:spLocks noChangeArrowheads="1"/>
          </p:cNvSpPr>
          <p:nvPr/>
        </p:nvSpPr>
        <p:spPr bwMode="auto">
          <a:xfrm>
            <a:off x="428625" y="4214813"/>
            <a:ext cx="28892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agree with sb.</a:t>
            </a:r>
          </a:p>
        </p:txBody>
      </p:sp>
      <p:sp>
        <p:nvSpPr>
          <p:cNvPr id="41993" name="Text Box 4"/>
          <p:cNvSpPr txBox="1">
            <a:spLocks noChangeArrowheads="1"/>
          </p:cNvSpPr>
          <p:nvPr/>
        </p:nvSpPr>
        <p:spPr bwMode="auto">
          <a:xfrm>
            <a:off x="2843213" y="3573463"/>
            <a:ext cx="12334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赞同 </a:t>
            </a:r>
            <a:r>
              <a:rPr lang="en-US" altLang="zh-CN" sz="2800" b="1" i="1">
                <a:latin typeface="Times New Roman" panose="02020603050405020304" pitchFamily="18" charset="0"/>
                <a:ea typeface="黑体" panose="02010609060101010101" pitchFamily="49" charset="-122"/>
              </a:rPr>
              <a:t>v.</a:t>
            </a:r>
            <a:endParaRPr lang="en-US" altLang="zh-CN" sz="2800" b="1" i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994" name="Text Box 5"/>
          <p:cNvSpPr txBox="1">
            <a:spLocks noChangeArrowheads="1"/>
          </p:cNvSpPr>
          <p:nvPr/>
        </p:nvSpPr>
        <p:spPr bwMode="auto">
          <a:xfrm>
            <a:off x="6613525" y="2038350"/>
            <a:ext cx="11747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main</a:t>
            </a:r>
          </a:p>
        </p:txBody>
      </p:sp>
      <p:sp>
        <p:nvSpPr>
          <p:cNvPr id="41995" name="Text Box 6"/>
          <p:cNvSpPr txBox="1">
            <a:spLocks noChangeArrowheads="1"/>
          </p:cNvSpPr>
          <p:nvPr/>
        </p:nvSpPr>
        <p:spPr bwMode="auto">
          <a:xfrm>
            <a:off x="3357563" y="4286250"/>
            <a:ext cx="21605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Times New Roman" panose="02020603050405020304" pitchFamily="18" charset="0"/>
                <a:ea typeface="黑体" panose="02010609060101010101" pitchFamily="49" charset="-122"/>
              </a:rPr>
              <a:t>同意某人</a:t>
            </a:r>
            <a:endParaRPr lang="en-US" altLang="zh-CN" sz="2800" b="1" i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996" name="Text Box 7"/>
          <p:cNvSpPr txBox="1">
            <a:spLocks noChangeArrowheads="1"/>
          </p:cNvSpPr>
          <p:nvPr/>
        </p:nvSpPr>
        <p:spPr bwMode="auto">
          <a:xfrm>
            <a:off x="6613525" y="3422650"/>
            <a:ext cx="1250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7" grpId="0" autoUpdateAnimBg="0"/>
      <p:bldP spid="41988" grpId="0" autoUpdateAnimBg="0"/>
      <p:bldP spid="41989" grpId="0" autoUpdateAnimBg="0"/>
      <p:bldP spid="41990" grpId="0" autoUpdateAnimBg="0"/>
      <p:bldP spid="41991" grpId="0" autoUpdateAnimBg="0"/>
      <p:bldP spid="41992" grpId="0" autoUpdateAnimBg="0"/>
      <p:bldP spid="41993" grpId="0" autoUpdateAnimBg="0"/>
      <p:bldP spid="41994" grpId="0" autoUpdateAnimBg="0"/>
      <p:bldP spid="41995" grpId="0" autoUpdateAnimBg="0"/>
      <p:bldP spid="41996" grpId="0" autoUpdateAnimBg="0"/>
    </p:bldLst>
  </p:timing>
</p:sld>
</file>

<file path=ppt/theme/theme1.xml><?xml version="1.0" encoding="utf-8"?>
<a:theme xmlns:a="http://schemas.openxmlformats.org/drawingml/2006/main" name="WWW.2PPT.COM&#10;">
  <a:themeElements>
    <a:clrScheme name="演示文稿1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演示文稿1">
      <a:majorFont>
        <a:latin typeface="微软雅黑"/>
        <a:ea typeface="微软雅黑"/>
        <a:cs typeface=""/>
      </a:majorFont>
      <a:minorFont>
        <a:latin typeface="Franklin Gothic Medium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演示文稿1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演示文稿1</Template>
  <TotalTime>0</TotalTime>
  <Words>2320</Words>
  <Application>Microsoft Office PowerPoint</Application>
  <PresentationFormat>全屏显示(4:3)</PresentationFormat>
  <Paragraphs>410</Paragraphs>
  <Slides>35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35</vt:i4>
      </vt:variant>
    </vt:vector>
  </HeadingPairs>
  <TitlesOfParts>
    <vt:vector size="44" baseType="lpstr">
      <vt:lpstr>黑体</vt:lpstr>
      <vt:lpstr>楷体_GB2312</vt:lpstr>
      <vt:lpstr>宋体</vt:lpstr>
      <vt:lpstr>微软雅黑</vt:lpstr>
      <vt:lpstr>Arial</vt:lpstr>
      <vt:lpstr>Franklin Gothic Medium</vt:lpstr>
      <vt:lpstr>Times New Roman</vt:lpstr>
      <vt:lpstr>WWW.2PPT.COM
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Beautiful sentences</vt:lpstr>
      <vt:lpstr>PowerPoint 演示文稿</vt:lpstr>
      <vt:lpstr>PowerPoint 演示文稿</vt:lpstr>
      <vt:lpstr>PowerPoint 演示文稿</vt:lpstr>
      <vt:lpstr>单项选择(中考真题)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2013-08-13T09:07:00Z</dcterms:created>
  <dcterms:modified xsi:type="dcterms:W3CDTF">2023-01-16T14:38:25Z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2052-11.1.0.11294</vt:lpwstr>
  </property>
  <property fmtid="{D5CDD505-2E9C-101B-9397-08002B2CF9AE}" pid="4" name="ICV">
    <vt:lpwstr>2CCB6773FB48428EB53D2FFECD9409AF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