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569" r:id="rId3"/>
    <p:sldId id="557" r:id="rId4"/>
    <p:sldId id="570" r:id="rId5"/>
    <p:sldId id="571" r:id="rId6"/>
    <p:sldId id="572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67" r:id="rId17"/>
    <p:sldId id="34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9D76B"/>
    <a:srgbClr val="41DF94"/>
    <a:srgbClr val="FF00FF"/>
    <a:srgbClr val="EC34C5"/>
    <a:srgbClr val="FFFFFF"/>
    <a:srgbClr val="939393"/>
    <a:srgbClr val="F8A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1166" autoAdjust="0"/>
  </p:normalViewPr>
  <p:slideViewPr>
    <p:cSldViewPr>
      <p:cViewPr>
        <p:scale>
          <a:sx n="100" d="100"/>
          <a:sy n="100" d="100"/>
        </p:scale>
        <p:origin x="-3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5E2D808-2E2E-47AC-B477-389105084E0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00923-0BB5-487E-AFF0-C02EC40CF5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0A35781-9047-449B-A32B-12C5AF3796D9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8620AF-8054-4C3A-82F7-4DBD492B9558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CCE60ED-53B6-4919-BFF2-1C7FDDF3C49D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A8F81F-6AE7-48DE-83AB-52B8D2A1A41D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2A2BAA7-E2AD-43EA-889D-2CF3FF055E1F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A3E81B-EDFD-470D-9B78-10F780C50886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6FA8DB-29FF-4CFD-A3D0-984A3A3D9652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A24BCE-3165-4E9D-99C2-86F96690DA9A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8D622E-49E2-4168-98D3-B78120EE015F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53955F-DE4F-4CC3-8EF9-FCB84090E5AB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CE2F72B-CC28-4607-A3DB-BEBED327454E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54EC91F-02BC-4056-9C5E-1AC8BE034F17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226BA7F-4C38-497C-A4D5-DB3FDA807944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8111C8-E075-4495-9B95-166ED712C1F5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66FC47-9423-4D0B-97CC-0C06E3A53B2A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B702648-50C2-4CE7-9D1F-1EB9236F296A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2BE7-470B-4F8F-95EC-8E5BE9898B1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2E28-18CC-4994-BF0B-35738082B5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5F260-B3F0-4F09-B300-3F8DE9A34B4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59C-45DD-4DC5-9863-BD0C9A5212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5F260-B3F0-4F09-B300-3F8DE9A34B4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59C-45DD-4DC5-9863-BD0C9A5212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C6D6-0393-421A-BD8B-1D2EC65BD70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51B08-38B5-4A1A-B265-93772D5F34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C6D6-0393-421A-BD8B-1D2EC65BD705}" type="datetimeFigureOut">
              <a:rPr lang="zh-CN" altLang="en-US"/>
              <a:t>2023-01-16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7215 w 9164371"/>
              <a:gd name="T1" fmla="*/ 3 h 1402412"/>
              <a:gd name="T2" fmla="*/ 9176753 w 9164371"/>
              <a:gd name="T3" fmla="*/ 6 h 1402412"/>
              <a:gd name="T4" fmla="*/ 9161424 w 9164371"/>
              <a:gd name="T5" fmla="*/ 5 h 1402412"/>
              <a:gd name="T6" fmla="*/ 6513440 w 9164371"/>
              <a:gd name="T7" fmla="*/ 5 h 1402412"/>
              <a:gd name="T8" fmla="*/ 3120709 w 9164371"/>
              <a:gd name="T9" fmla="*/ 4 h 1402412"/>
              <a:gd name="T10" fmla="*/ 8750 w 9164371"/>
              <a:gd name="T11" fmla="*/ 6 h 1402412"/>
              <a:gd name="T12" fmla="*/ 0 w 9164371"/>
              <a:gd name="T13" fmla="*/ 6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558 w 9164371"/>
              <a:gd name="T19" fmla="*/ 3 h 1402412"/>
              <a:gd name="T20" fmla="*/ 6459640 w 9164371"/>
              <a:gd name="T21" fmla="*/ 3 h 1402412"/>
              <a:gd name="T22" fmla="*/ 9187622 w 9164371"/>
              <a:gd name="T23" fmla="*/ 0 h 1402412"/>
              <a:gd name="T24" fmla="*/ 9167215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055F260-B3F0-4F09-B300-3F8DE9A34B4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7450D59C-45DD-4DC5-9863-BD0C9A5212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see_a_film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see_a_film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do_some_washing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do_some_washing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climb_the_mountain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climb_the_mountain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do_his_homewor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do_his_homewor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Unit4PartBLet&#8217;schant&#35838;&#25991;&#24405;&#38899;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Unit4PartBLet&#8217;schant&#35838;&#25991;&#24405;&#38899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&#24773;&#26223;&#21160;&#30011;&#65306;What_do_you_do_every_day&#65311;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fly_a_kite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fly_a_kit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play_football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play_football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do_exercise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1&#35838;&#26102;&#25945;&#23398;&#35838;&#20214;\do_exercise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4022438"/>
            <a:ext cx="9144000" cy="720080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Unit4 What Do You Do on Saturday?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5580112" y="4753581"/>
            <a:ext cx="21089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第一课</a:t>
            </a:r>
            <a:r>
              <a:rPr lang="zh-CN" altLang="en-US" sz="3200" b="1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时</a:t>
            </a:r>
            <a:endParaRPr lang="en-US" altLang="zh-CN" sz="3200" b="1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539750" y="620713"/>
            <a:ext cx="331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2688" y="476672"/>
            <a:ext cx="3455987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-2307" y="6033642"/>
            <a:ext cx="9146307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281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55776" y="2760163"/>
            <a:ext cx="3384376" cy="272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00338" y="5068888"/>
            <a:ext cx="37433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FF0000"/>
                </a:solidFill>
                <a:cs typeface="Arial" panose="020B0604020202020204" pitchFamily="34" charset="0"/>
              </a:rPr>
              <a:t>see a film</a:t>
            </a:r>
          </a:p>
        </p:txBody>
      </p:sp>
      <p:pic>
        <p:nvPicPr>
          <p:cNvPr id="7" name="see_a_fil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35150" y="1431925"/>
            <a:ext cx="597693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like to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 film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8888" y="1711325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5150" y="2041525"/>
            <a:ext cx="244951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do.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4288" y="2344738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281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64405" y="3359160"/>
            <a:ext cx="3415190" cy="244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649413" y="5183188"/>
            <a:ext cx="57086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do some washing</a:t>
            </a:r>
          </a:p>
        </p:txBody>
      </p:sp>
      <p:pic>
        <p:nvPicPr>
          <p:cNvPr id="7" name="do_some_wash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43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01825" y="1281113"/>
            <a:ext cx="5976938" cy="820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she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12863" y="1557338"/>
            <a:ext cx="574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87538" y="1879600"/>
            <a:ext cx="59785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some washing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46200" y="2212975"/>
            <a:ext cx="5762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74838" y="2674938"/>
            <a:ext cx="643413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some clothes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等于号 1"/>
          <p:cNvSpPr/>
          <p:nvPr/>
        </p:nvSpPr>
        <p:spPr>
          <a:xfrm rot="5400000" flipH="1">
            <a:off x="4392613" y="2578100"/>
            <a:ext cx="457200" cy="381000"/>
          </a:xfrm>
          <a:prstGeom prst="mathEqual">
            <a:avLst/>
          </a:prstGeom>
          <a:solidFill>
            <a:srgbClr val="49D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1750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281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55875" y="2750685"/>
            <a:ext cx="4367926" cy="294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3425" y="1409700"/>
            <a:ext cx="838993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often do on the weekend?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3" y="1658938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3425" y="2106613"/>
            <a:ext cx="513397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often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climb the mountain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3" y="2355850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49413" y="5183188"/>
            <a:ext cx="66675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climb the mountain</a:t>
            </a:r>
          </a:p>
        </p:txBody>
      </p:sp>
      <p:pic>
        <p:nvPicPr>
          <p:cNvPr id="11" name="climb_the_mountai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6216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281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2440" y="2649813"/>
            <a:ext cx="2695286" cy="286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55763" y="5068888"/>
            <a:ext cx="57086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do his homework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58988" y="1400175"/>
            <a:ext cx="4198937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 doing?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82725" y="1571625"/>
            <a:ext cx="5762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74863" y="1941513"/>
            <a:ext cx="5881687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his homework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98600" y="2160588"/>
            <a:ext cx="5762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do_his_homewor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6254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0"/>
          <p:cNvSpPr txBox="1">
            <a:spLocks noChangeArrowheads="1"/>
          </p:cNvSpPr>
          <p:nvPr/>
        </p:nvSpPr>
        <p:spPr bwMode="auto">
          <a:xfrm>
            <a:off x="2586038" y="939800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468313" y="1144588"/>
            <a:ext cx="8207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kumimoji="1" lang="en-US" altLang="zh-CN" sz="32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fly a kite         play football       do exercise    see a film                      do some washing    </a:t>
            </a: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32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climb the mountain         do his homework    </a:t>
            </a:r>
            <a:endParaRPr kumimoji="1" lang="zh-CN" altLang="en-US" sz="32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30552" y="2364024"/>
            <a:ext cx="734430" cy="8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0618" y="3851452"/>
            <a:ext cx="754428" cy="88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6296" y="2425587"/>
            <a:ext cx="818750" cy="9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90330" y="3851452"/>
            <a:ext cx="730360" cy="8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59582" y="5343922"/>
            <a:ext cx="761108" cy="88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3640" y="2348880"/>
            <a:ext cx="760304" cy="89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5343922"/>
            <a:ext cx="734430" cy="8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30257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3838" y="5483225"/>
            <a:ext cx="61785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do his homework 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60975" y="2505075"/>
            <a:ext cx="3457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do exercise 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5325" y="4619625"/>
            <a:ext cx="5486400" cy="973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climb the mountain </a:t>
            </a:r>
            <a:endParaRPr lang="zh-CN" alt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8918" name="Group 21"/>
          <p:cNvGrpSpPr/>
          <p:nvPr/>
        </p:nvGrpSpPr>
        <p:grpSpPr bwMode="auto">
          <a:xfrm>
            <a:off x="2525713" y="822325"/>
            <a:ext cx="4419600" cy="1219200"/>
            <a:chOff x="625" y="799"/>
            <a:chExt cx="1474" cy="510"/>
          </a:xfrm>
        </p:grpSpPr>
        <p:pic>
          <p:nvPicPr>
            <p:cNvPr id="38923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5" y="799"/>
              <a:ext cx="14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782" y="1072"/>
              <a:ext cx="1248" cy="22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600" kern="10" dirty="0">
                  <a:ln w="6350">
                    <a:solidFill>
                      <a:srgbClr val="FF99CC"/>
                    </a:solidFill>
                    <a:round/>
                  </a:ln>
                  <a:solidFill>
                    <a:srgbClr val="FF3399"/>
                  </a:solidFill>
                  <a:latin typeface="Comic Sans MS" panose="030F0702030302020204"/>
                </a:rPr>
                <a:t>Quick response</a:t>
              </a:r>
              <a:endParaRPr lang="zh-CN" altLang="en-US" sz="3600" kern="10" dirty="0">
                <a:ln w="6350">
                  <a:solidFill>
                    <a:srgbClr val="FF99CC"/>
                  </a:solidFill>
                  <a:round/>
                </a:ln>
                <a:solidFill>
                  <a:srgbClr val="FF3399"/>
                </a:solidFill>
                <a:latin typeface="Comic Sans MS" panose="030F0702030302020204"/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81000" y="2530475"/>
            <a:ext cx="27543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fly a kite 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995613" y="1795463"/>
            <a:ext cx="44338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play football 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421063" y="3471863"/>
            <a:ext cx="5962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do some washing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1613" y="3929063"/>
            <a:ext cx="3111500" cy="973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see a film</a:t>
            </a:r>
            <a:endParaRPr lang="zh-CN" alt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35063" y="2811463"/>
            <a:ext cx="77041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fly a kite    play football     do exercise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see a film                  do some washing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climb the mountain   do his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531938"/>
            <a:ext cx="7751762" cy="46482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4638" y="1771650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同伴之间互相提问本节课所学的新单词，并默写一遍。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Unit4 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4875" y="35575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70000" y="498316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70000" y="35496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76300" y="4986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090613" y="53133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6113" y="863600"/>
            <a:ext cx="31448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chant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2713"/>
            <a:ext cx="20161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12" y="1403600"/>
            <a:ext cx="6984776" cy="524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16238" y="2781300"/>
            <a:ext cx="46085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you do, what do you do,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you do on Saturdays?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 fly, fly my kite.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you do, what do you do,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you do on Sundays?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 see, see, see films.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you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 climb, climb, climb mountains.</a:t>
            </a:r>
          </a:p>
        </p:txBody>
      </p:sp>
      <p:pic>
        <p:nvPicPr>
          <p:cNvPr id="11" name="Unit4PartBLet’schant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89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3340100" y="779463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Play a game</a:t>
            </a:r>
            <a:endParaRPr lang="zh-CN" altLang="en-US" sz="32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14638" y="3584575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1400" b="1" dirty="0">
              <a:solidFill>
                <a:srgbClr val="0000FF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流程图: 联系 17"/>
          <p:cNvSpPr/>
          <p:nvPr/>
        </p:nvSpPr>
        <p:spPr bwMode="auto">
          <a:xfrm>
            <a:off x="1702354" y="1278357"/>
            <a:ext cx="2112962" cy="1871663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流程图: 联系 20"/>
          <p:cNvSpPr/>
          <p:nvPr/>
        </p:nvSpPr>
        <p:spPr bwMode="auto">
          <a:xfrm>
            <a:off x="196476" y="2762663"/>
            <a:ext cx="2112962" cy="1873250"/>
          </a:xfrm>
          <a:prstGeom prst="flowChartConnector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流程图: 联系 23"/>
          <p:cNvSpPr/>
          <p:nvPr/>
        </p:nvSpPr>
        <p:spPr bwMode="auto">
          <a:xfrm>
            <a:off x="6322959" y="2852820"/>
            <a:ext cx="2112962" cy="187325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流程图: 联系 26"/>
          <p:cNvSpPr/>
          <p:nvPr/>
        </p:nvSpPr>
        <p:spPr bwMode="auto">
          <a:xfrm>
            <a:off x="706605" y="4811711"/>
            <a:ext cx="2112962" cy="1871663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流程图: 联系 29"/>
          <p:cNvSpPr/>
          <p:nvPr/>
        </p:nvSpPr>
        <p:spPr bwMode="auto">
          <a:xfrm>
            <a:off x="5626756" y="4889656"/>
            <a:ext cx="2112409" cy="1871663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矩形 14"/>
          <p:cNvSpPr>
            <a:spLocks noChangeArrowheads="1"/>
          </p:cNvSpPr>
          <p:nvPr/>
        </p:nvSpPr>
        <p:spPr bwMode="auto">
          <a:xfrm>
            <a:off x="323850" y="332740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glasses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矩形 14"/>
          <p:cNvSpPr>
            <a:spLocks noChangeArrowheads="1"/>
          </p:cNvSpPr>
          <p:nvPr/>
        </p:nvSpPr>
        <p:spPr bwMode="auto">
          <a:xfrm>
            <a:off x="922338" y="5472113"/>
            <a:ext cx="189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raincoat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矩形 14"/>
          <p:cNvSpPr>
            <a:spLocks noChangeArrowheads="1"/>
          </p:cNvSpPr>
          <p:nvPr/>
        </p:nvSpPr>
        <p:spPr bwMode="auto">
          <a:xfrm>
            <a:off x="6067425" y="5472113"/>
            <a:ext cx="123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wind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14"/>
          <p:cNvSpPr>
            <a:spLocks noChangeArrowheads="1"/>
          </p:cNvSpPr>
          <p:nvPr/>
        </p:nvSpPr>
        <p:spPr bwMode="auto">
          <a:xfrm>
            <a:off x="7002463" y="3556000"/>
            <a:ext cx="105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rain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矩形 14"/>
          <p:cNvSpPr>
            <a:spLocks noChangeArrowheads="1"/>
          </p:cNvSpPr>
          <p:nvPr/>
        </p:nvSpPr>
        <p:spPr bwMode="auto">
          <a:xfrm>
            <a:off x="2124075" y="1827213"/>
            <a:ext cx="1390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cloud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流程图: 联系 39"/>
          <p:cNvSpPr/>
          <p:nvPr/>
        </p:nvSpPr>
        <p:spPr bwMode="auto">
          <a:xfrm>
            <a:off x="5035273" y="1335499"/>
            <a:ext cx="2112962" cy="1871663"/>
          </a:xfrm>
          <a:prstGeom prst="flowChartConnector">
            <a:avLst/>
          </a:prstGeom>
          <a:solidFill>
            <a:srgbClr val="49D76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流程图: 联系 40"/>
          <p:cNvSpPr/>
          <p:nvPr/>
        </p:nvSpPr>
        <p:spPr bwMode="auto">
          <a:xfrm>
            <a:off x="3321170" y="4811710"/>
            <a:ext cx="2112409" cy="1871663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矩形 14"/>
          <p:cNvSpPr>
            <a:spLocks noChangeArrowheads="1"/>
          </p:cNvSpPr>
          <p:nvPr/>
        </p:nvSpPr>
        <p:spPr bwMode="auto">
          <a:xfrm>
            <a:off x="4030663" y="5454650"/>
            <a:ext cx="981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sky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矩形 14"/>
          <p:cNvSpPr>
            <a:spLocks noChangeArrowheads="1"/>
          </p:cNvSpPr>
          <p:nvPr/>
        </p:nvSpPr>
        <p:spPr bwMode="auto">
          <a:xfrm>
            <a:off x="5567363" y="1919288"/>
            <a:ext cx="1346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snow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34" grpId="0"/>
      <p:bldP spid="36" grpId="0"/>
      <p:bldP spid="38" grpId="0"/>
      <p:bldP spid="39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15963" y="8842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say you do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84313"/>
            <a:ext cx="22002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0413" y="1646238"/>
            <a:ext cx="17272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43288" y="1773238"/>
            <a:ext cx="2543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8950" y="4144963"/>
            <a:ext cx="20828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13150" y="4173538"/>
            <a:ext cx="19177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00" y="1712913"/>
            <a:ext cx="24257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1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8363" y="3892550"/>
            <a:ext cx="30257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15963" y="3500438"/>
            <a:ext cx="1446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get up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67075" y="3532188"/>
            <a:ext cx="3041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have a class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542088" y="3508375"/>
            <a:ext cx="2198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watch TV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57200" y="6064250"/>
            <a:ext cx="214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have lunch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443288" y="6056313"/>
            <a:ext cx="2649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play games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932613" y="6056313"/>
            <a:ext cx="113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swim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281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tick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79550"/>
            <a:ext cx="24368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295400" y="160496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What do you like to do after class?</a:t>
            </a:r>
          </a:p>
        </p:txBody>
      </p:sp>
      <p:sp>
        <p:nvSpPr>
          <p:cNvPr id="9" name="矩形 8"/>
          <p:cNvSpPr/>
          <p:nvPr/>
        </p:nvSpPr>
        <p:spPr>
          <a:xfrm>
            <a:off x="336550" y="2343150"/>
            <a:ext cx="576263" cy="503238"/>
          </a:xfrm>
          <a:prstGeom prst="rect">
            <a:avLst/>
          </a:prstGeom>
          <a:ln>
            <a:solidFill>
              <a:srgbClr val="41DF9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9088" y="3546475"/>
            <a:ext cx="576262" cy="504825"/>
          </a:xfrm>
          <a:prstGeom prst="rect">
            <a:avLst/>
          </a:prstGeom>
          <a:ln>
            <a:solidFill>
              <a:srgbClr val="41DF9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19088" y="4749800"/>
            <a:ext cx="576262" cy="504825"/>
          </a:xfrm>
          <a:prstGeom prst="rect">
            <a:avLst/>
          </a:prstGeom>
          <a:ln>
            <a:solidFill>
              <a:srgbClr val="41DF9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598738" y="2393950"/>
            <a:ext cx="574675" cy="5048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76825" y="2378075"/>
            <a:ext cx="574675" cy="5048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092950" y="2343150"/>
            <a:ext cx="574675" cy="539750"/>
          </a:xfrm>
          <a:prstGeom prst="rect">
            <a:avLst/>
          </a:prstGeom>
          <a:ln>
            <a:solidFill>
              <a:srgbClr val="49D76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76825" y="3529013"/>
            <a:ext cx="574675" cy="504825"/>
          </a:xfrm>
          <a:prstGeom prst="rect">
            <a:avLst/>
          </a:prstGeom>
          <a:ln>
            <a:solidFill>
              <a:srgbClr val="41DF9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076825" y="4743450"/>
            <a:ext cx="574675" cy="504825"/>
          </a:xfrm>
          <a:prstGeom prst="rect">
            <a:avLst/>
          </a:prstGeom>
          <a:ln>
            <a:solidFill>
              <a:srgbClr val="49D76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12813" y="2239963"/>
            <a:ext cx="1312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sing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173413" y="2276475"/>
            <a:ext cx="1782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dance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51500" y="2224088"/>
            <a:ext cx="1566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swim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635875" y="2224088"/>
            <a:ext cx="1566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read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46150" y="3403600"/>
            <a:ext cx="3554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play basketball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46150" y="4641850"/>
            <a:ext cx="3554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jump rope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648325" y="3403600"/>
            <a:ext cx="3554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listen to music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03875" y="4606925"/>
            <a:ext cx="3552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draw pictures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90420" y="1340768"/>
            <a:ext cx="6963159" cy="518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图片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445125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281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35250" y="2320925"/>
            <a:ext cx="31861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51163" y="1257300"/>
            <a:ext cx="28336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FF0000"/>
                </a:solidFill>
                <a:cs typeface="Arial" panose="020B0604020202020204" pitchFamily="34" charset="0"/>
              </a:rPr>
              <a:t>fly a kite</a:t>
            </a:r>
          </a:p>
        </p:txBody>
      </p:sp>
      <p:pic>
        <p:nvPicPr>
          <p:cNvPr id="10" name="fly_a_kit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671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49488" y="5218113"/>
            <a:ext cx="4645025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to </a:t>
            </a:r>
            <a:r>
              <a:rPr lang="en-US" altLang="zh-C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 a kite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79588" y="55895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2179121"/>
            <a:ext cx="3223924" cy="342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281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27313" y="1135063"/>
            <a:ext cx="3921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FF0000"/>
                </a:solidFill>
                <a:cs typeface="Arial" panose="020B0604020202020204" pitchFamily="34" charset="0"/>
              </a:rPr>
              <a:t>play football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55763" y="5373688"/>
            <a:ext cx="7129462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likes to </a:t>
            </a:r>
            <a:r>
              <a:rPr lang="en-US" altLang="zh-C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football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08088" y="56927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y_footbal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1630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281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35150" y="1431925"/>
            <a:ext cx="461327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35150" y="2084388"/>
            <a:ext cx="6192838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exercise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1711325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2301875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5776" y="2826498"/>
            <a:ext cx="3404430" cy="295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11413" y="5229225"/>
            <a:ext cx="47323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FF0000"/>
                </a:solidFill>
                <a:cs typeface="Arial" panose="020B0604020202020204" pitchFamily="34" charset="0"/>
              </a:rPr>
              <a:t>do exercise</a:t>
            </a:r>
          </a:p>
        </p:txBody>
      </p:sp>
      <p:pic>
        <p:nvPicPr>
          <p:cNvPr id="11" name="do_exercis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6262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388</Words>
  <Application>Microsoft Office PowerPoint</Application>
  <PresentationFormat>全屏显示(4:3)</PresentationFormat>
  <Paragraphs>116</Paragraphs>
  <Slides>17</Slides>
  <Notes>16</Notes>
  <HiddenSlides>0</HiddenSlides>
  <MMClips>8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Unit4 What Do You Do on Saturday?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2023-01-16T14:38:39Z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82D32A2F216146FFA313F0D9325AB5C0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