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mp4" ContentType="video/mp4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27"/>
  </p:notesMasterIdLst>
  <p:handoutMasterIdLst>
    <p:handoutMasterId r:id="rId28"/>
  </p:handoutMasterIdLst>
  <p:sldIdLst>
    <p:sldId id="256" r:id="rId2"/>
    <p:sldId id="478" r:id="rId3"/>
    <p:sldId id="788" r:id="rId4"/>
    <p:sldId id="789" r:id="rId5"/>
    <p:sldId id="413" r:id="rId6"/>
    <p:sldId id="410" r:id="rId7"/>
    <p:sldId id="310" r:id="rId8"/>
    <p:sldId id="753" r:id="rId9"/>
    <p:sldId id="312" r:id="rId10"/>
    <p:sldId id="633" r:id="rId11"/>
    <p:sldId id="634" r:id="rId12"/>
    <p:sldId id="635" r:id="rId13"/>
    <p:sldId id="636" r:id="rId14"/>
    <p:sldId id="637" r:id="rId15"/>
    <p:sldId id="638" r:id="rId16"/>
    <p:sldId id="639" r:id="rId17"/>
    <p:sldId id="720" r:id="rId18"/>
    <p:sldId id="827" r:id="rId19"/>
    <p:sldId id="829" r:id="rId20"/>
    <p:sldId id="832" r:id="rId21"/>
    <p:sldId id="317" r:id="rId22"/>
    <p:sldId id="657" r:id="rId23"/>
    <p:sldId id="319" r:id="rId24"/>
    <p:sldId id="359" r:id="rId25"/>
    <p:sldId id="258" r:id="rId26"/>
  </p:sldIdLst>
  <p:sldSz cx="12192000" cy="6858000"/>
  <p:notesSz cx="6858000" cy="9144000"/>
  <p:embeddedFontLst>
    <p:embeddedFont>
      <p:font typeface="Calibri" panose="020F0502020204030204" pitchFamily="34" charset="0"/>
      <p:regular r:id="rId29"/>
      <p:bold r:id="rId30"/>
      <p:italic r:id="rId31"/>
      <p:boldItalic r:id="rId32"/>
    </p:embeddedFont>
    <p:embeddedFont>
      <p:font typeface="庞门正道粗书体6.0" panose="02010600030101010101" charset="-122"/>
      <p:regular r:id="rId33"/>
    </p:embeddedFont>
    <p:embeddedFont>
      <p:font typeface="黑体" panose="02010609060101010101" pitchFamily="49" charset="-122"/>
      <p:regular r:id="rId34"/>
    </p:embeddedFont>
    <p:embeddedFont>
      <p:font typeface="思源黑体 CN Bold" panose="02010600030101010101" charset="-122"/>
      <p:regular r:id="rId35"/>
    </p:embeddedFont>
    <p:embeddedFont>
      <p:font typeface="楷体" panose="02010609060101010101" pitchFamily="49" charset="-122"/>
      <p:regular r:id="rId36"/>
    </p:embeddedFont>
    <p:embeddedFont>
      <p:font typeface="FandolFang R" panose="02010600030101010101" charset="-122"/>
      <p:regular r:id="rId37"/>
    </p:embeddedFont>
    <p:embeddedFont>
      <p:font typeface="等线" panose="02010600030101010101" pitchFamily="2" charset="-122"/>
      <p:regular r:id="rId38"/>
      <p:bold r:id="rId39"/>
    </p:embeddedFont>
  </p:embeddedFont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CCCA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97" d="100"/>
          <a:sy n="97" d="100"/>
        </p:scale>
        <p:origin x="996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11.fntdata"/><Relationship Id="rId21" Type="http://schemas.openxmlformats.org/officeDocument/2006/relationships/slide" Target="slides/slide20.xml"/><Relationship Id="rId34" Type="http://schemas.openxmlformats.org/officeDocument/2006/relationships/font" Target="fonts/font6.fntdata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1.fntdata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4.fntdata"/><Relationship Id="rId37" Type="http://schemas.openxmlformats.org/officeDocument/2006/relationships/font" Target="fonts/font9.fntdata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handoutMaster" Target="handoutMasters/handoutMaster1.xml"/><Relationship Id="rId36" Type="http://schemas.openxmlformats.org/officeDocument/2006/relationships/font" Target="fonts/font8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3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font" Target="fonts/font2.fntdata"/><Relationship Id="rId35" Type="http://schemas.openxmlformats.org/officeDocument/2006/relationships/font" Target="fonts/font7.fntdata"/><Relationship Id="rId43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5.fntdata"/><Relationship Id="rId38" Type="http://schemas.openxmlformats.org/officeDocument/2006/relationships/font" Target="fonts/font10.fntdata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  <a:t>2023-01-13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思源黑体 CN Bold" panose="02010600030101010101" pitchFamily="34" charset="-122"/>
                <a:ea typeface="思源黑体 CN Bold" panose="02010600030101010101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思源黑体 CN Bold" panose="02010600030101010101" pitchFamily="34" charset="-122"/>
                <a:ea typeface="思源黑体 CN Bold" panose="02010600030101010101" pitchFamily="34" charset="-122"/>
              </a:defRPr>
            </a:lvl1pPr>
          </a:lstStyle>
          <a:p>
            <a:fld id="{E7A6DF4B-F41B-408E-A6BE-E9535F2A5B07}" type="datetimeFigureOut">
              <a:rPr lang="zh-CN" altLang="en-US" smtClean="0"/>
              <a:t>2023-01-13</a:t>
            </a:fld>
            <a:endParaRPr lang="zh-CN" altLang="en-US" dirty="0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 dirty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二级</a:t>
            </a:r>
          </a:p>
          <a:p>
            <a:pPr lvl="2"/>
            <a:r>
              <a:rPr lang="zh-CN" altLang="en-US" dirty="0"/>
              <a:t>三级</a:t>
            </a:r>
          </a:p>
          <a:p>
            <a:pPr lvl="3"/>
            <a:r>
              <a:rPr lang="zh-CN" altLang="en-US" dirty="0"/>
              <a:t>四级</a:t>
            </a:r>
          </a:p>
          <a:p>
            <a:pPr lvl="4"/>
            <a:r>
              <a:rPr lang="zh-CN" altLang="en-US" dirty="0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思源黑体 CN Bold" panose="02010600030101010101" pitchFamily="34" charset="-122"/>
                <a:ea typeface="思源黑体 CN Bold" panose="02010600030101010101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思源黑体 CN Bold" panose="02010600030101010101" pitchFamily="34" charset="-122"/>
                <a:ea typeface="思源黑体 CN Bold" panose="02010600030101010101" pitchFamily="34" charset="-122"/>
              </a:defRPr>
            </a:lvl1pPr>
          </a:lstStyle>
          <a:p>
            <a:fld id="{50B2E39A-ABAD-4E5C-9C6E-DD477597FDCA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思源黑体 CN Bold" panose="02010600030101010101" pitchFamily="34" charset="-122"/>
        <a:ea typeface="思源黑体 CN Bold" panose="02010600030101010101" pitchFamily="34" charset="-122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思源黑体 CN Bold" panose="02010600030101010101" pitchFamily="34" charset="-122"/>
        <a:ea typeface="思源黑体 CN Bold" panose="02010600030101010101" pitchFamily="34" charset="-122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思源黑体 CN Bold" panose="02010600030101010101" pitchFamily="34" charset="-122"/>
        <a:ea typeface="思源黑体 CN Bold" panose="02010600030101010101" pitchFamily="34" charset="-122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思源黑体 CN Bold" panose="02010600030101010101" pitchFamily="34" charset="-122"/>
        <a:ea typeface="思源黑体 CN Bold" panose="02010600030101010101" pitchFamily="34" charset="-122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思源黑体 CN Bold" panose="02010600030101010101" pitchFamily="34" charset="-122"/>
        <a:ea typeface="思源黑体 CN Bold" panose="02010600030101010101" pitchFamily="34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0FC6B7E2-0617-4AC1-993F-2E58B2FF18A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rPr>
              <a:t>2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cs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0FC6B7E2-0617-4AC1-993F-2E58B2FF18A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rPr>
              <a:t>11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cs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0FC6B7E2-0617-4AC1-993F-2E58B2FF18A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rPr>
              <a:t>12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cs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0FC6B7E2-0617-4AC1-993F-2E58B2FF18A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rPr>
              <a:t>13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cs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0FC6B7E2-0617-4AC1-993F-2E58B2FF18A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rPr>
              <a:t>14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cs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0FC6B7E2-0617-4AC1-993F-2E58B2FF18A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rPr>
              <a:t>15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cs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0FC6B7E2-0617-4AC1-993F-2E58B2FF18A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rPr>
              <a:t>16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cs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0FC6B7E2-0617-4AC1-993F-2E58B2FF18A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rPr>
              <a:t>17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cs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0FC6B7E2-0617-4AC1-993F-2E58B2FF18A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rPr>
              <a:t>18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cs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0FC6B7E2-0617-4AC1-993F-2E58B2FF18A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rPr>
              <a:t>19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cs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0FC6B7E2-0617-4AC1-993F-2E58B2FF18A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rPr>
              <a:t>20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cs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0FC6B7E2-0617-4AC1-993F-2E58B2FF18A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rPr>
              <a:t>3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cs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0FC6B7E2-0617-4AC1-993F-2E58B2FF18A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rPr>
              <a:t>21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cs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0FC6B7E2-0617-4AC1-993F-2E58B2FF18A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rPr>
              <a:t>22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cs"/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0FC6B7E2-0617-4AC1-993F-2E58B2FF18A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rPr>
              <a:t>23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cs"/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0FC6B7E2-0617-4AC1-993F-2E58B2FF18A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rPr>
              <a:t>24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cs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0FC6B7E2-0617-4AC1-993F-2E58B2FF18A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rPr>
              <a:t>4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cs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0FC6B7E2-0617-4AC1-993F-2E58B2FF18A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rPr>
              <a:t>5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cs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0FC6B7E2-0617-4AC1-993F-2E58B2FF18A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rPr>
              <a:t>6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cs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0FC6B7E2-0617-4AC1-993F-2E58B2FF18A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rPr>
              <a:t>7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cs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0FC6B7E2-0617-4AC1-993F-2E58B2FF18A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rPr>
              <a:t>8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cs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0FC6B7E2-0617-4AC1-993F-2E58B2FF18A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rPr>
              <a:t>9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cs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0FC6B7E2-0617-4AC1-993F-2E58B2FF18A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rPr>
              <a:t>10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cs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椭圆 6"/>
          <p:cNvSpPr/>
          <p:nvPr userDrawn="1"/>
        </p:nvSpPr>
        <p:spPr>
          <a:xfrm>
            <a:off x="211649" y="245097"/>
            <a:ext cx="541480" cy="541480"/>
          </a:xfrm>
          <a:prstGeom prst="ellipse">
            <a:avLst/>
          </a:prstGeom>
          <a:gradFill flip="none" rotWithShape="1">
            <a:gsLst>
              <a:gs pos="82000">
                <a:srgbClr val="36B794"/>
              </a:gs>
              <a:gs pos="17000">
                <a:srgbClr val="6FCE9A">
                  <a:alpha val="75000"/>
                </a:srgbClr>
              </a:gs>
            </a:gsLst>
            <a:lin ang="2700000" scaled="1"/>
            <a:tileRect/>
          </a:gradFill>
          <a:ln w="285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思源黑体 CN Bold" panose="02010600030101010101" pitchFamily="34" charset="-122"/>
              <a:ea typeface="思源黑体 CN Bold" panose="02010600030101010101" pitchFamily="34" charset="-122"/>
            </a:endParaRPr>
          </a:p>
        </p:txBody>
      </p:sp>
      <p:sp>
        <p:nvSpPr>
          <p:cNvPr id="9" name="文本占位符 8"/>
          <p:cNvSpPr>
            <a:spLocks noGrp="1"/>
          </p:cNvSpPr>
          <p:nvPr>
            <p:ph type="body" sz="quarter" idx="10" hasCustomPrompt="1"/>
          </p:nvPr>
        </p:nvSpPr>
        <p:spPr>
          <a:xfrm>
            <a:off x="820738" y="349250"/>
            <a:ext cx="2601912" cy="43732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>
                <a:solidFill>
                  <a:srgbClr val="6CCCA6"/>
                </a:solidFill>
                <a:latin typeface="思源黑体 CN Bold" panose="02010600030101010101" pitchFamily="34" charset="-122"/>
                <a:ea typeface="思源黑体 CN Bold" panose="02010600030101010101" pitchFamily="34" charset="-122"/>
              </a:defRPr>
            </a:lvl1pPr>
          </a:lstStyle>
          <a:p>
            <a:pPr lvl="0"/>
            <a:r>
              <a:rPr lang="en-US" altLang="zh-CN" dirty="0"/>
              <a:t>01  </a:t>
            </a:r>
            <a:r>
              <a:rPr lang="zh-CN" altLang="en-US" dirty="0"/>
              <a:t>输入标题</a:t>
            </a: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FandolFang R" panose="02010600030101010101" pitchFamily="50" charset="-122"/>
                <a:ea typeface="FandolFang R" panose="02010600030101010101" pitchFamily="50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FandolFang R" panose="02010600030101010101" pitchFamily="50" charset="-122"/>
                <a:ea typeface="FandolFang R" panose="02010600030101010101" pitchFamily="50" charset="-122"/>
              </a:defRPr>
            </a:lvl1pPr>
            <a:lvl2pPr>
              <a:defRPr>
                <a:latin typeface="FandolFang R" panose="02010600030101010101" pitchFamily="50" charset="-122"/>
                <a:ea typeface="FandolFang R" panose="02010600030101010101" pitchFamily="50" charset="-122"/>
              </a:defRPr>
            </a:lvl2pPr>
            <a:lvl3pPr>
              <a:defRPr>
                <a:latin typeface="FandolFang R" panose="02010600030101010101" pitchFamily="50" charset="-122"/>
                <a:ea typeface="FandolFang R" panose="02010600030101010101" pitchFamily="50" charset="-122"/>
              </a:defRPr>
            </a:lvl3pPr>
            <a:lvl4pPr>
              <a:defRPr>
                <a:latin typeface="FandolFang R" panose="02010600030101010101" pitchFamily="50" charset="-122"/>
                <a:ea typeface="FandolFang R" panose="02010600030101010101" pitchFamily="50" charset="-122"/>
              </a:defRPr>
            </a:lvl4pPr>
            <a:lvl5pPr>
              <a:defRPr>
                <a:latin typeface="FandolFang R" panose="02010600030101010101" pitchFamily="50" charset="-122"/>
                <a:ea typeface="FandolFang R" panose="02010600030101010101" pitchFamily="50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二级</a:t>
            </a:r>
          </a:p>
          <a:p>
            <a:pPr lvl="2"/>
            <a:r>
              <a:rPr lang="zh-CN" altLang="en-US" dirty="0"/>
              <a:t>三级</a:t>
            </a:r>
          </a:p>
          <a:p>
            <a:pPr lvl="3"/>
            <a:r>
              <a:rPr lang="zh-CN" altLang="en-US" dirty="0"/>
              <a:t>四级</a:t>
            </a:r>
          </a:p>
          <a:p>
            <a:pPr lvl="4"/>
            <a:r>
              <a:rPr lang="zh-CN" altLang="en-US" dirty="0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FandolFang R" panose="02010600030101010101" pitchFamily="50" charset="-122"/>
                <a:ea typeface="FandolFang R" panose="02010600030101010101" pitchFamily="50" charset="-122"/>
              </a:defRPr>
            </a:lvl1pPr>
          </a:lstStyle>
          <a:p>
            <a:fld id="{2E05D328-291A-47AC-BDFD-986BBBD9F7A5}" type="datetimeFigureOut">
              <a:rPr lang="zh-CN" altLang="en-US" smtClean="0"/>
              <a:t>2023-01-13</a:t>
            </a:fld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FandolFang R" panose="02010600030101010101" pitchFamily="50" charset="-122"/>
                <a:ea typeface="FandolFang R" panose="02010600030101010101" pitchFamily="50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FandolFang R" panose="02010600030101010101" pitchFamily="50" charset="-122"/>
                <a:ea typeface="FandolFang R" panose="02010600030101010101" pitchFamily="50" charset="-122"/>
              </a:defRPr>
            </a:lvl1pPr>
          </a:lstStyle>
          <a:p>
            <a:fld id="{643A03F8-67D8-4B14-B435-8036BD8CFE83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263DB197-84B0-484E-9C0F-88358ECCB797}" type="datetimeFigureOut">
              <a:rPr lang="zh-CN" altLang="en-US" smtClean="0"/>
              <a:t>2023-01-13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E077DA78-E013-4A8C-AD75-63A150561B10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82F288E0-7875-42C4-84C8-98DBBD3BF4D2}" type="datetimeFigureOut">
              <a:rPr lang="zh-CN" altLang="en-US" smtClean="0"/>
              <a:t>2023-01-13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</p:sldLayoutIdLst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5" Type="http://schemas.openxmlformats.org/officeDocument/2006/relationships/image" Target="../media/image7.png"/><Relationship Id="rId4" Type="http://schemas.openxmlformats.org/officeDocument/2006/relationships/notesSlide" Target="../notesSlides/notesSlide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2.mp4"/><Relationship Id="rId1" Type="http://schemas.microsoft.com/office/2007/relationships/media" Target="../media/media2.mp4"/><Relationship Id="rId5" Type="http://schemas.openxmlformats.org/officeDocument/2006/relationships/image" Target="../media/image8.png"/><Relationship Id="rId4" Type="http://schemas.openxmlformats.org/officeDocument/2006/relationships/notesSlide" Target="../notesSlides/notesSlide10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3.mp4"/><Relationship Id="rId1" Type="http://schemas.microsoft.com/office/2007/relationships/media" Target="../media/media3.mp4"/><Relationship Id="rId5" Type="http://schemas.openxmlformats.org/officeDocument/2006/relationships/image" Target="../media/image9.png"/><Relationship Id="rId4" Type="http://schemas.openxmlformats.org/officeDocument/2006/relationships/notesSlide" Target="../notesSlides/notesSlide1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4.mp4"/><Relationship Id="rId1" Type="http://schemas.microsoft.com/office/2007/relationships/media" Target="../media/media4.mp4"/><Relationship Id="rId5" Type="http://schemas.openxmlformats.org/officeDocument/2006/relationships/image" Target="../media/image10.png"/><Relationship Id="rId4" Type="http://schemas.openxmlformats.org/officeDocument/2006/relationships/notesSlide" Target="../notesSlides/notesSlide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5.mp4"/><Relationship Id="rId1" Type="http://schemas.microsoft.com/office/2007/relationships/media" Target="../media/media5.mp4"/><Relationship Id="rId5" Type="http://schemas.openxmlformats.org/officeDocument/2006/relationships/image" Target="../media/image11.png"/><Relationship Id="rId4" Type="http://schemas.openxmlformats.org/officeDocument/2006/relationships/notesSlide" Target="../notesSlides/notesSlide1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6.mp4"/><Relationship Id="rId1" Type="http://schemas.microsoft.com/office/2007/relationships/media" Target="../media/media6.mp4"/><Relationship Id="rId5" Type="http://schemas.openxmlformats.org/officeDocument/2006/relationships/image" Target="../media/image12.png"/><Relationship Id="rId4" Type="http://schemas.openxmlformats.org/officeDocument/2006/relationships/notesSlide" Target="../notesSlides/notesSlide1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7.mp4"/><Relationship Id="rId1" Type="http://schemas.microsoft.com/office/2007/relationships/media" Target="../media/media7.mp4"/><Relationship Id="rId5" Type="http://schemas.openxmlformats.org/officeDocument/2006/relationships/image" Target="../media/image13.png"/><Relationship Id="rId4" Type="http://schemas.openxmlformats.org/officeDocument/2006/relationships/notesSlide" Target="../notesSlides/notesSlide1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slide" Target="slide23.xml"/><Relationship Id="rId4" Type="http://schemas.openxmlformats.org/officeDocument/2006/relationships/slide" Target="slide2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 hidden="1"/>
          <p:cNvSpPr txBox="1"/>
          <p:nvPr/>
        </p:nvSpPr>
        <p:spPr>
          <a:xfrm>
            <a:off x="0" y="149731"/>
            <a:ext cx="20955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dirty="0">
                <a:noFill/>
                <a:latin typeface="思源黑体 CN Bold" panose="02010600030101010101" pitchFamily="34" charset="-122"/>
                <a:ea typeface="思源黑体 CN Bold" panose="02010600030101010101" pitchFamily="34" charset="-122"/>
              </a:rPr>
              <a:t>BY YUSHEN</a:t>
            </a:r>
            <a:endParaRPr lang="zh-CN" altLang="en-US" dirty="0">
              <a:noFill/>
              <a:latin typeface="思源黑体 CN Bold" panose="02010600030101010101" pitchFamily="34" charset="-122"/>
              <a:ea typeface="思源黑体 CN Bold" panose="02010600030101010101" pitchFamily="34" charset="-122"/>
            </a:endParaRPr>
          </a:p>
        </p:txBody>
      </p:sp>
      <p:grpSp>
        <p:nvGrpSpPr>
          <p:cNvPr id="16" name="组合 15"/>
          <p:cNvGrpSpPr/>
          <p:nvPr/>
        </p:nvGrpSpPr>
        <p:grpSpPr>
          <a:xfrm>
            <a:off x="827405" y="0"/>
            <a:ext cx="11379200" cy="6858000"/>
            <a:chOff x="812800" y="0"/>
            <a:chExt cx="11379200" cy="6858000"/>
          </a:xfrm>
        </p:grpSpPr>
        <p:sp>
          <p:nvSpPr>
            <p:cNvPr id="6" name="矩形 5"/>
            <p:cNvSpPr/>
            <p:nvPr/>
          </p:nvSpPr>
          <p:spPr>
            <a:xfrm>
              <a:off x="3135086" y="0"/>
              <a:ext cx="9056914" cy="6858000"/>
            </a:xfrm>
            <a:prstGeom prst="rect">
              <a:avLst/>
            </a:prstGeom>
            <a:gradFill flip="none" rotWithShape="1">
              <a:gsLst>
                <a:gs pos="82000">
                  <a:srgbClr val="36B794"/>
                </a:gs>
                <a:gs pos="17000">
                  <a:srgbClr val="6FCE9A">
                    <a:alpha val="75000"/>
                  </a:srgbClr>
                </a:gs>
              </a:gsLst>
              <a:lin ang="2700000" scaled="1"/>
              <a:tileRect/>
            </a:gradFill>
            <a:ln w="28575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思源黑体 CN Bold" panose="02010600030101010101" pitchFamily="34" charset="-122"/>
                <a:ea typeface="思源黑体 CN Bold" panose="02010600030101010101" pitchFamily="34" charset="-122"/>
              </a:endParaRPr>
            </a:p>
          </p:txBody>
        </p:sp>
        <p:sp>
          <p:nvSpPr>
            <p:cNvPr id="7" name="椭圆 6"/>
            <p:cNvSpPr/>
            <p:nvPr/>
          </p:nvSpPr>
          <p:spPr>
            <a:xfrm>
              <a:off x="8940800" y="445351"/>
              <a:ext cx="2762250" cy="276225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</a:endParaRPr>
            </a:p>
          </p:txBody>
        </p:sp>
        <p:sp>
          <p:nvSpPr>
            <p:cNvPr id="8" name="任意多边形: 形状 7"/>
            <p:cNvSpPr/>
            <p:nvPr/>
          </p:nvSpPr>
          <p:spPr>
            <a:xfrm>
              <a:off x="812800" y="0"/>
              <a:ext cx="6889750" cy="6858000"/>
            </a:xfrm>
            <a:custGeom>
              <a:avLst/>
              <a:gdLst>
                <a:gd name="connsiteX0" fmla="*/ 0 w 6889750"/>
                <a:gd name="connsiteY0" fmla="*/ 0 h 6858000"/>
                <a:gd name="connsiteX1" fmla="*/ 5386272 w 6889750"/>
                <a:gd name="connsiteY1" fmla="*/ 0 h 6858000"/>
                <a:gd name="connsiteX2" fmla="*/ 5523674 w 6889750"/>
                <a:gd name="connsiteY2" fmla="*/ 131001 h 6858000"/>
                <a:gd name="connsiteX3" fmla="*/ 6889750 w 6889750"/>
                <a:gd name="connsiteY3" fmla="*/ 3429000 h 6858000"/>
                <a:gd name="connsiteX4" fmla="*/ 5523674 w 6889750"/>
                <a:gd name="connsiteY4" fmla="*/ 6726999 h 6858000"/>
                <a:gd name="connsiteX5" fmla="*/ 5386272 w 6889750"/>
                <a:gd name="connsiteY5" fmla="*/ 6858000 h 6858000"/>
                <a:gd name="connsiteX6" fmla="*/ 0 w 6889750"/>
                <a:gd name="connsiteY6" fmla="*/ 685800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889750" h="6858000">
                  <a:moveTo>
                    <a:pt x="0" y="0"/>
                  </a:moveTo>
                  <a:lnTo>
                    <a:pt x="5386272" y="0"/>
                  </a:lnTo>
                  <a:lnTo>
                    <a:pt x="5523674" y="131001"/>
                  </a:lnTo>
                  <a:cubicBezTo>
                    <a:pt x="6367706" y="975033"/>
                    <a:pt x="6889750" y="2141052"/>
                    <a:pt x="6889750" y="3429000"/>
                  </a:cubicBezTo>
                  <a:cubicBezTo>
                    <a:pt x="6889750" y="4716949"/>
                    <a:pt x="6367706" y="5882967"/>
                    <a:pt x="5523674" y="6726999"/>
                  </a:cubicBezTo>
                  <a:lnTo>
                    <a:pt x="5386272" y="6858000"/>
                  </a:lnTo>
                  <a:lnTo>
                    <a:pt x="0" y="685800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</a:endParaRPr>
            </a:p>
          </p:txBody>
        </p:sp>
        <p:sp>
          <p:nvSpPr>
            <p:cNvPr id="9" name="椭圆 8"/>
            <p:cNvSpPr/>
            <p:nvPr/>
          </p:nvSpPr>
          <p:spPr>
            <a:xfrm>
              <a:off x="5782370" y="922291"/>
              <a:ext cx="1005448" cy="1005448"/>
            </a:xfrm>
            <a:prstGeom prst="ellipse">
              <a:avLst/>
            </a:prstGeom>
            <a:gradFill flip="none" rotWithShape="1">
              <a:gsLst>
                <a:gs pos="82000">
                  <a:srgbClr val="36B794"/>
                </a:gs>
                <a:gs pos="17000">
                  <a:srgbClr val="6FCE9A">
                    <a:alpha val="75000"/>
                  </a:srgbClr>
                </a:gs>
              </a:gsLst>
              <a:lin ang="2700000" scaled="1"/>
              <a:tileRect/>
            </a:gradFill>
            <a:ln w="28575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思源黑体 CN Bold" panose="02010600030101010101" pitchFamily="34" charset="-122"/>
                <a:ea typeface="思源黑体 CN Bold" panose="02010600030101010101" pitchFamily="34" charset="-122"/>
              </a:endParaRPr>
            </a:p>
          </p:txBody>
        </p:sp>
        <p:sp>
          <p:nvSpPr>
            <p:cNvPr id="10" name="椭圆 9"/>
            <p:cNvSpPr/>
            <p:nvPr/>
          </p:nvSpPr>
          <p:spPr>
            <a:xfrm>
              <a:off x="8356600" y="5018201"/>
              <a:ext cx="1446212" cy="144621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</a:endParaRPr>
            </a:p>
          </p:txBody>
        </p:sp>
        <p:pic>
          <p:nvPicPr>
            <p:cNvPr id="12" name="图片 11" descr="图片包含 水, 户外, 波浪, 绿色&#10;&#10;描述已自动生成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878" t="5536" r="35672" b="1219"/>
            <a:stretch>
              <a:fillRect/>
            </a:stretch>
          </p:blipFill>
          <p:spPr>
            <a:xfrm flipH="1">
              <a:off x="6553366" y="1397000"/>
              <a:ext cx="4064000" cy="4064000"/>
            </a:xfrm>
            <a:custGeom>
              <a:avLst/>
              <a:gdLst>
                <a:gd name="connsiteX0" fmla="*/ 2032000 w 4064000"/>
                <a:gd name="connsiteY0" fmla="*/ 0 h 4064000"/>
                <a:gd name="connsiteX1" fmla="*/ 4064000 w 4064000"/>
                <a:gd name="connsiteY1" fmla="*/ 2032000 h 4064000"/>
                <a:gd name="connsiteX2" fmla="*/ 2032000 w 4064000"/>
                <a:gd name="connsiteY2" fmla="*/ 4064000 h 4064000"/>
                <a:gd name="connsiteX3" fmla="*/ 0 w 4064000"/>
                <a:gd name="connsiteY3" fmla="*/ 2032000 h 4064000"/>
                <a:gd name="connsiteX4" fmla="*/ 2032000 w 4064000"/>
                <a:gd name="connsiteY4" fmla="*/ 0 h 4064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064000" h="4064000">
                  <a:moveTo>
                    <a:pt x="2032000" y="0"/>
                  </a:moveTo>
                  <a:cubicBezTo>
                    <a:pt x="3154243" y="0"/>
                    <a:pt x="4064000" y="909757"/>
                    <a:pt x="4064000" y="2032000"/>
                  </a:cubicBezTo>
                  <a:cubicBezTo>
                    <a:pt x="4064000" y="3154243"/>
                    <a:pt x="3154243" y="4064000"/>
                    <a:pt x="2032000" y="4064000"/>
                  </a:cubicBezTo>
                  <a:cubicBezTo>
                    <a:pt x="909757" y="4064000"/>
                    <a:pt x="0" y="3154243"/>
                    <a:pt x="0" y="2032000"/>
                  </a:cubicBezTo>
                  <a:cubicBezTo>
                    <a:pt x="0" y="909757"/>
                    <a:pt x="909757" y="0"/>
                    <a:pt x="2032000" y="0"/>
                  </a:cubicBezTo>
                  <a:close/>
                </a:path>
              </a:pathLst>
            </a:custGeom>
            <a:ln w="31750">
              <a:solidFill>
                <a:schemeClr val="bg1"/>
              </a:solidFill>
            </a:ln>
          </p:spPr>
        </p:pic>
      </p:grpSp>
      <p:grpSp>
        <p:nvGrpSpPr>
          <p:cNvPr id="44" name="组合 43"/>
          <p:cNvGrpSpPr/>
          <p:nvPr/>
        </p:nvGrpSpPr>
        <p:grpSpPr>
          <a:xfrm>
            <a:off x="383708" y="1150910"/>
            <a:ext cx="5355104" cy="4310090"/>
            <a:chOff x="383708" y="1150910"/>
            <a:chExt cx="5355104" cy="4310090"/>
          </a:xfrm>
        </p:grpSpPr>
        <p:sp>
          <p:nvSpPr>
            <p:cNvPr id="24" name="弧形 23"/>
            <p:cNvSpPr/>
            <p:nvPr/>
          </p:nvSpPr>
          <p:spPr>
            <a:xfrm>
              <a:off x="1094358" y="1581362"/>
              <a:ext cx="3879700" cy="3879638"/>
            </a:xfrm>
            <a:prstGeom prst="arc">
              <a:avLst>
                <a:gd name="adj1" fmla="val 10556371"/>
                <a:gd name="adj2" fmla="val 13458487"/>
              </a:avLst>
            </a:prstGeom>
            <a:ln w="38100">
              <a:gradFill>
                <a:gsLst>
                  <a:gs pos="0">
                    <a:srgbClr val="3EB37A"/>
                  </a:gs>
                  <a:gs pos="100000">
                    <a:srgbClr val="027385"/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思源黑体 CN Bold" panose="02010600030101010101" pitchFamily="34" charset="-122"/>
                <a:ea typeface="思源黑体 CN Bold" panose="02010600030101010101" pitchFamily="34" charset="-122"/>
              </a:endParaRPr>
            </a:p>
          </p:txBody>
        </p:sp>
        <p:sp>
          <p:nvSpPr>
            <p:cNvPr id="25" name="弧形 24"/>
            <p:cNvSpPr/>
            <p:nvPr/>
          </p:nvSpPr>
          <p:spPr>
            <a:xfrm>
              <a:off x="1094358" y="1580087"/>
              <a:ext cx="3879700" cy="3879638"/>
            </a:xfrm>
            <a:prstGeom prst="arc">
              <a:avLst>
                <a:gd name="adj1" fmla="val 1298865"/>
                <a:gd name="adj2" fmla="val 9385724"/>
              </a:avLst>
            </a:prstGeom>
            <a:ln w="38100">
              <a:gradFill>
                <a:gsLst>
                  <a:gs pos="0">
                    <a:srgbClr val="3EB37A"/>
                  </a:gs>
                  <a:gs pos="100000">
                    <a:srgbClr val="027385"/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思源黑体 CN Bold" panose="02010600030101010101" pitchFamily="34" charset="-122"/>
                <a:ea typeface="思源黑体 CN Bold" panose="02010600030101010101" pitchFamily="34" charset="-122"/>
              </a:endParaRPr>
            </a:p>
          </p:txBody>
        </p:sp>
        <p:sp>
          <p:nvSpPr>
            <p:cNvPr id="26" name="弧形 25"/>
            <p:cNvSpPr/>
            <p:nvPr/>
          </p:nvSpPr>
          <p:spPr>
            <a:xfrm>
              <a:off x="1094358" y="1580087"/>
              <a:ext cx="3879700" cy="3879638"/>
            </a:xfrm>
            <a:prstGeom prst="arc">
              <a:avLst>
                <a:gd name="adj1" fmla="val 18828207"/>
                <a:gd name="adj2" fmla="val 47822"/>
              </a:avLst>
            </a:prstGeom>
            <a:ln w="38100">
              <a:gradFill>
                <a:gsLst>
                  <a:gs pos="0">
                    <a:srgbClr val="3EB37A"/>
                  </a:gs>
                  <a:gs pos="100000">
                    <a:srgbClr val="027385"/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思源黑体 CN Bold" panose="02010600030101010101" pitchFamily="34" charset="-122"/>
                <a:ea typeface="思源黑体 CN Bold" panose="02010600030101010101" pitchFamily="34" charset="-122"/>
              </a:endParaRPr>
            </a:p>
          </p:txBody>
        </p:sp>
        <p:sp>
          <p:nvSpPr>
            <p:cNvPr id="27" name="弧形 26"/>
            <p:cNvSpPr/>
            <p:nvPr/>
          </p:nvSpPr>
          <p:spPr>
            <a:xfrm>
              <a:off x="1094358" y="1580087"/>
              <a:ext cx="3879700" cy="3879638"/>
            </a:xfrm>
            <a:prstGeom prst="arc">
              <a:avLst>
                <a:gd name="adj1" fmla="val 16180517"/>
                <a:gd name="adj2" fmla="val 18119711"/>
              </a:avLst>
            </a:prstGeom>
            <a:ln w="38100">
              <a:gradFill>
                <a:gsLst>
                  <a:gs pos="0">
                    <a:srgbClr val="3EB37A"/>
                  </a:gs>
                  <a:gs pos="100000">
                    <a:srgbClr val="027385"/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思源黑体 CN Bold" panose="02010600030101010101" pitchFamily="34" charset="-122"/>
                <a:ea typeface="思源黑体 CN Bold" panose="02010600030101010101" pitchFamily="34" charset="-122"/>
              </a:endParaRPr>
            </a:p>
          </p:txBody>
        </p:sp>
        <p:pic>
          <p:nvPicPr>
            <p:cNvPr id="28" name="图片 27" descr="中国风云纹漂浮素材免费下载"/>
            <p:cNvPicPr>
              <a:picLocks noChangeAspect="1"/>
            </p:cNvPicPr>
            <p:nvPr/>
          </p:nvPicPr>
          <p:blipFill>
            <a:blip r:embed="rId3"/>
            <a:srcRect l="49000" t="67250" r="13625" b="17875"/>
            <a:stretch>
              <a:fillRect/>
            </a:stretch>
          </p:blipFill>
          <p:spPr>
            <a:xfrm>
              <a:off x="4460979" y="3771003"/>
              <a:ext cx="1277833" cy="305172"/>
            </a:xfrm>
            <a:prstGeom prst="rect">
              <a:avLst/>
            </a:prstGeom>
          </p:spPr>
        </p:pic>
        <p:pic>
          <p:nvPicPr>
            <p:cNvPr id="29" name="图片 28" descr="中国风云纹漂浮素材免费下载"/>
            <p:cNvPicPr>
              <a:picLocks noChangeAspect="1"/>
            </p:cNvPicPr>
            <p:nvPr/>
          </p:nvPicPr>
          <p:blipFill>
            <a:blip r:embed="rId3"/>
            <a:srcRect l="49000" t="67250" r="13625" b="17875"/>
            <a:stretch>
              <a:fillRect/>
            </a:stretch>
          </p:blipFill>
          <p:spPr>
            <a:xfrm>
              <a:off x="383708" y="3822068"/>
              <a:ext cx="1253516" cy="299701"/>
            </a:xfrm>
            <a:prstGeom prst="rect">
              <a:avLst/>
            </a:prstGeom>
          </p:spPr>
        </p:pic>
        <p:pic>
          <p:nvPicPr>
            <p:cNvPr id="30" name="图片 29" descr="54656"/>
            <p:cNvPicPr>
              <a:picLocks noChangeAspect="1"/>
            </p:cNvPicPr>
            <p:nvPr/>
          </p:nvPicPr>
          <p:blipFill>
            <a:blip r:embed="rId4"/>
            <a:srcRect l="33523" t="48271" r="39205" b="29899"/>
            <a:stretch>
              <a:fillRect/>
            </a:stretch>
          </p:blipFill>
          <p:spPr>
            <a:xfrm>
              <a:off x="1213509" y="1743615"/>
              <a:ext cx="569614" cy="360492"/>
            </a:xfrm>
            <a:prstGeom prst="rect">
              <a:avLst/>
            </a:prstGeom>
          </p:spPr>
        </p:pic>
        <p:pic>
          <p:nvPicPr>
            <p:cNvPr id="31" name="图片 30" descr="54656"/>
            <p:cNvPicPr>
              <a:picLocks noChangeAspect="1"/>
            </p:cNvPicPr>
            <p:nvPr/>
          </p:nvPicPr>
          <p:blipFill>
            <a:blip r:embed="rId4"/>
            <a:srcRect l="33523" t="48271" r="39205" b="29899"/>
            <a:stretch>
              <a:fillRect/>
            </a:stretch>
          </p:blipFill>
          <p:spPr>
            <a:xfrm flipH="1">
              <a:off x="4419641" y="4836066"/>
              <a:ext cx="524629" cy="332528"/>
            </a:xfrm>
            <a:prstGeom prst="rect">
              <a:avLst/>
            </a:prstGeom>
          </p:spPr>
        </p:pic>
        <p:pic>
          <p:nvPicPr>
            <p:cNvPr id="32" name="图片 31" descr="中国风云纹漂浮素材免费下载"/>
            <p:cNvPicPr>
              <a:picLocks noChangeAspect="1"/>
            </p:cNvPicPr>
            <p:nvPr/>
          </p:nvPicPr>
          <p:blipFill>
            <a:blip r:embed="rId3"/>
            <a:srcRect l="49000" t="67250" r="13625" b="17875"/>
            <a:stretch>
              <a:fillRect/>
            </a:stretch>
          </p:blipFill>
          <p:spPr>
            <a:xfrm flipV="1">
              <a:off x="4287724" y="1653644"/>
              <a:ext cx="744693" cy="238910"/>
            </a:xfrm>
            <a:prstGeom prst="rect">
              <a:avLst/>
            </a:prstGeom>
          </p:spPr>
        </p:pic>
        <p:grpSp>
          <p:nvGrpSpPr>
            <p:cNvPr id="43" name="组合 42"/>
            <p:cNvGrpSpPr/>
            <p:nvPr/>
          </p:nvGrpSpPr>
          <p:grpSpPr>
            <a:xfrm>
              <a:off x="2014185" y="4910231"/>
              <a:ext cx="1824706" cy="307777"/>
              <a:chOff x="1917099" y="4910231"/>
              <a:chExt cx="1824706" cy="307777"/>
            </a:xfrm>
          </p:grpSpPr>
          <p:sp>
            <p:nvSpPr>
              <p:cNvPr id="35" name="文本框 34"/>
              <p:cNvSpPr txBox="1"/>
              <p:nvPr/>
            </p:nvSpPr>
            <p:spPr>
              <a:xfrm>
                <a:off x="1917099" y="4910231"/>
                <a:ext cx="902811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zh-CN" altLang="en-US" sz="1400" dirty="0">
                    <a:solidFill>
                      <a:srgbClr val="00746A"/>
                    </a:solidFill>
                    <a:uFillTx/>
                    <a:latin typeface="思源黑体 CN Bold" panose="02010600030101010101" pitchFamily="34" charset="-122"/>
                    <a:ea typeface="思源黑体 CN Bold" panose="02010600030101010101" pitchFamily="34" charset="-122"/>
                    <a:cs typeface="Arial" panose="020B0604020202020204" pitchFamily="34" charset="0"/>
                  </a:rPr>
                  <a:t>某某老师</a:t>
                </a:r>
                <a:endParaRPr lang="zh-CN" altLang="en-US" sz="1400" dirty="0">
                  <a:solidFill>
                    <a:srgbClr val="00746A"/>
                  </a:solidFill>
                  <a:latin typeface="思源黑体 CN Bold" panose="02010600030101010101" pitchFamily="34" charset="-122"/>
                  <a:ea typeface="思源黑体 CN Bold" panose="02010600030101010101" pitchFamily="34" charset="-122"/>
                </a:endParaRPr>
              </a:p>
            </p:txBody>
          </p:sp>
          <p:sp>
            <p:nvSpPr>
              <p:cNvPr id="36" name="文本框 35"/>
              <p:cNvSpPr txBox="1"/>
              <p:nvPr/>
            </p:nvSpPr>
            <p:spPr>
              <a:xfrm>
                <a:off x="2795173" y="4910231"/>
                <a:ext cx="946632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sz="1400" dirty="0">
                    <a:solidFill>
                      <a:srgbClr val="00746A"/>
                    </a:solidFill>
                    <a:uFillTx/>
                    <a:latin typeface="思源黑体 CN Bold" panose="02010600030101010101" pitchFamily="34" charset="-122"/>
                    <a:ea typeface="思源黑体 CN Bold" panose="02010600030101010101" pitchFamily="34" charset="-122"/>
                    <a:cs typeface="Arial" panose="020B0604020202020204" pitchFamily="34" charset="0"/>
                  </a:rPr>
                  <a:t>20XX.XX</a:t>
                </a:r>
                <a:endParaRPr lang="zh-CN" altLang="en-US" sz="1400" dirty="0">
                  <a:solidFill>
                    <a:srgbClr val="00746A"/>
                  </a:solidFill>
                  <a:uFillTx/>
                  <a:latin typeface="思源黑体 CN Bold" panose="02010600030101010101" pitchFamily="34" charset="-122"/>
                  <a:ea typeface="思源黑体 CN Bold" panose="02010600030101010101" pitchFamily="34" charset="-122"/>
                </a:endParaRPr>
              </a:p>
            </p:txBody>
          </p:sp>
        </p:grpSp>
        <p:cxnSp>
          <p:nvCxnSpPr>
            <p:cNvPr id="34" name="直接连接符 33"/>
            <p:cNvCxnSpPr/>
            <p:nvPr/>
          </p:nvCxnSpPr>
          <p:spPr>
            <a:xfrm>
              <a:off x="2094914" y="4854227"/>
              <a:ext cx="1663249" cy="0"/>
            </a:xfrm>
            <a:prstGeom prst="line">
              <a:avLst/>
            </a:prstGeom>
            <a:ln w="9525">
              <a:gradFill>
                <a:gsLst>
                  <a:gs pos="0">
                    <a:srgbClr val="3EB37A"/>
                  </a:gs>
                  <a:gs pos="100000">
                    <a:srgbClr val="027385"/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文本框 18"/>
            <p:cNvSpPr txBox="1"/>
            <p:nvPr/>
          </p:nvSpPr>
          <p:spPr>
            <a:xfrm>
              <a:off x="1497369" y="1150910"/>
              <a:ext cx="1800493" cy="203132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12600" dirty="0">
                  <a:gradFill>
                    <a:gsLst>
                      <a:gs pos="0">
                        <a:srgbClr val="3EB37A"/>
                      </a:gs>
                      <a:gs pos="100000">
                        <a:srgbClr val="027385"/>
                      </a:gs>
                    </a:gsLst>
                    <a:lin ang="5400000" scaled="1"/>
                  </a:gradFill>
                  <a:latin typeface="庞门正道粗书体6.0" panose="02010600030101010101" pitchFamily="2" charset="-122"/>
                  <a:ea typeface="庞门正道粗书体6.0" panose="02010600030101010101" pitchFamily="2" charset="-122"/>
                </a:rPr>
                <a:t>荷</a:t>
              </a:r>
            </a:p>
          </p:txBody>
        </p:sp>
        <p:sp>
          <p:nvSpPr>
            <p:cNvPr id="20" name="文本框 19"/>
            <p:cNvSpPr txBox="1"/>
            <p:nvPr/>
          </p:nvSpPr>
          <p:spPr>
            <a:xfrm>
              <a:off x="2795173" y="1566952"/>
              <a:ext cx="1659429" cy="186204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11500" dirty="0">
                  <a:gradFill>
                    <a:gsLst>
                      <a:gs pos="0">
                        <a:srgbClr val="3EB37A"/>
                      </a:gs>
                      <a:gs pos="100000">
                        <a:srgbClr val="027385"/>
                      </a:gs>
                    </a:gsLst>
                    <a:lin ang="5400000" scaled="1"/>
                  </a:gradFill>
                  <a:latin typeface="庞门正道粗书体6.0" panose="02010600030101010101" pitchFamily="2" charset="-122"/>
                  <a:ea typeface="庞门正道粗书体6.0" panose="02010600030101010101" pitchFamily="2" charset="-122"/>
                </a:rPr>
                <a:t>叶</a:t>
              </a:r>
            </a:p>
          </p:txBody>
        </p:sp>
        <p:sp>
          <p:nvSpPr>
            <p:cNvPr id="21" name="文本框 20"/>
            <p:cNvSpPr txBox="1"/>
            <p:nvPr/>
          </p:nvSpPr>
          <p:spPr>
            <a:xfrm>
              <a:off x="1759382" y="2705698"/>
              <a:ext cx="1415772" cy="156966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9600" dirty="0">
                  <a:gradFill>
                    <a:gsLst>
                      <a:gs pos="0">
                        <a:srgbClr val="3EB37A"/>
                      </a:gs>
                      <a:gs pos="100000">
                        <a:srgbClr val="027385"/>
                      </a:gs>
                    </a:gsLst>
                    <a:lin ang="5400000" scaled="1"/>
                  </a:gradFill>
                  <a:latin typeface="庞门正道粗书体6.0" panose="02010600030101010101" pitchFamily="2" charset="-122"/>
                  <a:ea typeface="庞门正道粗书体6.0" panose="02010600030101010101" pitchFamily="2" charset="-122"/>
                </a:rPr>
                <a:t>圆</a:t>
              </a:r>
            </a:p>
          </p:txBody>
        </p:sp>
        <p:sp>
          <p:nvSpPr>
            <p:cNvPr id="22" name="文本框 21"/>
            <p:cNvSpPr txBox="1"/>
            <p:nvPr/>
          </p:nvSpPr>
          <p:spPr>
            <a:xfrm>
              <a:off x="2681427" y="2791943"/>
              <a:ext cx="1659429" cy="186204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11500" dirty="0">
                  <a:gradFill>
                    <a:gsLst>
                      <a:gs pos="0">
                        <a:srgbClr val="3EB37A"/>
                      </a:gs>
                      <a:gs pos="100000">
                        <a:srgbClr val="027385"/>
                      </a:gs>
                    </a:gsLst>
                    <a:lin ang="5400000" scaled="1"/>
                  </a:gradFill>
                  <a:latin typeface="庞门正道粗书体6.0" panose="02010600030101010101" pitchFamily="2" charset="-122"/>
                  <a:ea typeface="庞门正道粗书体6.0" panose="02010600030101010101" pitchFamily="2" charset="-122"/>
                </a:rPr>
                <a:t>圆</a:t>
              </a:r>
            </a:p>
          </p:txBody>
        </p:sp>
        <p:sp>
          <p:nvSpPr>
            <p:cNvPr id="37" name="文本框 36"/>
            <p:cNvSpPr txBox="1"/>
            <p:nvPr/>
          </p:nvSpPr>
          <p:spPr>
            <a:xfrm>
              <a:off x="1512219" y="4275003"/>
              <a:ext cx="282863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2800" dirty="0">
                  <a:gradFill>
                    <a:gsLst>
                      <a:gs pos="0">
                        <a:srgbClr val="00A77C"/>
                      </a:gs>
                      <a:gs pos="100000">
                        <a:srgbClr val="006D7E"/>
                      </a:gs>
                    </a:gsLst>
                    <a:lin ang="5400000" scaled="0"/>
                  </a:gradFill>
                  <a:latin typeface="思源黑体 CN Bold" panose="02010600030101010101" pitchFamily="34" charset="-122"/>
                  <a:ea typeface="思源黑体 CN Bold" panose="02010600030101010101" pitchFamily="34" charset="-122"/>
                </a:rPr>
                <a:t>语文课件  </a:t>
              </a:r>
              <a:r>
                <a:rPr lang="en-US" altLang="zh-CN" sz="2800" dirty="0">
                  <a:gradFill>
                    <a:gsLst>
                      <a:gs pos="0">
                        <a:srgbClr val="00A77C"/>
                      </a:gs>
                      <a:gs pos="100000">
                        <a:srgbClr val="006D7E"/>
                      </a:gs>
                    </a:gsLst>
                    <a:lin ang="5400000" scaled="0"/>
                  </a:gradFill>
                  <a:latin typeface="思源黑体 CN Bold" panose="02010600030101010101" pitchFamily="34" charset="-122"/>
                  <a:ea typeface="思源黑体 CN Bold" panose="02010600030101010101" pitchFamily="34" charset="-122"/>
                </a:rPr>
                <a:t>6.2</a:t>
              </a:r>
              <a:endParaRPr lang="zh-CN" altLang="en-US" sz="2800" dirty="0">
                <a:gradFill>
                  <a:gsLst>
                    <a:gs pos="0">
                      <a:srgbClr val="00A77C"/>
                    </a:gs>
                    <a:gs pos="100000">
                      <a:srgbClr val="006D7E"/>
                    </a:gs>
                  </a:gsLst>
                  <a:lin ang="5400000" scaled="0"/>
                </a:gradFill>
                <a:latin typeface="思源黑体 CN Bold" panose="02010600030101010101" pitchFamily="34" charset="-122"/>
                <a:ea typeface="思源黑体 CN Bold" panose="02010600030101010101" pitchFamily="34" charset="-122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文本框 38"/>
          <p:cNvSpPr txBox="1"/>
          <p:nvPr/>
        </p:nvSpPr>
        <p:spPr>
          <a:xfrm>
            <a:off x="9587258" y="1801163"/>
            <a:ext cx="138620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汉语拼音" panose="020B0604020202020204" pitchFamily="34" charset="0"/>
                <a:sym typeface="+mn-ea"/>
              </a:rPr>
              <a:t>liàng</a:t>
            </a:r>
          </a:p>
        </p:txBody>
      </p:sp>
      <p:sp>
        <p:nvSpPr>
          <p:cNvPr id="11" name="文本框 10"/>
          <p:cNvSpPr txBox="1"/>
          <p:nvPr/>
        </p:nvSpPr>
        <p:spPr>
          <a:xfrm>
            <a:off x="5170833" y="2643808"/>
            <a:ext cx="2127885" cy="2861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110CF2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+mn-cs"/>
              </a:rPr>
              <a:t>结构：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110CF2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+mn-cs"/>
              </a:rPr>
              <a:t>部首：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110CF2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+mn-cs"/>
              </a:rPr>
              <a:t>组词：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110CF2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+mn-cs"/>
              </a:rPr>
              <a:t>造句：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4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思源黑体 CN Bold" panose="02010600030101010101" pitchFamily="34" charset="-122"/>
              <a:ea typeface="思源黑体 CN Bold" panose="02010600030101010101" pitchFamily="34" charset="-122"/>
              <a:cs typeface="+mn-cs"/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6246523" y="2643808"/>
            <a:ext cx="5909310" cy="230695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黑体" panose="02010609060101010101" charset="-122"/>
                <a:sym typeface="+mn-ea"/>
              </a:rPr>
              <a:t>上下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黑体" panose="02010609060101010101" charset="-122"/>
                <a:sym typeface="+mn-ea"/>
              </a:rPr>
              <a:t>亠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黑体" panose="02010609060101010101" charset="-122"/>
                <a:sym typeface="+mn-ea"/>
              </a:rPr>
              <a:t>明亮  响亮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黑体" panose="02010609060101010101" charset="-122"/>
                <a:sym typeface="+mn-ea"/>
              </a:rPr>
              <a:t>我们的教室十分明亮。 </a:t>
            </a:r>
          </a:p>
        </p:txBody>
      </p:sp>
      <p:graphicFrame>
        <p:nvGraphicFramePr>
          <p:cNvPr id="41" name="Group 47"/>
          <p:cNvGraphicFramePr>
            <a:graphicFrameLocks noGrp="1"/>
          </p:cNvGraphicFramePr>
          <p:nvPr/>
        </p:nvGraphicFramePr>
        <p:xfrm>
          <a:off x="9587273" y="2510846"/>
          <a:ext cx="900112" cy="900113"/>
        </p:xfrm>
        <a:graphic>
          <a:graphicData uri="http://schemas.openxmlformats.org/drawingml/2006/table">
            <a:tbl>
              <a:tblPr/>
              <a:tblGrid>
                <a:gridCol w="44623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5388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47941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6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思源黑体 CN Bold" panose="02010600030101010101" pitchFamily="34" charset="-122"/>
                        <a:ea typeface="宋体" panose="02010600030101010101" pitchFamily="2" charset="-122"/>
                      </a:endParaRPr>
                    </a:p>
                  </a:txBody>
                  <a:tcPr marL="91460" marR="91460" marT="34303" marB="3430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6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思源黑体 CN Bold" panose="02010600030101010101" pitchFamily="34" charset="-122"/>
                        <a:ea typeface="宋体" panose="02010600030101010101" pitchFamily="2" charset="-122"/>
                      </a:endParaRPr>
                    </a:p>
                  </a:txBody>
                  <a:tcPr marL="91460" marR="91460" marT="34303" marB="34303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2172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思源黑体 CN Bold" panose="02010600030101010101" pitchFamily="34" charset="-122"/>
                        <a:ea typeface="宋体" panose="02010600030101010101" pitchFamily="2" charset="-122"/>
                      </a:endParaRPr>
                    </a:p>
                  </a:txBody>
                  <a:tcPr marL="91460" marR="91460" marT="34303" marB="3430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思源黑体 CN Bold" panose="02010600030101010101" pitchFamily="34" charset="-122"/>
                        <a:ea typeface="宋体" panose="02010600030101010101" pitchFamily="2" charset="-122"/>
                      </a:endParaRPr>
                    </a:p>
                  </a:txBody>
                  <a:tcPr marL="91460" marR="91460" marT="34303" marB="34303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53" name="矩形 52">
            <a:hlinkClick r:id="" action="ppaction://noaction"/>
          </p:cNvPr>
          <p:cNvSpPr/>
          <p:nvPr/>
        </p:nvSpPr>
        <p:spPr>
          <a:xfrm>
            <a:off x="9597739" y="2520273"/>
            <a:ext cx="871855" cy="9220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5400" b="1" i="0" u="none" strike="noStrike" kern="1200" cap="none" spc="0" normalizeH="0" baseline="0" noProof="0" dirty="0">
                <a:ln>
                  <a:solidFill>
                    <a:prstClr val="white"/>
                  </a:solidFill>
                </a:ln>
                <a:solidFill>
                  <a:srgbClr val="C00000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+mn-cs"/>
              </a:rPr>
              <a:t>亮</a:t>
            </a:r>
          </a:p>
        </p:txBody>
      </p:sp>
      <p:pic>
        <p:nvPicPr>
          <p:cNvPr id="2" name="wen">
            <a:hlinkClick r:id="" action="ppaction://media"/>
          </p:cNvPr>
          <p:cNvPicPr/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388773" y="2238678"/>
            <a:ext cx="3479165" cy="3266440"/>
          </a:xfrm>
          <a:prstGeom prst="rect">
            <a:avLst/>
          </a:prstGeom>
        </p:spPr>
      </p:pic>
      <p:sp>
        <p:nvSpPr>
          <p:cNvPr id="48" name="文本占位符 7"/>
          <p:cNvSpPr>
            <a:spLocks noGrp="1"/>
          </p:cNvSpPr>
          <p:nvPr>
            <p:ph type="body" sz="quarter" idx="10"/>
          </p:nvPr>
        </p:nvSpPr>
        <p:spPr>
          <a:xfrm>
            <a:off x="820738" y="349250"/>
            <a:ext cx="2601912" cy="436563"/>
          </a:xfrm>
        </p:spPr>
        <p:txBody>
          <a:bodyPr/>
          <a:lstStyle/>
          <a:p>
            <a:r>
              <a:rPr lang="en-US" altLang="zh-CN" dirty="0"/>
              <a:t>02  </a:t>
            </a:r>
            <a:r>
              <a:rPr lang="zh-CN" altLang="en-US" dirty="0"/>
              <a:t>字词揭秘</a:t>
            </a:r>
          </a:p>
        </p:txBody>
      </p:sp>
      <p:sp>
        <p:nvSpPr>
          <p:cNvPr id="49" name="矩形: 圆角 48"/>
          <p:cNvSpPr/>
          <p:nvPr/>
        </p:nvSpPr>
        <p:spPr>
          <a:xfrm>
            <a:off x="647700" y="1132114"/>
            <a:ext cx="10896600" cy="5216072"/>
          </a:xfrm>
          <a:prstGeom prst="roundRect">
            <a:avLst>
              <a:gd name="adj" fmla="val 6851"/>
            </a:avLst>
          </a:prstGeom>
          <a:noFill/>
          <a:ln>
            <a:solidFill>
              <a:srgbClr val="6CCCA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思源黑体 CN Bold" panose="02010600030101010101" pitchFamily="34" charset="-122"/>
              <a:ea typeface="思源黑体 CN Bold" panose="02010600030101010101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4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4" dur="500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9" dur="500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30" fill="hold" display="1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video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 additive="base">
                                        <p:cTn id="35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  <p:bldLst>
      <p:bldP spid="3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文本占位符 7"/>
          <p:cNvSpPr>
            <a:spLocks noGrp="1"/>
          </p:cNvSpPr>
          <p:nvPr>
            <p:ph type="body" sz="quarter" idx="10"/>
          </p:nvPr>
        </p:nvSpPr>
        <p:spPr>
          <a:xfrm>
            <a:off x="820738" y="349250"/>
            <a:ext cx="2601912" cy="436563"/>
          </a:xfrm>
        </p:spPr>
        <p:txBody>
          <a:bodyPr/>
          <a:lstStyle/>
          <a:p>
            <a:r>
              <a:rPr lang="en-US" altLang="zh-CN" dirty="0"/>
              <a:t>02  </a:t>
            </a:r>
            <a:r>
              <a:rPr lang="zh-CN" altLang="en-US" dirty="0"/>
              <a:t>字词揭秘</a:t>
            </a:r>
          </a:p>
        </p:txBody>
      </p:sp>
      <p:sp>
        <p:nvSpPr>
          <p:cNvPr id="49" name="矩形: 圆角 48"/>
          <p:cNvSpPr/>
          <p:nvPr/>
        </p:nvSpPr>
        <p:spPr>
          <a:xfrm>
            <a:off x="647700" y="1132114"/>
            <a:ext cx="10896600" cy="5216072"/>
          </a:xfrm>
          <a:prstGeom prst="roundRect">
            <a:avLst>
              <a:gd name="adj" fmla="val 6851"/>
            </a:avLst>
          </a:prstGeom>
          <a:noFill/>
          <a:ln>
            <a:solidFill>
              <a:srgbClr val="6CCCA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思源黑体 CN Bold" panose="02010600030101010101" pitchFamily="34" charset="-122"/>
              <a:ea typeface="思源黑体 CN Bold" panose="02010600030101010101" pitchFamily="34" charset="-122"/>
            </a:endParaRPr>
          </a:p>
        </p:txBody>
      </p:sp>
      <p:sp>
        <p:nvSpPr>
          <p:cNvPr id="50" name="文本框 49"/>
          <p:cNvSpPr txBox="1"/>
          <p:nvPr/>
        </p:nvSpPr>
        <p:spPr>
          <a:xfrm>
            <a:off x="9607385" y="1830557"/>
            <a:ext cx="102806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+mn-cs"/>
                <a:sym typeface="+mn-ea"/>
              </a:rPr>
              <a:t> jī</a:t>
            </a:r>
          </a:p>
        </p:txBody>
      </p:sp>
      <p:sp>
        <p:nvSpPr>
          <p:cNvPr id="51" name="文本框 50"/>
          <p:cNvSpPr txBox="1"/>
          <p:nvPr/>
        </p:nvSpPr>
        <p:spPr>
          <a:xfrm>
            <a:off x="5176990" y="2650342"/>
            <a:ext cx="2127885" cy="2861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110CF2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+mn-cs"/>
              </a:rPr>
              <a:t>结构：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110CF2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+mn-cs"/>
              </a:rPr>
              <a:t>部首：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110CF2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+mn-cs"/>
              </a:rPr>
              <a:t>组词：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110CF2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+mn-cs"/>
              </a:rPr>
              <a:t>造句：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4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思源黑体 CN Bold" panose="02010600030101010101" pitchFamily="34" charset="-122"/>
              <a:ea typeface="思源黑体 CN Bold" panose="02010600030101010101" pitchFamily="34" charset="-122"/>
              <a:cs typeface="+mn-cs"/>
            </a:endParaRPr>
          </a:p>
        </p:txBody>
      </p:sp>
      <p:sp>
        <p:nvSpPr>
          <p:cNvPr id="52" name="文本框 51"/>
          <p:cNvSpPr txBox="1"/>
          <p:nvPr/>
        </p:nvSpPr>
        <p:spPr>
          <a:xfrm>
            <a:off x="6226645" y="2650342"/>
            <a:ext cx="5909310" cy="230695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黑体" panose="02010609060101010101" charset="-122"/>
                <a:sym typeface="+mn-ea"/>
              </a:rPr>
              <a:t>左右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黑体" panose="02010609060101010101" charset="-122"/>
                <a:sym typeface="+mn-ea"/>
              </a:rPr>
              <a:t>木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黑体" panose="02010609060101010101" charset="-122"/>
                <a:sym typeface="+mn-ea"/>
              </a:rPr>
              <a:t>机会    飞机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黑体" panose="02010609060101010101" charset="-122"/>
                <a:sym typeface="+mn-ea"/>
              </a:rPr>
              <a:t>飞机飞上了蓝天。</a:t>
            </a:r>
          </a:p>
        </p:txBody>
      </p:sp>
      <p:graphicFrame>
        <p:nvGraphicFramePr>
          <p:cNvPr id="54" name="Group 47"/>
          <p:cNvGraphicFramePr>
            <a:graphicFrameLocks noGrp="1"/>
          </p:cNvGraphicFramePr>
          <p:nvPr/>
        </p:nvGraphicFramePr>
        <p:xfrm>
          <a:off x="9567395" y="2540240"/>
          <a:ext cx="900112" cy="900113"/>
        </p:xfrm>
        <a:graphic>
          <a:graphicData uri="http://schemas.openxmlformats.org/drawingml/2006/table">
            <a:tbl>
              <a:tblPr/>
              <a:tblGrid>
                <a:gridCol w="44623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5388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47941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6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思源黑体 CN Bold" panose="02010600030101010101" pitchFamily="34" charset="-122"/>
                        <a:ea typeface="宋体" panose="02010600030101010101" pitchFamily="2" charset="-122"/>
                      </a:endParaRPr>
                    </a:p>
                  </a:txBody>
                  <a:tcPr marL="91460" marR="91460" marT="34303" marB="3430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6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思源黑体 CN Bold" panose="02010600030101010101" pitchFamily="34" charset="-122"/>
                        <a:ea typeface="宋体" panose="02010600030101010101" pitchFamily="2" charset="-122"/>
                      </a:endParaRPr>
                    </a:p>
                  </a:txBody>
                  <a:tcPr marL="91460" marR="91460" marT="34303" marB="34303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2172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思源黑体 CN Bold" panose="02010600030101010101" pitchFamily="34" charset="-122"/>
                        <a:ea typeface="宋体" panose="02010600030101010101" pitchFamily="2" charset="-122"/>
                      </a:endParaRPr>
                    </a:p>
                  </a:txBody>
                  <a:tcPr marL="91460" marR="91460" marT="34303" marB="3430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思源黑体 CN Bold" panose="02010600030101010101" pitchFamily="34" charset="-122"/>
                        <a:ea typeface="宋体" panose="02010600030101010101" pitchFamily="2" charset="-122"/>
                      </a:endParaRPr>
                    </a:p>
                  </a:txBody>
                  <a:tcPr marL="91460" marR="91460" marT="34303" marB="34303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64" name="矩形 63">
            <a:hlinkClick r:id="" action="ppaction://noaction"/>
          </p:cNvPr>
          <p:cNvSpPr/>
          <p:nvPr/>
        </p:nvSpPr>
        <p:spPr>
          <a:xfrm>
            <a:off x="9577861" y="2549667"/>
            <a:ext cx="871855" cy="9220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5400" b="1" i="0" u="none" strike="noStrike" kern="1200" cap="none" spc="0" normalizeH="0" baseline="0" noProof="0" dirty="0">
                <a:ln>
                  <a:solidFill>
                    <a:prstClr val="white"/>
                  </a:solidFill>
                </a:ln>
                <a:solidFill>
                  <a:srgbClr val="C00000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+mn-cs"/>
              </a:rPr>
              <a:t>机</a:t>
            </a:r>
          </a:p>
        </p:txBody>
      </p:sp>
      <p:pic>
        <p:nvPicPr>
          <p:cNvPr id="81" name="文字">
            <a:hlinkClick r:id="" action="ppaction://media"/>
          </p:cNvPr>
          <p:cNvPicPr/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300950" y="2243942"/>
            <a:ext cx="3641090" cy="326771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4" dur="500"/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5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4" dur="500"/>
                                        <p:tgtEl>
                                          <p:spTgt spid="5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9" dur="500"/>
                                        <p:tgtEl>
                                          <p:spTgt spid="5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8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 additive="base">
                                        <p:cTn id="34" dur="1" fill="hold"/>
                                        <p:tgtEl>
                                          <p:spTgt spid="8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1"/>
                  </p:tgtEl>
                </p:cond>
              </p:nextCondLst>
            </p:seq>
            <p:video>
              <p:cMediaNode>
                <p:cTn id="35" fill="hold" display="1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81"/>
                </p:tgtEl>
              </p:cMediaNode>
            </p:video>
          </p:childTnLst>
        </p:cTn>
      </p:par>
    </p:tnLst>
    <p:bldLst>
      <p:bldP spid="5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矩形: 圆角 47"/>
          <p:cNvSpPr/>
          <p:nvPr/>
        </p:nvSpPr>
        <p:spPr>
          <a:xfrm>
            <a:off x="647700" y="1132114"/>
            <a:ext cx="10896600" cy="5216072"/>
          </a:xfrm>
          <a:prstGeom prst="roundRect">
            <a:avLst>
              <a:gd name="adj" fmla="val 6851"/>
            </a:avLst>
          </a:prstGeom>
          <a:noFill/>
          <a:ln>
            <a:solidFill>
              <a:srgbClr val="6CCCA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思源黑体 CN Bold" panose="02010600030101010101" pitchFamily="34" charset="-122"/>
              <a:ea typeface="思源黑体 CN Bold" panose="02010600030101010101" pitchFamily="34" charset="-122"/>
            </a:endParaRPr>
          </a:p>
        </p:txBody>
      </p:sp>
      <p:sp>
        <p:nvSpPr>
          <p:cNvPr id="50" name="文本占位符 7"/>
          <p:cNvSpPr>
            <a:spLocks noGrp="1"/>
          </p:cNvSpPr>
          <p:nvPr>
            <p:ph type="body" sz="quarter" idx="10"/>
          </p:nvPr>
        </p:nvSpPr>
        <p:spPr>
          <a:xfrm>
            <a:off x="820738" y="349250"/>
            <a:ext cx="2601912" cy="436563"/>
          </a:xfrm>
        </p:spPr>
        <p:txBody>
          <a:bodyPr/>
          <a:lstStyle/>
          <a:p>
            <a:r>
              <a:rPr lang="en-US" altLang="zh-CN" dirty="0"/>
              <a:t>02  </a:t>
            </a:r>
            <a:r>
              <a:rPr lang="zh-CN" altLang="en-US" dirty="0"/>
              <a:t>字词揭秘</a:t>
            </a:r>
          </a:p>
        </p:txBody>
      </p:sp>
      <p:sp>
        <p:nvSpPr>
          <p:cNvPr id="51" name="文本框 50"/>
          <p:cNvSpPr txBox="1"/>
          <p:nvPr/>
        </p:nvSpPr>
        <p:spPr>
          <a:xfrm>
            <a:off x="9551450" y="1750523"/>
            <a:ext cx="100647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+mn-cs"/>
                <a:sym typeface="+mn-ea"/>
              </a:rPr>
              <a:t>  tái</a:t>
            </a:r>
          </a:p>
        </p:txBody>
      </p:sp>
      <p:sp>
        <p:nvSpPr>
          <p:cNvPr id="52" name="文本框 51"/>
          <p:cNvSpPr txBox="1"/>
          <p:nvPr/>
        </p:nvSpPr>
        <p:spPr>
          <a:xfrm>
            <a:off x="5177570" y="2643333"/>
            <a:ext cx="2127885" cy="2861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110CF2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+mn-cs"/>
              </a:rPr>
              <a:t>结构：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110CF2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+mn-cs"/>
              </a:rPr>
              <a:t>部首：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110CF2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+mn-cs"/>
              </a:rPr>
              <a:t>组词：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110CF2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+mn-cs"/>
              </a:rPr>
              <a:t>造句：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4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思源黑体 CN Bold" panose="02010600030101010101" pitchFamily="34" charset="-122"/>
              <a:ea typeface="思源黑体 CN Bold" panose="02010600030101010101" pitchFamily="34" charset="-122"/>
              <a:cs typeface="+mn-cs"/>
            </a:endParaRPr>
          </a:p>
        </p:txBody>
      </p:sp>
      <p:sp>
        <p:nvSpPr>
          <p:cNvPr id="54" name="文本框 53"/>
          <p:cNvSpPr txBox="1"/>
          <p:nvPr/>
        </p:nvSpPr>
        <p:spPr>
          <a:xfrm>
            <a:off x="6208175" y="2643333"/>
            <a:ext cx="5909310" cy="230695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黑体" panose="02010609060101010101" charset="-122"/>
                <a:sym typeface="+mn-ea"/>
              </a:rPr>
              <a:t>上下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黑体" panose="02010609060101010101" charset="-122"/>
                <a:sym typeface="+mn-ea"/>
              </a:rPr>
              <a:t>厶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黑体" panose="02010609060101010101" charset="-122"/>
                <a:sym typeface="+mn-ea"/>
              </a:rPr>
              <a:t>窗台   井台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黑体" panose="02010609060101010101" charset="-122"/>
                <a:sym typeface="+mn-ea"/>
              </a:rPr>
              <a:t>爷爷在井台边打水。</a:t>
            </a:r>
          </a:p>
        </p:txBody>
      </p:sp>
      <p:graphicFrame>
        <p:nvGraphicFramePr>
          <p:cNvPr id="64" name="Group 47"/>
          <p:cNvGraphicFramePr>
            <a:graphicFrameLocks noGrp="1"/>
          </p:cNvGraphicFramePr>
          <p:nvPr/>
        </p:nvGraphicFramePr>
        <p:xfrm>
          <a:off x="9594010" y="2510371"/>
          <a:ext cx="900112" cy="900113"/>
        </p:xfrm>
        <a:graphic>
          <a:graphicData uri="http://schemas.openxmlformats.org/drawingml/2006/table">
            <a:tbl>
              <a:tblPr/>
              <a:tblGrid>
                <a:gridCol w="44623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5388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47941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6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思源黑体 CN Bold" panose="02010600030101010101" pitchFamily="34" charset="-122"/>
                        <a:ea typeface="宋体" panose="02010600030101010101" pitchFamily="2" charset="-122"/>
                      </a:endParaRPr>
                    </a:p>
                  </a:txBody>
                  <a:tcPr marL="91460" marR="91460" marT="34303" marB="3430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6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思源黑体 CN Bold" panose="02010600030101010101" pitchFamily="34" charset="-122"/>
                        <a:ea typeface="宋体" panose="02010600030101010101" pitchFamily="2" charset="-122"/>
                      </a:endParaRPr>
                    </a:p>
                  </a:txBody>
                  <a:tcPr marL="91460" marR="91460" marT="34303" marB="34303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2172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思源黑体 CN Bold" panose="02010600030101010101" pitchFamily="34" charset="-122"/>
                        <a:ea typeface="宋体" panose="02010600030101010101" pitchFamily="2" charset="-122"/>
                      </a:endParaRPr>
                    </a:p>
                  </a:txBody>
                  <a:tcPr marL="91460" marR="91460" marT="34303" marB="3430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思源黑体 CN Bold" panose="02010600030101010101" pitchFamily="34" charset="-122"/>
                        <a:ea typeface="宋体" panose="02010600030101010101" pitchFamily="2" charset="-122"/>
                      </a:endParaRPr>
                    </a:p>
                  </a:txBody>
                  <a:tcPr marL="91460" marR="91460" marT="34303" marB="34303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81" name="矩形 80">
            <a:hlinkClick r:id="" action="ppaction://noaction"/>
          </p:cNvPr>
          <p:cNvSpPr/>
          <p:nvPr/>
        </p:nvSpPr>
        <p:spPr>
          <a:xfrm>
            <a:off x="9604476" y="2519798"/>
            <a:ext cx="871855" cy="9220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5400" b="1" i="0" u="none" strike="noStrike" kern="1200" cap="none" spc="0" normalizeH="0" baseline="0" noProof="0" dirty="0">
                <a:ln>
                  <a:solidFill>
                    <a:prstClr val="white"/>
                  </a:solidFill>
                </a:ln>
                <a:solidFill>
                  <a:srgbClr val="C00000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+mn-cs"/>
              </a:rPr>
              <a:t>台</a:t>
            </a:r>
          </a:p>
        </p:txBody>
      </p:sp>
      <p:pic>
        <p:nvPicPr>
          <p:cNvPr id="83" name="文字">
            <a:hlinkClick r:id="" action="ppaction://media"/>
          </p:cNvPr>
          <p:cNvPicPr/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605115" y="2188355"/>
            <a:ext cx="3336925" cy="319595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4" dur="500"/>
                                        <p:tgtEl>
                                          <p:spTgt spid="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5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4" dur="500"/>
                                        <p:tgtEl>
                                          <p:spTgt spid="5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9" dur="500"/>
                                        <p:tgtEl>
                                          <p:spTgt spid="5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8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 additive="base">
                                        <p:cTn id="34" dur="1" fill="hold"/>
                                        <p:tgtEl>
                                          <p:spTgt spid="8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3"/>
                  </p:tgtEl>
                </p:cond>
              </p:nextCondLst>
            </p:seq>
            <p:video>
              <p:cMediaNode>
                <p:cTn id="35" fill="hold" display="1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83"/>
                </p:tgtEl>
              </p:cMediaNode>
            </p:video>
          </p:childTnLst>
        </p:cTn>
      </p:par>
    </p:tnLst>
    <p:bldLst>
      <p:bldP spid="51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文本占位符 7"/>
          <p:cNvSpPr>
            <a:spLocks noGrp="1"/>
          </p:cNvSpPr>
          <p:nvPr>
            <p:ph type="body" sz="quarter" idx="10"/>
          </p:nvPr>
        </p:nvSpPr>
        <p:spPr>
          <a:xfrm>
            <a:off x="820738" y="349250"/>
            <a:ext cx="2601912" cy="436563"/>
          </a:xfrm>
        </p:spPr>
        <p:txBody>
          <a:bodyPr/>
          <a:lstStyle/>
          <a:p>
            <a:r>
              <a:rPr lang="en-US" altLang="zh-CN" dirty="0"/>
              <a:t>02  </a:t>
            </a:r>
            <a:r>
              <a:rPr lang="zh-CN" altLang="en-US" dirty="0"/>
              <a:t>字词揭秘</a:t>
            </a:r>
          </a:p>
        </p:txBody>
      </p:sp>
      <p:sp>
        <p:nvSpPr>
          <p:cNvPr id="49" name="矩形: 圆角 48"/>
          <p:cNvSpPr/>
          <p:nvPr/>
        </p:nvSpPr>
        <p:spPr>
          <a:xfrm>
            <a:off x="647700" y="1132114"/>
            <a:ext cx="10896600" cy="5216072"/>
          </a:xfrm>
          <a:prstGeom prst="roundRect">
            <a:avLst>
              <a:gd name="adj" fmla="val 6851"/>
            </a:avLst>
          </a:prstGeom>
          <a:noFill/>
          <a:ln>
            <a:solidFill>
              <a:srgbClr val="6CCCA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思源黑体 CN Bold" panose="02010600030101010101" pitchFamily="34" charset="-122"/>
              <a:ea typeface="思源黑体 CN Bold" panose="02010600030101010101" pitchFamily="34" charset="-122"/>
            </a:endParaRPr>
          </a:p>
        </p:txBody>
      </p:sp>
      <p:sp>
        <p:nvSpPr>
          <p:cNvPr id="50" name="文本框 49"/>
          <p:cNvSpPr txBox="1"/>
          <p:nvPr/>
        </p:nvSpPr>
        <p:spPr>
          <a:xfrm>
            <a:off x="9567601" y="1836366"/>
            <a:ext cx="106934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+mn-cs"/>
                <a:sym typeface="+mn-ea"/>
              </a:rPr>
              <a:t>fàng</a:t>
            </a:r>
          </a:p>
        </p:txBody>
      </p:sp>
      <p:sp>
        <p:nvSpPr>
          <p:cNvPr id="51" name="文本框 50"/>
          <p:cNvSpPr txBox="1"/>
          <p:nvPr/>
        </p:nvSpPr>
        <p:spPr>
          <a:xfrm>
            <a:off x="5189911" y="2656151"/>
            <a:ext cx="2127885" cy="2861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110CF2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+mn-cs"/>
              </a:rPr>
              <a:t>结构：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110CF2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+mn-cs"/>
              </a:rPr>
              <a:t>部首：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110CF2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+mn-cs"/>
              </a:rPr>
              <a:t>组词：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110CF2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+mn-cs"/>
              </a:rPr>
              <a:t>造句：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4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思源黑体 CN Bold" panose="02010600030101010101" pitchFamily="34" charset="-122"/>
              <a:ea typeface="思源黑体 CN Bold" panose="02010600030101010101" pitchFamily="34" charset="-122"/>
              <a:cs typeface="+mn-cs"/>
            </a:endParaRPr>
          </a:p>
        </p:txBody>
      </p:sp>
      <p:sp>
        <p:nvSpPr>
          <p:cNvPr id="52" name="文本框 51"/>
          <p:cNvSpPr txBox="1"/>
          <p:nvPr/>
        </p:nvSpPr>
        <p:spPr>
          <a:xfrm>
            <a:off x="6105581" y="2656151"/>
            <a:ext cx="5909310" cy="230695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黑体" panose="02010609060101010101" charset="-122"/>
                <a:sym typeface="+mn-ea"/>
              </a:rPr>
              <a:t>左右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黑体" panose="02010609060101010101" charset="-122"/>
                <a:sym typeface="+mn-ea"/>
              </a:rPr>
              <a:t>攵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黑体" panose="02010609060101010101" charset="-122"/>
                <a:sym typeface="+mn-ea"/>
              </a:rPr>
              <a:t>放学   开放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黑体" panose="02010609060101010101" charset="-122"/>
                <a:sym typeface="+mn-ea"/>
              </a:rPr>
              <a:t>我们马上就要放学了。</a:t>
            </a:r>
          </a:p>
        </p:txBody>
      </p:sp>
      <p:graphicFrame>
        <p:nvGraphicFramePr>
          <p:cNvPr id="54" name="Group 47"/>
          <p:cNvGraphicFramePr>
            <a:graphicFrameLocks noGrp="1"/>
          </p:cNvGraphicFramePr>
          <p:nvPr/>
        </p:nvGraphicFramePr>
        <p:xfrm>
          <a:off x="9568251" y="2546049"/>
          <a:ext cx="900112" cy="900113"/>
        </p:xfrm>
        <a:graphic>
          <a:graphicData uri="http://schemas.openxmlformats.org/drawingml/2006/table">
            <a:tbl>
              <a:tblPr/>
              <a:tblGrid>
                <a:gridCol w="44623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5388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47941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6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思源黑体 CN Bold" panose="02010600030101010101" pitchFamily="34" charset="-122"/>
                        <a:ea typeface="宋体" panose="02010600030101010101" pitchFamily="2" charset="-122"/>
                      </a:endParaRPr>
                    </a:p>
                  </a:txBody>
                  <a:tcPr marL="91460" marR="91460" marT="34303" marB="3430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6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思源黑体 CN Bold" panose="02010600030101010101" pitchFamily="34" charset="-122"/>
                        <a:ea typeface="宋体" panose="02010600030101010101" pitchFamily="2" charset="-122"/>
                      </a:endParaRPr>
                    </a:p>
                  </a:txBody>
                  <a:tcPr marL="91460" marR="91460" marT="34303" marB="34303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2172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思源黑体 CN Bold" panose="02010600030101010101" pitchFamily="34" charset="-122"/>
                        <a:ea typeface="宋体" panose="02010600030101010101" pitchFamily="2" charset="-122"/>
                      </a:endParaRPr>
                    </a:p>
                  </a:txBody>
                  <a:tcPr marL="91460" marR="91460" marT="34303" marB="3430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思源黑体 CN Bold" panose="02010600030101010101" pitchFamily="34" charset="-122"/>
                        <a:ea typeface="宋体" panose="02010600030101010101" pitchFamily="2" charset="-122"/>
                      </a:endParaRPr>
                    </a:p>
                  </a:txBody>
                  <a:tcPr marL="91460" marR="91460" marT="34303" marB="34303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64" name="矩形 63">
            <a:hlinkClick r:id="" action="ppaction://noaction"/>
          </p:cNvPr>
          <p:cNvSpPr/>
          <p:nvPr/>
        </p:nvSpPr>
        <p:spPr>
          <a:xfrm>
            <a:off x="9578717" y="2555476"/>
            <a:ext cx="871855" cy="9220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5400" b="1" i="0" u="none" strike="noStrike" kern="1200" cap="none" spc="0" normalizeH="0" baseline="0" noProof="0" dirty="0">
                <a:ln>
                  <a:solidFill>
                    <a:prstClr val="white"/>
                  </a:solidFill>
                </a:ln>
                <a:solidFill>
                  <a:srgbClr val="C00000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+mn-cs"/>
              </a:rPr>
              <a:t>放</a:t>
            </a:r>
          </a:p>
        </p:txBody>
      </p:sp>
      <p:pic>
        <p:nvPicPr>
          <p:cNvPr id="81" name="文字">
            <a:hlinkClick r:id="" action="ppaction://media"/>
          </p:cNvPr>
          <p:cNvPicPr/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407216" y="2137038"/>
            <a:ext cx="3524885" cy="334518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4" dur="500"/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5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4" dur="500"/>
                                        <p:tgtEl>
                                          <p:spTgt spid="5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9" dur="500"/>
                                        <p:tgtEl>
                                          <p:spTgt spid="5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8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 additive="base">
                                        <p:cTn id="34" dur="1" fill="hold"/>
                                        <p:tgtEl>
                                          <p:spTgt spid="8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1"/>
                  </p:tgtEl>
                </p:cond>
              </p:nextCondLst>
            </p:seq>
            <p:video>
              <p:cMediaNode>
                <p:cTn id="35" fill="hold" display="1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81"/>
                </p:tgtEl>
              </p:cMediaNode>
            </p:video>
          </p:childTnLst>
        </p:cTn>
      </p:par>
    </p:tnLst>
    <p:bldLst>
      <p:bldP spid="50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文本占位符 7"/>
          <p:cNvSpPr>
            <a:spLocks noGrp="1"/>
          </p:cNvSpPr>
          <p:nvPr>
            <p:ph type="body" sz="quarter" idx="10"/>
          </p:nvPr>
        </p:nvSpPr>
        <p:spPr>
          <a:xfrm>
            <a:off x="820738" y="349250"/>
            <a:ext cx="2601912" cy="436563"/>
          </a:xfrm>
        </p:spPr>
        <p:txBody>
          <a:bodyPr/>
          <a:lstStyle/>
          <a:p>
            <a:r>
              <a:rPr lang="en-US" altLang="zh-CN" dirty="0"/>
              <a:t>02  </a:t>
            </a:r>
            <a:r>
              <a:rPr lang="zh-CN" altLang="en-US" dirty="0"/>
              <a:t>字词揭秘</a:t>
            </a:r>
          </a:p>
        </p:txBody>
      </p:sp>
      <p:sp>
        <p:nvSpPr>
          <p:cNvPr id="49" name="矩形: 圆角 48"/>
          <p:cNvSpPr/>
          <p:nvPr/>
        </p:nvSpPr>
        <p:spPr>
          <a:xfrm>
            <a:off x="647700" y="1132114"/>
            <a:ext cx="10896600" cy="5216072"/>
          </a:xfrm>
          <a:prstGeom prst="roundRect">
            <a:avLst>
              <a:gd name="adj" fmla="val 6851"/>
            </a:avLst>
          </a:prstGeom>
          <a:noFill/>
          <a:ln>
            <a:solidFill>
              <a:srgbClr val="6CCCA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思源黑体 CN Bold" panose="02010600030101010101" pitchFamily="34" charset="-122"/>
              <a:ea typeface="思源黑体 CN Bold" panose="02010600030101010101" pitchFamily="34" charset="-122"/>
            </a:endParaRPr>
          </a:p>
        </p:txBody>
      </p:sp>
      <p:sp>
        <p:nvSpPr>
          <p:cNvPr id="50" name="文本框 49"/>
          <p:cNvSpPr txBox="1"/>
          <p:nvPr/>
        </p:nvSpPr>
        <p:spPr>
          <a:xfrm>
            <a:off x="9669531" y="1759917"/>
            <a:ext cx="100647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+mn-cs"/>
                <a:sym typeface="+mn-ea"/>
              </a:rPr>
              <a:t>yú</a:t>
            </a:r>
          </a:p>
        </p:txBody>
      </p:sp>
      <p:sp>
        <p:nvSpPr>
          <p:cNvPr id="51" name="文本框 50"/>
          <p:cNvSpPr txBox="1"/>
          <p:nvPr/>
        </p:nvSpPr>
        <p:spPr>
          <a:xfrm>
            <a:off x="5191511" y="2652727"/>
            <a:ext cx="2127885" cy="2861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110CF2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+mn-cs"/>
              </a:rPr>
              <a:t>结构：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110CF2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+mn-cs"/>
              </a:rPr>
              <a:t>部首：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110CF2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+mn-cs"/>
              </a:rPr>
              <a:t>组词：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110CF2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+mn-cs"/>
              </a:rPr>
              <a:t>造句：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4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思源黑体 CN Bold" panose="02010600030101010101" pitchFamily="34" charset="-122"/>
              <a:ea typeface="思源黑体 CN Bold" panose="02010600030101010101" pitchFamily="34" charset="-122"/>
              <a:cs typeface="+mn-cs"/>
            </a:endParaRPr>
          </a:p>
        </p:txBody>
      </p:sp>
      <p:sp>
        <p:nvSpPr>
          <p:cNvPr id="52" name="文本框 51"/>
          <p:cNvSpPr txBox="1"/>
          <p:nvPr/>
        </p:nvSpPr>
        <p:spPr>
          <a:xfrm>
            <a:off x="6222116" y="2629867"/>
            <a:ext cx="5909310" cy="230695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黑体" panose="02010609060101010101" charset="-122"/>
                <a:sym typeface="+mn-ea"/>
              </a:rPr>
              <a:t>上下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黑体" panose="02010609060101010101" charset="-122"/>
                <a:sym typeface="+mn-ea"/>
              </a:rPr>
              <a:t>鱼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黑体" panose="02010609060101010101" charset="-122"/>
                <a:sym typeface="+mn-ea"/>
              </a:rPr>
              <a:t>金鱼    鲤鱼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黑体" panose="02010609060101010101" charset="-122"/>
                <a:sym typeface="+mn-ea"/>
              </a:rPr>
              <a:t>我家养了几条金鱼。</a:t>
            </a:r>
          </a:p>
        </p:txBody>
      </p:sp>
      <p:graphicFrame>
        <p:nvGraphicFramePr>
          <p:cNvPr id="54" name="Group 47"/>
          <p:cNvGraphicFramePr>
            <a:graphicFrameLocks noGrp="1"/>
          </p:cNvGraphicFramePr>
          <p:nvPr/>
        </p:nvGraphicFramePr>
        <p:xfrm>
          <a:off x="9607951" y="2519765"/>
          <a:ext cx="900112" cy="900113"/>
        </p:xfrm>
        <a:graphic>
          <a:graphicData uri="http://schemas.openxmlformats.org/drawingml/2006/table">
            <a:tbl>
              <a:tblPr/>
              <a:tblGrid>
                <a:gridCol w="44623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5388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47941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6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思源黑体 CN Bold" panose="02010600030101010101" pitchFamily="34" charset="-122"/>
                        <a:ea typeface="宋体" panose="02010600030101010101" pitchFamily="2" charset="-122"/>
                      </a:endParaRPr>
                    </a:p>
                  </a:txBody>
                  <a:tcPr marL="91460" marR="91460" marT="34303" marB="3430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6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思源黑体 CN Bold" panose="02010600030101010101" pitchFamily="34" charset="-122"/>
                        <a:ea typeface="宋体" panose="02010600030101010101" pitchFamily="2" charset="-122"/>
                      </a:endParaRPr>
                    </a:p>
                  </a:txBody>
                  <a:tcPr marL="91460" marR="91460" marT="34303" marB="34303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2172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思源黑体 CN Bold" panose="02010600030101010101" pitchFamily="34" charset="-122"/>
                        <a:ea typeface="宋体" panose="02010600030101010101" pitchFamily="2" charset="-122"/>
                      </a:endParaRPr>
                    </a:p>
                  </a:txBody>
                  <a:tcPr marL="91460" marR="91460" marT="34303" marB="3430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思源黑体 CN Bold" panose="02010600030101010101" pitchFamily="34" charset="-122"/>
                        <a:ea typeface="宋体" panose="02010600030101010101" pitchFamily="2" charset="-122"/>
                      </a:endParaRPr>
                    </a:p>
                  </a:txBody>
                  <a:tcPr marL="91460" marR="91460" marT="34303" marB="34303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64" name="矩形 63">
            <a:hlinkClick r:id="" action="ppaction://noaction"/>
          </p:cNvPr>
          <p:cNvSpPr/>
          <p:nvPr/>
        </p:nvSpPr>
        <p:spPr>
          <a:xfrm>
            <a:off x="9618417" y="2529192"/>
            <a:ext cx="871855" cy="9220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5400" b="1" i="0" u="none" strike="noStrike" kern="1200" cap="none" spc="0" normalizeH="0" baseline="0" noProof="0" dirty="0">
                <a:ln>
                  <a:solidFill>
                    <a:prstClr val="white"/>
                  </a:solidFill>
                </a:ln>
                <a:solidFill>
                  <a:srgbClr val="C00000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+mn-cs"/>
              </a:rPr>
              <a:t>鱼</a:t>
            </a:r>
          </a:p>
        </p:txBody>
      </p:sp>
      <p:pic>
        <p:nvPicPr>
          <p:cNvPr id="81" name="文字">
            <a:hlinkClick r:id="" action="ppaction://media"/>
          </p:cNvPr>
          <p:cNvPicPr/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535181" y="2176794"/>
            <a:ext cx="3359785" cy="32131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4" dur="500"/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5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4" dur="500"/>
                                        <p:tgtEl>
                                          <p:spTgt spid="5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9" dur="500"/>
                                        <p:tgtEl>
                                          <p:spTgt spid="5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8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 additive="base">
                                        <p:cTn id="34" dur="1" fill="hold"/>
                                        <p:tgtEl>
                                          <p:spTgt spid="8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1"/>
                  </p:tgtEl>
                </p:cond>
              </p:nextCondLst>
            </p:seq>
            <p:video>
              <p:cMediaNode>
                <p:cTn id="35" fill="hold" display="1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81"/>
                </p:tgtEl>
              </p:cMediaNode>
            </p:video>
          </p:childTnLst>
        </p:cTn>
      </p:par>
    </p:tnLst>
    <p:bldLst>
      <p:bldP spid="50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文本占位符 7"/>
          <p:cNvSpPr>
            <a:spLocks noGrp="1"/>
          </p:cNvSpPr>
          <p:nvPr>
            <p:ph type="body" sz="quarter" idx="10"/>
          </p:nvPr>
        </p:nvSpPr>
        <p:spPr>
          <a:xfrm>
            <a:off x="820738" y="349250"/>
            <a:ext cx="2601912" cy="436563"/>
          </a:xfrm>
        </p:spPr>
        <p:txBody>
          <a:bodyPr/>
          <a:lstStyle/>
          <a:p>
            <a:r>
              <a:rPr lang="en-US" altLang="zh-CN" dirty="0"/>
              <a:t>02  </a:t>
            </a:r>
            <a:r>
              <a:rPr lang="zh-CN" altLang="en-US" dirty="0"/>
              <a:t>字词揭秘</a:t>
            </a:r>
          </a:p>
        </p:txBody>
      </p:sp>
      <p:sp>
        <p:nvSpPr>
          <p:cNvPr id="49" name="矩形: 圆角 48"/>
          <p:cNvSpPr/>
          <p:nvPr/>
        </p:nvSpPr>
        <p:spPr>
          <a:xfrm>
            <a:off x="647700" y="1132114"/>
            <a:ext cx="10896600" cy="5216072"/>
          </a:xfrm>
          <a:prstGeom prst="roundRect">
            <a:avLst>
              <a:gd name="adj" fmla="val 6851"/>
            </a:avLst>
          </a:prstGeom>
          <a:noFill/>
          <a:ln>
            <a:solidFill>
              <a:srgbClr val="6CCCA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思源黑体 CN Bold" panose="02010600030101010101" pitchFamily="34" charset="-122"/>
              <a:ea typeface="思源黑体 CN Bold" panose="02010600030101010101" pitchFamily="34" charset="-122"/>
            </a:endParaRPr>
          </a:p>
        </p:txBody>
      </p:sp>
      <p:sp>
        <p:nvSpPr>
          <p:cNvPr id="50" name="文本框 49"/>
          <p:cNvSpPr txBox="1"/>
          <p:nvPr/>
        </p:nvSpPr>
        <p:spPr>
          <a:xfrm>
            <a:off x="9715096" y="1791888"/>
            <a:ext cx="100647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+mn-cs"/>
                <a:sym typeface="+mn-ea"/>
              </a:rPr>
              <a:t>duǒ</a:t>
            </a:r>
          </a:p>
        </p:txBody>
      </p:sp>
      <p:sp>
        <p:nvSpPr>
          <p:cNvPr id="51" name="文本框 50"/>
          <p:cNvSpPr txBox="1"/>
          <p:nvPr/>
        </p:nvSpPr>
        <p:spPr>
          <a:xfrm>
            <a:off x="5160876" y="2634533"/>
            <a:ext cx="2127885" cy="2861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110CF2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+mn-cs"/>
              </a:rPr>
              <a:t>结构：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110CF2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+mn-cs"/>
              </a:rPr>
              <a:t>部首：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110CF2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+mn-cs"/>
              </a:rPr>
              <a:t>组词：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110CF2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+mn-cs"/>
              </a:rPr>
              <a:t>造句：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4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思源黑体 CN Bold" panose="02010600030101010101" pitchFamily="34" charset="-122"/>
              <a:ea typeface="思源黑体 CN Bold" panose="02010600030101010101" pitchFamily="34" charset="-122"/>
              <a:cs typeface="+mn-cs"/>
            </a:endParaRPr>
          </a:p>
        </p:txBody>
      </p:sp>
      <p:sp>
        <p:nvSpPr>
          <p:cNvPr id="52" name="文本框 51"/>
          <p:cNvSpPr txBox="1"/>
          <p:nvPr/>
        </p:nvSpPr>
        <p:spPr>
          <a:xfrm>
            <a:off x="6231486" y="2634533"/>
            <a:ext cx="4228465" cy="2308324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黑体" panose="02010609060101010101" charset="-122"/>
                <a:sym typeface="+mn-ea"/>
              </a:rPr>
              <a:t>上下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黑体" panose="02010609060101010101" charset="-122"/>
                <a:sym typeface="+mn-ea"/>
              </a:rPr>
              <a:t>木</a:t>
            </a:r>
            <a:endParaRPr kumimoji="0" lang="en-US" altLang="zh-CN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Bold" panose="02010600030101010101" pitchFamily="34" charset="-122"/>
              <a:ea typeface="思源黑体 CN Bold" panose="02010600030101010101" pitchFamily="34" charset="-122"/>
              <a:cs typeface="黑体" panose="02010609060101010101" charset="-122"/>
              <a:sym typeface="+mn-ea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黑体" panose="02010609060101010101" charset="-122"/>
                <a:sym typeface="+mn-ea"/>
              </a:rPr>
              <a:t>花朵    云朵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黑体" panose="02010609060101010101" charset="-122"/>
                <a:sym typeface="+mn-ea"/>
              </a:rPr>
              <a:t>天空中飘着朵朵白云。</a:t>
            </a:r>
          </a:p>
        </p:txBody>
      </p:sp>
      <p:graphicFrame>
        <p:nvGraphicFramePr>
          <p:cNvPr id="54" name="Group 47"/>
          <p:cNvGraphicFramePr>
            <a:graphicFrameLocks noGrp="1"/>
          </p:cNvGraphicFramePr>
          <p:nvPr/>
        </p:nvGraphicFramePr>
        <p:xfrm>
          <a:off x="9577316" y="2501571"/>
          <a:ext cx="900112" cy="900113"/>
        </p:xfrm>
        <a:graphic>
          <a:graphicData uri="http://schemas.openxmlformats.org/drawingml/2006/table">
            <a:tbl>
              <a:tblPr/>
              <a:tblGrid>
                <a:gridCol w="44623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5388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47941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6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思源黑体 CN Bold" panose="02010600030101010101" pitchFamily="34" charset="-122"/>
                        <a:ea typeface="宋体" panose="02010600030101010101" pitchFamily="2" charset="-122"/>
                      </a:endParaRPr>
                    </a:p>
                  </a:txBody>
                  <a:tcPr marL="91460" marR="91460" marT="34303" marB="3430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6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思源黑体 CN Bold" panose="02010600030101010101" pitchFamily="34" charset="-122"/>
                        <a:ea typeface="宋体" panose="02010600030101010101" pitchFamily="2" charset="-122"/>
                      </a:endParaRPr>
                    </a:p>
                  </a:txBody>
                  <a:tcPr marL="91460" marR="91460" marT="34303" marB="34303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2172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思源黑体 CN Bold" panose="02010600030101010101" pitchFamily="34" charset="-122"/>
                        <a:ea typeface="宋体" panose="02010600030101010101" pitchFamily="2" charset="-122"/>
                      </a:endParaRPr>
                    </a:p>
                  </a:txBody>
                  <a:tcPr marL="91460" marR="91460" marT="34303" marB="3430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思源黑体 CN Bold" panose="02010600030101010101" pitchFamily="34" charset="-122"/>
                        <a:ea typeface="宋体" panose="02010600030101010101" pitchFamily="2" charset="-122"/>
                      </a:endParaRPr>
                    </a:p>
                  </a:txBody>
                  <a:tcPr marL="91460" marR="91460" marT="34303" marB="34303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64" name="矩形 63">
            <a:hlinkClick r:id="" action="ppaction://noaction"/>
          </p:cNvPr>
          <p:cNvSpPr/>
          <p:nvPr/>
        </p:nvSpPr>
        <p:spPr>
          <a:xfrm>
            <a:off x="9587782" y="2510998"/>
            <a:ext cx="871855" cy="9220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5400" b="1" i="0" u="none" strike="noStrike" kern="1200" cap="none" spc="0" normalizeH="0" baseline="0" noProof="0" dirty="0">
                <a:ln>
                  <a:solidFill>
                    <a:prstClr val="white"/>
                  </a:solidFill>
                </a:ln>
                <a:solidFill>
                  <a:srgbClr val="C00000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+mn-cs"/>
              </a:rPr>
              <a:t>朵</a:t>
            </a:r>
          </a:p>
        </p:txBody>
      </p:sp>
      <p:pic>
        <p:nvPicPr>
          <p:cNvPr id="81" name="文字">
            <a:hlinkClick r:id="" action="ppaction://media"/>
          </p:cNvPr>
          <p:cNvPicPr/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701728" y="2302110"/>
            <a:ext cx="3034665" cy="295084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4" dur="500"/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5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4" dur="500"/>
                                        <p:tgtEl>
                                          <p:spTgt spid="5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9" dur="500"/>
                                        <p:tgtEl>
                                          <p:spTgt spid="5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8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 additive="base">
                                        <p:cTn id="34" dur="1" fill="hold"/>
                                        <p:tgtEl>
                                          <p:spTgt spid="8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1"/>
                  </p:tgtEl>
                </p:cond>
              </p:nextCondLst>
            </p:seq>
            <p:video>
              <p:cMediaNode>
                <p:cTn id="35" fill="hold" display="1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81"/>
                </p:tgtEl>
              </p:cMediaNode>
            </p:video>
          </p:childTnLst>
        </p:cTn>
      </p:par>
    </p:tnLst>
    <p:bldLst>
      <p:bldP spid="50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文本占位符 7"/>
          <p:cNvSpPr>
            <a:spLocks noGrp="1"/>
          </p:cNvSpPr>
          <p:nvPr>
            <p:ph type="body" sz="quarter" idx="10"/>
          </p:nvPr>
        </p:nvSpPr>
        <p:spPr>
          <a:xfrm>
            <a:off x="820738" y="349250"/>
            <a:ext cx="2601912" cy="436563"/>
          </a:xfrm>
        </p:spPr>
        <p:txBody>
          <a:bodyPr/>
          <a:lstStyle/>
          <a:p>
            <a:r>
              <a:rPr lang="en-US" altLang="zh-CN" dirty="0"/>
              <a:t>02  </a:t>
            </a:r>
            <a:r>
              <a:rPr lang="zh-CN" altLang="en-US" dirty="0"/>
              <a:t>字词揭秘</a:t>
            </a:r>
          </a:p>
        </p:txBody>
      </p:sp>
      <p:sp>
        <p:nvSpPr>
          <p:cNvPr id="49" name="矩形: 圆角 48"/>
          <p:cNvSpPr/>
          <p:nvPr/>
        </p:nvSpPr>
        <p:spPr>
          <a:xfrm>
            <a:off x="647700" y="1132114"/>
            <a:ext cx="10896600" cy="5216072"/>
          </a:xfrm>
          <a:prstGeom prst="roundRect">
            <a:avLst>
              <a:gd name="adj" fmla="val 6851"/>
            </a:avLst>
          </a:prstGeom>
          <a:noFill/>
          <a:ln>
            <a:solidFill>
              <a:srgbClr val="6CCCA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思源黑体 CN Bold" panose="02010600030101010101" pitchFamily="34" charset="-122"/>
              <a:ea typeface="思源黑体 CN Bold" panose="02010600030101010101" pitchFamily="34" charset="-122"/>
            </a:endParaRPr>
          </a:p>
        </p:txBody>
      </p:sp>
      <p:sp>
        <p:nvSpPr>
          <p:cNvPr id="50" name="文本框 49"/>
          <p:cNvSpPr txBox="1"/>
          <p:nvPr/>
        </p:nvSpPr>
        <p:spPr>
          <a:xfrm>
            <a:off x="9687588" y="1741723"/>
            <a:ext cx="131254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+mn-cs"/>
                <a:sym typeface="+mn-ea"/>
              </a:rPr>
              <a:t>měi</a:t>
            </a:r>
          </a:p>
        </p:txBody>
      </p:sp>
      <p:sp>
        <p:nvSpPr>
          <p:cNvPr id="51" name="文本框 50"/>
          <p:cNvSpPr txBox="1"/>
          <p:nvPr/>
        </p:nvSpPr>
        <p:spPr>
          <a:xfrm>
            <a:off x="5182263" y="2634533"/>
            <a:ext cx="2127885" cy="2861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110CF2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+mn-cs"/>
              </a:rPr>
              <a:t>结构：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110CF2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+mn-cs"/>
              </a:rPr>
              <a:t>部首：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110CF2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+mn-cs"/>
              </a:rPr>
              <a:t>组词：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110CF2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+mn-cs"/>
              </a:rPr>
              <a:t>造句：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4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思源黑体 CN Bold" panose="02010600030101010101" pitchFamily="34" charset="-122"/>
              <a:ea typeface="思源黑体 CN Bold" panose="02010600030101010101" pitchFamily="34" charset="-122"/>
              <a:cs typeface="+mn-cs"/>
            </a:endParaRPr>
          </a:p>
        </p:txBody>
      </p:sp>
      <p:sp>
        <p:nvSpPr>
          <p:cNvPr id="52" name="文本框 51"/>
          <p:cNvSpPr txBox="1"/>
          <p:nvPr/>
        </p:nvSpPr>
        <p:spPr>
          <a:xfrm>
            <a:off x="6252873" y="2634533"/>
            <a:ext cx="5909310" cy="230695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黑体" panose="02010609060101010101" charset="-122"/>
                <a:sym typeface="+mn-ea"/>
              </a:rPr>
              <a:t>上下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黑体" panose="02010609060101010101" charset="-122"/>
                <a:sym typeface="+mn-ea"/>
              </a:rPr>
              <a:t>大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黑体" panose="02010609060101010101" charset="-122"/>
                <a:sym typeface="+mn-ea"/>
              </a:rPr>
              <a:t>美丽   美好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黑体" panose="02010609060101010101" charset="-122"/>
                <a:sym typeface="+mn-ea"/>
              </a:rPr>
              <a:t>公园里的花朵五颜六色，非常美丽。</a:t>
            </a:r>
          </a:p>
        </p:txBody>
      </p:sp>
      <p:graphicFrame>
        <p:nvGraphicFramePr>
          <p:cNvPr id="54" name="Group 47"/>
          <p:cNvGraphicFramePr>
            <a:graphicFrameLocks noGrp="1"/>
          </p:cNvGraphicFramePr>
          <p:nvPr/>
        </p:nvGraphicFramePr>
        <p:xfrm>
          <a:off x="9598703" y="2501571"/>
          <a:ext cx="900112" cy="900113"/>
        </p:xfrm>
        <a:graphic>
          <a:graphicData uri="http://schemas.openxmlformats.org/drawingml/2006/table">
            <a:tbl>
              <a:tblPr/>
              <a:tblGrid>
                <a:gridCol w="44623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5388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47941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6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思源黑体 CN Bold" panose="02010600030101010101" pitchFamily="34" charset="-122"/>
                        <a:ea typeface="宋体" panose="02010600030101010101" pitchFamily="2" charset="-122"/>
                      </a:endParaRPr>
                    </a:p>
                  </a:txBody>
                  <a:tcPr marL="91460" marR="91460" marT="34303" marB="3430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6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思源黑体 CN Bold" panose="02010600030101010101" pitchFamily="34" charset="-122"/>
                        <a:ea typeface="宋体" panose="02010600030101010101" pitchFamily="2" charset="-122"/>
                      </a:endParaRPr>
                    </a:p>
                  </a:txBody>
                  <a:tcPr marL="91460" marR="91460" marT="34303" marB="34303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2172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思源黑体 CN Bold" panose="02010600030101010101" pitchFamily="34" charset="-122"/>
                        <a:ea typeface="宋体" panose="02010600030101010101" pitchFamily="2" charset="-122"/>
                      </a:endParaRPr>
                    </a:p>
                  </a:txBody>
                  <a:tcPr marL="91460" marR="91460" marT="34303" marB="3430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思源黑体 CN Bold" panose="02010600030101010101" pitchFamily="34" charset="-122"/>
                        <a:ea typeface="宋体" panose="02010600030101010101" pitchFamily="2" charset="-122"/>
                      </a:endParaRPr>
                    </a:p>
                  </a:txBody>
                  <a:tcPr marL="91460" marR="91460" marT="34303" marB="34303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64" name="矩形 63">
            <a:hlinkClick r:id="" action="ppaction://noaction"/>
          </p:cNvPr>
          <p:cNvSpPr/>
          <p:nvPr/>
        </p:nvSpPr>
        <p:spPr>
          <a:xfrm>
            <a:off x="9609169" y="2510998"/>
            <a:ext cx="871855" cy="9220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5400" b="1" i="0" u="none" strike="noStrike" kern="1200" cap="none" spc="0" normalizeH="0" baseline="0" noProof="0" dirty="0">
                <a:ln>
                  <a:solidFill>
                    <a:prstClr val="white"/>
                  </a:solidFill>
                </a:ln>
                <a:solidFill>
                  <a:srgbClr val="C00000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+mn-cs"/>
              </a:rPr>
              <a:t>美</a:t>
            </a:r>
          </a:p>
        </p:txBody>
      </p:sp>
      <p:pic>
        <p:nvPicPr>
          <p:cNvPr id="81" name="文字">
            <a:hlinkClick r:id="" action="ppaction://media"/>
          </p:cNvPr>
          <p:cNvPicPr/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570880" y="2243372"/>
            <a:ext cx="3329305" cy="308927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4" dur="500"/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5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4" dur="500"/>
                                        <p:tgtEl>
                                          <p:spTgt spid="5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9" dur="500"/>
                                        <p:tgtEl>
                                          <p:spTgt spid="5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8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 additive="base">
                                        <p:cTn id="34" dur="1" fill="hold"/>
                                        <p:tgtEl>
                                          <p:spTgt spid="8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1"/>
                  </p:tgtEl>
                </p:cond>
              </p:nextCondLst>
            </p:seq>
            <p:video>
              <p:cMediaNode>
                <p:cTn id="35" fill="hold" display="1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81"/>
                </p:tgtEl>
              </p:cMediaNode>
            </p:video>
          </p:childTnLst>
        </p:cTn>
      </p:par>
    </p:tnLst>
    <p:bldLst>
      <p:bldP spid="50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3596390" y="3289627"/>
            <a:ext cx="543560" cy="1545590"/>
          </a:xfrm>
          <a:prstGeom prst="rect">
            <a:avLst/>
          </a:prstGeom>
        </p:spPr>
        <p:txBody>
          <a:bodyPr wrap="none" lIns="68580" tIns="34290" rIns="68580" bIns="3429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+mn-cs"/>
              </a:rPr>
              <a:t>圆</a:t>
            </a:r>
            <a:endParaRPr kumimoji="0" lang="en-US" altLang="zh-CN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Bold" panose="02010600030101010101" pitchFamily="34" charset="-122"/>
              <a:ea typeface="思源黑体 CN Bold" panose="02010600030101010101" pitchFamily="34" charset="-122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+mn-cs"/>
              </a:rPr>
              <a:t>圆</a:t>
            </a:r>
            <a:endParaRPr kumimoji="0" lang="en-US" altLang="zh-CN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Bold" panose="02010600030101010101" pitchFamily="34" charset="-122"/>
              <a:ea typeface="思源黑体 CN Bold" panose="02010600030101010101" pitchFamily="34" charset="-122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+mn-cs"/>
              </a:rPr>
              <a:t>的</a:t>
            </a:r>
          </a:p>
        </p:txBody>
      </p:sp>
      <p:sp>
        <p:nvSpPr>
          <p:cNvPr id="6" name="矩形 5"/>
          <p:cNvSpPr/>
          <p:nvPr/>
        </p:nvSpPr>
        <p:spPr>
          <a:xfrm>
            <a:off x="7963876" y="2781796"/>
            <a:ext cx="543560" cy="2038350"/>
          </a:xfrm>
          <a:prstGeom prst="rect">
            <a:avLst/>
          </a:prstGeom>
        </p:spPr>
        <p:txBody>
          <a:bodyPr wrap="none" lIns="68580" tIns="34290" rIns="68580" bIns="3429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altLang="zh-CN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Bold" panose="02010600030101010101" pitchFamily="34" charset="-122"/>
              <a:ea typeface="思源黑体 CN Bold" panose="02010600030101010101" pitchFamily="34" charset="-122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+mn-cs"/>
              </a:rPr>
              <a:t>绿</a:t>
            </a:r>
            <a:endParaRPr kumimoji="0" lang="en-US" altLang="zh-CN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Bold" panose="02010600030101010101" pitchFamily="34" charset="-122"/>
              <a:ea typeface="思源黑体 CN Bold" panose="02010600030101010101" pitchFamily="34" charset="-122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+mn-cs"/>
              </a:rPr>
              <a:t>绿</a:t>
            </a:r>
            <a:endParaRPr kumimoji="0" lang="en-US" altLang="zh-CN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Bold" panose="02010600030101010101" pitchFamily="34" charset="-122"/>
              <a:ea typeface="思源黑体 CN Bold" panose="02010600030101010101" pitchFamily="34" charset="-122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+mn-cs"/>
              </a:rPr>
              <a:t>的</a:t>
            </a:r>
          </a:p>
        </p:txBody>
      </p:sp>
      <p:sp>
        <p:nvSpPr>
          <p:cNvPr id="8" name="椭圆形标注 7"/>
          <p:cNvSpPr/>
          <p:nvPr/>
        </p:nvSpPr>
        <p:spPr>
          <a:xfrm>
            <a:off x="1724099" y="3413481"/>
            <a:ext cx="1434465" cy="1039495"/>
          </a:xfrm>
          <a:prstGeom prst="wedgeEllipseCallout">
            <a:avLst>
              <a:gd name="adj1" fmla="val 50749"/>
              <a:gd name="adj2" fmla="val 64354"/>
            </a:avLst>
          </a:prstGeom>
          <a:solidFill>
            <a:schemeClr val="bg1"/>
          </a:solidFill>
          <a:ln>
            <a:solidFill>
              <a:srgbClr val="6CCCA6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lIns="68580" tIns="34290" rIns="68580" bIns="3429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zh-C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+mn-cs"/>
              </a:rPr>
              <a:t>形状</a:t>
            </a:r>
          </a:p>
        </p:txBody>
      </p:sp>
      <p:sp>
        <p:nvSpPr>
          <p:cNvPr id="10" name="椭圆形标注 9"/>
          <p:cNvSpPr/>
          <p:nvPr/>
        </p:nvSpPr>
        <p:spPr>
          <a:xfrm>
            <a:off x="8813800" y="3414116"/>
            <a:ext cx="1707515" cy="939800"/>
          </a:xfrm>
          <a:prstGeom prst="wedgeEllipseCallout">
            <a:avLst>
              <a:gd name="adj1" fmla="val -37169"/>
              <a:gd name="adj2" fmla="val 92261"/>
            </a:avLst>
          </a:prstGeom>
          <a:solidFill>
            <a:schemeClr val="bg1"/>
          </a:solidFill>
          <a:ln>
            <a:solidFill>
              <a:srgbClr val="6CCCA6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lIns="68580" tIns="34290" rIns="68580" bIns="3429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zh-C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+mn-cs"/>
              </a:rPr>
              <a:t>颜色</a:t>
            </a:r>
          </a:p>
        </p:txBody>
      </p:sp>
      <p:sp>
        <p:nvSpPr>
          <p:cNvPr id="12" name="矩形 11"/>
          <p:cNvSpPr/>
          <p:nvPr/>
        </p:nvSpPr>
        <p:spPr>
          <a:xfrm>
            <a:off x="3868170" y="1792074"/>
            <a:ext cx="4747775" cy="544381"/>
          </a:xfrm>
          <a:prstGeom prst="rect">
            <a:avLst/>
          </a:prstGeom>
          <a:noFill/>
        </p:spPr>
        <p:txBody>
          <a:bodyPr wrap="none" lIns="51435" tIns="25718" rIns="51435" bIns="25718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0" i="0" u="none" strike="noStrike" kern="1200" cap="none" spc="0" normalizeH="0" baseline="0" noProof="0" dirty="0">
                <a:ln w="0"/>
                <a:solidFill>
                  <a:prstClr val="black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黑体" panose="02010609060101010101" charset="-122"/>
              </a:rPr>
              <a:t>荷叶</a:t>
            </a:r>
            <a:r>
              <a:rPr kumimoji="0" lang="en-US" altLang="zh-CN" sz="3200" b="0" i="0" u="none" strike="noStrike" kern="1200" cap="none" spc="0" normalizeH="0" baseline="0" noProof="0" dirty="0">
                <a:ln w="0"/>
                <a:solidFill>
                  <a:srgbClr val="FF0000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黑体" panose="02010609060101010101" charset="-122"/>
              </a:rPr>
              <a:t>/</a:t>
            </a:r>
            <a:r>
              <a:rPr kumimoji="0" lang="zh-CN" altLang="en-US" sz="3200" b="0" i="0" u="none" strike="noStrike" kern="1200" cap="none" spc="0" normalizeH="0" baseline="0" noProof="0" dirty="0">
                <a:ln w="0"/>
                <a:solidFill>
                  <a:prstClr val="black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黑体" panose="02010609060101010101" charset="-122"/>
              </a:rPr>
              <a:t>圆 圆 的，绿绿 的。</a:t>
            </a:r>
          </a:p>
        </p:txBody>
      </p:sp>
      <p:sp>
        <p:nvSpPr>
          <p:cNvPr id="47" name="文本占位符 5"/>
          <p:cNvSpPr>
            <a:spLocks noGrp="1"/>
          </p:cNvSpPr>
          <p:nvPr>
            <p:ph type="body" sz="quarter" idx="10"/>
          </p:nvPr>
        </p:nvSpPr>
        <p:spPr>
          <a:xfrm>
            <a:off x="820738" y="349250"/>
            <a:ext cx="2601912" cy="436563"/>
          </a:xfrm>
        </p:spPr>
        <p:txBody>
          <a:bodyPr/>
          <a:lstStyle/>
          <a:p>
            <a:r>
              <a:rPr lang="en-US" altLang="zh-CN" dirty="0"/>
              <a:t>03  </a:t>
            </a:r>
            <a:r>
              <a:rPr lang="zh-CN" altLang="en-US" dirty="0"/>
              <a:t>课文精讲</a:t>
            </a:r>
          </a:p>
        </p:txBody>
      </p:sp>
      <p:sp>
        <p:nvSpPr>
          <p:cNvPr id="48" name="矩形: 圆角 47"/>
          <p:cNvSpPr/>
          <p:nvPr/>
        </p:nvSpPr>
        <p:spPr>
          <a:xfrm>
            <a:off x="647700" y="1132114"/>
            <a:ext cx="10896600" cy="5216072"/>
          </a:xfrm>
          <a:prstGeom prst="roundRect">
            <a:avLst>
              <a:gd name="adj" fmla="val 6851"/>
            </a:avLst>
          </a:prstGeom>
          <a:noFill/>
          <a:ln>
            <a:solidFill>
              <a:srgbClr val="6CCCA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思源黑体 CN Bold" panose="02010600030101010101" pitchFamily="34" charset="-122"/>
              <a:ea typeface="思源黑体 CN Bold" panose="02010600030101010101" pitchFamily="34" charset="-122"/>
            </a:endParaRPr>
          </a:p>
        </p:txBody>
      </p:sp>
      <p:pic>
        <p:nvPicPr>
          <p:cNvPr id="49" name="图片 48" descr="图片包含 水, 户外, 波浪, 绿色&#10;&#10;描述已自动生成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878" t="5536" r="35672" b="1219"/>
          <a:stretch>
            <a:fillRect/>
          </a:stretch>
        </p:blipFill>
        <p:spPr>
          <a:xfrm flipH="1">
            <a:off x="4624606" y="2829362"/>
            <a:ext cx="2942788" cy="2942788"/>
          </a:xfrm>
          <a:custGeom>
            <a:avLst/>
            <a:gdLst>
              <a:gd name="connsiteX0" fmla="*/ 2032000 w 4064000"/>
              <a:gd name="connsiteY0" fmla="*/ 0 h 4064000"/>
              <a:gd name="connsiteX1" fmla="*/ 4064000 w 4064000"/>
              <a:gd name="connsiteY1" fmla="*/ 2032000 h 4064000"/>
              <a:gd name="connsiteX2" fmla="*/ 2032000 w 4064000"/>
              <a:gd name="connsiteY2" fmla="*/ 4064000 h 4064000"/>
              <a:gd name="connsiteX3" fmla="*/ 0 w 4064000"/>
              <a:gd name="connsiteY3" fmla="*/ 2032000 h 4064000"/>
              <a:gd name="connsiteX4" fmla="*/ 2032000 w 4064000"/>
              <a:gd name="connsiteY4" fmla="*/ 0 h 4064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064000" h="4064000">
                <a:moveTo>
                  <a:pt x="2032000" y="0"/>
                </a:moveTo>
                <a:cubicBezTo>
                  <a:pt x="3154243" y="0"/>
                  <a:pt x="4064000" y="909757"/>
                  <a:pt x="4064000" y="2032000"/>
                </a:cubicBezTo>
                <a:cubicBezTo>
                  <a:pt x="4064000" y="3154243"/>
                  <a:pt x="3154243" y="4064000"/>
                  <a:pt x="2032000" y="4064000"/>
                </a:cubicBezTo>
                <a:cubicBezTo>
                  <a:pt x="909757" y="4064000"/>
                  <a:pt x="0" y="3154243"/>
                  <a:pt x="0" y="2032000"/>
                </a:cubicBezTo>
                <a:cubicBezTo>
                  <a:pt x="0" y="909757"/>
                  <a:pt x="909757" y="0"/>
                  <a:pt x="2032000" y="0"/>
                </a:cubicBezTo>
                <a:close/>
              </a:path>
            </a:pathLst>
          </a:custGeom>
          <a:ln w="31750">
            <a:solidFill>
              <a:schemeClr val="bg1"/>
            </a:solidFill>
          </a:ln>
        </p:spPr>
      </p:pic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 tmFilter="0,0; .5, 1; 1, 1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 tmFilter="0,0; .5, 1; 1, 1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8" grpId="0" bldLvl="0" animBg="1"/>
      <p:bldP spid="10" grpId="0" bldLvl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文本框 11"/>
          <p:cNvSpPr txBox="1"/>
          <p:nvPr/>
        </p:nvSpPr>
        <p:spPr>
          <a:xfrm>
            <a:off x="4868545" y="3833750"/>
            <a:ext cx="6091555" cy="1120520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6CCCA6"/>
            </a:solidFill>
            <a:prstDash val="dashDot"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黑体" panose="02010609060101010101" charset="-122"/>
              </a:rPr>
              <a:t>小蜻蜓说：“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黑体" panose="02010609060101010101" charset="-122"/>
              </a:rPr>
              <a:t>荷叶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黑体" panose="02010609060101010101" charset="-122"/>
              </a:rPr>
              <a:t>是我的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黑体" panose="02010609060101010101" charset="-122"/>
              </a:rPr>
              <a:t>停机坪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黑体" panose="02010609060101010101" charset="-122"/>
              </a:rPr>
              <a:t>。”</a:t>
            </a:r>
            <a:endParaRPr kumimoji="0" lang="en-US" altLang="zh-CN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Bold" panose="02010600030101010101" pitchFamily="34" charset="-122"/>
              <a:ea typeface="思源黑体 CN Bold" panose="02010600030101010101" pitchFamily="34" charset="-122"/>
              <a:cs typeface="黑体" panose="02010609060101010101" charset="-122"/>
            </a:endParaRPr>
          </a:p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黑体" panose="02010609060101010101" charset="-122"/>
              </a:rPr>
              <a:t>小蜻蜓立在荷叶上，展开透明的翅膀。</a:t>
            </a:r>
          </a:p>
        </p:txBody>
      </p:sp>
      <p:grpSp>
        <p:nvGrpSpPr>
          <p:cNvPr id="2" name="组合 1"/>
          <p:cNvGrpSpPr/>
          <p:nvPr/>
        </p:nvGrpSpPr>
        <p:grpSpPr>
          <a:xfrm>
            <a:off x="1099820" y="4031870"/>
            <a:ext cx="2611120" cy="767715"/>
            <a:chOff x="1939" y="2689"/>
            <a:chExt cx="4112" cy="1209"/>
          </a:xfrm>
          <a:solidFill>
            <a:schemeClr val="bg1"/>
          </a:solidFill>
        </p:grpSpPr>
        <p:sp>
          <p:nvSpPr>
            <p:cNvPr id="3" name="对角圆角矩形 2"/>
            <p:cNvSpPr/>
            <p:nvPr/>
          </p:nvSpPr>
          <p:spPr>
            <a:xfrm>
              <a:off x="1939" y="2689"/>
              <a:ext cx="4112" cy="1209"/>
            </a:xfrm>
            <a:prstGeom prst="round2DiagRect">
              <a:avLst>
                <a:gd name="adj1" fmla="val 50000"/>
                <a:gd name="adj2" fmla="val 0"/>
              </a:avLst>
            </a:prstGeom>
            <a:grpFill/>
            <a:ln w="38100">
              <a:solidFill>
                <a:srgbClr val="6CCCA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+mn-cs"/>
              </a:endParaRPr>
            </a:p>
          </p:txBody>
        </p:sp>
        <p:sp>
          <p:nvSpPr>
            <p:cNvPr id="15" name="文本框 14"/>
            <p:cNvSpPr txBox="1"/>
            <p:nvPr/>
          </p:nvSpPr>
          <p:spPr>
            <a:xfrm>
              <a:off x="2147" y="2834"/>
              <a:ext cx="3697" cy="919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思源黑体 CN Bold" panose="02010600030101010101" pitchFamily="34" charset="-122"/>
                  <a:ea typeface="思源黑体 CN Bold" panose="02010600030101010101" pitchFamily="34" charset="-122"/>
                  <a:cs typeface="+mn-cs"/>
                </a:rPr>
                <a:t>第三自然段</a:t>
              </a:r>
            </a:p>
          </p:txBody>
        </p:sp>
      </p:grpSp>
      <p:sp>
        <p:nvSpPr>
          <p:cNvPr id="50" name="文本占位符 5"/>
          <p:cNvSpPr>
            <a:spLocks noGrp="1"/>
          </p:cNvSpPr>
          <p:nvPr>
            <p:ph type="body" sz="quarter" idx="10"/>
          </p:nvPr>
        </p:nvSpPr>
        <p:spPr>
          <a:xfrm>
            <a:off x="820738" y="349250"/>
            <a:ext cx="2601912" cy="436563"/>
          </a:xfrm>
        </p:spPr>
        <p:txBody>
          <a:bodyPr/>
          <a:lstStyle/>
          <a:p>
            <a:r>
              <a:rPr lang="en-US" altLang="zh-CN" dirty="0"/>
              <a:t>03  </a:t>
            </a:r>
            <a:r>
              <a:rPr lang="zh-CN" altLang="en-US" dirty="0"/>
              <a:t>课文精讲</a:t>
            </a:r>
          </a:p>
        </p:txBody>
      </p:sp>
      <p:sp>
        <p:nvSpPr>
          <p:cNvPr id="51" name="矩形: 圆角 50"/>
          <p:cNvSpPr/>
          <p:nvPr/>
        </p:nvSpPr>
        <p:spPr>
          <a:xfrm>
            <a:off x="647700" y="1132114"/>
            <a:ext cx="10896600" cy="5216072"/>
          </a:xfrm>
          <a:prstGeom prst="roundRect">
            <a:avLst>
              <a:gd name="adj" fmla="val 6851"/>
            </a:avLst>
          </a:prstGeom>
          <a:noFill/>
          <a:ln>
            <a:solidFill>
              <a:srgbClr val="6CCCA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思源黑体 CN Bold" panose="02010600030101010101" pitchFamily="34" charset="-122"/>
              <a:ea typeface="思源黑体 CN Bold" panose="02010600030101010101" pitchFamily="34" charset="-122"/>
            </a:endParaRPr>
          </a:p>
        </p:txBody>
      </p:sp>
      <p:sp>
        <p:nvSpPr>
          <p:cNvPr id="56" name="文本框 55"/>
          <p:cNvSpPr txBox="1"/>
          <p:nvPr/>
        </p:nvSpPr>
        <p:spPr>
          <a:xfrm>
            <a:off x="4928179" y="5264221"/>
            <a:ext cx="572708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zh-C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+mn-cs"/>
              </a:rPr>
              <a:t>因为蜻蜓会飞，它也需要有降落的地方。</a:t>
            </a:r>
            <a:endParaRPr kumimoji="0" lang="zh-CN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Bold" panose="02010600030101010101" pitchFamily="34" charset="-122"/>
              <a:ea typeface="思源黑体 CN Bold" panose="02010600030101010101" pitchFamily="34" charset="-122"/>
              <a:cs typeface="+mn-cs"/>
            </a:endParaRPr>
          </a:p>
        </p:txBody>
      </p:sp>
      <p:sp>
        <p:nvSpPr>
          <p:cNvPr id="57" name="矩形 56"/>
          <p:cNvSpPr/>
          <p:nvPr/>
        </p:nvSpPr>
        <p:spPr>
          <a:xfrm>
            <a:off x="1099820" y="5264221"/>
            <a:ext cx="419822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zh-C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+mn-cs"/>
              </a:rPr>
              <a:t>荷叶为什么是停机坪呢？</a:t>
            </a:r>
          </a:p>
        </p:txBody>
      </p:sp>
      <p:sp>
        <p:nvSpPr>
          <p:cNvPr id="58" name="文本框 57"/>
          <p:cNvSpPr txBox="1"/>
          <p:nvPr/>
        </p:nvSpPr>
        <p:spPr>
          <a:xfrm>
            <a:off x="820738" y="1843477"/>
            <a:ext cx="9079865" cy="668901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marL="0" marR="0" lvl="0" indent="30480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+mn-cs"/>
              </a:rPr>
              <a:t>大声朗读课文，找一找：</a:t>
            </a: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+mn-cs"/>
              </a:rPr>
              <a:t>荷塘里来了哪几位好朋友？</a:t>
            </a:r>
          </a:p>
        </p:txBody>
      </p:sp>
      <p:grpSp>
        <p:nvGrpSpPr>
          <p:cNvPr id="59" name="组合 58"/>
          <p:cNvGrpSpPr/>
          <p:nvPr/>
        </p:nvGrpSpPr>
        <p:grpSpPr>
          <a:xfrm>
            <a:off x="1158723" y="2661971"/>
            <a:ext cx="7687060" cy="553085"/>
            <a:chOff x="1224970" y="5430775"/>
            <a:chExt cx="7687060" cy="553085"/>
          </a:xfrm>
        </p:grpSpPr>
        <p:sp>
          <p:nvSpPr>
            <p:cNvPr id="60" name="文本框 1"/>
            <p:cNvSpPr txBox="1"/>
            <p:nvPr/>
          </p:nvSpPr>
          <p:spPr>
            <a:xfrm>
              <a:off x="1224970" y="5430775"/>
              <a:ext cx="1325880" cy="553085"/>
            </a:xfrm>
            <a:prstGeom prst="rect">
              <a:avLst/>
            </a:prstGeom>
            <a:noFill/>
          </p:spPr>
          <p:txBody>
            <a:bodyPr wrap="none" rtlCol="0" anchor="t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3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思源黑体 CN Bold" panose="02010600030101010101" pitchFamily="34" charset="-122"/>
                  <a:ea typeface="思源黑体 CN Bold" panose="02010600030101010101" pitchFamily="34" charset="-122"/>
                  <a:cs typeface="+mn-cs"/>
                  <a:sym typeface="+mn-ea"/>
                </a:rPr>
                <a:t>小水珠</a:t>
              </a:r>
            </a:p>
          </p:txBody>
        </p:sp>
        <p:sp>
          <p:nvSpPr>
            <p:cNvPr id="61" name="文本框 2"/>
            <p:cNvSpPr txBox="1"/>
            <p:nvPr/>
          </p:nvSpPr>
          <p:spPr>
            <a:xfrm>
              <a:off x="3345363" y="5430775"/>
              <a:ext cx="1325880" cy="553085"/>
            </a:xfrm>
            <a:prstGeom prst="rect">
              <a:avLst/>
            </a:prstGeom>
            <a:noFill/>
          </p:spPr>
          <p:txBody>
            <a:bodyPr wrap="none" rtlCol="0" anchor="t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3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思源黑体 CN Bold" panose="02010600030101010101" pitchFamily="34" charset="-122"/>
                  <a:ea typeface="思源黑体 CN Bold" panose="02010600030101010101" pitchFamily="34" charset="-122"/>
                  <a:cs typeface="+mn-cs"/>
                  <a:sym typeface="+mn-ea"/>
                </a:rPr>
                <a:t>小蜻蜓</a:t>
              </a:r>
            </a:p>
          </p:txBody>
        </p:sp>
        <p:sp>
          <p:nvSpPr>
            <p:cNvPr id="62" name="文本框 3"/>
            <p:cNvSpPr txBox="1"/>
            <p:nvPr/>
          </p:nvSpPr>
          <p:spPr>
            <a:xfrm>
              <a:off x="7586150" y="5430775"/>
              <a:ext cx="1325880" cy="553085"/>
            </a:xfrm>
            <a:prstGeom prst="rect">
              <a:avLst/>
            </a:prstGeom>
            <a:noFill/>
          </p:spPr>
          <p:txBody>
            <a:bodyPr wrap="none" rtlCol="0" anchor="t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3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思源黑体 CN Bold" panose="02010600030101010101" pitchFamily="34" charset="-122"/>
                  <a:ea typeface="思源黑体 CN Bold" panose="02010600030101010101" pitchFamily="34" charset="-122"/>
                  <a:cs typeface="+mn-cs"/>
                  <a:sym typeface="+mn-ea"/>
                </a:rPr>
                <a:t>小鱼儿</a:t>
              </a:r>
            </a:p>
          </p:txBody>
        </p:sp>
        <p:sp>
          <p:nvSpPr>
            <p:cNvPr id="89" name="文本框 4"/>
            <p:cNvSpPr txBox="1"/>
            <p:nvPr/>
          </p:nvSpPr>
          <p:spPr>
            <a:xfrm>
              <a:off x="5465756" y="5430775"/>
              <a:ext cx="1325880" cy="553085"/>
            </a:xfrm>
            <a:prstGeom prst="rect">
              <a:avLst/>
            </a:prstGeom>
            <a:noFill/>
          </p:spPr>
          <p:txBody>
            <a:bodyPr wrap="none" rtlCol="0" anchor="t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3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思源黑体 CN Bold" panose="02010600030101010101" pitchFamily="34" charset="-122"/>
                  <a:ea typeface="思源黑体 CN Bold" panose="02010600030101010101" pitchFamily="34" charset="-122"/>
                  <a:cs typeface="+mn-cs"/>
                  <a:sym typeface="+mn-ea"/>
                </a:rPr>
                <a:t>小青蛙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bldLvl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组合 22"/>
          <p:cNvGrpSpPr/>
          <p:nvPr/>
        </p:nvGrpSpPr>
        <p:grpSpPr>
          <a:xfrm>
            <a:off x="1081723" y="1563130"/>
            <a:ext cx="9957752" cy="1281273"/>
            <a:chOff x="1081723" y="1563130"/>
            <a:chExt cx="9957752" cy="1281273"/>
          </a:xfrm>
        </p:grpSpPr>
        <p:sp>
          <p:nvSpPr>
            <p:cNvPr id="11" name="文本框 10"/>
            <p:cNvSpPr txBox="1"/>
            <p:nvPr/>
          </p:nvSpPr>
          <p:spPr>
            <a:xfrm>
              <a:off x="4827270" y="1563130"/>
              <a:ext cx="6212205" cy="1281273"/>
            </a:xfrm>
            <a:prstGeom prst="roundRect">
              <a:avLst/>
            </a:prstGeom>
            <a:noFill/>
            <a:ln w="38100">
              <a:solidFill>
                <a:srgbClr val="6CCCA6"/>
              </a:solidFill>
              <a:prstDash val="lgDashDotDot"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wrap="square" rtlCol="0" anchor="t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思源黑体 CN Bold" panose="02010600030101010101" pitchFamily="34" charset="-122"/>
                  <a:ea typeface="思源黑体 CN Bold" panose="02010600030101010101" pitchFamily="34" charset="-122"/>
                  <a:cs typeface="黑体" panose="02010609060101010101" charset="-122"/>
                </a:rPr>
                <a:t>小青蛙说：“</a:t>
              </a:r>
              <a:r>
                <a:rPr kumimoji="0" lang="zh-CN" alt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思源黑体 CN Bold" panose="02010600030101010101" pitchFamily="34" charset="-122"/>
                  <a:ea typeface="思源黑体 CN Bold" panose="02010600030101010101" pitchFamily="34" charset="-122"/>
                  <a:cs typeface="黑体" panose="02010609060101010101" charset="-122"/>
                </a:rPr>
                <a:t>荷叶</a:t>
              </a:r>
              <a:r>
                <a:rPr kumimoji="0" lang="zh-CN" alt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思源黑体 CN Bold" panose="02010600030101010101" pitchFamily="34" charset="-122"/>
                  <a:ea typeface="思源黑体 CN Bold" panose="02010600030101010101" pitchFamily="34" charset="-122"/>
                  <a:cs typeface="黑体" panose="02010609060101010101" charset="-122"/>
                </a:rPr>
                <a:t>是我的</a:t>
              </a:r>
              <a:r>
                <a:rPr kumimoji="0" lang="zh-CN" alt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思源黑体 CN Bold" panose="02010600030101010101" pitchFamily="34" charset="-122"/>
                  <a:ea typeface="思源黑体 CN Bold" panose="02010600030101010101" pitchFamily="34" charset="-122"/>
                  <a:cs typeface="黑体" panose="02010609060101010101" charset="-122"/>
                </a:rPr>
                <a:t>歌台</a:t>
              </a:r>
              <a:r>
                <a:rPr kumimoji="0" lang="zh-CN" alt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思源黑体 CN Bold" panose="02010600030101010101" pitchFamily="34" charset="-122"/>
                  <a:ea typeface="思源黑体 CN Bold" panose="02010600030101010101" pitchFamily="34" charset="-122"/>
                  <a:cs typeface="黑体" panose="02010609060101010101" charset="-122"/>
                </a:rPr>
                <a:t>。”</a:t>
              </a:r>
            </a:p>
            <a:p>
              <a:pPr marL="0" marR="0" lvl="0" indent="0" algn="l" defTabSz="914400" rtl="0" eaLnBrk="1" fontAlgn="auto" latinLnBrk="0" hangingPunct="1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思源黑体 CN Bold" panose="02010600030101010101" pitchFamily="34" charset="-122"/>
                  <a:ea typeface="思源黑体 CN Bold" panose="02010600030101010101" pitchFamily="34" charset="-122"/>
                  <a:cs typeface="黑体" panose="02010609060101010101" charset="-122"/>
                </a:rPr>
                <a:t>小青蛙蹲在荷叶上，呱呱地放声歌唱。</a:t>
              </a:r>
            </a:p>
          </p:txBody>
        </p:sp>
        <p:sp>
          <p:nvSpPr>
            <p:cNvPr id="14" name="对角圆角矩形 13"/>
            <p:cNvSpPr/>
            <p:nvPr/>
          </p:nvSpPr>
          <p:spPr>
            <a:xfrm>
              <a:off x="1081723" y="1920874"/>
              <a:ext cx="2825115" cy="565785"/>
            </a:xfrm>
            <a:prstGeom prst="round2DiagRect">
              <a:avLst>
                <a:gd name="adj1" fmla="val 50000"/>
                <a:gd name="adj2" fmla="val 0"/>
              </a:avLst>
            </a:prstGeom>
            <a:noFill/>
            <a:ln w="38100">
              <a:solidFill>
                <a:srgbClr val="6CCCA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+mn-cs"/>
              </a:endParaRPr>
            </a:p>
          </p:txBody>
        </p:sp>
        <p:sp>
          <p:nvSpPr>
            <p:cNvPr id="15" name="文本框 14"/>
            <p:cNvSpPr txBox="1"/>
            <p:nvPr/>
          </p:nvSpPr>
          <p:spPr>
            <a:xfrm>
              <a:off x="1183005" y="1972934"/>
              <a:ext cx="262255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思源黑体 CN Bold" panose="02010600030101010101" pitchFamily="34" charset="-122"/>
                  <a:ea typeface="思源黑体 CN Bold" panose="02010600030101010101" pitchFamily="34" charset="-122"/>
                  <a:cs typeface="+mn-cs"/>
                </a:rPr>
                <a:t>第四自然段</a:t>
              </a:r>
            </a:p>
          </p:txBody>
        </p:sp>
      </p:grpSp>
      <p:sp>
        <p:nvSpPr>
          <p:cNvPr id="50" name="文本占位符 5"/>
          <p:cNvSpPr>
            <a:spLocks noGrp="1"/>
          </p:cNvSpPr>
          <p:nvPr>
            <p:ph type="body" sz="quarter" idx="10"/>
          </p:nvPr>
        </p:nvSpPr>
        <p:spPr>
          <a:xfrm>
            <a:off x="820738" y="349250"/>
            <a:ext cx="2601912" cy="436563"/>
          </a:xfrm>
        </p:spPr>
        <p:txBody>
          <a:bodyPr/>
          <a:lstStyle/>
          <a:p>
            <a:r>
              <a:rPr lang="en-US" altLang="zh-CN" dirty="0"/>
              <a:t>03  </a:t>
            </a:r>
            <a:r>
              <a:rPr lang="zh-CN" altLang="en-US" dirty="0"/>
              <a:t>课文精讲</a:t>
            </a:r>
          </a:p>
        </p:txBody>
      </p:sp>
      <p:sp>
        <p:nvSpPr>
          <p:cNvPr id="51" name="矩形: 圆角 50"/>
          <p:cNvSpPr/>
          <p:nvPr/>
        </p:nvSpPr>
        <p:spPr>
          <a:xfrm>
            <a:off x="647700" y="1132114"/>
            <a:ext cx="10896600" cy="5216072"/>
          </a:xfrm>
          <a:prstGeom prst="roundRect">
            <a:avLst>
              <a:gd name="adj" fmla="val 6851"/>
            </a:avLst>
          </a:prstGeom>
          <a:noFill/>
          <a:ln>
            <a:solidFill>
              <a:srgbClr val="6CCCA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思源黑体 CN Bold" panose="02010600030101010101" pitchFamily="34" charset="-122"/>
              <a:ea typeface="思源黑体 CN Bold" panose="02010600030101010101" pitchFamily="34" charset="-122"/>
            </a:endParaRPr>
          </a:p>
        </p:txBody>
      </p:sp>
      <p:grpSp>
        <p:nvGrpSpPr>
          <p:cNvPr id="10" name="组合 9"/>
          <p:cNvGrpSpPr/>
          <p:nvPr/>
        </p:nvGrpSpPr>
        <p:grpSpPr>
          <a:xfrm>
            <a:off x="1081723" y="3275419"/>
            <a:ext cx="9957752" cy="1328023"/>
            <a:chOff x="1081723" y="3275419"/>
            <a:chExt cx="9957752" cy="1328023"/>
          </a:xfrm>
        </p:grpSpPr>
        <p:sp>
          <p:nvSpPr>
            <p:cNvPr id="52" name="文本框 51"/>
            <p:cNvSpPr txBox="1"/>
            <p:nvPr/>
          </p:nvSpPr>
          <p:spPr>
            <a:xfrm>
              <a:off x="4801235" y="3275419"/>
              <a:ext cx="6238240" cy="1328023"/>
            </a:xfrm>
            <a:prstGeom prst="roundRect">
              <a:avLst/>
            </a:prstGeom>
            <a:ln w="57150">
              <a:solidFill>
                <a:srgbClr val="6CCCA6"/>
              </a:solidFill>
              <a:prstDash val="sysDash"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wrap="square" rtlCol="0" anchor="t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思源黑体 CN Bold" panose="02010600030101010101" pitchFamily="34" charset="-122"/>
                  <a:ea typeface="思源黑体 CN Bold" panose="02010600030101010101" pitchFamily="34" charset="-122"/>
                  <a:cs typeface="黑体" panose="02010609060101010101" charset="-122"/>
                </a:rPr>
                <a:t>小鱼儿说：“</a:t>
              </a:r>
              <a:r>
                <a:rPr kumimoji="0" lang="zh-CN" alt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思源黑体 CN Bold" panose="02010600030101010101" pitchFamily="34" charset="-122"/>
                  <a:ea typeface="思源黑体 CN Bold" panose="02010600030101010101" pitchFamily="34" charset="-122"/>
                  <a:cs typeface="黑体" panose="02010609060101010101" charset="-122"/>
                </a:rPr>
                <a:t>荷叶</a:t>
              </a:r>
              <a:r>
                <a:rPr kumimoji="0" lang="zh-CN" alt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思源黑体 CN Bold" panose="02010600030101010101" pitchFamily="34" charset="-122"/>
                  <a:ea typeface="思源黑体 CN Bold" panose="02010600030101010101" pitchFamily="34" charset="-122"/>
                  <a:cs typeface="黑体" panose="02010609060101010101" charset="-122"/>
                </a:rPr>
                <a:t>是我的</a:t>
              </a:r>
              <a:r>
                <a:rPr kumimoji="0" lang="zh-CN" alt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思源黑体 CN Bold" panose="02010600030101010101" pitchFamily="34" charset="-122"/>
                  <a:ea typeface="思源黑体 CN Bold" panose="02010600030101010101" pitchFamily="34" charset="-122"/>
                  <a:cs typeface="黑体" panose="02010609060101010101" charset="-122"/>
                </a:rPr>
                <a:t>凉伞</a:t>
              </a:r>
              <a:r>
                <a:rPr kumimoji="0" lang="zh-CN" alt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思源黑体 CN Bold" panose="02010600030101010101" pitchFamily="34" charset="-122"/>
                  <a:ea typeface="思源黑体 CN Bold" panose="02010600030101010101" pitchFamily="34" charset="-122"/>
                  <a:cs typeface="黑体" panose="02010609060101010101" charset="-122"/>
                </a:rPr>
                <a:t>。”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思源黑体 CN Bold" panose="02010600030101010101" pitchFamily="34" charset="-122"/>
                  <a:ea typeface="思源黑体 CN Bold" panose="02010600030101010101" pitchFamily="34" charset="-122"/>
                  <a:cs typeface="黑体" panose="02010609060101010101" charset="-122"/>
                </a:rPr>
                <a:t>小鱼儿在荷叶下 笑嘻嘻地游来游去，捧起一朵朵很美很美的水花。</a:t>
              </a:r>
            </a:p>
          </p:txBody>
        </p:sp>
        <p:sp>
          <p:nvSpPr>
            <p:cNvPr id="53" name="文本框 52"/>
            <p:cNvSpPr txBox="1"/>
            <p:nvPr/>
          </p:nvSpPr>
          <p:spPr>
            <a:xfrm>
              <a:off x="1412456" y="3708598"/>
              <a:ext cx="216364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思源黑体 CN Bold" panose="02010600030101010101" pitchFamily="34" charset="-122"/>
                  <a:ea typeface="思源黑体 CN Bold" panose="02010600030101010101" pitchFamily="34" charset="-122"/>
                  <a:cs typeface="+mn-cs"/>
                </a:rPr>
                <a:t>第五自然段</a:t>
              </a:r>
            </a:p>
          </p:txBody>
        </p:sp>
        <p:sp>
          <p:nvSpPr>
            <p:cNvPr id="54" name="对角圆角矩形 1"/>
            <p:cNvSpPr/>
            <p:nvPr/>
          </p:nvSpPr>
          <p:spPr>
            <a:xfrm>
              <a:off x="1081723" y="3631793"/>
              <a:ext cx="2825115" cy="615274"/>
            </a:xfrm>
            <a:prstGeom prst="round2DiagRect">
              <a:avLst>
                <a:gd name="adj1" fmla="val 50000"/>
                <a:gd name="adj2" fmla="val 0"/>
              </a:avLst>
            </a:prstGeom>
            <a:noFill/>
            <a:ln w="38100">
              <a:solidFill>
                <a:srgbClr val="6CCCA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+mn-cs"/>
              </a:endParaRPr>
            </a:p>
          </p:txBody>
        </p:sp>
      </p:grpSp>
      <p:grpSp>
        <p:nvGrpSpPr>
          <p:cNvPr id="62" name="组合 61"/>
          <p:cNvGrpSpPr/>
          <p:nvPr/>
        </p:nvGrpSpPr>
        <p:grpSpPr>
          <a:xfrm>
            <a:off x="1081723" y="5020163"/>
            <a:ext cx="9957752" cy="971648"/>
            <a:chOff x="1081723" y="3275419"/>
            <a:chExt cx="9957752" cy="971648"/>
          </a:xfrm>
        </p:grpSpPr>
        <p:sp>
          <p:nvSpPr>
            <p:cNvPr id="89" name="文本框 88"/>
            <p:cNvSpPr txBox="1"/>
            <p:nvPr/>
          </p:nvSpPr>
          <p:spPr>
            <a:xfrm>
              <a:off x="4801235" y="3275419"/>
              <a:ext cx="6238240" cy="919401"/>
            </a:xfrm>
            <a:prstGeom prst="roundRect">
              <a:avLst/>
            </a:prstGeom>
            <a:ln w="57150">
              <a:solidFill>
                <a:srgbClr val="6CCCA6"/>
              </a:solidFill>
              <a:prstDash val="sysDash"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wrap="square" rtlCol="0" anchor="t">
              <a:spAutoFit/>
            </a:bodyPr>
            <a:lstStyle/>
            <a:p>
              <a:pPr lvl="0"/>
              <a:r>
                <a:rPr lang="zh-CN" altLang="en-US" sz="2400" dirty="0">
                  <a:solidFill>
                    <a:prstClr val="black"/>
                  </a:solidFill>
                  <a:latin typeface="思源黑体 CN Bold" panose="02010600030101010101" pitchFamily="34" charset="-122"/>
                  <a:ea typeface="思源黑体 CN Bold" panose="02010600030101010101" pitchFamily="34" charset="-122"/>
                  <a:cs typeface="黑体" panose="02010609060101010101" charset="-122"/>
                </a:rPr>
                <a:t>小鱼儿在荷叶下笑嘻嘻地游来游去，捧起一朵朵很美很美的水花。</a:t>
              </a:r>
            </a:p>
          </p:txBody>
        </p:sp>
        <p:sp>
          <p:nvSpPr>
            <p:cNvPr id="90" name="文本框 89"/>
            <p:cNvSpPr txBox="1"/>
            <p:nvPr/>
          </p:nvSpPr>
          <p:spPr>
            <a:xfrm>
              <a:off x="1183006" y="3407300"/>
              <a:ext cx="262255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ctr"/>
              <a:r>
                <a:rPr lang="zh-CN" altLang="en-US" sz="2000" dirty="0">
                  <a:solidFill>
                    <a:prstClr val="black"/>
                  </a:solidFill>
                  <a:latin typeface="思源黑体 CN Bold" panose="02010600030101010101" pitchFamily="34" charset="-122"/>
                  <a:ea typeface="思源黑体 CN Bold" panose="02010600030101010101" pitchFamily="34" charset="-122"/>
                </a:rPr>
                <a:t>文中哪句话能够看出小鱼儿高兴的心情？</a:t>
              </a:r>
            </a:p>
          </p:txBody>
        </p:sp>
        <p:sp>
          <p:nvSpPr>
            <p:cNvPr id="91" name="对角圆角矩形 1"/>
            <p:cNvSpPr/>
            <p:nvPr/>
          </p:nvSpPr>
          <p:spPr>
            <a:xfrm>
              <a:off x="1081723" y="3275419"/>
              <a:ext cx="2825115" cy="971648"/>
            </a:xfrm>
            <a:prstGeom prst="round2DiagRect">
              <a:avLst>
                <a:gd name="adj1" fmla="val 50000"/>
                <a:gd name="adj2" fmla="val 0"/>
              </a:avLst>
            </a:prstGeom>
            <a:noFill/>
            <a:ln w="38100">
              <a:solidFill>
                <a:srgbClr val="6CCCA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+mn-cs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1167765" y="2338131"/>
            <a:ext cx="5074009" cy="28040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+mn-cs"/>
              </a:rPr>
              <a:t>       同学们，夏天的荷塘可美丽了，绿绿的荷叶，粉红的荷花；夏天的荷塘可热闹了，小水珠，小蜻蜓，小青蛙，还有小鱼儿。它们在说些什么呢？让我们一起走近荷塘去听一听吧！            </a:t>
            </a:r>
          </a:p>
        </p:txBody>
      </p:sp>
      <p:sp>
        <p:nvSpPr>
          <p:cNvPr id="9" name="文本占位符 8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zh-CN" dirty="0"/>
              <a:t>01  </a:t>
            </a:r>
            <a:r>
              <a:rPr lang="zh-CN" altLang="en-US" dirty="0"/>
              <a:t>课前导读</a:t>
            </a:r>
          </a:p>
        </p:txBody>
      </p:sp>
      <p:sp>
        <p:nvSpPr>
          <p:cNvPr id="59" name="矩形: 圆角 58"/>
          <p:cNvSpPr/>
          <p:nvPr/>
        </p:nvSpPr>
        <p:spPr>
          <a:xfrm>
            <a:off x="647700" y="1132114"/>
            <a:ext cx="10896600" cy="5216072"/>
          </a:xfrm>
          <a:prstGeom prst="roundRect">
            <a:avLst>
              <a:gd name="adj" fmla="val 6851"/>
            </a:avLst>
          </a:prstGeom>
          <a:noFill/>
          <a:ln>
            <a:solidFill>
              <a:srgbClr val="6CCCA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思源黑体 CN Bold" panose="02010600030101010101" pitchFamily="34" charset="-122"/>
              <a:ea typeface="思源黑体 CN Bold" panose="02010600030101010101" pitchFamily="34" charset="-122"/>
            </a:endParaRPr>
          </a:p>
        </p:txBody>
      </p:sp>
      <p:pic>
        <p:nvPicPr>
          <p:cNvPr id="60" name="图片 59" descr="图片包含 水, 户外, 波浪, 绿色&#10;&#10;描述已自动生成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878" t="5536" r="35672" b="1219"/>
          <a:stretch>
            <a:fillRect/>
          </a:stretch>
        </p:blipFill>
        <p:spPr>
          <a:xfrm flipH="1">
            <a:off x="6960235" y="1708150"/>
            <a:ext cx="4064000" cy="4064000"/>
          </a:xfrm>
          <a:custGeom>
            <a:avLst/>
            <a:gdLst>
              <a:gd name="connsiteX0" fmla="*/ 2032000 w 4064000"/>
              <a:gd name="connsiteY0" fmla="*/ 0 h 4064000"/>
              <a:gd name="connsiteX1" fmla="*/ 4064000 w 4064000"/>
              <a:gd name="connsiteY1" fmla="*/ 2032000 h 4064000"/>
              <a:gd name="connsiteX2" fmla="*/ 2032000 w 4064000"/>
              <a:gd name="connsiteY2" fmla="*/ 4064000 h 4064000"/>
              <a:gd name="connsiteX3" fmla="*/ 0 w 4064000"/>
              <a:gd name="connsiteY3" fmla="*/ 2032000 h 4064000"/>
              <a:gd name="connsiteX4" fmla="*/ 2032000 w 4064000"/>
              <a:gd name="connsiteY4" fmla="*/ 0 h 4064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064000" h="4064000">
                <a:moveTo>
                  <a:pt x="2032000" y="0"/>
                </a:moveTo>
                <a:cubicBezTo>
                  <a:pt x="3154243" y="0"/>
                  <a:pt x="4064000" y="909757"/>
                  <a:pt x="4064000" y="2032000"/>
                </a:cubicBezTo>
                <a:cubicBezTo>
                  <a:pt x="4064000" y="3154243"/>
                  <a:pt x="3154243" y="4064000"/>
                  <a:pt x="2032000" y="4064000"/>
                </a:cubicBezTo>
                <a:cubicBezTo>
                  <a:pt x="909757" y="4064000"/>
                  <a:pt x="0" y="3154243"/>
                  <a:pt x="0" y="2032000"/>
                </a:cubicBezTo>
                <a:cubicBezTo>
                  <a:pt x="0" y="909757"/>
                  <a:pt x="909757" y="0"/>
                  <a:pt x="2032000" y="0"/>
                </a:cubicBezTo>
                <a:close/>
              </a:path>
            </a:pathLst>
          </a:custGeom>
          <a:ln w="31750">
            <a:solidFill>
              <a:schemeClr val="bg1"/>
            </a:solidFill>
          </a:ln>
        </p:spPr>
      </p:pic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文本框 99"/>
          <p:cNvSpPr txBox="1"/>
          <p:nvPr/>
        </p:nvSpPr>
        <p:spPr>
          <a:xfrm>
            <a:off x="1167792" y="1943341"/>
            <a:ext cx="9934217" cy="1142044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+mn-cs"/>
              </a:rPr>
              <a:t>       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+mn-cs"/>
              </a:rPr>
              <a:t>课文叙述了荷叶对小水珠、小蜻蜓、小青蛙和小鱼儿的作用，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+mn-cs"/>
              </a:rPr>
              <a:t>表达了小动物们对荷叶的喜爱之情。</a:t>
            </a:r>
          </a:p>
        </p:txBody>
      </p:sp>
      <p:sp>
        <p:nvSpPr>
          <p:cNvPr id="2" name="文本框 1"/>
          <p:cNvSpPr txBox="1"/>
          <p:nvPr/>
        </p:nvSpPr>
        <p:spPr>
          <a:xfrm>
            <a:off x="1167792" y="1481676"/>
            <a:ext cx="14157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+mn-cs"/>
                <a:sym typeface="+mn-ea"/>
              </a:rPr>
              <a:t>课文主旨</a:t>
            </a:r>
            <a:endParaRPr kumimoji="0" lang="zh-CN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Bold" panose="02010600030101010101" pitchFamily="34" charset="-122"/>
              <a:ea typeface="思源黑体 CN Bold" panose="02010600030101010101" pitchFamily="34" charset="-122"/>
              <a:cs typeface="+mn-cs"/>
            </a:endParaRPr>
          </a:p>
        </p:txBody>
      </p:sp>
      <p:sp>
        <p:nvSpPr>
          <p:cNvPr id="47" name="文本占位符 5"/>
          <p:cNvSpPr>
            <a:spLocks noGrp="1"/>
          </p:cNvSpPr>
          <p:nvPr>
            <p:ph type="body" sz="quarter" idx="10"/>
          </p:nvPr>
        </p:nvSpPr>
        <p:spPr>
          <a:xfrm>
            <a:off x="820738" y="349250"/>
            <a:ext cx="2601912" cy="436563"/>
          </a:xfrm>
        </p:spPr>
        <p:txBody>
          <a:bodyPr/>
          <a:lstStyle/>
          <a:p>
            <a:r>
              <a:rPr lang="en-US" altLang="zh-CN" dirty="0"/>
              <a:t>03  </a:t>
            </a:r>
            <a:r>
              <a:rPr lang="zh-CN" altLang="en-US" dirty="0"/>
              <a:t>课文精讲</a:t>
            </a:r>
          </a:p>
        </p:txBody>
      </p:sp>
      <p:sp>
        <p:nvSpPr>
          <p:cNvPr id="48" name="矩形: 圆角 47"/>
          <p:cNvSpPr/>
          <p:nvPr/>
        </p:nvSpPr>
        <p:spPr>
          <a:xfrm>
            <a:off x="647700" y="1132114"/>
            <a:ext cx="10896600" cy="5216072"/>
          </a:xfrm>
          <a:prstGeom prst="roundRect">
            <a:avLst>
              <a:gd name="adj" fmla="val 6851"/>
            </a:avLst>
          </a:prstGeom>
          <a:noFill/>
          <a:ln>
            <a:solidFill>
              <a:srgbClr val="6CCCA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思源黑体 CN Bold" panose="02010600030101010101" pitchFamily="34" charset="-122"/>
              <a:ea typeface="思源黑体 CN Bold" panose="02010600030101010101" pitchFamily="34" charset="-122"/>
            </a:endParaRPr>
          </a:p>
        </p:txBody>
      </p:sp>
      <p:grpSp>
        <p:nvGrpSpPr>
          <p:cNvPr id="9" name="组合 8"/>
          <p:cNvGrpSpPr/>
          <p:nvPr/>
        </p:nvGrpSpPr>
        <p:grpSpPr>
          <a:xfrm>
            <a:off x="1065869" y="3429000"/>
            <a:ext cx="10135531" cy="2651125"/>
            <a:chOff x="1065869" y="3547050"/>
            <a:chExt cx="10135531" cy="2651125"/>
          </a:xfrm>
        </p:grpSpPr>
        <p:sp>
          <p:nvSpPr>
            <p:cNvPr id="51" name="TextBox 1"/>
            <p:cNvSpPr txBox="1"/>
            <p:nvPr/>
          </p:nvSpPr>
          <p:spPr>
            <a:xfrm>
              <a:off x="3865891" y="3547050"/>
              <a:ext cx="3384550" cy="2651125"/>
            </a:xfrm>
            <a:prstGeom prst="rect">
              <a:avLst/>
            </a:prstGeom>
            <a:noFill/>
            <a:ln w="9525">
              <a:solidFill>
                <a:srgbClr val="6CCCA6"/>
              </a:solidFill>
            </a:ln>
          </p:spPr>
          <p:txBody>
            <a:bodyPr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思源黑体 CN Bold" panose="02010600030101010101" pitchFamily="34" charset="-122"/>
                  <a:ea typeface="思源黑体 CN Bold" panose="02010600030101010101" pitchFamily="34" charset="-122"/>
                  <a:cs typeface="黑体" panose="02010609060101010101" charset="-122"/>
                </a:rPr>
                <a:t>下雨啦，</a:t>
              </a:r>
              <a:endPara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黑体" panose="02010609060101010101" charset="-122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思源黑体 CN Bold" panose="02010600030101010101" pitchFamily="34" charset="-122"/>
                  <a:ea typeface="思源黑体 CN Bold" panose="02010600030101010101" pitchFamily="34" charset="-122"/>
                  <a:cs typeface="黑体" panose="02010609060101010101" charset="-122"/>
                </a:rPr>
                <a:t>下雨啦</a:t>
              </a:r>
              <a:r>
                <a:rPr kumimoji="0" lang="en-US" altLang="zh-CN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思源黑体 CN Bold" panose="02010600030101010101" pitchFamily="34" charset="-122"/>
                  <a:ea typeface="思源黑体 CN Bold" panose="02010600030101010101" pitchFamily="34" charset="-122"/>
                  <a:cs typeface="黑体" panose="02010609060101010101" charset="-122"/>
                </a:rPr>
                <a:t>——</a:t>
              </a:r>
            </a:p>
            <a:p>
              <a:pPr marL="0" marR="0" lvl="0" indent="0" algn="l" defTabSz="914400" rtl="0" eaLnBrk="1" fontAlgn="auto" latinLnBrk="0" hangingPunct="1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思源黑体 CN Bold" panose="02010600030101010101" pitchFamily="34" charset="-122"/>
                  <a:ea typeface="思源黑体 CN Bold" panose="02010600030101010101" pitchFamily="34" charset="-122"/>
                  <a:cs typeface="黑体" panose="02010609060101010101" charset="-122"/>
                </a:rPr>
                <a:t>雨点落在荷叶上：</a:t>
              </a:r>
              <a:endPara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黑体" panose="02010609060101010101" charset="-122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思源黑体 CN Bold" panose="02010600030101010101" pitchFamily="34" charset="-122"/>
                  <a:ea typeface="思源黑体 CN Bold" panose="02010600030101010101" pitchFamily="34" charset="-122"/>
                  <a:cs typeface="黑体" panose="02010609060101010101" charset="-122"/>
                </a:rPr>
                <a:t>滴答，滴答</a:t>
              </a:r>
              <a:r>
                <a:rPr kumimoji="0" lang="en-US" altLang="zh-CN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思源黑体 CN Bold" panose="02010600030101010101" pitchFamily="34" charset="-122"/>
                  <a:ea typeface="思源黑体 CN Bold" panose="02010600030101010101" pitchFamily="34" charset="-122"/>
                  <a:cs typeface="黑体" panose="02010609060101010101" charset="-122"/>
                </a:rPr>
                <a:t>……</a:t>
              </a:r>
            </a:p>
          </p:txBody>
        </p:sp>
        <p:sp>
          <p:nvSpPr>
            <p:cNvPr id="52" name="TextBox 15"/>
            <p:cNvSpPr txBox="1"/>
            <p:nvPr/>
          </p:nvSpPr>
          <p:spPr>
            <a:xfrm>
              <a:off x="7600950" y="3547050"/>
              <a:ext cx="3600450" cy="2651125"/>
            </a:xfrm>
            <a:prstGeom prst="rect">
              <a:avLst/>
            </a:prstGeom>
            <a:noFill/>
            <a:ln w="9525">
              <a:solidFill>
                <a:srgbClr val="6CCCA6"/>
              </a:solidFill>
            </a:ln>
          </p:spPr>
          <p:txBody>
            <a:bodyPr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思源黑体 CN Bold" panose="02010600030101010101" pitchFamily="34" charset="-122"/>
                  <a:ea typeface="思源黑体 CN Bold" panose="02010600030101010101" pitchFamily="34" charset="-122"/>
                  <a:cs typeface="+mn-cs"/>
                </a:rPr>
                <a:t>荷叶下，</a:t>
              </a:r>
              <a:endPara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+mn-cs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思源黑体 CN Bold" panose="02010600030101010101" pitchFamily="34" charset="-122"/>
                  <a:ea typeface="思源黑体 CN Bold" panose="02010600030101010101" pitchFamily="34" charset="-122"/>
                  <a:cs typeface="+mn-cs"/>
                </a:rPr>
                <a:t>两只躲雨的小青蛙，</a:t>
              </a:r>
              <a:endPara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+mn-cs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思源黑体 CN Bold" panose="02010600030101010101" pitchFamily="34" charset="-122"/>
                  <a:ea typeface="思源黑体 CN Bold" panose="02010600030101010101" pitchFamily="34" charset="-122"/>
                  <a:cs typeface="+mn-cs"/>
                </a:rPr>
                <a:t>唱着快乐的歌儿：</a:t>
              </a:r>
              <a:endPara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+mn-cs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思源黑体 CN Bold" panose="02010600030101010101" pitchFamily="34" charset="-122"/>
                  <a:ea typeface="思源黑体 CN Bold" panose="02010600030101010101" pitchFamily="34" charset="-122"/>
                  <a:cs typeface="+mn-cs"/>
                </a:rPr>
                <a:t>咕呱，咕呱！</a:t>
              </a:r>
            </a:p>
          </p:txBody>
        </p:sp>
        <p:sp>
          <p:nvSpPr>
            <p:cNvPr id="53" name="TextBox 16"/>
            <p:cNvSpPr txBox="1"/>
            <p:nvPr/>
          </p:nvSpPr>
          <p:spPr>
            <a:xfrm>
              <a:off x="1065869" y="4147125"/>
              <a:ext cx="2449512" cy="1450975"/>
            </a:xfrm>
            <a:prstGeom prst="rect">
              <a:avLst/>
            </a:prstGeom>
            <a:noFill/>
            <a:ln w="9525">
              <a:solidFill>
                <a:srgbClr val="6CCCA6"/>
              </a:solidFill>
            </a:ln>
          </p:spPr>
          <p:txBody>
            <a:bodyPr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思源黑体 CN Bold" panose="02010600030101010101" pitchFamily="34" charset="-122"/>
                  <a:ea typeface="思源黑体 CN Bold" panose="02010600030101010101" pitchFamily="34" charset="-122"/>
                  <a:cs typeface="+mn-cs"/>
                </a:rPr>
                <a:t>雨中的歌</a:t>
              </a:r>
              <a:endParaRPr kumimoji="0" lang="en-US" altLang="zh-CN" sz="4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+mn-cs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思源黑体 CN Bold" panose="02010600030101010101" pitchFamily="34" charset="-122"/>
                  <a:ea typeface="思源黑体 CN Bold" panose="02010600030101010101" pitchFamily="34" charset="-122"/>
                  <a:cs typeface="+mn-cs"/>
                </a:rPr>
                <a:t>樊发稼</a:t>
              </a:r>
              <a:endPara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+mn-cs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0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5569253" y="2448229"/>
            <a:ext cx="5474998" cy="28040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黑体" panose="02010609060101010101" charset="-122"/>
              </a:rPr>
              <a:t>       今天我们认识了四位小朋友，他们都很喜欢圆圆的、绿绿的荷叶，夏天的荷叶不但美丽，而且能够起很大作用，小朋友们有机会一定要亲眼去观赏这圆圆的荷叶。</a:t>
            </a:r>
          </a:p>
        </p:txBody>
      </p:sp>
      <p:sp>
        <p:nvSpPr>
          <p:cNvPr id="45" name="文本占位符 7"/>
          <p:cNvSpPr>
            <a:spLocks noGrp="1"/>
          </p:cNvSpPr>
          <p:nvPr>
            <p:ph type="body" sz="quarter" idx="10"/>
          </p:nvPr>
        </p:nvSpPr>
        <p:spPr>
          <a:xfrm>
            <a:off x="820738" y="349250"/>
            <a:ext cx="2601912" cy="436563"/>
          </a:xfrm>
        </p:spPr>
        <p:txBody>
          <a:bodyPr/>
          <a:lstStyle/>
          <a:p>
            <a:r>
              <a:rPr lang="en-US" altLang="zh-CN" dirty="0"/>
              <a:t>04  </a:t>
            </a:r>
            <a:r>
              <a:rPr lang="zh-CN" altLang="en-US" dirty="0"/>
              <a:t>课堂小结</a:t>
            </a:r>
          </a:p>
        </p:txBody>
      </p:sp>
      <p:sp>
        <p:nvSpPr>
          <p:cNvPr id="46" name="矩形: 圆角 45"/>
          <p:cNvSpPr/>
          <p:nvPr/>
        </p:nvSpPr>
        <p:spPr>
          <a:xfrm>
            <a:off x="647700" y="1132114"/>
            <a:ext cx="10896600" cy="5216072"/>
          </a:xfrm>
          <a:prstGeom prst="roundRect">
            <a:avLst>
              <a:gd name="adj" fmla="val 6851"/>
            </a:avLst>
          </a:prstGeom>
          <a:noFill/>
          <a:ln>
            <a:solidFill>
              <a:srgbClr val="6CCCA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思源黑体 CN Bold" panose="02010600030101010101" pitchFamily="34" charset="-122"/>
              <a:ea typeface="思源黑体 CN Bold" panose="02010600030101010101" pitchFamily="34" charset="-122"/>
            </a:endParaRPr>
          </a:p>
        </p:txBody>
      </p:sp>
      <p:pic>
        <p:nvPicPr>
          <p:cNvPr id="47" name="图片 46" descr="图片包含 水, 户外, 波浪, 绿色&#10;&#10;描述已自动生成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878" t="5536" r="35672" b="1219"/>
          <a:stretch>
            <a:fillRect/>
          </a:stretch>
        </p:blipFill>
        <p:spPr>
          <a:xfrm flipH="1">
            <a:off x="1005205" y="1708150"/>
            <a:ext cx="4064000" cy="4064000"/>
          </a:xfrm>
          <a:custGeom>
            <a:avLst/>
            <a:gdLst>
              <a:gd name="connsiteX0" fmla="*/ 2032000 w 4064000"/>
              <a:gd name="connsiteY0" fmla="*/ 0 h 4064000"/>
              <a:gd name="connsiteX1" fmla="*/ 4064000 w 4064000"/>
              <a:gd name="connsiteY1" fmla="*/ 2032000 h 4064000"/>
              <a:gd name="connsiteX2" fmla="*/ 2032000 w 4064000"/>
              <a:gd name="connsiteY2" fmla="*/ 4064000 h 4064000"/>
              <a:gd name="connsiteX3" fmla="*/ 0 w 4064000"/>
              <a:gd name="connsiteY3" fmla="*/ 2032000 h 4064000"/>
              <a:gd name="connsiteX4" fmla="*/ 2032000 w 4064000"/>
              <a:gd name="connsiteY4" fmla="*/ 0 h 4064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064000" h="4064000">
                <a:moveTo>
                  <a:pt x="2032000" y="0"/>
                </a:moveTo>
                <a:cubicBezTo>
                  <a:pt x="3154243" y="0"/>
                  <a:pt x="4064000" y="909757"/>
                  <a:pt x="4064000" y="2032000"/>
                </a:cubicBezTo>
                <a:cubicBezTo>
                  <a:pt x="4064000" y="3154243"/>
                  <a:pt x="3154243" y="4064000"/>
                  <a:pt x="2032000" y="4064000"/>
                </a:cubicBezTo>
                <a:cubicBezTo>
                  <a:pt x="909757" y="4064000"/>
                  <a:pt x="0" y="3154243"/>
                  <a:pt x="0" y="2032000"/>
                </a:cubicBezTo>
                <a:cubicBezTo>
                  <a:pt x="0" y="909757"/>
                  <a:pt x="909757" y="0"/>
                  <a:pt x="2032000" y="0"/>
                </a:cubicBezTo>
                <a:close/>
              </a:path>
            </a:pathLst>
          </a:custGeom>
          <a:ln w="31750">
            <a:solidFill>
              <a:schemeClr val="bg1"/>
            </a:solidFill>
          </a:ln>
        </p:spPr>
      </p:pic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 bwMode="auto">
          <a:xfrm>
            <a:off x="3833551" y="2717027"/>
            <a:ext cx="451485" cy="2476638"/>
          </a:xfrm>
          <a:prstGeom prst="leftBrace">
            <a:avLst>
              <a:gd name="adj1" fmla="val 36715"/>
              <a:gd name="adj2" fmla="val 49329"/>
            </a:avLst>
          </a:prstGeom>
          <a:noFill/>
          <a:ln w="22225">
            <a:solidFill>
              <a:srgbClr val="FF0000"/>
            </a:solidFill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68580" tIns="34290" rIns="68580" bIns="34290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uLnTx/>
              <a:uFillTx/>
              <a:latin typeface="思源黑体 CN Bold" panose="02010600030101010101" pitchFamily="34" charset="-122"/>
              <a:ea typeface="思源黑体 CN Bold" panose="02010600030101010101" pitchFamily="34" charset="-122"/>
              <a:cs typeface="+mn-cs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1598897" y="3610938"/>
            <a:ext cx="1965960" cy="622300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600" b="0" i="0" u="none" strike="noStrike" kern="1200" cap="none" spc="0" normalizeH="0" baseline="0" noProof="0" dirty="0">
                <a:ln w="0"/>
                <a:solidFill>
                  <a:prstClr val="black"/>
                </a:solidFill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+mn-cs"/>
              </a:rPr>
              <a:t>荷叶圆圆</a:t>
            </a:r>
          </a:p>
        </p:txBody>
      </p:sp>
      <p:grpSp>
        <p:nvGrpSpPr>
          <p:cNvPr id="11" name="组合 10"/>
          <p:cNvGrpSpPr/>
          <p:nvPr/>
        </p:nvGrpSpPr>
        <p:grpSpPr>
          <a:xfrm>
            <a:off x="4346453" y="2129882"/>
            <a:ext cx="3257137" cy="622300"/>
            <a:chOff x="4261674" y="2129882"/>
            <a:chExt cx="3257137" cy="622300"/>
          </a:xfrm>
        </p:grpSpPr>
        <p:sp>
          <p:nvSpPr>
            <p:cNvPr id="35" name="矩形 34"/>
            <p:cNvSpPr/>
            <p:nvPr/>
          </p:nvSpPr>
          <p:spPr>
            <a:xfrm>
              <a:off x="4261674" y="2129882"/>
              <a:ext cx="1508760" cy="622300"/>
            </a:xfrm>
            <a:prstGeom prst="rect">
              <a:avLst/>
            </a:prstGeom>
            <a:noFill/>
          </p:spPr>
          <p:txBody>
            <a:bodyPr wrap="none" lIns="68580" tIns="34290" rIns="68580" bIns="3429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3600" b="0" i="0" u="none" strike="noStrike" kern="1200" cap="none" spc="0" normalizeH="0" baseline="0" noProof="0" dirty="0">
                  <a:ln w="0"/>
                  <a:solidFill>
                    <a:prstClr val="black"/>
                  </a:solidFill>
                  <a:uLnTx/>
                  <a:uFillTx/>
                  <a:latin typeface="思源黑体 CN Bold" panose="02010600030101010101" pitchFamily="34" charset="-122"/>
                  <a:ea typeface="思源黑体 CN Bold" panose="02010600030101010101" pitchFamily="34" charset="-122"/>
                  <a:cs typeface="+mn-cs"/>
                </a:rPr>
                <a:t>小水珠</a:t>
              </a:r>
            </a:p>
          </p:txBody>
        </p:sp>
        <p:sp>
          <p:nvSpPr>
            <p:cNvPr id="14" name="右箭头 13"/>
            <p:cNvSpPr/>
            <p:nvPr/>
          </p:nvSpPr>
          <p:spPr>
            <a:xfrm>
              <a:off x="5805891" y="2369127"/>
              <a:ext cx="641778" cy="143811"/>
            </a:xfrm>
            <a:prstGeom prst="rightArrow">
              <a:avLst/>
            </a:prstGeom>
            <a:noFill/>
            <a:ln>
              <a:solidFill>
                <a:srgbClr val="6CCCA6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80" tIns="34290" rIns="68580" bIns="3429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+mn-cs"/>
              </a:endParaRPr>
            </a:p>
          </p:txBody>
        </p:sp>
        <p:sp>
          <p:nvSpPr>
            <p:cNvPr id="39" name="矩形 38"/>
            <p:cNvSpPr/>
            <p:nvPr/>
          </p:nvSpPr>
          <p:spPr>
            <a:xfrm>
              <a:off x="6467251" y="2129882"/>
              <a:ext cx="1051560" cy="622300"/>
            </a:xfrm>
            <a:prstGeom prst="rect">
              <a:avLst/>
            </a:prstGeom>
            <a:noFill/>
          </p:spPr>
          <p:txBody>
            <a:bodyPr wrap="none" lIns="68580" tIns="34290" rIns="68580" bIns="3429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3600" b="0" i="0" u="none" strike="noStrike" kern="1200" cap="none" spc="0" normalizeH="0" baseline="0" noProof="0" dirty="0">
                  <a:ln w="0"/>
                  <a:solidFill>
                    <a:prstClr val="black"/>
                  </a:solidFill>
                  <a:uLnTx/>
                  <a:uFillTx/>
                  <a:latin typeface="思源黑体 CN Bold" panose="02010600030101010101" pitchFamily="34" charset="-122"/>
                  <a:ea typeface="思源黑体 CN Bold" panose="02010600030101010101" pitchFamily="34" charset="-122"/>
                  <a:cs typeface="+mn-cs"/>
                </a:rPr>
                <a:t>摇篮</a:t>
              </a:r>
            </a:p>
          </p:txBody>
        </p:sp>
      </p:grpSp>
      <p:grpSp>
        <p:nvGrpSpPr>
          <p:cNvPr id="12" name="组合 11"/>
          <p:cNvGrpSpPr/>
          <p:nvPr/>
        </p:nvGrpSpPr>
        <p:grpSpPr>
          <a:xfrm>
            <a:off x="4346453" y="3034235"/>
            <a:ext cx="3714337" cy="622300"/>
            <a:chOff x="4261674" y="3117953"/>
            <a:chExt cx="3714337" cy="622300"/>
          </a:xfrm>
        </p:grpSpPr>
        <p:sp>
          <p:nvSpPr>
            <p:cNvPr id="36" name="矩形 35"/>
            <p:cNvSpPr/>
            <p:nvPr/>
          </p:nvSpPr>
          <p:spPr>
            <a:xfrm>
              <a:off x="4261674" y="3117953"/>
              <a:ext cx="1508760" cy="622300"/>
            </a:xfrm>
            <a:prstGeom prst="rect">
              <a:avLst/>
            </a:prstGeom>
            <a:noFill/>
          </p:spPr>
          <p:txBody>
            <a:bodyPr wrap="none" lIns="68580" tIns="34290" rIns="68580" bIns="3429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3600" b="0" i="0" u="none" strike="noStrike" kern="1200" cap="none" spc="0" normalizeH="0" baseline="0" noProof="0" dirty="0">
                  <a:ln w="0"/>
                  <a:solidFill>
                    <a:prstClr val="black"/>
                  </a:solidFill>
                  <a:uLnTx/>
                  <a:uFillTx/>
                  <a:latin typeface="思源黑体 CN Bold" panose="02010600030101010101" pitchFamily="34" charset="-122"/>
                  <a:ea typeface="思源黑体 CN Bold" panose="02010600030101010101" pitchFamily="34" charset="-122"/>
                  <a:cs typeface="+mn-cs"/>
                </a:rPr>
                <a:t>小蜻蜓</a:t>
              </a:r>
            </a:p>
          </p:txBody>
        </p:sp>
        <p:sp>
          <p:nvSpPr>
            <p:cNvPr id="40" name="右箭头 39"/>
            <p:cNvSpPr/>
            <p:nvPr/>
          </p:nvSpPr>
          <p:spPr>
            <a:xfrm>
              <a:off x="5805891" y="3357198"/>
              <a:ext cx="641778" cy="143811"/>
            </a:xfrm>
            <a:prstGeom prst="rightArrow">
              <a:avLst/>
            </a:prstGeom>
            <a:noFill/>
            <a:ln>
              <a:solidFill>
                <a:srgbClr val="6CCCA6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80" tIns="34290" rIns="68580" bIns="3429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+mn-cs"/>
              </a:endParaRPr>
            </a:p>
          </p:txBody>
        </p:sp>
        <p:sp>
          <p:nvSpPr>
            <p:cNvPr id="41" name="矩形 40"/>
            <p:cNvSpPr/>
            <p:nvPr/>
          </p:nvSpPr>
          <p:spPr>
            <a:xfrm>
              <a:off x="6467251" y="3117953"/>
              <a:ext cx="1508760" cy="622300"/>
            </a:xfrm>
            <a:prstGeom prst="rect">
              <a:avLst/>
            </a:prstGeom>
            <a:noFill/>
          </p:spPr>
          <p:txBody>
            <a:bodyPr wrap="none" lIns="68580" tIns="34290" rIns="68580" bIns="3429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3600" b="0" i="0" u="none" strike="noStrike" kern="1200" cap="none" spc="0" normalizeH="0" baseline="0" noProof="0" dirty="0">
                  <a:ln w="0"/>
                  <a:solidFill>
                    <a:prstClr val="black"/>
                  </a:solidFill>
                  <a:uLnTx/>
                  <a:uFillTx/>
                  <a:latin typeface="思源黑体 CN Bold" panose="02010600030101010101" pitchFamily="34" charset="-122"/>
                  <a:ea typeface="思源黑体 CN Bold" panose="02010600030101010101" pitchFamily="34" charset="-122"/>
                  <a:cs typeface="+mn-cs"/>
                </a:rPr>
                <a:t>停机坪</a:t>
              </a:r>
            </a:p>
          </p:txBody>
        </p:sp>
      </p:grpSp>
      <p:grpSp>
        <p:nvGrpSpPr>
          <p:cNvPr id="13" name="组合 12"/>
          <p:cNvGrpSpPr/>
          <p:nvPr/>
        </p:nvGrpSpPr>
        <p:grpSpPr>
          <a:xfrm>
            <a:off x="4346453" y="3938588"/>
            <a:ext cx="3257137" cy="622300"/>
            <a:chOff x="4261674" y="3985355"/>
            <a:chExt cx="3257137" cy="622300"/>
          </a:xfrm>
        </p:grpSpPr>
        <p:sp>
          <p:nvSpPr>
            <p:cNvPr id="9" name="矩形 8"/>
            <p:cNvSpPr/>
            <p:nvPr/>
          </p:nvSpPr>
          <p:spPr>
            <a:xfrm>
              <a:off x="4261674" y="3985355"/>
              <a:ext cx="1508760" cy="622300"/>
            </a:xfrm>
            <a:prstGeom prst="rect">
              <a:avLst/>
            </a:prstGeom>
            <a:noFill/>
          </p:spPr>
          <p:txBody>
            <a:bodyPr wrap="none" lIns="68580" tIns="34290" rIns="68580" bIns="3429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3600" b="0" i="0" u="none" strike="noStrike" kern="1200" cap="none" spc="0" normalizeH="0" baseline="0" noProof="0" dirty="0">
                  <a:ln w="0"/>
                  <a:solidFill>
                    <a:prstClr val="black"/>
                  </a:solidFill>
                  <a:uLnTx/>
                  <a:uFillTx/>
                  <a:latin typeface="思源黑体 CN Bold" panose="02010600030101010101" pitchFamily="34" charset="-122"/>
                  <a:ea typeface="思源黑体 CN Bold" panose="02010600030101010101" pitchFamily="34" charset="-122"/>
                  <a:cs typeface="+mn-cs"/>
                </a:rPr>
                <a:t>小青蛙</a:t>
              </a:r>
            </a:p>
          </p:txBody>
        </p:sp>
        <p:sp>
          <p:nvSpPr>
            <p:cNvPr id="42" name="右箭头 41"/>
            <p:cNvSpPr/>
            <p:nvPr/>
          </p:nvSpPr>
          <p:spPr>
            <a:xfrm>
              <a:off x="5805891" y="4224600"/>
              <a:ext cx="641778" cy="143811"/>
            </a:xfrm>
            <a:prstGeom prst="rightArrow">
              <a:avLst/>
            </a:prstGeom>
            <a:noFill/>
            <a:ln>
              <a:solidFill>
                <a:srgbClr val="6CCCA6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80" tIns="34290" rIns="68580" bIns="3429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+mn-cs"/>
              </a:endParaRPr>
            </a:p>
          </p:txBody>
        </p:sp>
        <p:sp>
          <p:nvSpPr>
            <p:cNvPr id="43" name="矩形 42"/>
            <p:cNvSpPr/>
            <p:nvPr/>
          </p:nvSpPr>
          <p:spPr>
            <a:xfrm>
              <a:off x="6467251" y="3985355"/>
              <a:ext cx="1051560" cy="622300"/>
            </a:xfrm>
            <a:prstGeom prst="rect">
              <a:avLst/>
            </a:prstGeom>
            <a:noFill/>
          </p:spPr>
          <p:txBody>
            <a:bodyPr wrap="none" lIns="68580" tIns="34290" rIns="68580" bIns="3429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3600" b="0" i="0" u="none" strike="noStrike" kern="1200" cap="none" spc="0" normalizeH="0" baseline="0" noProof="0" dirty="0">
                  <a:ln w="0"/>
                  <a:solidFill>
                    <a:prstClr val="black"/>
                  </a:solidFill>
                  <a:uLnTx/>
                  <a:uFillTx/>
                  <a:latin typeface="思源黑体 CN Bold" panose="02010600030101010101" pitchFamily="34" charset="-122"/>
                  <a:ea typeface="思源黑体 CN Bold" panose="02010600030101010101" pitchFamily="34" charset="-122"/>
                  <a:cs typeface="+mn-cs"/>
                </a:rPr>
                <a:t>歌台</a:t>
              </a:r>
            </a:p>
          </p:txBody>
        </p:sp>
      </p:grpSp>
      <p:grpSp>
        <p:nvGrpSpPr>
          <p:cNvPr id="23" name="组合 22"/>
          <p:cNvGrpSpPr/>
          <p:nvPr/>
        </p:nvGrpSpPr>
        <p:grpSpPr>
          <a:xfrm>
            <a:off x="4346453" y="4842941"/>
            <a:ext cx="3257137" cy="622300"/>
            <a:chOff x="4261674" y="4842941"/>
            <a:chExt cx="3257137" cy="622300"/>
          </a:xfrm>
        </p:grpSpPr>
        <p:sp>
          <p:nvSpPr>
            <p:cNvPr id="10" name="矩形 9"/>
            <p:cNvSpPr/>
            <p:nvPr/>
          </p:nvSpPr>
          <p:spPr>
            <a:xfrm>
              <a:off x="4261674" y="4842941"/>
              <a:ext cx="1508760" cy="622300"/>
            </a:xfrm>
            <a:prstGeom prst="rect">
              <a:avLst/>
            </a:prstGeom>
            <a:noFill/>
          </p:spPr>
          <p:txBody>
            <a:bodyPr wrap="none" lIns="68580" tIns="34290" rIns="68580" bIns="3429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3600" b="0" i="0" u="none" strike="noStrike" kern="1200" cap="none" spc="0" normalizeH="0" baseline="0" noProof="0" dirty="0">
                  <a:ln w="0"/>
                  <a:solidFill>
                    <a:prstClr val="black"/>
                  </a:solidFill>
                  <a:uLnTx/>
                  <a:uFillTx/>
                  <a:latin typeface="思源黑体 CN Bold" panose="02010600030101010101" pitchFamily="34" charset="-122"/>
                  <a:ea typeface="思源黑体 CN Bold" panose="02010600030101010101" pitchFamily="34" charset="-122"/>
                  <a:cs typeface="+mn-cs"/>
                </a:rPr>
                <a:t>小鱼儿</a:t>
              </a:r>
            </a:p>
          </p:txBody>
        </p:sp>
        <p:sp>
          <p:nvSpPr>
            <p:cNvPr id="44" name="右箭头 43"/>
            <p:cNvSpPr/>
            <p:nvPr/>
          </p:nvSpPr>
          <p:spPr>
            <a:xfrm>
              <a:off x="5805891" y="5082186"/>
              <a:ext cx="641778" cy="143811"/>
            </a:xfrm>
            <a:prstGeom prst="rightArrow">
              <a:avLst/>
            </a:prstGeom>
            <a:noFill/>
            <a:ln>
              <a:solidFill>
                <a:srgbClr val="6CCCA6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80" tIns="34290" rIns="68580" bIns="3429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+mn-cs"/>
              </a:endParaRPr>
            </a:p>
          </p:txBody>
        </p:sp>
        <p:sp>
          <p:nvSpPr>
            <p:cNvPr id="45" name="矩形 44"/>
            <p:cNvSpPr/>
            <p:nvPr/>
          </p:nvSpPr>
          <p:spPr>
            <a:xfrm>
              <a:off x="6467251" y="4842941"/>
              <a:ext cx="1051560" cy="622300"/>
            </a:xfrm>
            <a:prstGeom prst="rect">
              <a:avLst/>
            </a:prstGeom>
            <a:noFill/>
          </p:spPr>
          <p:txBody>
            <a:bodyPr wrap="none" lIns="68580" tIns="34290" rIns="68580" bIns="3429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3600" b="0" i="0" u="none" strike="noStrike" kern="1200" cap="none" spc="0" normalizeH="0" baseline="0" noProof="0" dirty="0">
                  <a:ln w="0"/>
                  <a:solidFill>
                    <a:prstClr val="black"/>
                  </a:solidFill>
                  <a:uLnTx/>
                  <a:uFillTx/>
                  <a:latin typeface="思源黑体 CN Bold" panose="02010600030101010101" pitchFamily="34" charset="-122"/>
                  <a:ea typeface="思源黑体 CN Bold" panose="02010600030101010101" pitchFamily="34" charset="-122"/>
                  <a:cs typeface="+mn-cs"/>
                </a:rPr>
                <a:t>凉伞</a:t>
              </a:r>
            </a:p>
          </p:txBody>
        </p:sp>
      </p:grpSp>
      <p:sp>
        <p:nvSpPr>
          <p:cNvPr id="46" name="AutoShape 2"/>
          <p:cNvSpPr/>
          <p:nvPr/>
        </p:nvSpPr>
        <p:spPr bwMode="auto">
          <a:xfrm flipH="1">
            <a:off x="8375007" y="2559637"/>
            <a:ext cx="348615" cy="2688003"/>
          </a:xfrm>
          <a:prstGeom prst="leftBrace">
            <a:avLst>
              <a:gd name="adj1" fmla="val 36715"/>
              <a:gd name="adj2" fmla="val 49329"/>
            </a:avLst>
          </a:prstGeom>
          <a:noFill/>
          <a:ln w="22225">
            <a:solidFill>
              <a:srgbClr val="FF0000"/>
            </a:solidFill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68580" tIns="34290" rIns="68580" bIns="34290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uLnTx/>
              <a:uFillTx/>
              <a:latin typeface="思源黑体 CN Bold" panose="02010600030101010101" pitchFamily="34" charset="-122"/>
              <a:ea typeface="思源黑体 CN Bold" panose="02010600030101010101" pitchFamily="34" charset="-122"/>
              <a:cs typeface="+mn-cs"/>
            </a:endParaRPr>
          </a:p>
        </p:txBody>
      </p:sp>
      <p:sp>
        <p:nvSpPr>
          <p:cNvPr id="47" name="矩形 46"/>
          <p:cNvSpPr/>
          <p:nvPr/>
        </p:nvSpPr>
        <p:spPr>
          <a:xfrm>
            <a:off x="9170990" y="3611402"/>
            <a:ext cx="1051560" cy="622300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600" b="0" i="0" u="none" strike="noStrike" kern="1200" cap="none" spc="0" normalizeH="0" baseline="0" noProof="0" dirty="0">
                <a:ln w="0"/>
                <a:solidFill>
                  <a:srgbClr val="C00000"/>
                </a:solidFill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+mn-cs"/>
              </a:rPr>
              <a:t>喜爱</a:t>
            </a:r>
          </a:p>
        </p:txBody>
      </p:sp>
      <p:sp>
        <p:nvSpPr>
          <p:cNvPr id="79" name="文本占位符 7"/>
          <p:cNvSpPr>
            <a:spLocks noGrp="1"/>
          </p:cNvSpPr>
          <p:nvPr>
            <p:ph type="body" sz="quarter" idx="10"/>
          </p:nvPr>
        </p:nvSpPr>
        <p:spPr>
          <a:xfrm>
            <a:off x="820738" y="349250"/>
            <a:ext cx="2601912" cy="436563"/>
          </a:xfrm>
        </p:spPr>
        <p:txBody>
          <a:bodyPr/>
          <a:lstStyle/>
          <a:p>
            <a:r>
              <a:rPr lang="en-US" altLang="zh-CN" dirty="0"/>
              <a:t>04  </a:t>
            </a:r>
            <a:r>
              <a:rPr lang="zh-CN" altLang="en-US" dirty="0"/>
              <a:t>课堂小结</a:t>
            </a:r>
          </a:p>
        </p:txBody>
      </p:sp>
      <p:sp>
        <p:nvSpPr>
          <p:cNvPr id="80" name="矩形: 圆角 79"/>
          <p:cNvSpPr/>
          <p:nvPr/>
        </p:nvSpPr>
        <p:spPr>
          <a:xfrm>
            <a:off x="647700" y="1132114"/>
            <a:ext cx="10896600" cy="5216072"/>
          </a:xfrm>
          <a:prstGeom prst="roundRect">
            <a:avLst>
              <a:gd name="adj" fmla="val 6851"/>
            </a:avLst>
          </a:prstGeom>
          <a:noFill/>
          <a:ln>
            <a:solidFill>
              <a:srgbClr val="6CCCA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思源黑体 CN Bold" panose="02010600030101010101" pitchFamily="34" charset="-122"/>
              <a:ea typeface="思源黑体 CN Bold" panose="02010600030101010101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缺角矩形 2"/>
          <p:cNvSpPr/>
          <p:nvPr/>
        </p:nvSpPr>
        <p:spPr>
          <a:xfrm>
            <a:off x="1368149" y="1656963"/>
            <a:ext cx="9611360" cy="4347755"/>
          </a:xfrm>
          <a:prstGeom prst="plaque">
            <a:avLst/>
          </a:prstGeom>
          <a:noFill/>
          <a:ln w="57150"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68BA9"/>
                </a:solidFill>
              </a14:hiddenFill>
            </a:ext>
          </a:extLst>
        </p:spPr>
        <p:txBody>
          <a:bodyPr wrap="square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+mn-cs"/>
              </a:rPr>
              <a:t>   </a:t>
            </a:r>
            <a:r>
              <a:rPr kumimoji="0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+mn-cs"/>
              </a:rPr>
              <a:t>一、看拼音写词语</a:t>
            </a:r>
            <a:r>
              <a:rPr kumimoji="0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+mn-cs"/>
              </a:rPr>
              <a:t>。</a:t>
            </a:r>
            <a:r>
              <a:rPr kumimoji="0" sz="28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+mn-cs"/>
              </a:rPr>
              <a:t>            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+mn-cs"/>
              </a:rPr>
              <a:t>  liànɡ jīnɡ jīnɡ                yú ér                 méi hǎo 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+mn-cs"/>
              </a:rPr>
              <a:t>  （           ）         </a:t>
            </a: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+mn-cs"/>
              </a:rPr>
              <a:t>             </a:t>
            </a:r>
            <a:r>
              <a:rPr kumimoji="0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+mn-cs"/>
              </a:rPr>
              <a:t>（         ）     </a:t>
            </a: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+mn-cs"/>
              </a:rPr>
              <a:t>       </a:t>
            </a:r>
            <a:r>
              <a:rPr kumimoji="0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+mn-cs"/>
              </a:rPr>
              <a:t>（             ）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+mn-cs"/>
              </a:rPr>
              <a:t>          fēi </a:t>
            </a:r>
            <a:r>
              <a:rPr kumimoji="0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+mn-cs"/>
              </a:rPr>
              <a:t>jī</a:t>
            </a:r>
            <a:r>
              <a:rPr kumimoji="0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+mn-cs"/>
              </a:rPr>
              <a:t>            </a:t>
            </a: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+mn-cs"/>
              </a:rPr>
              <a:t>    </a:t>
            </a:r>
            <a:r>
              <a:rPr kumimoji="0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+mn-cs"/>
              </a:rPr>
              <a:t>         kāi fànɡ            qīng   tíng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+mn-cs"/>
              </a:rPr>
              <a:t>  （           ）     </a:t>
            </a: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+mn-cs"/>
              </a:rPr>
              <a:t>              </a:t>
            </a:r>
            <a:r>
              <a:rPr kumimoji="0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+mn-cs"/>
              </a:rPr>
              <a:t>   （ </a:t>
            </a: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+mn-cs"/>
              </a:rPr>
              <a:t> </a:t>
            </a:r>
            <a:r>
              <a:rPr kumimoji="0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+mn-cs"/>
              </a:rPr>
              <a:t>        ）   </a:t>
            </a: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+mn-cs"/>
              </a:rPr>
              <a:t>      </a:t>
            </a:r>
            <a:r>
              <a:rPr kumimoji="0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+mn-cs"/>
              </a:rPr>
              <a:t>    (</a:t>
            </a: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+mn-cs"/>
              </a:rPr>
              <a:t> </a:t>
            </a:r>
            <a:r>
              <a:rPr kumimoji="0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+mn-cs"/>
              </a:rPr>
              <a:t>             )</a:t>
            </a:r>
            <a:r>
              <a:rPr kumimoji="0" sz="28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+mn-cs"/>
              </a:rPr>
              <a:t>   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2513904" y="3647828"/>
            <a:ext cx="954107" cy="400110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+mn-cs"/>
                <a:sym typeface="+mn-ea"/>
              </a:rPr>
              <a:t>亮晶晶</a:t>
            </a:r>
            <a:endParaRPr kumimoji="0" lang="zh-CN" altLang="en-US" sz="20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思源黑体 CN Bold" panose="02010600030101010101" pitchFamily="34" charset="-122"/>
              <a:ea typeface="思源黑体 CN Bold" panose="02010600030101010101" pitchFamily="34" charset="-122"/>
              <a:cs typeface="+mn-cs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5885281" y="3647828"/>
            <a:ext cx="697627" cy="400110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+mn-cs"/>
                <a:sym typeface="+mn-ea"/>
              </a:rPr>
              <a:t>鱼儿</a:t>
            </a:r>
            <a:endParaRPr kumimoji="0" lang="zh-CN" altLang="en-US" sz="20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思源黑体 CN Bold" panose="02010600030101010101" pitchFamily="34" charset="-122"/>
              <a:ea typeface="思源黑体 CN Bold" panose="02010600030101010101" pitchFamily="34" charset="-122"/>
              <a:cs typeface="+mn-cs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8440287" y="3647828"/>
            <a:ext cx="697627" cy="400110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+mn-cs"/>
                <a:sym typeface="+mn-ea"/>
              </a:rPr>
              <a:t>美好</a:t>
            </a:r>
            <a:endParaRPr kumimoji="0" lang="zh-CN" altLang="en-US" sz="20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思源黑体 CN Bold" panose="02010600030101010101" pitchFamily="34" charset="-122"/>
              <a:ea typeface="思源黑体 CN Bold" panose="02010600030101010101" pitchFamily="34" charset="-122"/>
              <a:cs typeface="+mn-cs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2622517" y="4921540"/>
            <a:ext cx="697627" cy="400110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+mn-cs"/>
                <a:sym typeface="+mn-ea"/>
              </a:rPr>
              <a:t>飞机</a:t>
            </a:r>
            <a:endParaRPr kumimoji="0" lang="zh-CN" altLang="en-US" sz="20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思源黑体 CN Bold" panose="02010600030101010101" pitchFamily="34" charset="-122"/>
              <a:ea typeface="思源黑体 CN Bold" panose="02010600030101010101" pitchFamily="34" charset="-122"/>
              <a:cs typeface="+mn-cs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5885281" y="4920915"/>
            <a:ext cx="697627" cy="400110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+mn-cs"/>
                <a:sym typeface="+mn-ea"/>
              </a:rPr>
              <a:t>开放</a:t>
            </a:r>
            <a:endParaRPr kumimoji="0" lang="zh-CN" altLang="en-US" sz="20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思源黑体 CN Bold" panose="02010600030101010101" pitchFamily="34" charset="-122"/>
              <a:ea typeface="思源黑体 CN Bold" panose="02010600030101010101" pitchFamily="34" charset="-122"/>
              <a:cs typeface="+mn-cs"/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8440286" y="4920915"/>
            <a:ext cx="697627" cy="400110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+mn-cs"/>
                <a:sym typeface="+mn-ea"/>
              </a:rPr>
              <a:t>蜻蜓</a:t>
            </a:r>
            <a:endParaRPr kumimoji="0" lang="zh-CN" altLang="en-US" sz="20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思源黑体 CN Bold" panose="02010600030101010101" pitchFamily="34" charset="-122"/>
              <a:ea typeface="思源黑体 CN Bold" panose="02010600030101010101" pitchFamily="34" charset="-122"/>
              <a:cs typeface="+mn-cs"/>
            </a:endParaRPr>
          </a:p>
        </p:txBody>
      </p:sp>
      <p:sp>
        <p:nvSpPr>
          <p:cNvPr id="6" name="文本占位符 5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zh-CN" dirty="0"/>
              <a:t>05  </a:t>
            </a:r>
            <a:r>
              <a:rPr lang="zh-CN" altLang="en-US" dirty="0"/>
              <a:t>课堂练习</a:t>
            </a:r>
          </a:p>
        </p:txBody>
      </p:sp>
      <p:sp>
        <p:nvSpPr>
          <p:cNvPr id="50" name="矩形: 圆角 49"/>
          <p:cNvSpPr/>
          <p:nvPr/>
        </p:nvSpPr>
        <p:spPr>
          <a:xfrm>
            <a:off x="647700" y="1132114"/>
            <a:ext cx="10896600" cy="5216072"/>
          </a:xfrm>
          <a:prstGeom prst="roundRect">
            <a:avLst>
              <a:gd name="adj" fmla="val 6851"/>
            </a:avLst>
          </a:prstGeom>
          <a:noFill/>
          <a:ln>
            <a:solidFill>
              <a:srgbClr val="6CCCA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思源黑体 CN Bold" panose="02010600030101010101" pitchFamily="34" charset="-122"/>
              <a:ea typeface="思源黑体 CN Bold" panose="02010600030101010101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9" grpId="0"/>
      <p:bldP spid="10" grpId="0"/>
      <p:bldP spid="11" grpId="0"/>
      <p:bldP spid="12" grpId="0"/>
      <p:bldP spid="13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文本框 10"/>
          <p:cNvSpPr txBox="1"/>
          <p:nvPr/>
        </p:nvSpPr>
        <p:spPr>
          <a:xfrm>
            <a:off x="2186940" y="1675028"/>
            <a:ext cx="9378315" cy="403098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黑体" panose="02010609060101010101" charset="-122"/>
                <a:sym typeface="+mn-ea"/>
              </a:rPr>
              <a:t>   二、连一连，说一说。</a:t>
            </a:r>
          </a:p>
          <a:p>
            <a:pPr marL="0" marR="0" lvl="0" indent="0" algn="l" defTabSz="9144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黑体" panose="02010609060101010101" charset="-122"/>
                <a:sym typeface="+mn-ea"/>
              </a:rPr>
              <a:t>  小水珠       小蜻蜓      小青蛙     小鱼儿       </a:t>
            </a:r>
          </a:p>
          <a:p>
            <a:pPr marL="0" marR="0" lvl="0" indent="0" algn="l" defTabSz="9144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黑体" panose="02010609060101010101" charset="-122"/>
                <a:sym typeface="+mn-ea"/>
              </a:rPr>
              <a:t>  </a:t>
            </a:r>
          </a:p>
          <a:p>
            <a:pPr marL="0" marR="0" lvl="0" indent="0" algn="l" defTabSz="9144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黑体" panose="02010609060101010101" charset="-122"/>
                <a:sym typeface="+mn-ea"/>
              </a:rPr>
              <a:t>  停机坪          歌台         凉伞        摇篮</a:t>
            </a: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黑体" panose="02010609060101010101" charset="-122"/>
                <a:sym typeface="+mn-ea"/>
              </a:rPr>
              <a:t>     </a:t>
            </a:r>
          </a:p>
        </p:txBody>
      </p:sp>
      <p:cxnSp>
        <p:nvCxnSpPr>
          <p:cNvPr id="2" name="直接连接符 1"/>
          <p:cNvCxnSpPr/>
          <p:nvPr/>
        </p:nvCxnSpPr>
        <p:spPr>
          <a:xfrm>
            <a:off x="3284220" y="3478428"/>
            <a:ext cx="5798820" cy="1635125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" name="直接连接符 2"/>
          <p:cNvCxnSpPr/>
          <p:nvPr/>
        </p:nvCxnSpPr>
        <p:spPr>
          <a:xfrm flipH="1">
            <a:off x="3333750" y="3558438"/>
            <a:ext cx="1671955" cy="1604645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直接连接符 3"/>
          <p:cNvCxnSpPr/>
          <p:nvPr/>
        </p:nvCxnSpPr>
        <p:spPr>
          <a:xfrm flipH="1">
            <a:off x="5415915" y="3605428"/>
            <a:ext cx="1800225" cy="1524635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直接连接符 5"/>
          <p:cNvCxnSpPr/>
          <p:nvPr/>
        </p:nvCxnSpPr>
        <p:spPr>
          <a:xfrm flipH="1">
            <a:off x="7216140" y="3461918"/>
            <a:ext cx="1767840" cy="1701165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文本占位符 5"/>
          <p:cNvSpPr>
            <a:spLocks noGrp="1"/>
          </p:cNvSpPr>
          <p:nvPr>
            <p:ph type="body" sz="quarter" idx="10"/>
          </p:nvPr>
        </p:nvSpPr>
        <p:spPr>
          <a:xfrm>
            <a:off x="820738" y="349250"/>
            <a:ext cx="2601912" cy="436563"/>
          </a:xfrm>
        </p:spPr>
        <p:txBody>
          <a:bodyPr/>
          <a:lstStyle/>
          <a:p>
            <a:r>
              <a:rPr lang="en-US" altLang="zh-CN" dirty="0"/>
              <a:t>05  </a:t>
            </a:r>
            <a:r>
              <a:rPr lang="zh-CN" altLang="en-US" dirty="0"/>
              <a:t>课堂练习</a:t>
            </a:r>
          </a:p>
        </p:txBody>
      </p:sp>
      <p:sp>
        <p:nvSpPr>
          <p:cNvPr id="50" name="矩形: 圆角 49"/>
          <p:cNvSpPr/>
          <p:nvPr/>
        </p:nvSpPr>
        <p:spPr>
          <a:xfrm>
            <a:off x="647700" y="1132114"/>
            <a:ext cx="10896600" cy="5216072"/>
          </a:xfrm>
          <a:prstGeom prst="roundRect">
            <a:avLst>
              <a:gd name="adj" fmla="val 6851"/>
            </a:avLst>
          </a:prstGeom>
          <a:noFill/>
          <a:ln>
            <a:solidFill>
              <a:srgbClr val="6CCCA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思源黑体 CN Bold" panose="02010600030101010101" pitchFamily="34" charset="-122"/>
              <a:ea typeface="思源黑体 CN Bold" panose="02010600030101010101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 hidden="1"/>
          <p:cNvSpPr txBox="1"/>
          <p:nvPr/>
        </p:nvSpPr>
        <p:spPr>
          <a:xfrm>
            <a:off x="0" y="149731"/>
            <a:ext cx="20955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dirty="0">
                <a:noFill/>
                <a:latin typeface="思源黑体 CN Bold" panose="02010600030101010101" pitchFamily="34" charset="-122"/>
                <a:ea typeface="思源黑体 CN Bold" panose="02010600030101010101" pitchFamily="34" charset="-122"/>
              </a:rPr>
              <a:t>BY YUSHEN</a:t>
            </a:r>
            <a:endParaRPr lang="zh-CN" altLang="en-US" dirty="0">
              <a:noFill/>
              <a:latin typeface="思源黑体 CN Bold" panose="02010600030101010101" pitchFamily="34" charset="-122"/>
              <a:ea typeface="思源黑体 CN Bold" panose="02010600030101010101" pitchFamily="34" charset="-122"/>
            </a:endParaRPr>
          </a:p>
        </p:txBody>
      </p:sp>
      <p:grpSp>
        <p:nvGrpSpPr>
          <p:cNvPr id="16" name="组合 15"/>
          <p:cNvGrpSpPr/>
          <p:nvPr/>
        </p:nvGrpSpPr>
        <p:grpSpPr>
          <a:xfrm>
            <a:off x="812800" y="0"/>
            <a:ext cx="11379200" cy="6858000"/>
            <a:chOff x="812800" y="0"/>
            <a:chExt cx="11379200" cy="6858000"/>
          </a:xfrm>
        </p:grpSpPr>
        <p:sp>
          <p:nvSpPr>
            <p:cNvPr id="6" name="矩形 5"/>
            <p:cNvSpPr/>
            <p:nvPr/>
          </p:nvSpPr>
          <p:spPr>
            <a:xfrm>
              <a:off x="3135086" y="0"/>
              <a:ext cx="9056914" cy="6858000"/>
            </a:xfrm>
            <a:prstGeom prst="rect">
              <a:avLst/>
            </a:prstGeom>
            <a:gradFill flip="none" rotWithShape="1">
              <a:gsLst>
                <a:gs pos="82000">
                  <a:srgbClr val="36B794"/>
                </a:gs>
                <a:gs pos="17000">
                  <a:srgbClr val="6FCE9A">
                    <a:alpha val="75000"/>
                  </a:srgbClr>
                </a:gs>
              </a:gsLst>
              <a:lin ang="2700000" scaled="1"/>
              <a:tileRect/>
            </a:gradFill>
            <a:ln w="28575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思源黑体 CN Bold" panose="02010600030101010101" pitchFamily="34" charset="-122"/>
                <a:ea typeface="思源黑体 CN Bold" panose="02010600030101010101" pitchFamily="34" charset="-122"/>
              </a:endParaRPr>
            </a:p>
          </p:txBody>
        </p:sp>
        <p:sp>
          <p:nvSpPr>
            <p:cNvPr id="7" name="椭圆 6"/>
            <p:cNvSpPr/>
            <p:nvPr/>
          </p:nvSpPr>
          <p:spPr>
            <a:xfrm>
              <a:off x="8940800" y="445351"/>
              <a:ext cx="2762250" cy="276225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</a:endParaRPr>
            </a:p>
          </p:txBody>
        </p:sp>
        <p:sp>
          <p:nvSpPr>
            <p:cNvPr id="8" name="任意多边形: 形状 7"/>
            <p:cNvSpPr/>
            <p:nvPr/>
          </p:nvSpPr>
          <p:spPr>
            <a:xfrm>
              <a:off x="812800" y="0"/>
              <a:ext cx="6889750" cy="6858000"/>
            </a:xfrm>
            <a:custGeom>
              <a:avLst/>
              <a:gdLst>
                <a:gd name="connsiteX0" fmla="*/ 0 w 6889750"/>
                <a:gd name="connsiteY0" fmla="*/ 0 h 6858000"/>
                <a:gd name="connsiteX1" fmla="*/ 5386272 w 6889750"/>
                <a:gd name="connsiteY1" fmla="*/ 0 h 6858000"/>
                <a:gd name="connsiteX2" fmla="*/ 5523674 w 6889750"/>
                <a:gd name="connsiteY2" fmla="*/ 131001 h 6858000"/>
                <a:gd name="connsiteX3" fmla="*/ 6889750 w 6889750"/>
                <a:gd name="connsiteY3" fmla="*/ 3429000 h 6858000"/>
                <a:gd name="connsiteX4" fmla="*/ 5523674 w 6889750"/>
                <a:gd name="connsiteY4" fmla="*/ 6726999 h 6858000"/>
                <a:gd name="connsiteX5" fmla="*/ 5386272 w 6889750"/>
                <a:gd name="connsiteY5" fmla="*/ 6858000 h 6858000"/>
                <a:gd name="connsiteX6" fmla="*/ 0 w 6889750"/>
                <a:gd name="connsiteY6" fmla="*/ 685800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889750" h="6858000">
                  <a:moveTo>
                    <a:pt x="0" y="0"/>
                  </a:moveTo>
                  <a:lnTo>
                    <a:pt x="5386272" y="0"/>
                  </a:lnTo>
                  <a:lnTo>
                    <a:pt x="5523674" y="131001"/>
                  </a:lnTo>
                  <a:cubicBezTo>
                    <a:pt x="6367706" y="975033"/>
                    <a:pt x="6889750" y="2141052"/>
                    <a:pt x="6889750" y="3429000"/>
                  </a:cubicBezTo>
                  <a:cubicBezTo>
                    <a:pt x="6889750" y="4716949"/>
                    <a:pt x="6367706" y="5882967"/>
                    <a:pt x="5523674" y="6726999"/>
                  </a:cubicBezTo>
                  <a:lnTo>
                    <a:pt x="5386272" y="6858000"/>
                  </a:lnTo>
                  <a:lnTo>
                    <a:pt x="0" y="685800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</a:endParaRPr>
            </a:p>
          </p:txBody>
        </p:sp>
        <p:sp>
          <p:nvSpPr>
            <p:cNvPr id="9" name="椭圆 8"/>
            <p:cNvSpPr/>
            <p:nvPr/>
          </p:nvSpPr>
          <p:spPr>
            <a:xfrm>
              <a:off x="5782370" y="922291"/>
              <a:ext cx="1005448" cy="1005448"/>
            </a:xfrm>
            <a:prstGeom prst="ellipse">
              <a:avLst/>
            </a:prstGeom>
            <a:gradFill flip="none" rotWithShape="1">
              <a:gsLst>
                <a:gs pos="82000">
                  <a:srgbClr val="36B794"/>
                </a:gs>
                <a:gs pos="17000">
                  <a:srgbClr val="6FCE9A">
                    <a:alpha val="75000"/>
                  </a:srgbClr>
                </a:gs>
              </a:gsLst>
              <a:lin ang="2700000" scaled="1"/>
              <a:tileRect/>
            </a:gradFill>
            <a:ln w="28575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思源黑体 CN Bold" panose="02010600030101010101" pitchFamily="34" charset="-122"/>
                <a:ea typeface="思源黑体 CN Bold" panose="02010600030101010101" pitchFamily="34" charset="-122"/>
              </a:endParaRPr>
            </a:p>
          </p:txBody>
        </p:sp>
        <p:sp>
          <p:nvSpPr>
            <p:cNvPr id="10" name="椭圆 9"/>
            <p:cNvSpPr/>
            <p:nvPr/>
          </p:nvSpPr>
          <p:spPr>
            <a:xfrm>
              <a:off x="8356600" y="5018201"/>
              <a:ext cx="1446212" cy="144621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</a:endParaRPr>
            </a:p>
          </p:txBody>
        </p:sp>
        <p:pic>
          <p:nvPicPr>
            <p:cNvPr id="12" name="图片 11" descr="图片包含 水, 户外, 波浪, 绿色&#10;&#10;描述已自动生成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878" t="5536" r="35672" b="1219"/>
            <a:stretch>
              <a:fillRect/>
            </a:stretch>
          </p:blipFill>
          <p:spPr>
            <a:xfrm flipH="1">
              <a:off x="6553366" y="1397000"/>
              <a:ext cx="4064000" cy="4064000"/>
            </a:xfrm>
            <a:custGeom>
              <a:avLst/>
              <a:gdLst>
                <a:gd name="connsiteX0" fmla="*/ 2032000 w 4064000"/>
                <a:gd name="connsiteY0" fmla="*/ 0 h 4064000"/>
                <a:gd name="connsiteX1" fmla="*/ 4064000 w 4064000"/>
                <a:gd name="connsiteY1" fmla="*/ 2032000 h 4064000"/>
                <a:gd name="connsiteX2" fmla="*/ 2032000 w 4064000"/>
                <a:gd name="connsiteY2" fmla="*/ 4064000 h 4064000"/>
                <a:gd name="connsiteX3" fmla="*/ 0 w 4064000"/>
                <a:gd name="connsiteY3" fmla="*/ 2032000 h 4064000"/>
                <a:gd name="connsiteX4" fmla="*/ 2032000 w 4064000"/>
                <a:gd name="connsiteY4" fmla="*/ 0 h 4064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064000" h="4064000">
                  <a:moveTo>
                    <a:pt x="2032000" y="0"/>
                  </a:moveTo>
                  <a:cubicBezTo>
                    <a:pt x="3154243" y="0"/>
                    <a:pt x="4064000" y="909757"/>
                    <a:pt x="4064000" y="2032000"/>
                  </a:cubicBezTo>
                  <a:cubicBezTo>
                    <a:pt x="4064000" y="3154243"/>
                    <a:pt x="3154243" y="4064000"/>
                    <a:pt x="2032000" y="4064000"/>
                  </a:cubicBezTo>
                  <a:cubicBezTo>
                    <a:pt x="909757" y="4064000"/>
                    <a:pt x="0" y="3154243"/>
                    <a:pt x="0" y="2032000"/>
                  </a:cubicBezTo>
                  <a:cubicBezTo>
                    <a:pt x="0" y="909757"/>
                    <a:pt x="909757" y="0"/>
                    <a:pt x="2032000" y="0"/>
                  </a:cubicBezTo>
                  <a:close/>
                </a:path>
              </a:pathLst>
            </a:custGeom>
            <a:ln w="31750">
              <a:solidFill>
                <a:schemeClr val="bg1"/>
              </a:solidFill>
            </a:ln>
          </p:spPr>
        </p:pic>
      </p:grpSp>
      <p:grpSp>
        <p:nvGrpSpPr>
          <p:cNvPr id="44" name="组合 43"/>
          <p:cNvGrpSpPr/>
          <p:nvPr/>
        </p:nvGrpSpPr>
        <p:grpSpPr>
          <a:xfrm>
            <a:off x="383708" y="1150910"/>
            <a:ext cx="5355104" cy="4310090"/>
            <a:chOff x="383708" y="1150910"/>
            <a:chExt cx="5355104" cy="4310090"/>
          </a:xfrm>
        </p:grpSpPr>
        <p:sp>
          <p:nvSpPr>
            <p:cNvPr id="24" name="弧形 23"/>
            <p:cNvSpPr/>
            <p:nvPr/>
          </p:nvSpPr>
          <p:spPr>
            <a:xfrm>
              <a:off x="1094358" y="1581362"/>
              <a:ext cx="3879700" cy="3879638"/>
            </a:xfrm>
            <a:prstGeom prst="arc">
              <a:avLst>
                <a:gd name="adj1" fmla="val 10556371"/>
                <a:gd name="adj2" fmla="val 13458487"/>
              </a:avLst>
            </a:prstGeom>
            <a:ln w="38100">
              <a:gradFill>
                <a:gsLst>
                  <a:gs pos="0">
                    <a:srgbClr val="3EB37A"/>
                  </a:gs>
                  <a:gs pos="100000">
                    <a:srgbClr val="027385"/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思源黑体 CN Bold" panose="02010600030101010101" pitchFamily="34" charset="-122"/>
                <a:ea typeface="思源黑体 CN Bold" panose="02010600030101010101" pitchFamily="34" charset="-122"/>
              </a:endParaRPr>
            </a:p>
          </p:txBody>
        </p:sp>
        <p:sp>
          <p:nvSpPr>
            <p:cNvPr id="25" name="弧形 24"/>
            <p:cNvSpPr/>
            <p:nvPr/>
          </p:nvSpPr>
          <p:spPr>
            <a:xfrm>
              <a:off x="1094358" y="1580087"/>
              <a:ext cx="3879700" cy="3879638"/>
            </a:xfrm>
            <a:prstGeom prst="arc">
              <a:avLst>
                <a:gd name="adj1" fmla="val 1298865"/>
                <a:gd name="adj2" fmla="val 9385724"/>
              </a:avLst>
            </a:prstGeom>
            <a:ln w="38100">
              <a:gradFill>
                <a:gsLst>
                  <a:gs pos="0">
                    <a:srgbClr val="3EB37A"/>
                  </a:gs>
                  <a:gs pos="100000">
                    <a:srgbClr val="027385"/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思源黑体 CN Bold" panose="02010600030101010101" pitchFamily="34" charset="-122"/>
                <a:ea typeface="思源黑体 CN Bold" panose="02010600030101010101" pitchFamily="34" charset="-122"/>
              </a:endParaRPr>
            </a:p>
          </p:txBody>
        </p:sp>
        <p:sp>
          <p:nvSpPr>
            <p:cNvPr id="26" name="弧形 25"/>
            <p:cNvSpPr/>
            <p:nvPr/>
          </p:nvSpPr>
          <p:spPr>
            <a:xfrm>
              <a:off x="1094358" y="1580087"/>
              <a:ext cx="3879700" cy="3879638"/>
            </a:xfrm>
            <a:prstGeom prst="arc">
              <a:avLst>
                <a:gd name="adj1" fmla="val 18828207"/>
                <a:gd name="adj2" fmla="val 47822"/>
              </a:avLst>
            </a:prstGeom>
            <a:ln w="38100">
              <a:gradFill>
                <a:gsLst>
                  <a:gs pos="0">
                    <a:srgbClr val="3EB37A"/>
                  </a:gs>
                  <a:gs pos="100000">
                    <a:srgbClr val="027385"/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思源黑体 CN Bold" panose="02010600030101010101" pitchFamily="34" charset="-122"/>
                <a:ea typeface="思源黑体 CN Bold" panose="02010600030101010101" pitchFamily="34" charset="-122"/>
              </a:endParaRPr>
            </a:p>
          </p:txBody>
        </p:sp>
        <p:sp>
          <p:nvSpPr>
            <p:cNvPr id="27" name="弧形 26"/>
            <p:cNvSpPr/>
            <p:nvPr/>
          </p:nvSpPr>
          <p:spPr>
            <a:xfrm>
              <a:off x="1094358" y="1580087"/>
              <a:ext cx="3879700" cy="3879638"/>
            </a:xfrm>
            <a:prstGeom prst="arc">
              <a:avLst>
                <a:gd name="adj1" fmla="val 16180517"/>
                <a:gd name="adj2" fmla="val 18119711"/>
              </a:avLst>
            </a:prstGeom>
            <a:ln w="38100">
              <a:gradFill>
                <a:gsLst>
                  <a:gs pos="0">
                    <a:srgbClr val="3EB37A"/>
                  </a:gs>
                  <a:gs pos="100000">
                    <a:srgbClr val="027385"/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思源黑体 CN Bold" panose="02010600030101010101" pitchFamily="34" charset="-122"/>
                <a:ea typeface="思源黑体 CN Bold" panose="02010600030101010101" pitchFamily="34" charset="-122"/>
              </a:endParaRPr>
            </a:p>
          </p:txBody>
        </p:sp>
        <p:pic>
          <p:nvPicPr>
            <p:cNvPr id="28" name="图片 27" descr="中国风云纹漂浮素材免费下载"/>
            <p:cNvPicPr>
              <a:picLocks noChangeAspect="1"/>
            </p:cNvPicPr>
            <p:nvPr/>
          </p:nvPicPr>
          <p:blipFill>
            <a:blip r:embed="rId3"/>
            <a:srcRect l="49000" t="67250" r="13625" b="17875"/>
            <a:stretch>
              <a:fillRect/>
            </a:stretch>
          </p:blipFill>
          <p:spPr>
            <a:xfrm>
              <a:off x="4460979" y="3771003"/>
              <a:ext cx="1277833" cy="305172"/>
            </a:xfrm>
            <a:prstGeom prst="rect">
              <a:avLst/>
            </a:prstGeom>
          </p:spPr>
        </p:pic>
        <p:pic>
          <p:nvPicPr>
            <p:cNvPr id="29" name="图片 28" descr="中国风云纹漂浮素材免费下载"/>
            <p:cNvPicPr>
              <a:picLocks noChangeAspect="1"/>
            </p:cNvPicPr>
            <p:nvPr/>
          </p:nvPicPr>
          <p:blipFill>
            <a:blip r:embed="rId3"/>
            <a:srcRect l="49000" t="67250" r="13625" b="17875"/>
            <a:stretch>
              <a:fillRect/>
            </a:stretch>
          </p:blipFill>
          <p:spPr>
            <a:xfrm>
              <a:off x="383708" y="3822068"/>
              <a:ext cx="1253516" cy="299701"/>
            </a:xfrm>
            <a:prstGeom prst="rect">
              <a:avLst/>
            </a:prstGeom>
          </p:spPr>
        </p:pic>
        <p:pic>
          <p:nvPicPr>
            <p:cNvPr id="30" name="图片 29" descr="54656"/>
            <p:cNvPicPr>
              <a:picLocks noChangeAspect="1"/>
            </p:cNvPicPr>
            <p:nvPr/>
          </p:nvPicPr>
          <p:blipFill>
            <a:blip r:embed="rId4"/>
            <a:srcRect l="33523" t="48271" r="39205" b="29899"/>
            <a:stretch>
              <a:fillRect/>
            </a:stretch>
          </p:blipFill>
          <p:spPr>
            <a:xfrm>
              <a:off x="1213509" y="1743615"/>
              <a:ext cx="569614" cy="360492"/>
            </a:xfrm>
            <a:prstGeom prst="rect">
              <a:avLst/>
            </a:prstGeom>
          </p:spPr>
        </p:pic>
        <p:pic>
          <p:nvPicPr>
            <p:cNvPr id="31" name="图片 30" descr="54656"/>
            <p:cNvPicPr>
              <a:picLocks noChangeAspect="1"/>
            </p:cNvPicPr>
            <p:nvPr/>
          </p:nvPicPr>
          <p:blipFill>
            <a:blip r:embed="rId4"/>
            <a:srcRect l="33523" t="48271" r="39205" b="29899"/>
            <a:stretch>
              <a:fillRect/>
            </a:stretch>
          </p:blipFill>
          <p:spPr>
            <a:xfrm flipH="1">
              <a:off x="4419641" y="4836066"/>
              <a:ext cx="524629" cy="332528"/>
            </a:xfrm>
            <a:prstGeom prst="rect">
              <a:avLst/>
            </a:prstGeom>
          </p:spPr>
        </p:pic>
        <p:pic>
          <p:nvPicPr>
            <p:cNvPr id="32" name="图片 31" descr="中国风云纹漂浮素材免费下载"/>
            <p:cNvPicPr>
              <a:picLocks noChangeAspect="1"/>
            </p:cNvPicPr>
            <p:nvPr/>
          </p:nvPicPr>
          <p:blipFill>
            <a:blip r:embed="rId3"/>
            <a:srcRect l="49000" t="67250" r="13625" b="17875"/>
            <a:stretch>
              <a:fillRect/>
            </a:stretch>
          </p:blipFill>
          <p:spPr>
            <a:xfrm flipV="1">
              <a:off x="4287724" y="1653644"/>
              <a:ext cx="744693" cy="238910"/>
            </a:xfrm>
            <a:prstGeom prst="rect">
              <a:avLst/>
            </a:prstGeom>
          </p:spPr>
        </p:pic>
        <p:grpSp>
          <p:nvGrpSpPr>
            <p:cNvPr id="43" name="组合 42"/>
            <p:cNvGrpSpPr/>
            <p:nvPr/>
          </p:nvGrpSpPr>
          <p:grpSpPr>
            <a:xfrm>
              <a:off x="2014185" y="4910231"/>
              <a:ext cx="1824706" cy="307777"/>
              <a:chOff x="1917099" y="4910231"/>
              <a:chExt cx="1824706" cy="307777"/>
            </a:xfrm>
          </p:grpSpPr>
          <p:sp>
            <p:nvSpPr>
              <p:cNvPr id="35" name="文本框 34"/>
              <p:cNvSpPr txBox="1"/>
              <p:nvPr/>
            </p:nvSpPr>
            <p:spPr>
              <a:xfrm>
                <a:off x="1917099" y="4910231"/>
                <a:ext cx="902811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zh-CN" altLang="en-US" sz="1400" dirty="0">
                    <a:solidFill>
                      <a:srgbClr val="00746A"/>
                    </a:solidFill>
                    <a:uFillTx/>
                    <a:latin typeface="思源黑体 CN Bold" panose="02010600030101010101" pitchFamily="34" charset="-122"/>
                    <a:ea typeface="思源黑体 CN Bold" panose="02010600030101010101" pitchFamily="34" charset="-122"/>
                    <a:cs typeface="Arial" panose="020B0604020202020204" pitchFamily="34" charset="0"/>
                  </a:rPr>
                  <a:t>某某老师</a:t>
                </a:r>
                <a:endParaRPr lang="zh-CN" altLang="en-US" sz="1400" dirty="0">
                  <a:solidFill>
                    <a:srgbClr val="00746A"/>
                  </a:solidFill>
                  <a:latin typeface="思源黑体 CN Bold" panose="02010600030101010101" pitchFamily="34" charset="-122"/>
                  <a:ea typeface="思源黑体 CN Bold" panose="02010600030101010101" pitchFamily="34" charset="-122"/>
                </a:endParaRPr>
              </a:p>
            </p:txBody>
          </p:sp>
          <p:sp>
            <p:nvSpPr>
              <p:cNvPr id="36" name="文本框 35"/>
              <p:cNvSpPr txBox="1"/>
              <p:nvPr/>
            </p:nvSpPr>
            <p:spPr>
              <a:xfrm>
                <a:off x="2795173" y="4910231"/>
                <a:ext cx="946632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sz="1400" dirty="0">
                    <a:solidFill>
                      <a:srgbClr val="00746A"/>
                    </a:solidFill>
                    <a:uFillTx/>
                    <a:latin typeface="思源黑体 CN Bold" panose="02010600030101010101" pitchFamily="34" charset="-122"/>
                    <a:ea typeface="思源黑体 CN Bold" panose="02010600030101010101" pitchFamily="34" charset="-122"/>
                    <a:cs typeface="Arial" panose="020B0604020202020204" pitchFamily="34" charset="0"/>
                  </a:rPr>
                  <a:t>20XX.XX</a:t>
                </a:r>
                <a:endParaRPr lang="zh-CN" altLang="en-US" sz="1400" dirty="0">
                  <a:solidFill>
                    <a:srgbClr val="00746A"/>
                  </a:solidFill>
                  <a:uFillTx/>
                  <a:latin typeface="思源黑体 CN Bold" panose="02010600030101010101" pitchFamily="34" charset="-122"/>
                  <a:ea typeface="思源黑体 CN Bold" panose="02010600030101010101" pitchFamily="34" charset="-122"/>
                </a:endParaRPr>
              </a:p>
            </p:txBody>
          </p:sp>
        </p:grpSp>
        <p:cxnSp>
          <p:nvCxnSpPr>
            <p:cNvPr id="34" name="直接连接符 33"/>
            <p:cNvCxnSpPr/>
            <p:nvPr/>
          </p:nvCxnSpPr>
          <p:spPr>
            <a:xfrm>
              <a:off x="2094914" y="4854227"/>
              <a:ext cx="1663249" cy="0"/>
            </a:xfrm>
            <a:prstGeom prst="line">
              <a:avLst/>
            </a:prstGeom>
            <a:ln w="9525">
              <a:gradFill>
                <a:gsLst>
                  <a:gs pos="0">
                    <a:srgbClr val="3EB37A"/>
                  </a:gs>
                  <a:gs pos="100000">
                    <a:srgbClr val="027385"/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文本框 18"/>
            <p:cNvSpPr txBox="1"/>
            <p:nvPr/>
          </p:nvSpPr>
          <p:spPr>
            <a:xfrm>
              <a:off x="1497369" y="1150910"/>
              <a:ext cx="1800493" cy="203132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12600" dirty="0">
                  <a:gradFill>
                    <a:gsLst>
                      <a:gs pos="0">
                        <a:srgbClr val="3EB37A"/>
                      </a:gs>
                      <a:gs pos="100000">
                        <a:srgbClr val="027385"/>
                      </a:gs>
                    </a:gsLst>
                    <a:lin ang="5400000" scaled="1"/>
                  </a:gradFill>
                  <a:latin typeface="庞门正道粗书体6.0" panose="02010600030101010101" pitchFamily="2" charset="-122"/>
                  <a:ea typeface="庞门正道粗书体6.0" panose="02010600030101010101" pitchFamily="2" charset="-122"/>
                </a:rPr>
                <a:t>谢</a:t>
              </a:r>
            </a:p>
          </p:txBody>
        </p:sp>
        <p:sp>
          <p:nvSpPr>
            <p:cNvPr id="20" name="文本框 19"/>
            <p:cNvSpPr txBox="1"/>
            <p:nvPr/>
          </p:nvSpPr>
          <p:spPr>
            <a:xfrm>
              <a:off x="2934839" y="1667068"/>
              <a:ext cx="1415772" cy="156966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9600" dirty="0">
                  <a:gradFill>
                    <a:gsLst>
                      <a:gs pos="0">
                        <a:srgbClr val="3EB37A"/>
                      </a:gs>
                      <a:gs pos="100000">
                        <a:srgbClr val="027385"/>
                      </a:gs>
                    </a:gsLst>
                    <a:lin ang="5400000" scaled="1"/>
                  </a:gradFill>
                  <a:latin typeface="庞门正道粗书体6.0" panose="02010600030101010101" pitchFamily="2" charset="-122"/>
                  <a:ea typeface="庞门正道粗书体6.0" panose="02010600030101010101" pitchFamily="2" charset="-122"/>
                </a:rPr>
                <a:t>谢</a:t>
              </a:r>
            </a:p>
          </p:txBody>
        </p:sp>
        <p:sp>
          <p:nvSpPr>
            <p:cNvPr id="21" name="文本框 20"/>
            <p:cNvSpPr txBox="1"/>
            <p:nvPr/>
          </p:nvSpPr>
          <p:spPr>
            <a:xfrm>
              <a:off x="1527216" y="2511111"/>
              <a:ext cx="1659429" cy="186204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11500" dirty="0">
                  <a:gradFill>
                    <a:gsLst>
                      <a:gs pos="0">
                        <a:srgbClr val="3EB37A"/>
                      </a:gs>
                      <a:gs pos="100000">
                        <a:srgbClr val="027385"/>
                      </a:gs>
                    </a:gsLst>
                    <a:lin ang="5400000" scaled="1"/>
                  </a:gradFill>
                  <a:latin typeface="庞门正道粗书体6.0" panose="02010600030101010101" pitchFamily="2" charset="-122"/>
                  <a:ea typeface="庞门正道粗书体6.0" panose="02010600030101010101" pitchFamily="2" charset="-122"/>
                </a:rPr>
                <a:t>观</a:t>
              </a:r>
            </a:p>
          </p:txBody>
        </p:sp>
        <p:sp>
          <p:nvSpPr>
            <p:cNvPr id="22" name="文本框 21"/>
            <p:cNvSpPr txBox="1"/>
            <p:nvPr/>
          </p:nvSpPr>
          <p:spPr>
            <a:xfrm>
              <a:off x="2681427" y="2791943"/>
              <a:ext cx="1659429" cy="186204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11500" dirty="0">
                  <a:gradFill>
                    <a:gsLst>
                      <a:gs pos="0">
                        <a:srgbClr val="3EB37A"/>
                      </a:gs>
                      <a:gs pos="100000">
                        <a:srgbClr val="027385"/>
                      </a:gs>
                    </a:gsLst>
                    <a:lin ang="5400000" scaled="1"/>
                  </a:gradFill>
                  <a:latin typeface="庞门正道粗书体6.0" panose="02010600030101010101" pitchFamily="2" charset="-122"/>
                  <a:ea typeface="庞门正道粗书体6.0" panose="02010600030101010101" pitchFamily="2" charset="-122"/>
                </a:rPr>
                <a:t>看</a:t>
              </a:r>
            </a:p>
          </p:txBody>
        </p:sp>
        <p:sp>
          <p:nvSpPr>
            <p:cNvPr id="37" name="文本框 36"/>
            <p:cNvSpPr txBox="1"/>
            <p:nvPr/>
          </p:nvSpPr>
          <p:spPr>
            <a:xfrm>
              <a:off x="1512219" y="4275003"/>
              <a:ext cx="282863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2800" dirty="0">
                  <a:gradFill>
                    <a:gsLst>
                      <a:gs pos="0">
                        <a:srgbClr val="00A77C"/>
                      </a:gs>
                      <a:gs pos="100000">
                        <a:srgbClr val="006D7E"/>
                      </a:gs>
                    </a:gsLst>
                    <a:lin ang="5400000" scaled="0"/>
                  </a:gradFill>
                  <a:latin typeface="思源黑体 CN Bold" panose="02010600030101010101" pitchFamily="34" charset="-122"/>
                  <a:ea typeface="思源黑体 CN Bold" panose="02010600030101010101" pitchFamily="34" charset="-122"/>
                </a:rPr>
                <a:t>语文课件  </a:t>
              </a:r>
              <a:r>
                <a:rPr lang="en-US" altLang="zh-CN" sz="2800" dirty="0">
                  <a:gradFill>
                    <a:gsLst>
                      <a:gs pos="0">
                        <a:srgbClr val="00A77C"/>
                      </a:gs>
                      <a:gs pos="100000">
                        <a:srgbClr val="006D7E"/>
                      </a:gs>
                    </a:gsLst>
                    <a:lin ang="5400000" scaled="0"/>
                  </a:gradFill>
                  <a:latin typeface="思源黑体 CN Bold" panose="02010600030101010101" pitchFamily="34" charset="-122"/>
                  <a:ea typeface="思源黑体 CN Bold" panose="02010600030101010101" pitchFamily="34" charset="-122"/>
                </a:rPr>
                <a:t>6.2</a:t>
              </a:r>
              <a:endParaRPr lang="zh-CN" altLang="en-US" sz="2800" dirty="0">
                <a:gradFill>
                  <a:gsLst>
                    <a:gs pos="0">
                      <a:srgbClr val="00A77C"/>
                    </a:gs>
                    <a:gs pos="100000">
                      <a:srgbClr val="006D7E"/>
                    </a:gs>
                  </a:gsLst>
                  <a:lin ang="5400000" scaled="0"/>
                </a:gradFill>
                <a:latin typeface="思源黑体 CN Bold" panose="02010600030101010101" pitchFamily="34" charset="-122"/>
                <a:ea typeface="思源黑体 CN Bold" panose="02010600030101010101" pitchFamily="34" charset="-122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1262269" y="2338131"/>
            <a:ext cx="5302747" cy="28040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+mn-cs"/>
              </a:rPr>
              <a:t>       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+mn-cs"/>
              </a:rPr>
              <a:t>荷叶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+mn-cs"/>
              </a:rPr>
              <a:t>，又称莲花茎、莲茎，是莲科莲属多年生草本挺水植物。荷花一般长到150厘米高，横向扩展到3米。荷叶最大可达直径60厘米，莲花最大直径可达20厘米。</a:t>
            </a:r>
          </a:p>
        </p:txBody>
      </p:sp>
      <p:sp>
        <p:nvSpPr>
          <p:cNvPr id="59" name="文本占位符 8"/>
          <p:cNvSpPr>
            <a:spLocks noGrp="1"/>
          </p:cNvSpPr>
          <p:nvPr>
            <p:ph type="body" sz="quarter" idx="10"/>
          </p:nvPr>
        </p:nvSpPr>
        <p:spPr>
          <a:xfrm>
            <a:off x="820738" y="349250"/>
            <a:ext cx="2601912" cy="436563"/>
          </a:xfrm>
        </p:spPr>
        <p:txBody>
          <a:bodyPr/>
          <a:lstStyle/>
          <a:p>
            <a:r>
              <a:rPr lang="en-US" altLang="zh-CN" dirty="0"/>
              <a:t>01  </a:t>
            </a:r>
            <a:r>
              <a:rPr lang="zh-CN" altLang="en-US" dirty="0"/>
              <a:t>课前导读</a:t>
            </a:r>
          </a:p>
        </p:txBody>
      </p:sp>
      <p:sp>
        <p:nvSpPr>
          <p:cNvPr id="60" name="矩形: 圆角 59"/>
          <p:cNvSpPr/>
          <p:nvPr/>
        </p:nvSpPr>
        <p:spPr>
          <a:xfrm>
            <a:off x="647700" y="1132114"/>
            <a:ext cx="10896600" cy="5216072"/>
          </a:xfrm>
          <a:prstGeom prst="roundRect">
            <a:avLst>
              <a:gd name="adj" fmla="val 6851"/>
            </a:avLst>
          </a:prstGeom>
          <a:noFill/>
          <a:ln>
            <a:solidFill>
              <a:srgbClr val="6CCCA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思源黑体 CN Bold" panose="02010600030101010101" pitchFamily="34" charset="-122"/>
              <a:ea typeface="思源黑体 CN Bold" panose="02010600030101010101" pitchFamily="34" charset="-122"/>
            </a:endParaRPr>
          </a:p>
        </p:txBody>
      </p:sp>
      <p:pic>
        <p:nvPicPr>
          <p:cNvPr id="61" name="图片 60" descr="图片包含 水, 户外, 波浪, 绿色&#10;&#10;描述已自动生成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878" t="5536" r="35672" b="1219"/>
          <a:stretch>
            <a:fillRect/>
          </a:stretch>
        </p:blipFill>
        <p:spPr>
          <a:xfrm flipH="1">
            <a:off x="6960235" y="1708150"/>
            <a:ext cx="4064000" cy="4064000"/>
          </a:xfrm>
          <a:custGeom>
            <a:avLst/>
            <a:gdLst>
              <a:gd name="connsiteX0" fmla="*/ 2032000 w 4064000"/>
              <a:gd name="connsiteY0" fmla="*/ 0 h 4064000"/>
              <a:gd name="connsiteX1" fmla="*/ 4064000 w 4064000"/>
              <a:gd name="connsiteY1" fmla="*/ 2032000 h 4064000"/>
              <a:gd name="connsiteX2" fmla="*/ 2032000 w 4064000"/>
              <a:gd name="connsiteY2" fmla="*/ 4064000 h 4064000"/>
              <a:gd name="connsiteX3" fmla="*/ 0 w 4064000"/>
              <a:gd name="connsiteY3" fmla="*/ 2032000 h 4064000"/>
              <a:gd name="connsiteX4" fmla="*/ 2032000 w 4064000"/>
              <a:gd name="connsiteY4" fmla="*/ 0 h 4064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064000" h="4064000">
                <a:moveTo>
                  <a:pt x="2032000" y="0"/>
                </a:moveTo>
                <a:cubicBezTo>
                  <a:pt x="3154243" y="0"/>
                  <a:pt x="4064000" y="909757"/>
                  <a:pt x="4064000" y="2032000"/>
                </a:cubicBezTo>
                <a:cubicBezTo>
                  <a:pt x="4064000" y="3154243"/>
                  <a:pt x="3154243" y="4064000"/>
                  <a:pt x="2032000" y="4064000"/>
                </a:cubicBezTo>
                <a:cubicBezTo>
                  <a:pt x="909757" y="4064000"/>
                  <a:pt x="0" y="3154243"/>
                  <a:pt x="0" y="2032000"/>
                </a:cubicBezTo>
                <a:cubicBezTo>
                  <a:pt x="0" y="909757"/>
                  <a:pt x="909757" y="0"/>
                  <a:pt x="2032000" y="0"/>
                </a:cubicBezTo>
                <a:close/>
              </a:path>
            </a:pathLst>
          </a:custGeom>
          <a:ln w="31750">
            <a:solidFill>
              <a:schemeClr val="bg1"/>
            </a:solidFill>
          </a:ln>
        </p:spPr>
      </p:pic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5316412" y="2128202"/>
            <a:ext cx="5537118" cy="33229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+mn-cs"/>
              </a:rPr>
              <a:t>  </a:t>
            </a: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+mn-cs"/>
              </a:rPr>
              <a:t>     胡木仁</a:t>
            </a: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+mn-cs"/>
              </a:rPr>
              <a:t>，1940年生，中学高级教师，儿童文学作家，湖南省作家协会会员。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+mn-cs"/>
              </a:rPr>
              <a:t>主要作品：</a:t>
            </a: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+mn-cs"/>
              </a:rPr>
              <a:t>《太阳的颜色》《小兔开店》等。</a:t>
            </a:r>
          </a:p>
        </p:txBody>
      </p:sp>
      <p:pic>
        <p:nvPicPr>
          <p:cNvPr id="5124" name="Picture 9" descr="E:\文件中转站\课题图\胡木仁 副本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45917" y="2007552"/>
            <a:ext cx="2573020" cy="346519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59" name="文本占位符 8"/>
          <p:cNvSpPr>
            <a:spLocks noGrp="1"/>
          </p:cNvSpPr>
          <p:nvPr>
            <p:ph type="body" sz="quarter" idx="10"/>
          </p:nvPr>
        </p:nvSpPr>
        <p:spPr>
          <a:xfrm>
            <a:off x="820738" y="349250"/>
            <a:ext cx="2601912" cy="436563"/>
          </a:xfrm>
        </p:spPr>
        <p:txBody>
          <a:bodyPr/>
          <a:lstStyle/>
          <a:p>
            <a:r>
              <a:rPr lang="en-US" altLang="zh-CN" dirty="0"/>
              <a:t>01  </a:t>
            </a:r>
            <a:r>
              <a:rPr lang="zh-CN" altLang="en-US" dirty="0"/>
              <a:t>课前导读</a:t>
            </a:r>
          </a:p>
        </p:txBody>
      </p:sp>
      <p:sp>
        <p:nvSpPr>
          <p:cNvPr id="60" name="矩形: 圆角 59"/>
          <p:cNvSpPr/>
          <p:nvPr/>
        </p:nvSpPr>
        <p:spPr>
          <a:xfrm>
            <a:off x="647700" y="1132114"/>
            <a:ext cx="10896600" cy="5216072"/>
          </a:xfrm>
          <a:prstGeom prst="roundRect">
            <a:avLst>
              <a:gd name="adj" fmla="val 6851"/>
            </a:avLst>
          </a:prstGeom>
          <a:noFill/>
          <a:ln>
            <a:solidFill>
              <a:srgbClr val="6CCCA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思源黑体 CN Bold" panose="02010600030101010101" pitchFamily="34" charset="-122"/>
              <a:ea typeface="思源黑体 CN Bold" panose="02010600030101010101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1240790" y="2346325"/>
            <a:ext cx="8976360" cy="33229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+mn-cs"/>
              </a:rPr>
              <a:t>（1）不认识的字可以看拼音，或者请教老师和同学。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+mn-cs"/>
              </a:rPr>
              <a:t>（2）读准每一个字的字音，圈出生字词；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+mn-cs"/>
              </a:rPr>
              <a:t>（3）读通每个句子，读不通顺的多读几遍；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+mn-cs"/>
              </a:rPr>
              <a:t>（4）给每个自然段写上序号。                            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+mn-cs"/>
              </a:rPr>
              <a:t>                        </a:t>
            </a:r>
            <a:endParaRPr kumimoji="0" lang="zh-CN" altLang="en-US" sz="2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思源黑体 CN Bold" panose="02010600030101010101" pitchFamily="34" charset="-122"/>
              <a:ea typeface="思源黑体 CN Bold" panose="02010600030101010101" pitchFamily="34" charset="-122"/>
              <a:cs typeface="+mn-cs"/>
            </a:endParaRPr>
          </a:p>
        </p:txBody>
      </p:sp>
      <p:sp>
        <p:nvSpPr>
          <p:cNvPr id="59" name="文本占位符 8"/>
          <p:cNvSpPr>
            <a:spLocks noGrp="1"/>
          </p:cNvSpPr>
          <p:nvPr>
            <p:ph type="body" sz="quarter" idx="10"/>
          </p:nvPr>
        </p:nvSpPr>
        <p:spPr>
          <a:xfrm>
            <a:off x="820738" y="349250"/>
            <a:ext cx="2601912" cy="436563"/>
          </a:xfrm>
        </p:spPr>
        <p:txBody>
          <a:bodyPr/>
          <a:lstStyle/>
          <a:p>
            <a:r>
              <a:rPr lang="en-US" altLang="zh-CN" dirty="0"/>
              <a:t>01  </a:t>
            </a:r>
            <a:r>
              <a:rPr lang="zh-CN" altLang="en-US" dirty="0"/>
              <a:t>课前导读</a:t>
            </a:r>
          </a:p>
        </p:txBody>
      </p:sp>
      <p:sp>
        <p:nvSpPr>
          <p:cNvPr id="60" name="矩形: 圆角 59"/>
          <p:cNvSpPr/>
          <p:nvPr/>
        </p:nvSpPr>
        <p:spPr>
          <a:xfrm>
            <a:off x="647700" y="1132114"/>
            <a:ext cx="10896600" cy="5216072"/>
          </a:xfrm>
          <a:prstGeom prst="roundRect">
            <a:avLst>
              <a:gd name="adj" fmla="val 6851"/>
            </a:avLst>
          </a:prstGeom>
          <a:noFill/>
          <a:ln>
            <a:solidFill>
              <a:srgbClr val="6CCCA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思源黑体 CN Bold" panose="02010600030101010101" pitchFamily="34" charset="-122"/>
              <a:ea typeface="思源黑体 CN Bold" panose="02010600030101010101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1197444" y="2385336"/>
            <a:ext cx="9517905" cy="347101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0" marR="0" lvl="0" indent="0" algn="dist" defTabSz="9144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楷体" panose="02010609060101010101" pitchFamily="49" charset="-122"/>
                <a:sym typeface="+mn-ea"/>
              </a:rPr>
              <a:t>珠    摇    躺     晶    停    机</a:t>
            </a:r>
          </a:p>
          <a:p>
            <a:pPr marL="0" marR="0" lvl="0" indent="0" algn="dist" defTabSz="9144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楷体" panose="02010609060101010101" pitchFamily="49" charset="-122"/>
                <a:sym typeface="+mn-ea"/>
              </a:rPr>
              <a:t>         </a:t>
            </a:r>
            <a:endParaRPr kumimoji="0" lang="zh-CN" altLang="en-US" sz="4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Bold" panose="02010600030101010101" pitchFamily="34" charset="-122"/>
              <a:ea typeface="思源黑体 CN Bold" panose="02010600030101010101" pitchFamily="34" charset="-122"/>
              <a:cs typeface="楷体" panose="02010609060101010101" pitchFamily="49" charset="-122"/>
              <a:sym typeface="+mn-ea"/>
            </a:endParaRPr>
          </a:p>
          <a:p>
            <a:pPr marL="0" marR="0" lvl="0" indent="0" algn="dist" defTabSz="9144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楷体" panose="02010609060101010101" pitchFamily="49" charset="-122"/>
                <a:sym typeface="+mn-ea"/>
              </a:rPr>
              <a:t>展    透    翅     膀    唱    朵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1257134" y="2354856"/>
            <a:ext cx="90762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楷体" panose="02010609060101010101" pitchFamily="49" charset="-122"/>
                <a:sym typeface="+mn-ea"/>
              </a:rPr>
              <a:t>zhū </a:t>
            </a:r>
          </a:p>
        </p:txBody>
      </p:sp>
      <p:sp>
        <p:nvSpPr>
          <p:cNvPr id="11" name="文本框 10"/>
          <p:cNvSpPr txBox="1"/>
          <p:nvPr/>
        </p:nvSpPr>
        <p:spPr>
          <a:xfrm>
            <a:off x="2821139" y="2354856"/>
            <a:ext cx="81919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楷体" panose="02010609060101010101" pitchFamily="49" charset="-122"/>
                <a:sym typeface="+mn-ea"/>
              </a:rPr>
              <a:t>yáo</a:t>
            </a:r>
          </a:p>
        </p:txBody>
      </p:sp>
      <p:sp>
        <p:nvSpPr>
          <p:cNvPr id="12" name="文本框 11"/>
          <p:cNvSpPr txBox="1"/>
          <p:nvPr/>
        </p:nvSpPr>
        <p:spPr>
          <a:xfrm>
            <a:off x="4554689" y="2354856"/>
            <a:ext cx="99257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楷体" panose="02010609060101010101" pitchFamily="49" charset="-122"/>
                <a:sym typeface="+mn-ea"/>
              </a:rPr>
              <a:t>tǎng</a:t>
            </a:r>
          </a:p>
        </p:txBody>
      </p:sp>
      <p:sp>
        <p:nvSpPr>
          <p:cNvPr id="13" name="文本框 12"/>
          <p:cNvSpPr txBox="1"/>
          <p:nvPr/>
        </p:nvSpPr>
        <p:spPr>
          <a:xfrm>
            <a:off x="6483184" y="2354856"/>
            <a:ext cx="93006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楷体" panose="02010609060101010101" pitchFamily="49" charset="-122"/>
                <a:sym typeface="+mn-ea"/>
              </a:rPr>
              <a:t> jīng</a:t>
            </a:r>
          </a:p>
        </p:txBody>
      </p:sp>
      <p:sp>
        <p:nvSpPr>
          <p:cNvPr id="14" name="文本框 13"/>
          <p:cNvSpPr txBox="1"/>
          <p:nvPr/>
        </p:nvSpPr>
        <p:spPr>
          <a:xfrm>
            <a:off x="8116404" y="2354856"/>
            <a:ext cx="97174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楷体" panose="02010609060101010101" pitchFamily="49" charset="-122"/>
                <a:sym typeface="+mn-ea"/>
              </a:rPr>
              <a:t> tíng</a:t>
            </a:r>
          </a:p>
        </p:txBody>
      </p:sp>
      <p:sp>
        <p:nvSpPr>
          <p:cNvPr id="15" name="文本框 14"/>
          <p:cNvSpPr txBox="1"/>
          <p:nvPr/>
        </p:nvSpPr>
        <p:spPr>
          <a:xfrm>
            <a:off x="9996004" y="2354856"/>
            <a:ext cx="48442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楷体" panose="02010609060101010101" pitchFamily="49" charset="-122"/>
                <a:sym typeface="+mn-ea"/>
              </a:rPr>
              <a:t> jī</a:t>
            </a:r>
          </a:p>
        </p:txBody>
      </p:sp>
      <p:sp>
        <p:nvSpPr>
          <p:cNvPr id="23" name="文本框 22"/>
          <p:cNvSpPr txBox="1"/>
          <p:nvPr/>
        </p:nvSpPr>
        <p:spPr>
          <a:xfrm>
            <a:off x="1079334" y="4518301"/>
            <a:ext cx="103906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楷体" panose="02010609060101010101" pitchFamily="49" charset="-122"/>
                <a:sym typeface="+mn-ea"/>
              </a:rPr>
              <a:t>zhǎn</a:t>
            </a:r>
            <a:endParaRPr kumimoji="0" lang="zh-CN" altLang="en-US" sz="4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Bold" panose="02010600030101010101" pitchFamily="34" charset="-122"/>
              <a:ea typeface="思源黑体 CN Bold" panose="02010600030101010101" pitchFamily="34" charset="-122"/>
              <a:cs typeface="楷体" panose="02010609060101010101" pitchFamily="49" charset="-122"/>
              <a:sym typeface="+mn-ea"/>
            </a:endParaRPr>
          </a:p>
        </p:txBody>
      </p:sp>
      <p:sp>
        <p:nvSpPr>
          <p:cNvPr id="25" name="文本框 24"/>
          <p:cNvSpPr txBox="1"/>
          <p:nvPr/>
        </p:nvSpPr>
        <p:spPr>
          <a:xfrm>
            <a:off x="2879559" y="4518301"/>
            <a:ext cx="86395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楷体" panose="02010609060101010101" pitchFamily="49" charset="-122"/>
                <a:sym typeface="+mn-ea"/>
              </a:rPr>
              <a:t>tòu </a:t>
            </a:r>
            <a:endParaRPr kumimoji="0" lang="zh-CN" altLang="en-US" sz="4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Bold" panose="02010600030101010101" pitchFamily="34" charset="-122"/>
              <a:ea typeface="思源黑体 CN Bold" panose="02010600030101010101" pitchFamily="34" charset="-122"/>
              <a:cs typeface="楷体" panose="02010609060101010101" pitchFamily="49" charset="-122"/>
              <a:sym typeface="+mn-ea"/>
            </a:endParaRPr>
          </a:p>
        </p:txBody>
      </p:sp>
      <p:sp>
        <p:nvSpPr>
          <p:cNvPr id="28" name="文本框 27"/>
          <p:cNvSpPr txBox="1"/>
          <p:nvPr/>
        </p:nvSpPr>
        <p:spPr>
          <a:xfrm>
            <a:off x="4714709" y="4518301"/>
            <a:ext cx="79380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楷体" panose="02010609060101010101" pitchFamily="49" charset="-122"/>
                <a:sym typeface="+mn-ea"/>
              </a:rPr>
              <a:t>chì </a:t>
            </a:r>
            <a:endParaRPr kumimoji="0" lang="zh-CN" altLang="en-US" sz="4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Bold" panose="02010600030101010101" pitchFamily="34" charset="-122"/>
              <a:ea typeface="思源黑体 CN Bold" panose="02010600030101010101" pitchFamily="34" charset="-122"/>
              <a:cs typeface="楷体" panose="02010609060101010101" pitchFamily="49" charset="-122"/>
              <a:sym typeface="+mn-ea"/>
            </a:endParaRPr>
          </a:p>
        </p:txBody>
      </p:sp>
      <p:sp>
        <p:nvSpPr>
          <p:cNvPr id="29" name="文本框 28"/>
          <p:cNvSpPr txBox="1"/>
          <p:nvPr/>
        </p:nvSpPr>
        <p:spPr>
          <a:xfrm>
            <a:off x="6483184" y="4518301"/>
            <a:ext cx="107273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楷体" panose="02010609060101010101" pitchFamily="49" charset="-122"/>
                <a:sym typeface="+mn-ea"/>
              </a:rPr>
              <a:t>bǎng</a:t>
            </a:r>
            <a:endParaRPr kumimoji="0" lang="zh-CN" altLang="en-US" sz="4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Bold" panose="02010600030101010101" pitchFamily="34" charset="-122"/>
              <a:ea typeface="思源黑体 CN Bold" panose="02010600030101010101" pitchFamily="34" charset="-122"/>
              <a:cs typeface="楷体" panose="02010609060101010101" pitchFamily="49" charset="-122"/>
              <a:sym typeface="+mn-ea"/>
            </a:endParaRPr>
          </a:p>
        </p:txBody>
      </p:sp>
      <p:sp>
        <p:nvSpPr>
          <p:cNvPr id="30" name="文本框 29"/>
          <p:cNvSpPr txBox="1"/>
          <p:nvPr/>
        </p:nvSpPr>
        <p:spPr>
          <a:xfrm>
            <a:off x="8116404" y="4518301"/>
            <a:ext cx="126028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楷体" panose="02010609060101010101" pitchFamily="49" charset="-122"/>
                <a:sym typeface="+mn-ea"/>
              </a:rPr>
              <a:t>chàng</a:t>
            </a:r>
            <a:endParaRPr kumimoji="0" lang="zh-CN" altLang="en-US" sz="4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Bold" panose="02010600030101010101" pitchFamily="34" charset="-122"/>
              <a:ea typeface="思源黑体 CN Bold" panose="02010600030101010101" pitchFamily="34" charset="-122"/>
              <a:cs typeface="楷体" panose="02010609060101010101" pitchFamily="49" charset="-122"/>
              <a:sym typeface="+mn-ea"/>
            </a:endParaRPr>
          </a:p>
        </p:txBody>
      </p:sp>
      <p:sp>
        <p:nvSpPr>
          <p:cNvPr id="31" name="文本框 30"/>
          <p:cNvSpPr txBox="1"/>
          <p:nvPr/>
        </p:nvSpPr>
        <p:spPr>
          <a:xfrm>
            <a:off x="9934409" y="4518301"/>
            <a:ext cx="86914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楷体" panose="02010609060101010101" pitchFamily="49" charset="-122"/>
                <a:sym typeface="+mn-ea"/>
              </a:rPr>
              <a:t>duǒ</a:t>
            </a:r>
            <a:endParaRPr kumimoji="0" lang="zh-CN" altLang="en-US" sz="4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Bold" panose="02010600030101010101" pitchFamily="34" charset="-122"/>
              <a:ea typeface="思源黑体 CN Bold" panose="02010600030101010101" pitchFamily="34" charset="-122"/>
              <a:cs typeface="楷体" panose="02010609060101010101" pitchFamily="49" charset="-122"/>
              <a:sym typeface="+mn-ea"/>
            </a:endParaRPr>
          </a:p>
        </p:txBody>
      </p:sp>
      <p:sp>
        <p:nvSpPr>
          <p:cNvPr id="8" name="文本占位符 7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zh-CN" dirty="0"/>
              <a:t>02  </a:t>
            </a:r>
            <a:r>
              <a:rPr lang="zh-CN" altLang="en-US" dirty="0"/>
              <a:t>字词揭秘</a:t>
            </a:r>
          </a:p>
        </p:txBody>
      </p:sp>
      <p:sp>
        <p:nvSpPr>
          <p:cNvPr id="59" name="矩形: 圆角 58"/>
          <p:cNvSpPr/>
          <p:nvPr/>
        </p:nvSpPr>
        <p:spPr>
          <a:xfrm>
            <a:off x="647700" y="1132114"/>
            <a:ext cx="10896600" cy="5216072"/>
          </a:xfrm>
          <a:prstGeom prst="roundRect">
            <a:avLst>
              <a:gd name="adj" fmla="val 6851"/>
            </a:avLst>
          </a:prstGeom>
          <a:noFill/>
          <a:ln>
            <a:solidFill>
              <a:srgbClr val="6CCCA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思源黑体 CN Bold" panose="02010600030101010101" pitchFamily="34" charset="-122"/>
              <a:ea typeface="思源黑体 CN Bold" panose="02010600030101010101" pitchFamily="34" charset="-122"/>
            </a:endParaRPr>
          </a:p>
        </p:txBody>
      </p:sp>
      <p:sp>
        <p:nvSpPr>
          <p:cNvPr id="109" name="文本框 108"/>
          <p:cNvSpPr txBox="1"/>
          <p:nvPr/>
        </p:nvSpPr>
        <p:spPr>
          <a:xfrm>
            <a:off x="8379128" y="703475"/>
            <a:ext cx="2424430" cy="890171"/>
          </a:xfrm>
          <a:prstGeom prst="cloudCallout">
            <a:avLst>
              <a:gd name="adj1" fmla="val 41188"/>
              <a:gd name="adj2" fmla="val 66326"/>
            </a:avLst>
          </a:prstGeom>
          <a:solidFill>
            <a:schemeClr val="bg1"/>
          </a:solidFill>
          <a:ln>
            <a:solidFill>
              <a:srgbClr val="6CCCA6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+mn-cs"/>
              </a:rPr>
              <a:t>我会认</a:t>
            </a: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1" grpId="0"/>
      <p:bldP spid="12" grpId="0"/>
      <p:bldP spid="13" grpId="0"/>
      <p:bldP spid="14" grpId="0"/>
      <p:bldP spid="15" grpId="0"/>
      <p:bldP spid="23" grpId="0"/>
      <p:bldP spid="25" grpId="0"/>
      <p:bldP spid="28" grpId="0"/>
      <p:bldP spid="29" grpId="0"/>
      <p:bldP spid="30" grpId="0"/>
      <p:bldP spid="3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组合 5"/>
          <p:cNvGrpSpPr/>
          <p:nvPr/>
        </p:nvGrpSpPr>
        <p:grpSpPr>
          <a:xfrm>
            <a:off x="1314206" y="2636184"/>
            <a:ext cx="1656184" cy="661002"/>
            <a:chOff x="1125362" y="2520482"/>
            <a:chExt cx="1656184" cy="661002"/>
          </a:xfrm>
        </p:grpSpPr>
        <p:sp>
          <p:nvSpPr>
            <p:cNvPr id="11" name="椭圆 10"/>
            <p:cNvSpPr/>
            <p:nvPr/>
          </p:nvSpPr>
          <p:spPr>
            <a:xfrm>
              <a:off x="1125362" y="2520482"/>
              <a:ext cx="1656184" cy="661002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6CCCA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80" tIns="34290" rIns="68580" bIns="3429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+mn-cs"/>
              </a:endParaRPr>
            </a:p>
          </p:txBody>
        </p:sp>
        <p:sp>
          <p:nvSpPr>
            <p:cNvPr id="75" name="矩形 74"/>
            <p:cNvSpPr/>
            <p:nvPr/>
          </p:nvSpPr>
          <p:spPr>
            <a:xfrm>
              <a:off x="1364841" y="2608613"/>
              <a:ext cx="1177227" cy="484740"/>
            </a:xfrm>
            <a:prstGeom prst="rect">
              <a:avLst/>
            </a:prstGeom>
          </p:spPr>
          <p:txBody>
            <a:bodyPr wrap="none" lIns="68571" tIns="34286" rIns="68571" bIns="34286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7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思源黑体 CN Bold" panose="02010600030101010101" pitchFamily="34" charset="-122"/>
                  <a:ea typeface="思源黑体 CN Bold" panose="02010600030101010101" pitchFamily="34" charset="-122"/>
                  <a:cs typeface="+mn-cs"/>
                </a:rPr>
                <a:t>比一比</a:t>
              </a:r>
            </a:p>
          </p:txBody>
        </p:sp>
      </p:grpSp>
      <p:grpSp>
        <p:nvGrpSpPr>
          <p:cNvPr id="8" name="组合 7"/>
          <p:cNvGrpSpPr/>
          <p:nvPr/>
        </p:nvGrpSpPr>
        <p:grpSpPr>
          <a:xfrm>
            <a:off x="1314206" y="4056317"/>
            <a:ext cx="1656184" cy="661002"/>
            <a:chOff x="1125362" y="3915265"/>
            <a:chExt cx="1656184" cy="661002"/>
          </a:xfrm>
        </p:grpSpPr>
        <p:sp>
          <p:nvSpPr>
            <p:cNvPr id="24" name="椭圆 23"/>
            <p:cNvSpPr/>
            <p:nvPr/>
          </p:nvSpPr>
          <p:spPr>
            <a:xfrm>
              <a:off x="1125362" y="3915265"/>
              <a:ext cx="1656184" cy="661002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6CCCA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80" tIns="34290" rIns="68580" bIns="3429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+mn-cs"/>
              </a:endParaRPr>
            </a:p>
          </p:txBody>
        </p:sp>
        <p:sp>
          <p:nvSpPr>
            <p:cNvPr id="25" name="矩形 24"/>
            <p:cNvSpPr/>
            <p:nvPr/>
          </p:nvSpPr>
          <p:spPr>
            <a:xfrm>
              <a:off x="1364841" y="4003424"/>
              <a:ext cx="1177227" cy="484740"/>
            </a:xfrm>
            <a:prstGeom prst="rect">
              <a:avLst/>
            </a:prstGeom>
          </p:spPr>
          <p:txBody>
            <a:bodyPr wrap="none" lIns="68571" tIns="34286" rIns="68571" bIns="34286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7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思源黑体 CN Bold" panose="02010600030101010101" pitchFamily="34" charset="-122"/>
                  <a:ea typeface="思源黑体 CN Bold" panose="02010600030101010101" pitchFamily="34" charset="-122"/>
                  <a:cs typeface="+mn-cs"/>
                </a:rPr>
                <a:t>加一加</a:t>
              </a:r>
            </a:p>
          </p:txBody>
        </p:sp>
      </p:grpSp>
      <p:sp>
        <p:nvSpPr>
          <p:cNvPr id="28" name="矩形 27"/>
          <p:cNvSpPr/>
          <p:nvPr/>
        </p:nvSpPr>
        <p:spPr>
          <a:xfrm>
            <a:off x="3602354" y="4127677"/>
            <a:ext cx="2068515" cy="623248"/>
          </a:xfrm>
          <a:prstGeom prst="rect">
            <a:avLst/>
          </a:prstGeom>
        </p:spPr>
        <p:txBody>
          <a:bodyPr wrap="none" lIns="68580" tIns="34290" rIns="68580" bIns="3429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黑体" panose="02010609060101010101" charset="-122"/>
              </a:rPr>
              <a:t>王</a:t>
            </a:r>
            <a:r>
              <a:rPr kumimoji="0" lang="en-US" altLang="zh-CN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黑体" panose="02010609060101010101" charset="-122"/>
              </a:rPr>
              <a:t>+</a:t>
            </a:r>
            <a:r>
              <a:rPr kumimoji="0" lang="zh-CN" alt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黑体" panose="02010609060101010101" charset="-122"/>
              </a:rPr>
              <a:t>朱</a:t>
            </a:r>
            <a:r>
              <a:rPr kumimoji="0" lang="en-US" altLang="zh-CN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黑体" panose="02010609060101010101" charset="-122"/>
              </a:rPr>
              <a:t>=</a:t>
            </a:r>
            <a:r>
              <a:rPr kumimoji="0" lang="zh-CN" alt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黑体" panose="02010609060101010101" charset="-122"/>
              </a:rPr>
              <a:t>珠</a:t>
            </a:r>
            <a:endParaRPr kumimoji="0" lang="en-US" altLang="zh-CN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Bold" panose="02010600030101010101" pitchFamily="34" charset="-122"/>
              <a:ea typeface="思源黑体 CN Bold" panose="02010600030101010101" pitchFamily="34" charset="-122"/>
              <a:cs typeface="黑体" panose="02010609060101010101" charset="-122"/>
            </a:endParaRPr>
          </a:p>
        </p:txBody>
      </p:sp>
      <p:sp>
        <p:nvSpPr>
          <p:cNvPr id="29" name="矩形 28"/>
          <p:cNvSpPr/>
          <p:nvPr/>
        </p:nvSpPr>
        <p:spPr>
          <a:xfrm>
            <a:off x="3602354" y="5102638"/>
            <a:ext cx="2068515" cy="623248"/>
          </a:xfrm>
          <a:prstGeom prst="rect">
            <a:avLst/>
          </a:prstGeom>
        </p:spPr>
        <p:txBody>
          <a:bodyPr wrap="none" lIns="68580" tIns="34290" rIns="68580" bIns="3429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黑体" panose="02010609060101010101" charset="-122"/>
              </a:rPr>
              <a:t>身</a:t>
            </a:r>
            <a:r>
              <a:rPr kumimoji="0" lang="en-US" altLang="zh-CN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黑体" panose="02010609060101010101" charset="-122"/>
              </a:rPr>
              <a:t>+</a:t>
            </a:r>
            <a:r>
              <a:rPr kumimoji="0" lang="zh-CN" alt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黑体" panose="02010609060101010101" charset="-122"/>
              </a:rPr>
              <a:t>尚</a:t>
            </a:r>
            <a:r>
              <a:rPr kumimoji="0" lang="en-US" altLang="zh-CN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黑体" panose="02010609060101010101" charset="-122"/>
              </a:rPr>
              <a:t>=</a:t>
            </a:r>
            <a:r>
              <a:rPr kumimoji="0" lang="zh-CN" alt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黑体" panose="02010609060101010101" charset="-122"/>
              </a:rPr>
              <a:t>躺</a:t>
            </a:r>
            <a:endParaRPr kumimoji="0" lang="en-US" altLang="zh-CN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Bold" panose="02010600030101010101" pitchFamily="34" charset="-122"/>
              <a:ea typeface="思源黑体 CN Bold" panose="02010600030101010101" pitchFamily="34" charset="-122"/>
              <a:cs typeface="黑体" panose="02010609060101010101" charset="-122"/>
            </a:endParaRPr>
          </a:p>
        </p:txBody>
      </p:sp>
      <p:grpSp>
        <p:nvGrpSpPr>
          <p:cNvPr id="9" name="组合 8"/>
          <p:cNvGrpSpPr/>
          <p:nvPr/>
        </p:nvGrpSpPr>
        <p:grpSpPr>
          <a:xfrm>
            <a:off x="3602354" y="2042353"/>
            <a:ext cx="7847524" cy="1204430"/>
            <a:chOff x="3413510" y="2517097"/>
            <a:chExt cx="7847524" cy="1204430"/>
          </a:xfrm>
        </p:grpSpPr>
        <p:sp>
          <p:nvSpPr>
            <p:cNvPr id="12" name="矩形 11"/>
            <p:cNvSpPr/>
            <p:nvPr/>
          </p:nvSpPr>
          <p:spPr>
            <a:xfrm>
              <a:off x="4711767" y="3098288"/>
              <a:ext cx="600146" cy="623239"/>
            </a:xfrm>
            <a:prstGeom prst="rect">
              <a:avLst/>
            </a:prstGeom>
          </p:spPr>
          <p:txBody>
            <a:bodyPr wrap="none" lIns="68571" tIns="34286" rIns="68571" bIns="34286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思源黑体 CN Bold" panose="02010600030101010101" pitchFamily="34" charset="-122"/>
                  <a:ea typeface="思源黑体 CN Bold" panose="02010600030101010101" pitchFamily="34" charset="-122"/>
                  <a:cs typeface="+mn-cs"/>
                </a:rPr>
                <a:t>躺</a:t>
              </a:r>
            </a:p>
          </p:txBody>
        </p:sp>
        <p:sp>
          <p:nvSpPr>
            <p:cNvPr id="13" name="矩形 12"/>
            <p:cNvSpPr/>
            <p:nvPr/>
          </p:nvSpPr>
          <p:spPr>
            <a:xfrm>
              <a:off x="4608015" y="2517097"/>
              <a:ext cx="1196463" cy="577073"/>
            </a:xfrm>
            <a:prstGeom prst="rect">
              <a:avLst/>
            </a:prstGeom>
          </p:spPr>
          <p:txBody>
            <a:bodyPr wrap="none" lIns="68571" tIns="34286" rIns="68571" bIns="34286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33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思源黑体 CN Bold" panose="02010600030101010101" pitchFamily="34" charset="-122"/>
                  <a:ea typeface="思源黑体 CN Bold" panose="02010600030101010101" pitchFamily="34" charset="-122"/>
                  <a:cs typeface="汉语拼音" panose="020B0604020202020204" pitchFamily="34" charset="0"/>
                </a:rPr>
                <a:t>tǎng</a:t>
              </a:r>
              <a:r>
                <a:rPr kumimoji="0" lang="en-US" altLang="zh-CN" sz="33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思源黑体 CN Bold" panose="02010600030101010101" pitchFamily="34" charset="-122"/>
                  <a:ea typeface="思源黑体 CN Bold" panose="02010600030101010101" pitchFamily="34" charset="-122"/>
                  <a:cs typeface="汉语拼音" panose="020B0604020202020204" pitchFamily="34" charset="0"/>
                </a:rPr>
                <a:t> </a:t>
              </a:r>
              <a:endParaRPr kumimoji="0" lang="zh-CN" altLang="en-US" sz="33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汉语拼音" panose="020B0604020202020204" pitchFamily="34" charset="0"/>
              </a:endParaRPr>
            </a:p>
          </p:txBody>
        </p:sp>
        <p:sp>
          <p:nvSpPr>
            <p:cNvPr id="59" name="矩形 58"/>
            <p:cNvSpPr/>
            <p:nvPr/>
          </p:nvSpPr>
          <p:spPr>
            <a:xfrm>
              <a:off x="3413510" y="3099392"/>
              <a:ext cx="535297" cy="621030"/>
            </a:xfrm>
            <a:prstGeom prst="rect">
              <a:avLst/>
            </a:prstGeom>
          </p:spPr>
          <p:txBody>
            <a:bodyPr wrap="square" lIns="68571" tIns="34286" rIns="68571" bIns="34286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思源黑体 CN Bold" panose="02010600030101010101" pitchFamily="34" charset="-122"/>
                  <a:ea typeface="思源黑体 CN Bold" panose="02010600030101010101" pitchFamily="34" charset="-122"/>
                  <a:cs typeface="+mn-cs"/>
                </a:rPr>
                <a:t>身</a:t>
              </a:r>
            </a:p>
          </p:txBody>
        </p:sp>
        <p:sp>
          <p:nvSpPr>
            <p:cNvPr id="23" name="右箭头 22"/>
            <p:cNvSpPr/>
            <p:nvPr/>
          </p:nvSpPr>
          <p:spPr>
            <a:xfrm>
              <a:off x="4121452" y="3324669"/>
              <a:ext cx="417671" cy="170476"/>
            </a:xfrm>
            <a:prstGeom prst="rightArrow">
              <a:avLst/>
            </a:prstGeom>
            <a:solidFill>
              <a:schemeClr val="bg1"/>
            </a:solidFill>
            <a:ln>
              <a:solidFill>
                <a:srgbClr val="6CCCA6"/>
              </a:solidFill>
            </a:ln>
            <a:effectLst>
              <a:outerShdw blurRad="444500" dist="254000" dir="8100000" algn="tr" rotWithShape="0">
                <a:prstClr val="black">
                  <a:alpha val="5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71" tIns="34286" rIns="68571" bIns="34286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+mn-cs"/>
              </a:endParaRPr>
            </a:p>
          </p:txBody>
        </p:sp>
        <p:sp>
          <p:nvSpPr>
            <p:cNvPr id="64" name="矩形 63"/>
            <p:cNvSpPr/>
            <p:nvPr/>
          </p:nvSpPr>
          <p:spPr>
            <a:xfrm>
              <a:off x="5678667" y="3209713"/>
              <a:ext cx="5582367" cy="438574"/>
            </a:xfrm>
            <a:prstGeom prst="rect">
              <a:avLst/>
            </a:prstGeom>
          </p:spPr>
          <p:txBody>
            <a:bodyPr wrap="square" lIns="68571" tIns="34286" rIns="68571" bIns="34286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思源黑体 CN Bold" panose="02010600030101010101" pitchFamily="34" charset="-122"/>
                  <a:ea typeface="思源黑体 CN Bold" panose="02010600030101010101" pitchFamily="34" charset="-122"/>
                  <a:cs typeface="黑体" panose="02010609060101010101" charset="-122"/>
                  <a:sym typeface="+mn-ea"/>
                </a:rPr>
                <a:t>“身”变成身字旁时，最后一笔不出头。</a:t>
              </a:r>
              <a:r>
                <a:rPr kumimoji="0" lang="en-US" altLang="zh-CN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思源黑体 CN Bold" panose="02010600030101010101" pitchFamily="34" charset="-122"/>
                  <a:ea typeface="思源黑体 CN Bold" panose="02010600030101010101" pitchFamily="34" charset="-122"/>
                  <a:cs typeface="黑体" panose="02010609060101010101" charset="-122"/>
                  <a:sym typeface="+mn-ea"/>
                </a:rPr>
                <a:t> </a:t>
              </a:r>
            </a:p>
          </p:txBody>
        </p:sp>
      </p:grpSp>
      <p:sp>
        <p:nvSpPr>
          <p:cNvPr id="30" name="矩形 29"/>
          <p:cNvSpPr/>
          <p:nvPr/>
        </p:nvSpPr>
        <p:spPr>
          <a:xfrm>
            <a:off x="6199232" y="4100459"/>
            <a:ext cx="2068515" cy="623248"/>
          </a:xfrm>
          <a:prstGeom prst="rect">
            <a:avLst/>
          </a:prstGeom>
        </p:spPr>
        <p:txBody>
          <a:bodyPr wrap="none" lIns="68580" tIns="34290" rIns="68580" bIns="3429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黑体" panose="02010609060101010101" charset="-122"/>
              </a:rPr>
              <a:t>亻</a:t>
            </a:r>
            <a:r>
              <a:rPr kumimoji="0" lang="en-US" altLang="zh-CN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黑体" panose="02010609060101010101" charset="-122"/>
              </a:rPr>
              <a:t>+</a:t>
            </a:r>
            <a:r>
              <a:rPr kumimoji="0" lang="zh-CN" alt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黑体" panose="02010609060101010101" charset="-122"/>
              </a:rPr>
              <a:t>亭</a:t>
            </a:r>
            <a:r>
              <a:rPr kumimoji="0" lang="en-US" altLang="zh-CN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黑体" panose="02010609060101010101" charset="-122"/>
              </a:rPr>
              <a:t>=</a:t>
            </a:r>
            <a:r>
              <a:rPr kumimoji="0" lang="zh-CN" alt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黑体" panose="02010609060101010101" charset="-122"/>
              </a:rPr>
              <a:t>停</a:t>
            </a:r>
            <a:endParaRPr kumimoji="0" lang="en-US" altLang="zh-CN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Bold" panose="02010600030101010101" pitchFamily="34" charset="-122"/>
              <a:ea typeface="思源黑体 CN Bold" panose="02010600030101010101" pitchFamily="34" charset="-122"/>
              <a:cs typeface="黑体" panose="02010609060101010101" charset="-122"/>
            </a:endParaRPr>
          </a:p>
        </p:txBody>
      </p:sp>
      <p:sp>
        <p:nvSpPr>
          <p:cNvPr id="61" name="矩形 60"/>
          <p:cNvSpPr/>
          <p:nvPr/>
        </p:nvSpPr>
        <p:spPr>
          <a:xfrm>
            <a:off x="6199232" y="5102540"/>
            <a:ext cx="2068515" cy="623248"/>
          </a:xfrm>
          <a:prstGeom prst="rect">
            <a:avLst/>
          </a:prstGeom>
        </p:spPr>
        <p:txBody>
          <a:bodyPr wrap="none" lIns="68580" tIns="34290" rIns="68580" bIns="3429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黑体" panose="02010609060101010101" charset="-122"/>
              </a:rPr>
              <a:t>木</a:t>
            </a:r>
            <a:r>
              <a:rPr kumimoji="0" lang="en-US" altLang="zh-CN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黑体" panose="02010609060101010101" charset="-122"/>
              </a:rPr>
              <a:t>+</a:t>
            </a:r>
            <a:r>
              <a:rPr kumimoji="0" lang="zh-CN" alt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黑体" panose="02010609060101010101" charset="-122"/>
              </a:rPr>
              <a:t>几</a:t>
            </a:r>
            <a:r>
              <a:rPr kumimoji="0" lang="en-US" altLang="zh-CN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黑体" panose="02010609060101010101" charset="-122"/>
              </a:rPr>
              <a:t>=</a:t>
            </a:r>
            <a:r>
              <a:rPr kumimoji="0" lang="zh-CN" alt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黑体" panose="02010609060101010101" charset="-122"/>
              </a:rPr>
              <a:t>机</a:t>
            </a:r>
            <a:endParaRPr kumimoji="0" lang="en-US" altLang="zh-CN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Bold" panose="02010600030101010101" pitchFamily="34" charset="-122"/>
              <a:ea typeface="思源黑体 CN Bold" panose="02010600030101010101" pitchFamily="34" charset="-122"/>
              <a:cs typeface="黑体" panose="02010609060101010101" charset="-122"/>
            </a:endParaRPr>
          </a:p>
        </p:txBody>
      </p:sp>
      <p:sp>
        <p:nvSpPr>
          <p:cNvPr id="58" name="文本占位符 7"/>
          <p:cNvSpPr>
            <a:spLocks noGrp="1"/>
          </p:cNvSpPr>
          <p:nvPr>
            <p:ph type="body" sz="quarter" idx="10"/>
          </p:nvPr>
        </p:nvSpPr>
        <p:spPr>
          <a:xfrm>
            <a:off x="820738" y="349250"/>
            <a:ext cx="2601912" cy="436563"/>
          </a:xfrm>
        </p:spPr>
        <p:txBody>
          <a:bodyPr/>
          <a:lstStyle/>
          <a:p>
            <a:r>
              <a:rPr lang="en-US" altLang="zh-CN" dirty="0"/>
              <a:t>02  </a:t>
            </a:r>
            <a:r>
              <a:rPr lang="zh-CN" altLang="en-US" dirty="0"/>
              <a:t>字词揭秘</a:t>
            </a:r>
          </a:p>
        </p:txBody>
      </p:sp>
      <p:sp>
        <p:nvSpPr>
          <p:cNvPr id="60" name="矩形: 圆角 59"/>
          <p:cNvSpPr/>
          <p:nvPr/>
        </p:nvSpPr>
        <p:spPr>
          <a:xfrm>
            <a:off x="647700" y="1132114"/>
            <a:ext cx="10896600" cy="5216072"/>
          </a:xfrm>
          <a:prstGeom prst="roundRect">
            <a:avLst>
              <a:gd name="adj" fmla="val 6851"/>
            </a:avLst>
          </a:prstGeom>
          <a:noFill/>
          <a:ln>
            <a:solidFill>
              <a:srgbClr val="6CCCA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思源黑体 CN Bold" panose="02010600030101010101" pitchFamily="34" charset="-122"/>
              <a:ea typeface="思源黑体 CN Bold" panose="02010600030101010101" pitchFamily="34" charset="-122"/>
            </a:endParaRPr>
          </a:p>
        </p:txBody>
      </p:sp>
      <p:sp>
        <p:nvSpPr>
          <p:cNvPr id="62" name="文本框 61"/>
          <p:cNvSpPr txBox="1"/>
          <p:nvPr/>
        </p:nvSpPr>
        <p:spPr>
          <a:xfrm>
            <a:off x="8379128" y="703475"/>
            <a:ext cx="2424430" cy="890171"/>
          </a:xfrm>
          <a:prstGeom prst="cloudCallout">
            <a:avLst>
              <a:gd name="adj1" fmla="val 41188"/>
              <a:gd name="adj2" fmla="val 66326"/>
            </a:avLst>
          </a:prstGeom>
          <a:solidFill>
            <a:schemeClr val="bg1"/>
          </a:solidFill>
          <a:ln>
            <a:solidFill>
              <a:srgbClr val="6CCCA6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+mn-cs"/>
              </a:rPr>
              <a:t>我会认</a:t>
            </a: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  <p:bldP spid="29" grpId="0"/>
      <p:bldP spid="30" grpId="0"/>
      <p:bldP spid="6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 descr="2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37406" y="1524000"/>
            <a:ext cx="7635240" cy="4485640"/>
          </a:xfrm>
          <a:prstGeom prst="rect">
            <a:avLst/>
          </a:prstGeom>
        </p:spPr>
      </p:pic>
      <p:sp>
        <p:nvSpPr>
          <p:cNvPr id="4" name="文本框 3"/>
          <p:cNvSpPr txBox="1"/>
          <p:nvPr/>
        </p:nvSpPr>
        <p:spPr>
          <a:xfrm>
            <a:off x="2737126" y="2586355"/>
            <a:ext cx="7134860" cy="332295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黑体" panose="02010609060101010101" charset="-122"/>
              </a:rPr>
              <a:t>亮晶晶：</a:t>
            </a: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黑体" panose="02010609060101010101" charset="-122"/>
              </a:rPr>
              <a:t>形容物体明亮，闪烁发光。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黑体" panose="02010609060101010101" charset="-122"/>
              </a:rPr>
              <a:t>歌台：</a:t>
            </a: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黑体" panose="02010609060101010101" charset="-122"/>
              </a:rPr>
              <a:t>供歌手唱歌时站立的台子。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黑体" panose="02010609060101010101" charset="-122"/>
              </a:rPr>
              <a:t>放声：</a:t>
            </a: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黑体" panose="02010609060101010101" charset="-122"/>
              </a:rPr>
              <a:t>放开声音，尽情地。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黑体" panose="02010609060101010101" charset="-122"/>
              </a:rPr>
              <a:t>笑嘻嘻：</a:t>
            </a: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黑体" panose="02010609060101010101" charset="-122"/>
              </a:rPr>
              <a:t>形容微笑的样子。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黑体" panose="02010609060101010101" charset="-122"/>
              </a:rPr>
              <a:t>透明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黑体" panose="02010609060101010101" charset="-122"/>
              </a:rPr>
              <a:t> </a:t>
            </a: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黑体" panose="02010609060101010101" charset="-122"/>
              </a:rPr>
              <a:t>：</a:t>
            </a: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黑体" panose="02010609060101010101" charset="-122"/>
              </a:rPr>
              <a:t>（物体）能透过光线的。</a:t>
            </a:r>
            <a:endParaRPr kumimoji="0" lang="zh-CN" alt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Bold" panose="02010600030101010101" pitchFamily="34" charset="-122"/>
              <a:ea typeface="思源黑体 CN Bold" panose="02010600030101010101" pitchFamily="34" charset="-122"/>
              <a:cs typeface="黑体" panose="02010609060101010101" charset="-122"/>
            </a:endParaRPr>
          </a:p>
        </p:txBody>
      </p:sp>
      <p:sp>
        <p:nvSpPr>
          <p:cNvPr id="44" name="文本占位符 7"/>
          <p:cNvSpPr>
            <a:spLocks noGrp="1"/>
          </p:cNvSpPr>
          <p:nvPr>
            <p:ph type="body" sz="quarter" idx="10"/>
          </p:nvPr>
        </p:nvSpPr>
        <p:spPr>
          <a:xfrm>
            <a:off x="820738" y="349250"/>
            <a:ext cx="2601912" cy="437327"/>
          </a:xfrm>
        </p:spPr>
        <p:txBody>
          <a:bodyPr/>
          <a:lstStyle/>
          <a:p>
            <a:r>
              <a:rPr lang="en-US" altLang="zh-CN" dirty="0"/>
              <a:t>02  </a:t>
            </a:r>
            <a:r>
              <a:rPr lang="zh-CN" altLang="en-US" dirty="0"/>
              <a:t>字词揭秘</a:t>
            </a:r>
          </a:p>
        </p:txBody>
      </p:sp>
      <p:sp>
        <p:nvSpPr>
          <p:cNvPr id="45" name="矩形: 圆角 44"/>
          <p:cNvSpPr/>
          <p:nvPr/>
        </p:nvSpPr>
        <p:spPr>
          <a:xfrm>
            <a:off x="647700" y="1132114"/>
            <a:ext cx="10896600" cy="5216072"/>
          </a:xfrm>
          <a:prstGeom prst="roundRect">
            <a:avLst>
              <a:gd name="adj" fmla="val 6851"/>
            </a:avLst>
          </a:prstGeom>
          <a:noFill/>
          <a:ln>
            <a:solidFill>
              <a:srgbClr val="6CCCA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思源黑体 CN Bold" panose="02010600030101010101" pitchFamily="34" charset="-122"/>
              <a:ea typeface="思源黑体 CN Bold" panose="02010600030101010101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3" name="Group 47"/>
          <p:cNvGraphicFramePr>
            <a:graphicFrameLocks noGrp="1"/>
          </p:cNvGraphicFramePr>
          <p:nvPr/>
        </p:nvGraphicFramePr>
        <p:xfrm>
          <a:off x="2855769" y="2604661"/>
          <a:ext cx="900113" cy="900113"/>
        </p:xfrm>
        <a:graphic>
          <a:graphicData uri="http://schemas.openxmlformats.org/drawingml/2006/table">
            <a:tbl>
              <a:tblPr/>
              <a:tblGrid>
                <a:gridCol w="44623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5388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47941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6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思源黑体 CN Bold" panose="02010600030101010101" pitchFamily="34" charset="-122"/>
                        <a:ea typeface="宋体" panose="02010600030101010101" pitchFamily="2" charset="-122"/>
                      </a:endParaRPr>
                    </a:p>
                  </a:txBody>
                  <a:tcPr marL="91460" marR="91460" marT="34303" marB="3430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6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思源黑体 CN Bold" panose="02010600030101010101" pitchFamily="34" charset="-122"/>
                        <a:ea typeface="宋体" panose="02010600030101010101" pitchFamily="2" charset="-122"/>
                      </a:endParaRPr>
                    </a:p>
                  </a:txBody>
                  <a:tcPr marL="91460" marR="91460" marT="34303" marB="34303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2172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思源黑体 CN Bold" panose="02010600030101010101" pitchFamily="34" charset="-122"/>
                        <a:ea typeface="宋体" panose="02010600030101010101" pitchFamily="2" charset="-122"/>
                      </a:endParaRPr>
                    </a:p>
                  </a:txBody>
                  <a:tcPr marL="91460" marR="91460" marT="34303" marB="3430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思源黑体 CN Bold" panose="02010600030101010101" pitchFamily="34" charset="-122"/>
                        <a:ea typeface="宋体" panose="02010600030101010101" pitchFamily="2" charset="-122"/>
                      </a:endParaRPr>
                    </a:p>
                  </a:txBody>
                  <a:tcPr marL="91460" marR="91460" marT="34303" marB="34303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34" name="Group 47"/>
          <p:cNvGraphicFramePr>
            <a:graphicFrameLocks noGrp="1"/>
          </p:cNvGraphicFramePr>
          <p:nvPr/>
        </p:nvGraphicFramePr>
        <p:xfrm>
          <a:off x="4696903" y="2604661"/>
          <a:ext cx="900113" cy="900113"/>
        </p:xfrm>
        <a:graphic>
          <a:graphicData uri="http://schemas.openxmlformats.org/drawingml/2006/table">
            <a:tbl>
              <a:tblPr/>
              <a:tblGrid>
                <a:gridCol w="44623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5388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47941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6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思源黑体 CN Bold" panose="02010600030101010101" pitchFamily="34" charset="-122"/>
                        <a:ea typeface="宋体" panose="02010600030101010101" pitchFamily="2" charset="-122"/>
                      </a:endParaRPr>
                    </a:p>
                  </a:txBody>
                  <a:tcPr marL="91460" marR="91460" marT="34303" marB="3430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6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思源黑体 CN Bold" panose="02010600030101010101" pitchFamily="34" charset="-122"/>
                        <a:ea typeface="宋体" panose="02010600030101010101" pitchFamily="2" charset="-122"/>
                      </a:endParaRPr>
                    </a:p>
                  </a:txBody>
                  <a:tcPr marL="91460" marR="91460" marT="34303" marB="34303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2172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思源黑体 CN Bold" panose="02010600030101010101" pitchFamily="34" charset="-122"/>
                        <a:ea typeface="宋体" panose="02010600030101010101" pitchFamily="2" charset="-122"/>
                      </a:endParaRPr>
                    </a:p>
                  </a:txBody>
                  <a:tcPr marL="91460" marR="91460" marT="34303" marB="3430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思源黑体 CN Bold" panose="02010600030101010101" pitchFamily="34" charset="-122"/>
                        <a:ea typeface="宋体" panose="02010600030101010101" pitchFamily="2" charset="-122"/>
                      </a:endParaRPr>
                    </a:p>
                  </a:txBody>
                  <a:tcPr marL="91460" marR="91460" marT="34303" marB="34303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35" name="Group 47"/>
          <p:cNvGraphicFramePr>
            <a:graphicFrameLocks noGrp="1"/>
          </p:cNvGraphicFramePr>
          <p:nvPr/>
        </p:nvGraphicFramePr>
        <p:xfrm>
          <a:off x="6487603" y="2621171"/>
          <a:ext cx="900113" cy="900113"/>
        </p:xfrm>
        <a:graphic>
          <a:graphicData uri="http://schemas.openxmlformats.org/drawingml/2006/table">
            <a:tbl>
              <a:tblPr/>
              <a:tblGrid>
                <a:gridCol w="44623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5388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47941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6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思源黑体 CN Bold" panose="02010600030101010101" pitchFamily="34" charset="-122"/>
                        <a:ea typeface="宋体" panose="02010600030101010101" pitchFamily="2" charset="-122"/>
                      </a:endParaRPr>
                    </a:p>
                  </a:txBody>
                  <a:tcPr marL="91460" marR="91460" marT="34303" marB="3430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6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思源黑体 CN Bold" panose="02010600030101010101" pitchFamily="34" charset="-122"/>
                        <a:ea typeface="宋体" panose="02010600030101010101" pitchFamily="2" charset="-122"/>
                      </a:endParaRPr>
                    </a:p>
                  </a:txBody>
                  <a:tcPr marL="91460" marR="91460" marT="34303" marB="34303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2172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思源黑体 CN Bold" panose="02010600030101010101" pitchFamily="34" charset="-122"/>
                        <a:ea typeface="宋体" panose="02010600030101010101" pitchFamily="2" charset="-122"/>
                      </a:endParaRPr>
                    </a:p>
                  </a:txBody>
                  <a:tcPr marL="91460" marR="91460" marT="34303" marB="3430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思源黑体 CN Bold" panose="02010600030101010101" pitchFamily="34" charset="-122"/>
                        <a:ea typeface="宋体" panose="02010600030101010101" pitchFamily="2" charset="-122"/>
                      </a:endParaRPr>
                    </a:p>
                  </a:txBody>
                  <a:tcPr marL="91460" marR="91460" marT="34303" marB="34303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36" name="Group 47"/>
          <p:cNvGraphicFramePr>
            <a:graphicFrameLocks noGrp="1"/>
          </p:cNvGraphicFramePr>
          <p:nvPr/>
        </p:nvGraphicFramePr>
        <p:xfrm>
          <a:off x="8259888" y="2604661"/>
          <a:ext cx="900113" cy="900113"/>
        </p:xfrm>
        <a:graphic>
          <a:graphicData uri="http://schemas.openxmlformats.org/drawingml/2006/table">
            <a:tbl>
              <a:tblPr/>
              <a:tblGrid>
                <a:gridCol w="44623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5388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47941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6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思源黑体 CN Bold" panose="02010600030101010101" pitchFamily="34" charset="-122"/>
                        <a:ea typeface="宋体" panose="02010600030101010101" pitchFamily="2" charset="-122"/>
                      </a:endParaRPr>
                    </a:p>
                  </a:txBody>
                  <a:tcPr marL="91460" marR="91460" marT="34303" marB="3430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6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思源黑体 CN Bold" panose="02010600030101010101" pitchFamily="34" charset="-122"/>
                        <a:ea typeface="宋体" panose="02010600030101010101" pitchFamily="2" charset="-122"/>
                      </a:endParaRPr>
                    </a:p>
                  </a:txBody>
                  <a:tcPr marL="91460" marR="91460" marT="34303" marB="34303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2172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思源黑体 CN Bold" panose="02010600030101010101" pitchFamily="34" charset="-122"/>
                        <a:ea typeface="宋体" panose="02010600030101010101" pitchFamily="2" charset="-122"/>
                      </a:endParaRPr>
                    </a:p>
                  </a:txBody>
                  <a:tcPr marL="91460" marR="91460" marT="34303" marB="3430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思源黑体 CN Bold" panose="02010600030101010101" pitchFamily="34" charset="-122"/>
                        <a:ea typeface="宋体" panose="02010600030101010101" pitchFamily="2" charset="-122"/>
                      </a:endParaRPr>
                    </a:p>
                  </a:txBody>
                  <a:tcPr marL="91460" marR="91460" marT="34303" marB="34303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39" name="Group 47"/>
          <p:cNvGraphicFramePr>
            <a:graphicFrameLocks noGrp="1"/>
          </p:cNvGraphicFramePr>
          <p:nvPr/>
        </p:nvGraphicFramePr>
        <p:xfrm>
          <a:off x="2846879" y="4234071"/>
          <a:ext cx="898525" cy="900113"/>
        </p:xfrm>
        <a:graphic>
          <a:graphicData uri="http://schemas.openxmlformats.org/drawingml/2006/table">
            <a:tbl>
              <a:tblPr/>
              <a:tblGrid>
                <a:gridCol w="44544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5308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47941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6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思源黑体 CN Bold" panose="02010600030101010101" pitchFamily="34" charset="-122"/>
                        <a:ea typeface="宋体" panose="02010600030101010101" pitchFamily="2" charset="-122"/>
                      </a:endParaRPr>
                    </a:p>
                  </a:txBody>
                  <a:tcPr marL="91299" marR="91299" marT="34303" marB="3430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6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思源黑体 CN Bold" panose="02010600030101010101" pitchFamily="34" charset="-122"/>
                        <a:ea typeface="宋体" panose="02010600030101010101" pitchFamily="2" charset="-122"/>
                      </a:endParaRPr>
                    </a:p>
                  </a:txBody>
                  <a:tcPr marL="91299" marR="91299" marT="34303" marB="34303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2172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思源黑体 CN Bold" panose="02010600030101010101" pitchFamily="34" charset="-122"/>
                        <a:ea typeface="宋体" panose="02010600030101010101" pitchFamily="2" charset="-122"/>
                      </a:endParaRPr>
                    </a:p>
                  </a:txBody>
                  <a:tcPr marL="91299" marR="91299" marT="34303" marB="3430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思源黑体 CN Bold" panose="02010600030101010101" pitchFamily="34" charset="-122"/>
                        <a:ea typeface="宋体" panose="02010600030101010101" pitchFamily="2" charset="-122"/>
                      </a:endParaRPr>
                    </a:p>
                  </a:txBody>
                  <a:tcPr marL="91299" marR="91299" marT="34303" marB="34303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40" name="Group 47"/>
          <p:cNvGraphicFramePr>
            <a:graphicFrameLocks noGrp="1"/>
          </p:cNvGraphicFramePr>
          <p:nvPr/>
        </p:nvGraphicFramePr>
        <p:xfrm>
          <a:off x="4688331" y="4222641"/>
          <a:ext cx="898525" cy="900113"/>
        </p:xfrm>
        <a:graphic>
          <a:graphicData uri="http://schemas.openxmlformats.org/drawingml/2006/table">
            <a:tbl>
              <a:tblPr/>
              <a:tblGrid>
                <a:gridCol w="44544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5308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47941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6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思源黑体 CN Bold" panose="02010600030101010101" pitchFamily="34" charset="-122"/>
                        <a:ea typeface="宋体" panose="02010600030101010101" pitchFamily="2" charset="-122"/>
                      </a:endParaRPr>
                    </a:p>
                  </a:txBody>
                  <a:tcPr marL="91299" marR="91299" marT="34303" marB="3430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6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思源黑体 CN Bold" panose="02010600030101010101" pitchFamily="34" charset="-122"/>
                        <a:ea typeface="宋体" panose="02010600030101010101" pitchFamily="2" charset="-122"/>
                      </a:endParaRPr>
                    </a:p>
                  </a:txBody>
                  <a:tcPr marL="91299" marR="91299" marT="34303" marB="34303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2172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思源黑体 CN Bold" panose="02010600030101010101" pitchFamily="34" charset="-122"/>
                        <a:ea typeface="宋体" panose="02010600030101010101" pitchFamily="2" charset="-122"/>
                      </a:endParaRPr>
                    </a:p>
                  </a:txBody>
                  <a:tcPr marL="91299" marR="91299" marT="34303" marB="3430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思源黑体 CN Bold" panose="02010600030101010101" pitchFamily="34" charset="-122"/>
                        <a:ea typeface="宋体" panose="02010600030101010101" pitchFamily="2" charset="-122"/>
                      </a:endParaRPr>
                    </a:p>
                  </a:txBody>
                  <a:tcPr marL="91299" marR="91299" marT="34303" marB="34303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41" name="Group 47"/>
          <p:cNvGraphicFramePr>
            <a:graphicFrameLocks noGrp="1"/>
          </p:cNvGraphicFramePr>
          <p:nvPr/>
        </p:nvGraphicFramePr>
        <p:xfrm>
          <a:off x="6498081" y="4234071"/>
          <a:ext cx="900112" cy="900113"/>
        </p:xfrm>
        <a:graphic>
          <a:graphicData uri="http://schemas.openxmlformats.org/drawingml/2006/table">
            <a:tbl>
              <a:tblPr/>
              <a:tblGrid>
                <a:gridCol w="44623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5388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47941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6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思源黑体 CN Bold" panose="02010600030101010101" pitchFamily="34" charset="-122"/>
                        <a:ea typeface="宋体" panose="02010600030101010101" pitchFamily="2" charset="-122"/>
                      </a:endParaRPr>
                    </a:p>
                  </a:txBody>
                  <a:tcPr marL="91460" marR="91460" marT="34303" marB="3430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6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思源黑体 CN Bold" panose="02010600030101010101" pitchFamily="34" charset="-122"/>
                        <a:ea typeface="宋体" panose="02010600030101010101" pitchFamily="2" charset="-122"/>
                      </a:endParaRPr>
                    </a:p>
                  </a:txBody>
                  <a:tcPr marL="91460" marR="91460" marT="34303" marB="34303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2172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思源黑体 CN Bold" panose="02010600030101010101" pitchFamily="34" charset="-122"/>
                        <a:ea typeface="宋体" panose="02010600030101010101" pitchFamily="2" charset="-122"/>
                      </a:endParaRPr>
                    </a:p>
                  </a:txBody>
                  <a:tcPr marL="91460" marR="91460" marT="34303" marB="3430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思源黑体 CN Bold" panose="02010600030101010101" pitchFamily="34" charset="-122"/>
                        <a:ea typeface="宋体" panose="02010600030101010101" pitchFamily="2" charset="-122"/>
                      </a:endParaRPr>
                    </a:p>
                  </a:txBody>
                  <a:tcPr marL="91460" marR="91460" marT="34303" marB="34303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45" name="矩形 44">
            <a:hlinkClick r:id="rId3" action="ppaction://hlinksldjump"/>
          </p:cNvPr>
          <p:cNvSpPr/>
          <p:nvPr/>
        </p:nvSpPr>
        <p:spPr>
          <a:xfrm>
            <a:off x="2865280" y="2611674"/>
            <a:ext cx="871855" cy="9220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5400" b="1" i="0" u="none" strike="noStrike" kern="1200" cap="none" spc="0" normalizeH="0" baseline="0" noProof="0" dirty="0">
                <a:ln>
                  <a:solidFill>
                    <a:prstClr val="white"/>
                  </a:solidFill>
                </a:ln>
                <a:solidFill>
                  <a:srgbClr val="C00000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+mn-cs"/>
              </a:rPr>
              <a:t>亮</a:t>
            </a:r>
          </a:p>
        </p:txBody>
      </p:sp>
      <p:sp>
        <p:nvSpPr>
          <p:cNvPr id="46" name="矩形 45">
            <a:hlinkClick r:id="rId4" action="ppaction://hlinksldjump"/>
          </p:cNvPr>
          <p:cNvSpPr/>
          <p:nvPr/>
        </p:nvSpPr>
        <p:spPr>
          <a:xfrm>
            <a:off x="4711003" y="2609718"/>
            <a:ext cx="871855" cy="9220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5400" b="1" i="0" u="none" strike="noStrike" kern="1200" cap="none" spc="0" normalizeH="0" baseline="0" noProof="0" dirty="0">
                <a:ln>
                  <a:solidFill>
                    <a:prstClr val="white"/>
                  </a:solidFill>
                </a:ln>
                <a:solidFill>
                  <a:srgbClr val="C00000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+mn-cs"/>
              </a:rPr>
              <a:t>机</a:t>
            </a:r>
          </a:p>
        </p:txBody>
      </p:sp>
      <p:sp>
        <p:nvSpPr>
          <p:cNvPr id="47" name="矩形 46">
            <a:hlinkClick r:id="rId3" action="ppaction://hlinksldjump"/>
          </p:cNvPr>
          <p:cNvSpPr/>
          <p:nvPr/>
        </p:nvSpPr>
        <p:spPr>
          <a:xfrm>
            <a:off x="6497763" y="2626228"/>
            <a:ext cx="871855" cy="9220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5400" b="1" i="0" u="none" strike="noStrike" kern="1200" cap="none" spc="0" normalizeH="0" baseline="0" noProof="0" dirty="0">
                <a:ln>
                  <a:solidFill>
                    <a:prstClr val="white"/>
                  </a:solidFill>
                </a:ln>
                <a:solidFill>
                  <a:srgbClr val="C00000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+mn-cs"/>
              </a:rPr>
              <a:t>台</a:t>
            </a:r>
          </a:p>
        </p:txBody>
      </p:sp>
      <p:sp>
        <p:nvSpPr>
          <p:cNvPr id="48" name="矩形 47">
            <a:hlinkClick r:id="rId5" action="ppaction://hlinksldjump"/>
          </p:cNvPr>
          <p:cNvSpPr/>
          <p:nvPr/>
        </p:nvSpPr>
        <p:spPr>
          <a:xfrm>
            <a:off x="8260496" y="2609718"/>
            <a:ext cx="871855" cy="9220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5400" b="1" i="0" u="none" strike="noStrike" kern="1200" cap="none" spc="0" normalizeH="0" baseline="0" noProof="0" dirty="0">
                <a:ln>
                  <a:solidFill>
                    <a:prstClr val="white"/>
                  </a:solidFill>
                </a:ln>
                <a:solidFill>
                  <a:srgbClr val="C00000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+mn-cs"/>
              </a:rPr>
              <a:t>放</a:t>
            </a:r>
          </a:p>
        </p:txBody>
      </p:sp>
      <p:sp>
        <p:nvSpPr>
          <p:cNvPr id="51" name="矩形 50">
            <a:hlinkClick r:id="" action="ppaction://noaction"/>
          </p:cNvPr>
          <p:cNvSpPr/>
          <p:nvPr/>
        </p:nvSpPr>
        <p:spPr>
          <a:xfrm>
            <a:off x="2855692" y="4239129"/>
            <a:ext cx="871855" cy="9220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5400" b="1" i="0" u="none" strike="noStrike" kern="1200" cap="none" spc="0" normalizeH="0" baseline="0" noProof="0" dirty="0">
                <a:ln>
                  <a:solidFill>
                    <a:prstClr val="white"/>
                  </a:solidFill>
                </a:ln>
                <a:solidFill>
                  <a:srgbClr val="C00000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+mn-cs"/>
              </a:rPr>
              <a:t>鱼</a:t>
            </a:r>
          </a:p>
        </p:txBody>
      </p:sp>
      <p:sp>
        <p:nvSpPr>
          <p:cNvPr id="52" name="矩形 51">
            <a:hlinkClick r:id="" action="ppaction://noaction"/>
          </p:cNvPr>
          <p:cNvSpPr/>
          <p:nvPr/>
        </p:nvSpPr>
        <p:spPr>
          <a:xfrm>
            <a:off x="4693777" y="4220596"/>
            <a:ext cx="871855" cy="9220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5400" b="1" i="0" u="none" strike="noStrike" kern="1200" cap="none" spc="0" normalizeH="0" baseline="0" noProof="0" dirty="0">
                <a:ln>
                  <a:solidFill>
                    <a:prstClr val="white"/>
                  </a:solidFill>
                </a:ln>
                <a:solidFill>
                  <a:srgbClr val="C00000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+mn-cs"/>
              </a:rPr>
              <a:t>朵</a:t>
            </a:r>
          </a:p>
        </p:txBody>
      </p:sp>
      <p:sp>
        <p:nvSpPr>
          <p:cNvPr id="53" name="矩形 52">
            <a:hlinkClick r:id="" action="ppaction://noaction"/>
          </p:cNvPr>
          <p:cNvSpPr/>
          <p:nvPr/>
        </p:nvSpPr>
        <p:spPr>
          <a:xfrm>
            <a:off x="6508547" y="4243498"/>
            <a:ext cx="871855" cy="9220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5400" b="1" i="0" u="none" strike="noStrike" kern="1200" cap="none" spc="0" normalizeH="0" baseline="0" noProof="0" dirty="0">
                <a:ln>
                  <a:solidFill>
                    <a:prstClr val="white"/>
                  </a:solidFill>
                </a:ln>
                <a:solidFill>
                  <a:srgbClr val="C00000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+mn-cs"/>
              </a:rPr>
              <a:t>美</a:t>
            </a:r>
          </a:p>
        </p:txBody>
      </p:sp>
      <p:sp>
        <p:nvSpPr>
          <p:cNvPr id="59" name="文本占位符 7"/>
          <p:cNvSpPr>
            <a:spLocks noGrp="1"/>
          </p:cNvSpPr>
          <p:nvPr>
            <p:ph type="body" sz="quarter" idx="10"/>
          </p:nvPr>
        </p:nvSpPr>
        <p:spPr>
          <a:xfrm>
            <a:off x="820738" y="349250"/>
            <a:ext cx="2601912" cy="436563"/>
          </a:xfrm>
        </p:spPr>
        <p:txBody>
          <a:bodyPr/>
          <a:lstStyle/>
          <a:p>
            <a:r>
              <a:rPr lang="en-US" altLang="zh-CN" dirty="0"/>
              <a:t>02  </a:t>
            </a:r>
            <a:r>
              <a:rPr lang="zh-CN" altLang="en-US" dirty="0"/>
              <a:t>字词揭秘</a:t>
            </a:r>
          </a:p>
        </p:txBody>
      </p:sp>
      <p:sp>
        <p:nvSpPr>
          <p:cNvPr id="60" name="矩形: 圆角 59"/>
          <p:cNvSpPr/>
          <p:nvPr/>
        </p:nvSpPr>
        <p:spPr>
          <a:xfrm>
            <a:off x="647700" y="1132114"/>
            <a:ext cx="10896600" cy="5216072"/>
          </a:xfrm>
          <a:prstGeom prst="roundRect">
            <a:avLst>
              <a:gd name="adj" fmla="val 6851"/>
            </a:avLst>
          </a:prstGeom>
          <a:noFill/>
          <a:ln>
            <a:solidFill>
              <a:srgbClr val="6CCCA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思源黑体 CN Bold" panose="02010600030101010101" pitchFamily="34" charset="-122"/>
              <a:ea typeface="思源黑体 CN Bold" panose="02010600030101010101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tx1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tx1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8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3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tx1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4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tx1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5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20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tx1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1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tx1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2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27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tx1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8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tx1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9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34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tx1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35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tx1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36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41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tx1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42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tx1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43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2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48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tx1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49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tx1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50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3"/>
                  </p:tgtEl>
                </p:cond>
              </p:nextCondLst>
            </p:seq>
          </p:childTnLst>
        </p:cTn>
      </p:par>
    </p:tnLst>
    <p:bldLst>
      <p:bldP spid="45" grpId="0"/>
      <p:bldP spid="46" grpId="0"/>
      <p:bldP spid="47" grpId="0"/>
      <p:bldP spid="48" grpId="0"/>
      <p:bldP spid="51" grpId="0"/>
      <p:bldP spid="52" grpId="0"/>
      <p:bldP spid="53" grpId="0"/>
    </p:bldLst>
  </p:timing>
</p:sld>
</file>

<file path=ppt/theme/theme1.xml><?xml version="1.0" encoding="utf-8"?>
<a:theme xmlns:a="http://schemas.openxmlformats.org/drawingml/2006/main" name="www.2ppt.com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959</Words>
  <Application>Microsoft Office PowerPoint</Application>
  <PresentationFormat>宽屏</PresentationFormat>
  <Paragraphs>246</Paragraphs>
  <Slides>25</Slides>
  <Notes>23</Notes>
  <HiddenSlides>0</HiddenSlides>
  <MMClips>7</MMClips>
  <ScaleCrop>false</ScaleCrop>
  <HeadingPairs>
    <vt:vector size="6" baseType="variant">
      <vt:variant>
        <vt:lpstr>已用的字体</vt:lpstr>
      </vt:variant>
      <vt:variant>
        <vt:i4>10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25</vt:i4>
      </vt:variant>
    </vt:vector>
  </HeadingPairs>
  <TitlesOfParts>
    <vt:vector size="36" baseType="lpstr">
      <vt:lpstr>Calibri</vt:lpstr>
      <vt:lpstr>庞门正道粗书体6.0</vt:lpstr>
      <vt:lpstr>黑体</vt:lpstr>
      <vt:lpstr>汉语拼音</vt:lpstr>
      <vt:lpstr>思源黑体 CN Bold</vt:lpstr>
      <vt:lpstr>Arial</vt:lpstr>
      <vt:lpstr>宋体</vt:lpstr>
      <vt:lpstr>楷体</vt:lpstr>
      <vt:lpstr>FandolFang R</vt:lpstr>
      <vt:lpstr>等线</vt:lpstr>
      <vt:lpstr>www.2ppt.com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www.ppt818.com</dc:title>
  <dc:subject>www.ppt818.com</dc:subject>
  <dc:creator>www.ppt818.com</dc:creator>
  <dc:description>www.ppt818.com-提供资源下载</dc:description>
  <cp:lastModifiedBy>Windows 用户</cp:lastModifiedBy>
  <cp:revision>40</cp:revision>
  <dcterms:created xsi:type="dcterms:W3CDTF">2020-06-05T01:58:00Z</dcterms:created>
  <dcterms:modified xsi:type="dcterms:W3CDTF">2023-01-13T15:35:35Z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2052-11.1.0.10463</vt:lpwstr>
  </property>
  <property fmtid="{D5CDD505-2E9C-101B-9397-08002B2CF9AE}" pid="3" name="ICV">
    <vt:lpwstr>08DB2A8CABFE459E91469C5BE666BA31</vt:lpwstr>
  </property>
  <property fmtid="{A09F084E-AD41-489F-8076-AA5BE3082BCA}" pid="100">
    <vt:ui4>5</vt:ui4>
  </property>
  <property fmtid="{64440492-4C8B-11D1-8B70-080036B11A03}" pid="11">
    <vt:lpwstr>www.2ppt.com-爱PPT提供资源下载</vt:lpwstr>
  </property>
</Properties>
</file>