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8" r:id="rId2"/>
    <p:sldId id="258" r:id="rId3"/>
    <p:sldId id="290" r:id="rId4"/>
    <p:sldId id="291" r:id="rId5"/>
    <p:sldId id="292" r:id="rId6"/>
    <p:sldId id="293" r:id="rId7"/>
    <p:sldId id="295" r:id="rId8"/>
    <p:sldId id="271" r:id="rId9"/>
    <p:sldId id="297" r:id="rId10"/>
    <p:sldId id="270" r:id="rId11"/>
    <p:sldId id="298" r:id="rId12"/>
    <p:sldId id="272" r:id="rId13"/>
    <p:sldId id="281" r:id="rId14"/>
    <p:sldId id="299" r:id="rId15"/>
    <p:sldId id="300" r:id="rId16"/>
    <p:sldId id="282" r:id="rId17"/>
    <p:sldId id="269" r:id="rId18"/>
    <p:sldId id="286" r:id="rId19"/>
    <p:sldId id="268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6600"/>
    <a:srgbClr val="0033CC"/>
    <a:srgbClr val="0000FF"/>
    <a:srgbClr val="FF0000"/>
    <a:srgbClr val="DCFEA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391BD-F91B-42CD-B97B-5B0399709EC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096A8-3A79-4AEE-B8E5-17449B4B65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096A8-3A79-4AEE-B8E5-17449B4B658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385763" y="1196975"/>
            <a:ext cx="5867400" cy="6119813"/>
          </a:xfrm>
          <a:prstGeom prst="ellipse">
            <a:avLst/>
          </a:prstGeom>
          <a:gradFill rotWithShape="1">
            <a:gsLst>
              <a:gs pos="0">
                <a:srgbClr val="FFCC00">
                  <a:alpha val="70000"/>
                </a:srgbClr>
              </a:gs>
              <a:gs pos="100000">
                <a:srgbClr val="FFCC00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395288" y="1196975"/>
            <a:ext cx="5867400" cy="6119813"/>
          </a:xfrm>
          <a:prstGeom prst="ellipse">
            <a:avLst/>
          </a:prstGeom>
          <a:gradFill rotWithShape="1">
            <a:gsLst>
              <a:gs pos="0">
                <a:srgbClr val="FFCC00">
                  <a:alpha val="70000"/>
                </a:srgbClr>
              </a:gs>
              <a:gs pos="100000">
                <a:srgbClr val="FFCC00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395288" y="1196975"/>
            <a:ext cx="5867400" cy="6119813"/>
          </a:xfrm>
          <a:prstGeom prst="ellipse">
            <a:avLst/>
          </a:prstGeom>
          <a:gradFill rotWithShape="1">
            <a:gsLst>
              <a:gs pos="0">
                <a:srgbClr val="FFCC00">
                  <a:alpha val="70000"/>
                </a:srgbClr>
              </a:gs>
              <a:gs pos="100000">
                <a:srgbClr val="FFCC00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754063" y="1916113"/>
            <a:ext cx="2376487" cy="2305050"/>
          </a:xfrm>
          <a:prstGeom prst="ellipse">
            <a:avLst/>
          </a:prstGeom>
          <a:gradFill rotWithShape="1">
            <a:gsLst>
              <a:gs pos="0">
                <a:srgbClr val="66FFFF">
                  <a:alpha val="70000"/>
                </a:srgbClr>
              </a:gs>
              <a:gs pos="100000">
                <a:srgbClr val="66FFFF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5219700" y="476250"/>
            <a:ext cx="3168650" cy="3384550"/>
          </a:xfrm>
          <a:prstGeom prst="ellipse">
            <a:avLst/>
          </a:prstGeom>
          <a:gradFill rotWithShape="1">
            <a:gsLst>
              <a:gs pos="0">
                <a:srgbClr val="66FF33">
                  <a:alpha val="70000"/>
                </a:srgbClr>
              </a:gs>
              <a:gs pos="100000">
                <a:srgbClr val="66FF33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4211638" y="1700213"/>
            <a:ext cx="3097212" cy="3097212"/>
          </a:xfrm>
          <a:prstGeom prst="ellipse">
            <a:avLst/>
          </a:prstGeom>
          <a:gradFill rotWithShape="1">
            <a:gsLst>
              <a:gs pos="0">
                <a:srgbClr val="CCFF33">
                  <a:alpha val="70000"/>
                </a:srgbClr>
              </a:gs>
              <a:gs pos="100000">
                <a:srgbClr val="CCFF33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59" name="Group 11"/>
          <p:cNvGrpSpPr/>
          <p:nvPr/>
        </p:nvGrpSpPr>
        <p:grpSpPr bwMode="auto">
          <a:xfrm>
            <a:off x="1244600" y="0"/>
            <a:ext cx="7113588" cy="6858000"/>
            <a:chOff x="0" y="0"/>
            <a:chExt cx="4481" cy="4320"/>
          </a:xfrm>
        </p:grpSpPr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0" y="0"/>
              <a:ext cx="0" cy="4320"/>
            </a:xfrm>
            <a:prstGeom prst="line">
              <a:avLst/>
            </a:prstGeom>
            <a:noFill/>
            <a:ln w="9525" cmpd="sng">
              <a:solidFill>
                <a:srgbClr val="FFFFFF">
                  <a:alpha val="37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408" y="0"/>
              <a:ext cx="0" cy="4320"/>
            </a:xfrm>
            <a:prstGeom prst="line">
              <a:avLst/>
            </a:prstGeom>
            <a:noFill/>
            <a:ln w="9525" cmpd="sng">
              <a:solidFill>
                <a:srgbClr val="FFFFFF">
                  <a:alpha val="37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1089" y="0"/>
              <a:ext cx="0" cy="4320"/>
            </a:xfrm>
            <a:prstGeom prst="line">
              <a:avLst/>
            </a:prstGeom>
            <a:noFill/>
            <a:ln w="9525" cmpd="sng">
              <a:solidFill>
                <a:srgbClr val="FFFFFF">
                  <a:alpha val="37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2084" y="0"/>
              <a:ext cx="0" cy="4320"/>
            </a:xfrm>
            <a:prstGeom prst="line">
              <a:avLst/>
            </a:prstGeom>
            <a:noFill/>
            <a:ln w="9525" cmpd="sng">
              <a:solidFill>
                <a:srgbClr val="FFFFFF">
                  <a:alpha val="37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2998" y="0"/>
              <a:ext cx="0" cy="4320"/>
            </a:xfrm>
            <a:prstGeom prst="line">
              <a:avLst/>
            </a:prstGeom>
            <a:noFill/>
            <a:ln w="9525" cmpd="sng">
              <a:solidFill>
                <a:srgbClr val="FFFFFF">
                  <a:alpha val="37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4128" y="0"/>
              <a:ext cx="0" cy="4320"/>
            </a:xfrm>
            <a:prstGeom prst="line">
              <a:avLst/>
            </a:prstGeom>
            <a:noFill/>
            <a:ln w="9525" cmpd="sng">
              <a:solidFill>
                <a:srgbClr val="FFFFFF">
                  <a:alpha val="37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4481" y="0"/>
              <a:ext cx="0" cy="4320"/>
            </a:xfrm>
            <a:prstGeom prst="line">
              <a:avLst/>
            </a:prstGeom>
            <a:noFill/>
            <a:ln w="9525" cmpd="sng">
              <a:solidFill>
                <a:srgbClr val="FFFFFF">
                  <a:alpha val="37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067" name="Picture 19" descr="0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60800"/>
            <a:ext cx="9144000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0" descr="标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95513"/>
            <a:ext cx="9163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9" name="Group 21"/>
          <p:cNvGrpSpPr/>
          <p:nvPr/>
        </p:nvGrpSpPr>
        <p:grpSpPr bwMode="auto">
          <a:xfrm>
            <a:off x="0" y="1814513"/>
            <a:ext cx="9144000" cy="2000250"/>
            <a:chOff x="0" y="0"/>
            <a:chExt cx="5760" cy="1260"/>
          </a:xfrm>
        </p:grpSpPr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12700" cmpd="sng">
              <a:solidFill>
                <a:srgbClr val="FFFFFF">
                  <a:alpha val="28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0" y="891"/>
              <a:ext cx="5760" cy="0"/>
            </a:xfrm>
            <a:prstGeom prst="line">
              <a:avLst/>
            </a:prstGeom>
            <a:noFill/>
            <a:ln w="9525" cmpd="sng">
              <a:solidFill>
                <a:srgbClr val="FFFFFF">
                  <a:alpha val="28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0" y="1071"/>
              <a:ext cx="5760" cy="0"/>
            </a:xfrm>
            <a:prstGeom prst="line">
              <a:avLst/>
            </a:prstGeom>
            <a:noFill/>
            <a:ln w="9525" cmpd="sng">
              <a:solidFill>
                <a:srgbClr val="FFFFFF">
                  <a:alpha val="28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0" y="1260"/>
              <a:ext cx="5760" cy="0"/>
            </a:xfrm>
            <a:prstGeom prst="line">
              <a:avLst/>
            </a:prstGeom>
            <a:noFill/>
            <a:ln w="9525" cmpd="sng">
              <a:solidFill>
                <a:srgbClr val="FFFFFF">
                  <a:alpha val="28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631825" y="2747963"/>
            <a:ext cx="782002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080808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 sz="1800" b="0">
              <a:latin typeface="Arial" panose="020B0604020202020204" pitchFamily="34" charset="0"/>
            </a:endParaRPr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109" name="Group 61"/>
          <p:cNvGrpSpPr/>
          <p:nvPr/>
        </p:nvGrpSpPr>
        <p:grpSpPr bwMode="auto">
          <a:xfrm>
            <a:off x="94685" y="3460351"/>
            <a:ext cx="4287838" cy="2732087"/>
            <a:chOff x="0" y="0"/>
            <a:chExt cx="2701" cy="1721"/>
          </a:xfrm>
        </p:grpSpPr>
        <p:grpSp>
          <p:nvGrpSpPr>
            <p:cNvPr id="2110" name="Group 62"/>
            <p:cNvGrpSpPr/>
            <p:nvPr/>
          </p:nvGrpSpPr>
          <p:grpSpPr bwMode="auto">
            <a:xfrm>
              <a:off x="597" y="0"/>
              <a:ext cx="2104" cy="1641"/>
              <a:chOff x="0" y="0"/>
              <a:chExt cx="2104" cy="1641"/>
            </a:xfrm>
          </p:grpSpPr>
          <p:sp>
            <p:nvSpPr>
              <p:cNvPr id="2111" name="Freeform 63"/>
              <p:cNvSpPr/>
              <p:nvPr/>
            </p:nvSpPr>
            <p:spPr bwMode="auto">
              <a:xfrm rot="13340979">
                <a:off x="167" y="0"/>
                <a:ext cx="1698" cy="1160"/>
              </a:xfrm>
              <a:custGeom>
                <a:avLst/>
                <a:gdLst>
                  <a:gd name="T0" fmla="*/ 0 w 2112"/>
                  <a:gd name="T1" fmla="*/ 0 h 1344"/>
                  <a:gd name="T2" fmla="*/ 0 w 2112"/>
                  <a:gd name="T3" fmla="*/ 1344 h 1344"/>
                  <a:gd name="T4" fmla="*/ 2112 w 2112"/>
                  <a:gd name="T5" fmla="*/ 0 h 1344"/>
                  <a:gd name="T6" fmla="*/ 0 w 2112"/>
                  <a:gd name="T7" fmla="*/ 0 h 1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2" h="1344">
                    <a:moveTo>
                      <a:pt x="0" y="0"/>
                    </a:moveTo>
                    <a:lnTo>
                      <a:pt x="0" y="1344"/>
                    </a:lnTo>
                    <a:lnTo>
                      <a:pt x="21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F2FF">
                  <a:alpha val="50000"/>
                </a:srgbClr>
              </a:solidFill>
              <a:ln w="19050" cap="flat" cmpd="sng">
                <a:solidFill>
                  <a:srgbClr val="003366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12" name="Group 64"/>
              <p:cNvGrpSpPr/>
              <p:nvPr/>
            </p:nvGrpSpPr>
            <p:grpSpPr bwMode="auto">
              <a:xfrm rot="29540980">
                <a:off x="1049" y="1068"/>
                <a:ext cx="953" cy="190"/>
                <a:chOff x="0" y="0"/>
                <a:chExt cx="1104" cy="236"/>
              </a:xfrm>
            </p:grpSpPr>
            <p:grpSp>
              <p:nvGrpSpPr>
                <p:cNvPr id="2113" name="Group 65"/>
                <p:cNvGrpSpPr>
                  <a:grpSpLocks noChangeAspect="1"/>
                </p:cNvGrpSpPr>
                <p:nvPr/>
              </p:nvGrpSpPr>
              <p:grpSpPr bwMode="auto">
                <a:xfrm>
                  <a:off x="47" y="0"/>
                  <a:ext cx="952" cy="48"/>
                  <a:chOff x="0" y="0"/>
                  <a:chExt cx="952" cy="29"/>
                </a:xfrm>
              </p:grpSpPr>
              <p:sp>
                <p:nvSpPr>
                  <p:cNvPr id="2114" name="Line 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0" y="0"/>
                    <a:ext cx="0" cy="26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5" name="Line 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6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6" name="Line 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7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9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8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6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9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2" y="0"/>
                    <a:ext cx="0" cy="2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0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9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1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5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2" name="Line 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1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3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8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4" name="Line 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64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5" name="Line 7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81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6" name="Line 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7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7" name="Line 7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3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8" name="Line 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30" y="0"/>
                    <a:ext cx="0" cy="2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9" name="Line 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46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0" name="Line 8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63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1" name="Line 8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79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2" name="Line 8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96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3" name="Line 8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12" y="0"/>
                    <a:ext cx="0" cy="29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4" name="Line 8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28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5" name="Line 8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45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6" name="Line 8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61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7" name="Line 8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78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8" name="Line 9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94" y="0"/>
                    <a:ext cx="0" cy="2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9" name="Line 9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10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0" name="Line 9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27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1" name="Line 9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3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2" name="Line 9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60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3" name="Line 9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76" y="0"/>
                    <a:ext cx="0" cy="29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4" name="Line 9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93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5" name="Line 9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09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6" name="Line 9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5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7" name="Line 9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42" y="0"/>
                    <a:ext cx="0" cy="2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8" name="Line 10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58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9" name="Line 10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75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0" name="Line 10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91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1" name="Line 10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08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2" name="Line 10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4" y="0"/>
                    <a:ext cx="0" cy="29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" name="Line 10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40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" name="Line 10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57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" name="Line 1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73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6" name="Line 10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0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7" name="Line 10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6" y="0"/>
                    <a:ext cx="0" cy="2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8" name="Line 1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22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9" name="Line 11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9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0" name="Line 11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55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1" name="Line 1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72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2" name="Line 1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88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3" name="Line 1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05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4" name="Line 1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21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5" name="Line 1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37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6" name="Line 11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54" y="0"/>
                    <a:ext cx="0" cy="2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7" name="Line 11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70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8" name="Line 12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87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9" name="Line 12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03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70" name="Line 12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19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71" name="Line 1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6" y="0"/>
                    <a:ext cx="0" cy="29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72" name="Line 1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52" y="0"/>
                    <a:ext cx="0" cy="14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0" y="44"/>
                  <a:ext cx="1104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DDF2FF">
                          <a:alpha val="50000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4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0     1      2     3      4      5</a:t>
                  </a:r>
                  <a:endParaRPr lang="en-US" sz="2400" b="0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</p:grpSp>
          <p:grpSp>
            <p:nvGrpSpPr>
              <p:cNvPr id="2174" name="Group 126"/>
              <p:cNvGrpSpPr/>
              <p:nvPr/>
            </p:nvGrpSpPr>
            <p:grpSpPr bwMode="auto">
              <a:xfrm rot="13340979">
                <a:off x="0" y="879"/>
                <a:ext cx="1472" cy="176"/>
                <a:chOff x="0" y="0"/>
                <a:chExt cx="1831" cy="204"/>
              </a:xfrm>
            </p:grpSpPr>
            <p:grpSp>
              <p:nvGrpSpPr>
                <p:cNvPr id="2175" name="Group 127"/>
                <p:cNvGrpSpPr/>
                <p:nvPr/>
              </p:nvGrpSpPr>
              <p:grpSpPr bwMode="auto">
                <a:xfrm rot="21600000">
                  <a:off x="70" y="0"/>
                  <a:ext cx="1560" cy="36"/>
                  <a:chOff x="0" y="0"/>
                  <a:chExt cx="4560" cy="86"/>
                </a:xfrm>
              </p:grpSpPr>
              <p:grpSp>
                <p:nvGrpSpPr>
                  <p:cNvPr id="2176" name="Group 128"/>
                  <p:cNvGrpSpPr/>
                  <p:nvPr/>
                </p:nvGrpSpPr>
                <p:grpSpPr bwMode="auto">
                  <a:xfrm>
                    <a:off x="0" y="0"/>
                    <a:ext cx="4464" cy="86"/>
                    <a:chOff x="0" y="0"/>
                    <a:chExt cx="4464" cy="86"/>
                  </a:xfrm>
                </p:grpSpPr>
                <p:sp>
                  <p:nvSpPr>
                    <p:cNvPr id="2177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77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78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79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80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81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82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83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84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85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86" name="Line 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87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0"/>
                      <a:ext cx="0" cy="69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88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89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90" name="Lin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91" name="Line 1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92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93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94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95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96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2" y="0"/>
                      <a:ext cx="0" cy="86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97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98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99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00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01" name="Line 1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02" name="Line 1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03" name="Lin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04" name="Line 1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05" name="Line 1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06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2" y="0"/>
                      <a:ext cx="0" cy="86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07" name="Line 1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08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09" name="Line 1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3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10" name="Line 1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11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12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8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13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14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7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15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0"/>
                      <a:ext cx="0" cy="86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16" name="Line 1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17" name="Line 1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18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19" name="Line 1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20" name="Line 1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21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22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23" name="Line 1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24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6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25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0"/>
                      <a:ext cx="0" cy="69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26" name="Line 1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27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28" name="Line 1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4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29" name="Line 1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30" name="Line 1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31" name="Line 1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32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33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34" name="Line 1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0"/>
                      <a:ext cx="0" cy="86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35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36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37" name="Line 1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38" name="Line 1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39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40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41" name="Line 1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42" name="Line 1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43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44" name="Line 1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0"/>
                      <a:ext cx="0" cy="86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45" name="Line 1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46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47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48" name="Line 2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49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0" name="Line 2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1" name="Line 2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5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2" name="Line 2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3" name="Line 2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0"/>
                      <a:ext cx="0" cy="86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4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5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6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7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8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9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0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1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2" name="Line 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3" name="Line 2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0"/>
                      <a:ext cx="0" cy="69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4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5" name="Line 2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6" name="Line 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7" name="Line 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8" name="Line 2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9" name="Line 2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70" name="Line 2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271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2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0"/>
                    <a:ext cx="0" cy="86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273" name="Rectangle 225"/>
                <p:cNvSpPr>
                  <a:spLocks noChangeArrowheads="1"/>
                </p:cNvSpPr>
                <p:nvPr/>
              </p:nvSpPr>
              <p:spPr bwMode="auto">
                <a:xfrm>
                  <a:off x="0" y="25"/>
                  <a:ext cx="1831" cy="1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DDF2FF">
                          <a:alpha val="50000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4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0     1      2     3      4</a:t>
                  </a:r>
                </a:p>
              </p:txBody>
            </p:sp>
          </p:grpSp>
          <p:grpSp>
            <p:nvGrpSpPr>
              <p:cNvPr id="2274" name="Group 226"/>
              <p:cNvGrpSpPr/>
              <p:nvPr/>
            </p:nvGrpSpPr>
            <p:grpSpPr bwMode="auto">
              <a:xfrm rot="22186941">
                <a:off x="437" y="618"/>
                <a:ext cx="1254" cy="31"/>
                <a:chOff x="0" y="0"/>
                <a:chExt cx="4560" cy="86"/>
              </a:xfrm>
            </p:grpSpPr>
            <p:grpSp>
              <p:nvGrpSpPr>
                <p:cNvPr id="2275" name="Group 227"/>
                <p:cNvGrpSpPr/>
                <p:nvPr/>
              </p:nvGrpSpPr>
              <p:grpSpPr bwMode="auto">
                <a:xfrm>
                  <a:off x="0" y="0"/>
                  <a:ext cx="4464" cy="86"/>
                  <a:chOff x="0" y="0"/>
                  <a:chExt cx="4464" cy="86"/>
                </a:xfrm>
              </p:grpSpPr>
              <p:sp>
                <p:nvSpPr>
                  <p:cNvPr id="2276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77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7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48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8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96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9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0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1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40" y="0"/>
                    <a:ext cx="0" cy="6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2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0"/>
                    <a:ext cx="0" cy="42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3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0"/>
                    <a:ext cx="0" cy="42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4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384" y="0"/>
                    <a:ext cx="0" cy="42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5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0"/>
                    <a:ext cx="0" cy="42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6" name="Line 238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0"/>
                    <a:ext cx="0" cy="69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7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8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9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0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0"/>
                    <a:ext cx="0" cy="6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1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2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3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4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5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0"/>
                    <a:ext cx="0" cy="86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6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7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9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0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0"/>
                    <a:ext cx="0" cy="6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1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2" name="Line 25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3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4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5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0"/>
                    <a:ext cx="0" cy="86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6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7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8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9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0"/>
                    <a:ext cx="0" cy="6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0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1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2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3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4" name="Line 266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0"/>
                    <a:ext cx="0" cy="86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5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6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7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8" name="Line 270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9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0"/>
                    <a:ext cx="0" cy="6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0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0"/>
                    <a:ext cx="0" cy="42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1" name="Line 273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0"/>
                    <a:ext cx="0" cy="42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2" name="Line 274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0"/>
                    <a:ext cx="0" cy="42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3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0"/>
                    <a:ext cx="0" cy="42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4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0"/>
                    <a:ext cx="0" cy="69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5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6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7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8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0"/>
                    <a:ext cx="0" cy="6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9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0" name="Line 282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1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2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3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0"/>
                    <a:ext cx="0" cy="86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4" name="Line 286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5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6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7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8" name="Line 29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0"/>
                    <a:ext cx="0" cy="6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9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0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072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1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120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2" name="Line 294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3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0"/>
                    <a:ext cx="0" cy="86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4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5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6" name="Line 298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7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0"/>
                    <a:ext cx="0" cy="6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8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3456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9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0" name="Line 302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1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2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0"/>
                    <a:ext cx="0" cy="86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3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4" name="Line 30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5" name="Line 307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" name="Line 309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0"/>
                    <a:ext cx="0" cy="6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8" name="Line 310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0"/>
                    <a:ext cx="0" cy="42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9" name="Line 311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0"/>
                    <a:ext cx="0" cy="42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0" name="Line 312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0"/>
                    <a:ext cx="0" cy="42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1" name="Line 313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0"/>
                    <a:ext cx="0" cy="42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2" name="Line 314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0"/>
                    <a:ext cx="0" cy="69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3" name="Line 315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4" name="Line 316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5" name="Line 317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6" name="Line 318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0"/>
                    <a:ext cx="0" cy="6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7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8" name="Line 320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9" name="Line 321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370" name="Line 322"/>
                <p:cNvSpPr>
                  <a:spLocks noChangeShapeType="1"/>
                </p:cNvSpPr>
                <p:nvPr/>
              </p:nvSpPr>
              <p:spPr bwMode="auto">
                <a:xfrm>
                  <a:off x="4512" y="0"/>
                  <a:ext cx="0" cy="41"/>
                </a:xfrm>
                <a:prstGeom prst="line">
                  <a:avLst/>
                </a:prstGeom>
                <a:noFill/>
                <a:ln w="6350" cmpd="sng">
                  <a:solidFill>
                    <a:srgbClr val="0033CC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71" name="Line 323"/>
                <p:cNvSpPr>
                  <a:spLocks noChangeShapeType="1"/>
                </p:cNvSpPr>
                <p:nvPr/>
              </p:nvSpPr>
              <p:spPr bwMode="auto">
                <a:xfrm>
                  <a:off x="4560" y="0"/>
                  <a:ext cx="0" cy="86"/>
                </a:xfrm>
                <a:prstGeom prst="line">
                  <a:avLst/>
                </a:prstGeom>
                <a:noFill/>
                <a:ln w="6350" cmpd="sng">
                  <a:solidFill>
                    <a:schemeClr val="hlink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372" name="Rectangle 324" descr="PE03255_"/>
              <p:cNvSpPr>
                <a:spLocks noChangeArrowheads="1"/>
              </p:cNvSpPr>
              <p:nvPr/>
            </p:nvSpPr>
            <p:spPr bwMode="auto">
              <a:xfrm rot="586942">
                <a:off x="356" y="669"/>
                <a:ext cx="174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000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0     1      2     3      4      5      6       7     8</a:t>
                </a:r>
              </a:p>
            </p:txBody>
          </p:sp>
          <p:sp>
            <p:nvSpPr>
              <p:cNvPr id="2373" name="Freeform 325"/>
              <p:cNvSpPr>
                <a:spLocks noChangeAspect="1"/>
              </p:cNvSpPr>
              <p:nvPr/>
            </p:nvSpPr>
            <p:spPr bwMode="auto">
              <a:xfrm rot="13340979">
                <a:off x="794" y="600"/>
                <a:ext cx="682" cy="466"/>
              </a:xfrm>
              <a:custGeom>
                <a:avLst/>
                <a:gdLst>
                  <a:gd name="T0" fmla="*/ 0 w 2112"/>
                  <a:gd name="T1" fmla="*/ 0 h 1344"/>
                  <a:gd name="T2" fmla="*/ 0 w 2112"/>
                  <a:gd name="T3" fmla="*/ 1344 h 1344"/>
                  <a:gd name="T4" fmla="*/ 2112 w 2112"/>
                  <a:gd name="T5" fmla="*/ 0 h 1344"/>
                  <a:gd name="T6" fmla="*/ 0 w 2112"/>
                  <a:gd name="T7" fmla="*/ 0 h 1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2" h="1344">
                    <a:moveTo>
                      <a:pt x="0" y="0"/>
                    </a:moveTo>
                    <a:lnTo>
                      <a:pt x="0" y="1344"/>
                    </a:lnTo>
                    <a:lnTo>
                      <a:pt x="21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19050" cap="flat" cmpd="sng">
                <a:solidFill>
                  <a:srgbClr val="003366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374" name="Group 326"/>
            <p:cNvGrpSpPr/>
            <p:nvPr/>
          </p:nvGrpSpPr>
          <p:grpSpPr bwMode="auto">
            <a:xfrm rot="4845593">
              <a:off x="77" y="420"/>
              <a:ext cx="1222" cy="1375"/>
              <a:chOff x="0" y="0"/>
              <a:chExt cx="1605" cy="1724"/>
            </a:xfrm>
          </p:grpSpPr>
          <p:sp>
            <p:nvSpPr>
              <p:cNvPr id="2375" name="Freeform 327"/>
              <p:cNvSpPr>
                <a:spLocks noChangeAspect="1"/>
              </p:cNvSpPr>
              <p:nvPr/>
            </p:nvSpPr>
            <p:spPr bwMode="auto">
              <a:xfrm rot="10800000">
                <a:off x="0" y="171"/>
                <a:ext cx="1505" cy="1505"/>
              </a:xfrm>
              <a:custGeom>
                <a:avLst/>
                <a:gdLst>
                  <a:gd name="T0" fmla="*/ 0 w 480"/>
                  <a:gd name="T1" fmla="*/ 0 h 480"/>
                  <a:gd name="T2" fmla="*/ 480 w 480"/>
                  <a:gd name="T3" fmla="*/ 480 h 480"/>
                  <a:gd name="T4" fmla="*/ 0 w 480"/>
                  <a:gd name="T5" fmla="*/ 480 h 480"/>
                  <a:gd name="T6" fmla="*/ 0 w 480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F2FF">
                  <a:alpha val="50000"/>
                </a:srgbClr>
              </a:solidFill>
              <a:ln w="9525" cmpd="sng">
                <a:solidFill>
                  <a:srgbClr val="3333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76" name="Freeform 328"/>
              <p:cNvSpPr/>
              <p:nvPr/>
            </p:nvSpPr>
            <p:spPr bwMode="auto">
              <a:xfrm rot="10800000">
                <a:off x="720" y="459"/>
                <a:ext cx="480" cy="480"/>
              </a:xfrm>
              <a:custGeom>
                <a:avLst/>
                <a:gdLst>
                  <a:gd name="T0" fmla="*/ 0 w 480"/>
                  <a:gd name="T1" fmla="*/ 0 h 480"/>
                  <a:gd name="T2" fmla="*/ 480 w 480"/>
                  <a:gd name="T3" fmla="*/ 480 h 480"/>
                  <a:gd name="T4" fmla="*/ 0 w 480"/>
                  <a:gd name="T5" fmla="*/ 480 h 480"/>
                  <a:gd name="T6" fmla="*/ 0 w 480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mpd="sng">
                <a:solidFill>
                  <a:srgbClr val="333399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377" name="Group 329"/>
              <p:cNvGrpSpPr/>
              <p:nvPr/>
            </p:nvGrpSpPr>
            <p:grpSpPr bwMode="auto">
              <a:xfrm>
                <a:off x="755" y="0"/>
                <a:ext cx="278" cy="1724"/>
                <a:chOff x="0" y="0"/>
                <a:chExt cx="278" cy="1724"/>
              </a:xfrm>
            </p:grpSpPr>
            <p:grpSp>
              <p:nvGrpSpPr>
                <p:cNvPr id="2378" name="Group 330"/>
                <p:cNvGrpSpPr/>
                <p:nvPr/>
              </p:nvGrpSpPr>
              <p:grpSpPr bwMode="auto">
                <a:xfrm rot="13500000">
                  <a:off x="-704" y="920"/>
                  <a:ext cx="1560" cy="48"/>
                  <a:chOff x="0" y="0"/>
                  <a:chExt cx="4560" cy="86"/>
                </a:xfrm>
              </p:grpSpPr>
              <p:grpSp>
                <p:nvGrpSpPr>
                  <p:cNvPr id="2379" name="Group 331"/>
                  <p:cNvGrpSpPr/>
                  <p:nvPr/>
                </p:nvGrpSpPr>
                <p:grpSpPr bwMode="auto">
                  <a:xfrm>
                    <a:off x="0" y="0"/>
                    <a:ext cx="4464" cy="86"/>
                    <a:chOff x="0" y="0"/>
                    <a:chExt cx="4464" cy="86"/>
                  </a:xfrm>
                </p:grpSpPr>
                <p:sp>
                  <p:nvSpPr>
                    <p:cNvPr id="2380" name="Line 3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77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81" name="Line 3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82" name="Line 3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83" name="Line 3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84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85" name="Line 3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86" name="Line 3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8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88" name="Line 3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89" name="Line 3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90" name="Line 3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0"/>
                      <a:ext cx="0" cy="69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91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92" name="Line 3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93" name="Line 3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94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95" name="Line 3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96" name="Line 3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97" name="Line 3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98" name="Line 3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99" name="Line 3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2" y="0"/>
                      <a:ext cx="0" cy="86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00" name="Line 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01" name="Line 3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02" name="Line 3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03" name="Line 3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04" name="Line 3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05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06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07" name="Line 3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08" name="Line 3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09" name="Line 3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2" y="0"/>
                      <a:ext cx="0" cy="86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10" name="Line 3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11" name="Line 3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12" name="Line 3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3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13" name="Line 3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14" name="Line 3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15" name="Line 3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8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16" name="Line 3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17" name="Line 3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7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18" name="Line 3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0"/>
                      <a:ext cx="0" cy="86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19" name="Line 3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20" name="Line 3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21" name="Line 3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22" name="Line 3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23" name="Line 3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24" name="Line 3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25" name="Line 3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26" name="Line 3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27" name="Line 3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6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28" name="Line 3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0"/>
                      <a:ext cx="0" cy="69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29" name="Line 3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30" name="Line 3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31" name="Line 3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4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32" name="Line 3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33" name="Line 3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34" name="Line 3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35" name="Line 3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36" name="Line 3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37" name="Line 3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0"/>
                      <a:ext cx="0" cy="86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38" name="Line 3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39" name="Line 3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40" name="Line 3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41" name="Line 3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42" name="Line 3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43" name="Line 3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44" name="Line 3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45" name="Line 3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46" name="Line 3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47" name="Line 3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0"/>
                      <a:ext cx="0" cy="86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48" name="Line 4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49" name="Line 4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50" name="Line 4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51" name="Line 4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52" name="Line 4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53" name="Line 4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54" name="Line 4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5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55" name="Line 4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56" name="Line 4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0"/>
                      <a:ext cx="0" cy="86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57" name="Line 4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58" name="Line 4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59" name="Line 4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60" name="Line 4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61" name="Line 4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62" name="Line 4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63" name="Line 4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64" name="Line 4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65" name="Line 4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0"/>
                      <a:ext cx="0" cy="42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66" name="Line 4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0"/>
                      <a:ext cx="0" cy="69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chemeClr val="hlink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67" name="Line 4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68" name="Line 4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69" name="Line 4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70" name="Line 4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0"/>
                      <a:ext cx="0" cy="63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71" name="Line 4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8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72" name="Line 4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73" name="Line 4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0"/>
                      <a:ext cx="0" cy="41"/>
                    </a:xfrm>
                    <a:prstGeom prst="line">
                      <a:avLst/>
                    </a:prstGeom>
                    <a:noFill/>
                    <a:ln w="6350" cmpd="sng">
                      <a:solidFill>
                        <a:srgbClr val="0033CC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474" name="Line 426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0"/>
                    <a:ext cx="0" cy="41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75" name="Line 42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0"/>
                    <a:ext cx="0" cy="86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476" name="Text Box 428" descr="PE03255_"/>
                <p:cNvSpPr txBox="1">
                  <a:spLocks noChangeArrowheads="1"/>
                </p:cNvSpPr>
                <p:nvPr/>
              </p:nvSpPr>
              <p:spPr bwMode="auto">
                <a:xfrm rot="8109606">
                  <a:off x="0" y="0"/>
                  <a:ext cx="278" cy="16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4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eaVert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</a:rPr>
                    <a:t>0     1      2     3      4      5     6      7      8</a:t>
                  </a:r>
                </a:p>
              </p:txBody>
            </p:sp>
          </p:grpSp>
          <p:grpSp>
            <p:nvGrpSpPr>
              <p:cNvPr id="2477" name="Group 429"/>
              <p:cNvGrpSpPr/>
              <p:nvPr/>
            </p:nvGrpSpPr>
            <p:grpSpPr bwMode="auto">
              <a:xfrm>
                <a:off x="1234" y="378"/>
                <a:ext cx="254" cy="1148"/>
                <a:chOff x="0" y="0"/>
                <a:chExt cx="254" cy="1148"/>
              </a:xfrm>
            </p:grpSpPr>
            <p:sp>
              <p:nvSpPr>
                <p:cNvPr id="2478" name="Rectangle 430" descr="PE03255_"/>
                <p:cNvSpPr>
                  <a:spLocks noChangeArrowheads="1"/>
                </p:cNvSpPr>
                <p:nvPr/>
              </p:nvSpPr>
              <p:spPr bwMode="auto">
                <a:xfrm rot="5400000">
                  <a:off x="-473" y="473"/>
                  <a:ext cx="1148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4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</a:rPr>
                    <a:t>0     1      2     3      4      5</a:t>
                  </a:r>
                </a:p>
              </p:txBody>
            </p:sp>
            <p:grpSp>
              <p:nvGrpSpPr>
                <p:cNvPr id="2479" name="Group 431"/>
                <p:cNvGrpSpPr/>
                <p:nvPr/>
              </p:nvGrpSpPr>
              <p:grpSpPr bwMode="auto">
                <a:xfrm rot="5400000">
                  <a:off x="-214" y="468"/>
                  <a:ext cx="888" cy="48"/>
                  <a:chOff x="0" y="0"/>
                  <a:chExt cx="888" cy="48"/>
                </a:xfrm>
              </p:grpSpPr>
              <p:sp>
                <p:nvSpPr>
                  <p:cNvPr id="2480" name="Line 432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43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1" name="Line 433"/>
                  <p:cNvSpPr>
                    <a:spLocks noChangeShapeType="1"/>
                  </p:cNvSpPr>
                  <p:nvPr/>
                </p:nvSpPr>
                <p:spPr bwMode="auto">
                  <a:xfrm>
                    <a:off x="16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2" name="Line 434"/>
                  <p:cNvSpPr>
                    <a:spLocks noChangeShapeType="1"/>
                  </p:cNvSpPr>
                  <p:nvPr/>
                </p:nvSpPr>
                <p:spPr bwMode="auto">
                  <a:xfrm>
                    <a:off x="33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3" name="Line 435"/>
                  <p:cNvSpPr>
                    <a:spLocks noChangeShapeType="1"/>
                  </p:cNvSpPr>
                  <p:nvPr/>
                </p:nvSpPr>
                <p:spPr bwMode="auto">
                  <a:xfrm>
                    <a:off x="49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4" name="Line 436"/>
                  <p:cNvSpPr>
                    <a:spLocks noChangeShapeType="1"/>
                  </p:cNvSpPr>
                  <p:nvPr/>
                </p:nvSpPr>
                <p:spPr bwMode="auto">
                  <a:xfrm>
                    <a:off x="66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5" name="Line 437"/>
                  <p:cNvSpPr>
                    <a:spLocks noChangeShapeType="1"/>
                  </p:cNvSpPr>
                  <p:nvPr/>
                </p:nvSpPr>
                <p:spPr bwMode="auto">
                  <a:xfrm>
                    <a:off x="82" y="0"/>
                    <a:ext cx="0" cy="35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6" name="Line 438"/>
                  <p:cNvSpPr>
                    <a:spLocks noChangeShapeType="1"/>
                  </p:cNvSpPr>
                  <p:nvPr/>
                </p:nvSpPr>
                <p:spPr bwMode="auto">
                  <a:xfrm>
                    <a:off x="99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7" name="Line 439"/>
                  <p:cNvSpPr>
                    <a:spLocks noChangeShapeType="1"/>
                  </p:cNvSpPr>
                  <p:nvPr/>
                </p:nvSpPr>
                <p:spPr bwMode="auto">
                  <a:xfrm>
                    <a:off x="115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8" name="Line 440"/>
                  <p:cNvSpPr>
                    <a:spLocks noChangeShapeType="1"/>
                  </p:cNvSpPr>
                  <p:nvPr/>
                </p:nvSpPr>
                <p:spPr bwMode="auto">
                  <a:xfrm>
                    <a:off x="131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9" name="Line 441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0" name="Line 442"/>
                  <p:cNvSpPr>
                    <a:spLocks noChangeShapeType="1"/>
                  </p:cNvSpPr>
                  <p:nvPr/>
                </p:nvSpPr>
                <p:spPr bwMode="auto">
                  <a:xfrm>
                    <a:off x="164" y="0"/>
                    <a:ext cx="0" cy="39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1" name="Line 443"/>
                  <p:cNvSpPr>
                    <a:spLocks noChangeShapeType="1"/>
                  </p:cNvSpPr>
                  <p:nvPr/>
                </p:nvSpPr>
                <p:spPr bwMode="auto">
                  <a:xfrm>
                    <a:off x="181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2" name="Line 444"/>
                  <p:cNvSpPr>
                    <a:spLocks noChangeShapeType="1"/>
                  </p:cNvSpPr>
                  <p:nvPr/>
                </p:nvSpPr>
                <p:spPr bwMode="auto">
                  <a:xfrm>
                    <a:off x="197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3" name="Line 445"/>
                  <p:cNvSpPr>
                    <a:spLocks noChangeShapeType="1"/>
                  </p:cNvSpPr>
                  <p:nvPr/>
                </p:nvSpPr>
                <p:spPr bwMode="auto">
                  <a:xfrm>
                    <a:off x="213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4" name="Line 446"/>
                  <p:cNvSpPr>
                    <a:spLocks noChangeShapeType="1"/>
                  </p:cNvSpPr>
                  <p:nvPr/>
                </p:nvSpPr>
                <p:spPr bwMode="auto">
                  <a:xfrm>
                    <a:off x="230" y="0"/>
                    <a:ext cx="0" cy="35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5" name="Line 447"/>
                  <p:cNvSpPr>
                    <a:spLocks noChangeShapeType="1"/>
                  </p:cNvSpPr>
                  <p:nvPr/>
                </p:nvSpPr>
                <p:spPr bwMode="auto">
                  <a:xfrm>
                    <a:off x="246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6" name="Line 448"/>
                  <p:cNvSpPr>
                    <a:spLocks noChangeShapeType="1"/>
                  </p:cNvSpPr>
                  <p:nvPr/>
                </p:nvSpPr>
                <p:spPr bwMode="auto">
                  <a:xfrm>
                    <a:off x="263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7" name="Line 449"/>
                  <p:cNvSpPr>
                    <a:spLocks noChangeShapeType="1"/>
                  </p:cNvSpPr>
                  <p:nvPr/>
                </p:nvSpPr>
                <p:spPr bwMode="auto">
                  <a:xfrm>
                    <a:off x="279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8" name="Line 450"/>
                  <p:cNvSpPr>
                    <a:spLocks noChangeShapeType="1"/>
                  </p:cNvSpPr>
                  <p:nvPr/>
                </p:nvSpPr>
                <p:spPr bwMode="auto">
                  <a:xfrm>
                    <a:off x="296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9" name="Line 451"/>
                  <p:cNvSpPr>
                    <a:spLocks noChangeShapeType="1"/>
                  </p:cNvSpPr>
                  <p:nvPr/>
                </p:nvSpPr>
                <p:spPr bwMode="auto">
                  <a:xfrm>
                    <a:off x="312" y="0"/>
                    <a:ext cx="0" cy="48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0" name="Line 452"/>
                  <p:cNvSpPr>
                    <a:spLocks noChangeShapeType="1"/>
                  </p:cNvSpPr>
                  <p:nvPr/>
                </p:nvSpPr>
                <p:spPr bwMode="auto">
                  <a:xfrm>
                    <a:off x="328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1" name="Line 453"/>
                  <p:cNvSpPr>
                    <a:spLocks noChangeShapeType="1"/>
                  </p:cNvSpPr>
                  <p:nvPr/>
                </p:nvSpPr>
                <p:spPr bwMode="auto">
                  <a:xfrm>
                    <a:off x="345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2" name="Line 454"/>
                  <p:cNvSpPr>
                    <a:spLocks noChangeShapeType="1"/>
                  </p:cNvSpPr>
                  <p:nvPr/>
                </p:nvSpPr>
                <p:spPr bwMode="auto">
                  <a:xfrm>
                    <a:off x="361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3" name="Line 455"/>
                  <p:cNvSpPr>
                    <a:spLocks noChangeShapeType="1"/>
                  </p:cNvSpPr>
                  <p:nvPr/>
                </p:nvSpPr>
                <p:spPr bwMode="auto">
                  <a:xfrm>
                    <a:off x="378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4" name="Line 456"/>
                  <p:cNvSpPr>
                    <a:spLocks noChangeShapeType="1"/>
                  </p:cNvSpPr>
                  <p:nvPr/>
                </p:nvSpPr>
                <p:spPr bwMode="auto">
                  <a:xfrm>
                    <a:off x="394" y="0"/>
                    <a:ext cx="0" cy="35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5" name="Line 457"/>
                  <p:cNvSpPr>
                    <a:spLocks noChangeShapeType="1"/>
                  </p:cNvSpPr>
                  <p:nvPr/>
                </p:nvSpPr>
                <p:spPr bwMode="auto">
                  <a:xfrm>
                    <a:off x="410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6" name="Line 458"/>
                  <p:cNvSpPr>
                    <a:spLocks noChangeShapeType="1"/>
                  </p:cNvSpPr>
                  <p:nvPr/>
                </p:nvSpPr>
                <p:spPr bwMode="auto">
                  <a:xfrm>
                    <a:off x="427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7" name="Line 459"/>
                  <p:cNvSpPr>
                    <a:spLocks noChangeShapeType="1"/>
                  </p:cNvSpPr>
                  <p:nvPr/>
                </p:nvSpPr>
                <p:spPr bwMode="auto">
                  <a:xfrm>
                    <a:off x="443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8" name="Line 460"/>
                  <p:cNvSpPr>
                    <a:spLocks noChangeShapeType="1"/>
                  </p:cNvSpPr>
                  <p:nvPr/>
                </p:nvSpPr>
                <p:spPr bwMode="auto">
                  <a:xfrm>
                    <a:off x="460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9" name="Line 461"/>
                  <p:cNvSpPr>
                    <a:spLocks noChangeShapeType="1"/>
                  </p:cNvSpPr>
                  <p:nvPr/>
                </p:nvSpPr>
                <p:spPr bwMode="auto">
                  <a:xfrm>
                    <a:off x="476" y="0"/>
                    <a:ext cx="0" cy="48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0" name="Line 462"/>
                  <p:cNvSpPr>
                    <a:spLocks noChangeShapeType="1"/>
                  </p:cNvSpPr>
                  <p:nvPr/>
                </p:nvSpPr>
                <p:spPr bwMode="auto">
                  <a:xfrm>
                    <a:off x="493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1" name="Line 463"/>
                  <p:cNvSpPr>
                    <a:spLocks noChangeShapeType="1"/>
                  </p:cNvSpPr>
                  <p:nvPr/>
                </p:nvSpPr>
                <p:spPr bwMode="auto">
                  <a:xfrm>
                    <a:off x="509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2" name="Line 464"/>
                  <p:cNvSpPr>
                    <a:spLocks noChangeShapeType="1"/>
                  </p:cNvSpPr>
                  <p:nvPr/>
                </p:nvSpPr>
                <p:spPr bwMode="auto">
                  <a:xfrm>
                    <a:off x="525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3" name="Line 465"/>
                  <p:cNvSpPr>
                    <a:spLocks noChangeShapeType="1"/>
                  </p:cNvSpPr>
                  <p:nvPr/>
                </p:nvSpPr>
                <p:spPr bwMode="auto">
                  <a:xfrm>
                    <a:off x="542" y="0"/>
                    <a:ext cx="0" cy="35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4" name="Line 466"/>
                  <p:cNvSpPr>
                    <a:spLocks noChangeShapeType="1"/>
                  </p:cNvSpPr>
                  <p:nvPr/>
                </p:nvSpPr>
                <p:spPr bwMode="auto">
                  <a:xfrm>
                    <a:off x="558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5" name="Line 467"/>
                  <p:cNvSpPr>
                    <a:spLocks noChangeShapeType="1"/>
                  </p:cNvSpPr>
                  <p:nvPr/>
                </p:nvSpPr>
                <p:spPr bwMode="auto">
                  <a:xfrm>
                    <a:off x="575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6" name="Line 468"/>
                  <p:cNvSpPr>
                    <a:spLocks noChangeShapeType="1"/>
                  </p:cNvSpPr>
                  <p:nvPr/>
                </p:nvSpPr>
                <p:spPr bwMode="auto">
                  <a:xfrm>
                    <a:off x="591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7" name="Line 469"/>
                  <p:cNvSpPr>
                    <a:spLocks noChangeShapeType="1"/>
                  </p:cNvSpPr>
                  <p:nvPr/>
                </p:nvSpPr>
                <p:spPr bwMode="auto">
                  <a:xfrm>
                    <a:off x="608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8" name="Line 470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0"/>
                    <a:ext cx="0" cy="48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9" name="Line 471"/>
                  <p:cNvSpPr>
                    <a:spLocks noChangeShapeType="1"/>
                  </p:cNvSpPr>
                  <p:nvPr/>
                </p:nvSpPr>
                <p:spPr bwMode="auto">
                  <a:xfrm>
                    <a:off x="640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0" name="Line 472"/>
                  <p:cNvSpPr>
                    <a:spLocks noChangeShapeType="1"/>
                  </p:cNvSpPr>
                  <p:nvPr/>
                </p:nvSpPr>
                <p:spPr bwMode="auto">
                  <a:xfrm>
                    <a:off x="657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1" name="Line 473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2" name="Line 474"/>
                  <p:cNvSpPr>
                    <a:spLocks noChangeShapeType="1"/>
                  </p:cNvSpPr>
                  <p:nvPr/>
                </p:nvSpPr>
                <p:spPr bwMode="auto">
                  <a:xfrm>
                    <a:off x="690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3" name="Line 475"/>
                  <p:cNvSpPr>
                    <a:spLocks noChangeShapeType="1"/>
                  </p:cNvSpPr>
                  <p:nvPr/>
                </p:nvSpPr>
                <p:spPr bwMode="auto">
                  <a:xfrm>
                    <a:off x="706" y="0"/>
                    <a:ext cx="0" cy="35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4" name="Line 476"/>
                  <p:cNvSpPr>
                    <a:spLocks noChangeShapeType="1"/>
                  </p:cNvSpPr>
                  <p:nvPr/>
                </p:nvSpPr>
                <p:spPr bwMode="auto">
                  <a:xfrm>
                    <a:off x="722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5" name="Line 477"/>
                  <p:cNvSpPr>
                    <a:spLocks noChangeShapeType="1"/>
                  </p:cNvSpPr>
                  <p:nvPr/>
                </p:nvSpPr>
                <p:spPr bwMode="auto">
                  <a:xfrm>
                    <a:off x="739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6" name="Line 478"/>
                  <p:cNvSpPr>
                    <a:spLocks noChangeShapeType="1"/>
                  </p:cNvSpPr>
                  <p:nvPr/>
                </p:nvSpPr>
                <p:spPr bwMode="auto">
                  <a:xfrm>
                    <a:off x="755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7" name="Line 479"/>
                  <p:cNvSpPr>
                    <a:spLocks noChangeShapeType="1"/>
                  </p:cNvSpPr>
                  <p:nvPr/>
                </p:nvSpPr>
                <p:spPr bwMode="auto">
                  <a:xfrm>
                    <a:off x="772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8" name="Line 480"/>
                  <p:cNvSpPr>
                    <a:spLocks noChangeShapeType="1"/>
                  </p:cNvSpPr>
                  <p:nvPr/>
                </p:nvSpPr>
                <p:spPr bwMode="auto">
                  <a:xfrm>
                    <a:off x="788" y="0"/>
                    <a:ext cx="0" cy="39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9" name="Line 481"/>
                  <p:cNvSpPr>
                    <a:spLocks noChangeShapeType="1"/>
                  </p:cNvSpPr>
                  <p:nvPr/>
                </p:nvSpPr>
                <p:spPr bwMode="auto">
                  <a:xfrm>
                    <a:off x="805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30" name="Line 482"/>
                  <p:cNvSpPr>
                    <a:spLocks noChangeShapeType="1"/>
                  </p:cNvSpPr>
                  <p:nvPr/>
                </p:nvSpPr>
                <p:spPr bwMode="auto">
                  <a:xfrm>
                    <a:off x="821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31" name="Line 483"/>
                  <p:cNvSpPr>
                    <a:spLocks noChangeShapeType="1"/>
                  </p:cNvSpPr>
                  <p:nvPr/>
                </p:nvSpPr>
                <p:spPr bwMode="auto">
                  <a:xfrm>
                    <a:off x="837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32" name="Line 484"/>
                  <p:cNvSpPr>
                    <a:spLocks noChangeShapeType="1"/>
                  </p:cNvSpPr>
                  <p:nvPr/>
                </p:nvSpPr>
                <p:spPr bwMode="auto">
                  <a:xfrm>
                    <a:off x="854" y="0"/>
                    <a:ext cx="0" cy="35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33" name="Line 485"/>
                  <p:cNvSpPr>
                    <a:spLocks noChangeShapeType="1"/>
                  </p:cNvSpPr>
                  <p:nvPr/>
                </p:nvSpPr>
                <p:spPr bwMode="auto">
                  <a:xfrm>
                    <a:off x="870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34" name="Line 486"/>
                  <p:cNvSpPr>
                    <a:spLocks noChangeShapeType="1"/>
                  </p:cNvSpPr>
                  <p:nvPr/>
                </p:nvSpPr>
                <p:spPr bwMode="auto">
                  <a:xfrm>
                    <a:off x="887" y="0"/>
                    <a:ext cx="1" cy="0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535" name="Group 487"/>
              <p:cNvGrpSpPr/>
              <p:nvPr/>
            </p:nvGrpSpPr>
            <p:grpSpPr bwMode="auto">
              <a:xfrm>
                <a:off x="402" y="178"/>
                <a:ext cx="1203" cy="205"/>
                <a:chOff x="0" y="0"/>
                <a:chExt cx="1203" cy="205"/>
              </a:xfrm>
            </p:grpSpPr>
            <p:sp>
              <p:nvSpPr>
                <p:cNvPr id="2536" name="Rectangle 488" descr="PE03255_"/>
                <p:cNvSpPr>
                  <a:spLocks noChangeArrowheads="1"/>
                </p:cNvSpPr>
                <p:nvPr/>
              </p:nvSpPr>
              <p:spPr bwMode="auto">
                <a:xfrm>
                  <a:off x="0" y="12"/>
                  <a:ext cx="1203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4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000" dirty="0">
                      <a:solidFill>
                        <a:srgbClr val="000000"/>
                      </a:solidFill>
                    </a:rPr>
                    <a:t>0     1      2     3      4      5</a:t>
                  </a:r>
                </a:p>
              </p:txBody>
            </p:sp>
            <p:grpSp>
              <p:nvGrpSpPr>
                <p:cNvPr id="2537" name="Group 489"/>
                <p:cNvGrpSpPr/>
                <p:nvPr/>
              </p:nvGrpSpPr>
              <p:grpSpPr bwMode="auto">
                <a:xfrm>
                  <a:off x="56" y="0"/>
                  <a:ext cx="888" cy="48"/>
                  <a:chOff x="0" y="0"/>
                  <a:chExt cx="888" cy="48"/>
                </a:xfrm>
              </p:grpSpPr>
              <p:sp>
                <p:nvSpPr>
                  <p:cNvPr id="2538" name="Line 490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43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39" name="Line 491"/>
                  <p:cNvSpPr>
                    <a:spLocks noChangeShapeType="1"/>
                  </p:cNvSpPr>
                  <p:nvPr/>
                </p:nvSpPr>
                <p:spPr bwMode="auto">
                  <a:xfrm>
                    <a:off x="16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0" name="Line 492"/>
                  <p:cNvSpPr>
                    <a:spLocks noChangeShapeType="1"/>
                  </p:cNvSpPr>
                  <p:nvPr/>
                </p:nvSpPr>
                <p:spPr bwMode="auto">
                  <a:xfrm>
                    <a:off x="33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1" name="Line 493"/>
                  <p:cNvSpPr>
                    <a:spLocks noChangeShapeType="1"/>
                  </p:cNvSpPr>
                  <p:nvPr/>
                </p:nvSpPr>
                <p:spPr bwMode="auto">
                  <a:xfrm>
                    <a:off x="49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2" name="Line 494"/>
                  <p:cNvSpPr>
                    <a:spLocks noChangeShapeType="1"/>
                  </p:cNvSpPr>
                  <p:nvPr/>
                </p:nvSpPr>
                <p:spPr bwMode="auto">
                  <a:xfrm>
                    <a:off x="66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3" name="Line 495"/>
                  <p:cNvSpPr>
                    <a:spLocks noChangeShapeType="1"/>
                  </p:cNvSpPr>
                  <p:nvPr/>
                </p:nvSpPr>
                <p:spPr bwMode="auto">
                  <a:xfrm>
                    <a:off x="82" y="0"/>
                    <a:ext cx="0" cy="35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4" name="Line 496"/>
                  <p:cNvSpPr>
                    <a:spLocks noChangeShapeType="1"/>
                  </p:cNvSpPr>
                  <p:nvPr/>
                </p:nvSpPr>
                <p:spPr bwMode="auto">
                  <a:xfrm>
                    <a:off x="99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5" name="Line 497"/>
                  <p:cNvSpPr>
                    <a:spLocks noChangeShapeType="1"/>
                  </p:cNvSpPr>
                  <p:nvPr/>
                </p:nvSpPr>
                <p:spPr bwMode="auto">
                  <a:xfrm>
                    <a:off x="115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6" name="Line 498"/>
                  <p:cNvSpPr>
                    <a:spLocks noChangeShapeType="1"/>
                  </p:cNvSpPr>
                  <p:nvPr/>
                </p:nvSpPr>
                <p:spPr bwMode="auto">
                  <a:xfrm>
                    <a:off x="131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7" name="Line 499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8" name="Line 500"/>
                  <p:cNvSpPr>
                    <a:spLocks noChangeShapeType="1"/>
                  </p:cNvSpPr>
                  <p:nvPr/>
                </p:nvSpPr>
                <p:spPr bwMode="auto">
                  <a:xfrm>
                    <a:off x="164" y="0"/>
                    <a:ext cx="0" cy="39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9" name="Line 501"/>
                  <p:cNvSpPr>
                    <a:spLocks noChangeShapeType="1"/>
                  </p:cNvSpPr>
                  <p:nvPr/>
                </p:nvSpPr>
                <p:spPr bwMode="auto">
                  <a:xfrm>
                    <a:off x="181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0" name="Line 502"/>
                  <p:cNvSpPr>
                    <a:spLocks noChangeShapeType="1"/>
                  </p:cNvSpPr>
                  <p:nvPr/>
                </p:nvSpPr>
                <p:spPr bwMode="auto">
                  <a:xfrm>
                    <a:off x="197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1" name="Line 503"/>
                  <p:cNvSpPr>
                    <a:spLocks noChangeShapeType="1"/>
                  </p:cNvSpPr>
                  <p:nvPr/>
                </p:nvSpPr>
                <p:spPr bwMode="auto">
                  <a:xfrm>
                    <a:off x="213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2" name="Line 504"/>
                  <p:cNvSpPr>
                    <a:spLocks noChangeShapeType="1"/>
                  </p:cNvSpPr>
                  <p:nvPr/>
                </p:nvSpPr>
                <p:spPr bwMode="auto">
                  <a:xfrm>
                    <a:off x="230" y="0"/>
                    <a:ext cx="0" cy="35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3" name="Line 505"/>
                  <p:cNvSpPr>
                    <a:spLocks noChangeShapeType="1"/>
                  </p:cNvSpPr>
                  <p:nvPr/>
                </p:nvSpPr>
                <p:spPr bwMode="auto">
                  <a:xfrm>
                    <a:off x="246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4" name="Line 506"/>
                  <p:cNvSpPr>
                    <a:spLocks noChangeShapeType="1"/>
                  </p:cNvSpPr>
                  <p:nvPr/>
                </p:nvSpPr>
                <p:spPr bwMode="auto">
                  <a:xfrm>
                    <a:off x="263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5" name="Line 507"/>
                  <p:cNvSpPr>
                    <a:spLocks noChangeShapeType="1"/>
                  </p:cNvSpPr>
                  <p:nvPr/>
                </p:nvSpPr>
                <p:spPr bwMode="auto">
                  <a:xfrm>
                    <a:off x="279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6" name="Line 508"/>
                  <p:cNvSpPr>
                    <a:spLocks noChangeShapeType="1"/>
                  </p:cNvSpPr>
                  <p:nvPr/>
                </p:nvSpPr>
                <p:spPr bwMode="auto">
                  <a:xfrm>
                    <a:off x="296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7" name="Line 509"/>
                  <p:cNvSpPr>
                    <a:spLocks noChangeShapeType="1"/>
                  </p:cNvSpPr>
                  <p:nvPr/>
                </p:nvSpPr>
                <p:spPr bwMode="auto">
                  <a:xfrm>
                    <a:off x="312" y="0"/>
                    <a:ext cx="0" cy="48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8" name="Line 510"/>
                  <p:cNvSpPr>
                    <a:spLocks noChangeShapeType="1"/>
                  </p:cNvSpPr>
                  <p:nvPr/>
                </p:nvSpPr>
                <p:spPr bwMode="auto">
                  <a:xfrm>
                    <a:off x="328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9" name="Line 511"/>
                  <p:cNvSpPr>
                    <a:spLocks noChangeShapeType="1"/>
                  </p:cNvSpPr>
                  <p:nvPr/>
                </p:nvSpPr>
                <p:spPr bwMode="auto">
                  <a:xfrm>
                    <a:off x="345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0" name="Line 512"/>
                  <p:cNvSpPr>
                    <a:spLocks noChangeShapeType="1"/>
                  </p:cNvSpPr>
                  <p:nvPr/>
                </p:nvSpPr>
                <p:spPr bwMode="auto">
                  <a:xfrm>
                    <a:off x="361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1" name="Line 513"/>
                  <p:cNvSpPr>
                    <a:spLocks noChangeShapeType="1"/>
                  </p:cNvSpPr>
                  <p:nvPr/>
                </p:nvSpPr>
                <p:spPr bwMode="auto">
                  <a:xfrm>
                    <a:off x="378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2" name="Line 514"/>
                  <p:cNvSpPr>
                    <a:spLocks noChangeShapeType="1"/>
                  </p:cNvSpPr>
                  <p:nvPr/>
                </p:nvSpPr>
                <p:spPr bwMode="auto">
                  <a:xfrm>
                    <a:off x="394" y="0"/>
                    <a:ext cx="0" cy="35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3" name="Line 515"/>
                  <p:cNvSpPr>
                    <a:spLocks noChangeShapeType="1"/>
                  </p:cNvSpPr>
                  <p:nvPr/>
                </p:nvSpPr>
                <p:spPr bwMode="auto">
                  <a:xfrm>
                    <a:off x="410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4" name="Line 516"/>
                  <p:cNvSpPr>
                    <a:spLocks noChangeShapeType="1"/>
                  </p:cNvSpPr>
                  <p:nvPr/>
                </p:nvSpPr>
                <p:spPr bwMode="auto">
                  <a:xfrm>
                    <a:off x="427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5" name="Line 517"/>
                  <p:cNvSpPr>
                    <a:spLocks noChangeShapeType="1"/>
                  </p:cNvSpPr>
                  <p:nvPr/>
                </p:nvSpPr>
                <p:spPr bwMode="auto">
                  <a:xfrm>
                    <a:off x="443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6" name="Line 518"/>
                  <p:cNvSpPr>
                    <a:spLocks noChangeShapeType="1"/>
                  </p:cNvSpPr>
                  <p:nvPr/>
                </p:nvSpPr>
                <p:spPr bwMode="auto">
                  <a:xfrm>
                    <a:off x="460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7" name="Line 519"/>
                  <p:cNvSpPr>
                    <a:spLocks noChangeShapeType="1"/>
                  </p:cNvSpPr>
                  <p:nvPr/>
                </p:nvSpPr>
                <p:spPr bwMode="auto">
                  <a:xfrm>
                    <a:off x="476" y="0"/>
                    <a:ext cx="0" cy="48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8" name="Line 520"/>
                  <p:cNvSpPr>
                    <a:spLocks noChangeShapeType="1"/>
                  </p:cNvSpPr>
                  <p:nvPr/>
                </p:nvSpPr>
                <p:spPr bwMode="auto">
                  <a:xfrm>
                    <a:off x="493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9" name="Line 521"/>
                  <p:cNvSpPr>
                    <a:spLocks noChangeShapeType="1"/>
                  </p:cNvSpPr>
                  <p:nvPr/>
                </p:nvSpPr>
                <p:spPr bwMode="auto">
                  <a:xfrm>
                    <a:off x="509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0" name="Line 522"/>
                  <p:cNvSpPr>
                    <a:spLocks noChangeShapeType="1"/>
                  </p:cNvSpPr>
                  <p:nvPr/>
                </p:nvSpPr>
                <p:spPr bwMode="auto">
                  <a:xfrm>
                    <a:off x="525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1" name="Line 523"/>
                  <p:cNvSpPr>
                    <a:spLocks noChangeShapeType="1"/>
                  </p:cNvSpPr>
                  <p:nvPr/>
                </p:nvSpPr>
                <p:spPr bwMode="auto">
                  <a:xfrm>
                    <a:off x="542" y="0"/>
                    <a:ext cx="0" cy="35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2" name="Line 524"/>
                  <p:cNvSpPr>
                    <a:spLocks noChangeShapeType="1"/>
                  </p:cNvSpPr>
                  <p:nvPr/>
                </p:nvSpPr>
                <p:spPr bwMode="auto">
                  <a:xfrm>
                    <a:off x="558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3" name="Line 525"/>
                  <p:cNvSpPr>
                    <a:spLocks noChangeShapeType="1"/>
                  </p:cNvSpPr>
                  <p:nvPr/>
                </p:nvSpPr>
                <p:spPr bwMode="auto">
                  <a:xfrm>
                    <a:off x="575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4" name="Line 526"/>
                  <p:cNvSpPr>
                    <a:spLocks noChangeShapeType="1"/>
                  </p:cNvSpPr>
                  <p:nvPr/>
                </p:nvSpPr>
                <p:spPr bwMode="auto">
                  <a:xfrm>
                    <a:off x="591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5" name="Line 527"/>
                  <p:cNvSpPr>
                    <a:spLocks noChangeShapeType="1"/>
                  </p:cNvSpPr>
                  <p:nvPr/>
                </p:nvSpPr>
                <p:spPr bwMode="auto">
                  <a:xfrm>
                    <a:off x="608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6" name="Line 528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0"/>
                    <a:ext cx="0" cy="48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7" name="Line 529"/>
                  <p:cNvSpPr>
                    <a:spLocks noChangeShapeType="1"/>
                  </p:cNvSpPr>
                  <p:nvPr/>
                </p:nvSpPr>
                <p:spPr bwMode="auto">
                  <a:xfrm>
                    <a:off x="640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8" name="Line 530"/>
                  <p:cNvSpPr>
                    <a:spLocks noChangeShapeType="1"/>
                  </p:cNvSpPr>
                  <p:nvPr/>
                </p:nvSpPr>
                <p:spPr bwMode="auto">
                  <a:xfrm>
                    <a:off x="657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9" name="Line 531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0" name="Line 532"/>
                  <p:cNvSpPr>
                    <a:spLocks noChangeShapeType="1"/>
                  </p:cNvSpPr>
                  <p:nvPr/>
                </p:nvSpPr>
                <p:spPr bwMode="auto">
                  <a:xfrm>
                    <a:off x="690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1" name="Line 533"/>
                  <p:cNvSpPr>
                    <a:spLocks noChangeShapeType="1"/>
                  </p:cNvSpPr>
                  <p:nvPr/>
                </p:nvSpPr>
                <p:spPr bwMode="auto">
                  <a:xfrm>
                    <a:off x="706" y="0"/>
                    <a:ext cx="0" cy="35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2" name="Line 534"/>
                  <p:cNvSpPr>
                    <a:spLocks noChangeShapeType="1"/>
                  </p:cNvSpPr>
                  <p:nvPr/>
                </p:nvSpPr>
                <p:spPr bwMode="auto">
                  <a:xfrm>
                    <a:off x="722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3" name="Line 535"/>
                  <p:cNvSpPr>
                    <a:spLocks noChangeShapeType="1"/>
                  </p:cNvSpPr>
                  <p:nvPr/>
                </p:nvSpPr>
                <p:spPr bwMode="auto">
                  <a:xfrm>
                    <a:off x="739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4" name="Line 536"/>
                  <p:cNvSpPr>
                    <a:spLocks noChangeShapeType="1"/>
                  </p:cNvSpPr>
                  <p:nvPr/>
                </p:nvSpPr>
                <p:spPr bwMode="auto">
                  <a:xfrm>
                    <a:off x="755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5" name="Line 537"/>
                  <p:cNvSpPr>
                    <a:spLocks noChangeShapeType="1"/>
                  </p:cNvSpPr>
                  <p:nvPr/>
                </p:nvSpPr>
                <p:spPr bwMode="auto">
                  <a:xfrm>
                    <a:off x="772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6" name="Line 538"/>
                  <p:cNvSpPr>
                    <a:spLocks noChangeShapeType="1"/>
                  </p:cNvSpPr>
                  <p:nvPr/>
                </p:nvSpPr>
                <p:spPr bwMode="auto">
                  <a:xfrm>
                    <a:off x="788" y="0"/>
                    <a:ext cx="0" cy="39"/>
                  </a:xfrm>
                  <a:prstGeom prst="line">
                    <a:avLst/>
                  </a:prstGeom>
                  <a:noFill/>
                  <a:ln w="6350" cmpd="sng">
                    <a:solidFill>
                      <a:schemeClr val="hlink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7" name="Line 539"/>
                  <p:cNvSpPr>
                    <a:spLocks noChangeShapeType="1"/>
                  </p:cNvSpPr>
                  <p:nvPr/>
                </p:nvSpPr>
                <p:spPr bwMode="auto">
                  <a:xfrm>
                    <a:off x="805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8" name="Line 540"/>
                  <p:cNvSpPr>
                    <a:spLocks noChangeShapeType="1"/>
                  </p:cNvSpPr>
                  <p:nvPr/>
                </p:nvSpPr>
                <p:spPr bwMode="auto">
                  <a:xfrm>
                    <a:off x="821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9" name="Line 541"/>
                  <p:cNvSpPr>
                    <a:spLocks noChangeShapeType="1"/>
                  </p:cNvSpPr>
                  <p:nvPr/>
                </p:nvSpPr>
                <p:spPr bwMode="auto">
                  <a:xfrm>
                    <a:off x="837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90" name="Line 542"/>
                  <p:cNvSpPr>
                    <a:spLocks noChangeShapeType="1"/>
                  </p:cNvSpPr>
                  <p:nvPr/>
                </p:nvSpPr>
                <p:spPr bwMode="auto">
                  <a:xfrm>
                    <a:off x="854" y="0"/>
                    <a:ext cx="0" cy="35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91" name="Line 543"/>
                  <p:cNvSpPr>
                    <a:spLocks noChangeShapeType="1"/>
                  </p:cNvSpPr>
                  <p:nvPr/>
                </p:nvSpPr>
                <p:spPr bwMode="auto">
                  <a:xfrm>
                    <a:off x="870" y="0"/>
                    <a:ext cx="0" cy="23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92" name="Line 544"/>
                  <p:cNvSpPr>
                    <a:spLocks noChangeShapeType="1"/>
                  </p:cNvSpPr>
                  <p:nvPr/>
                </p:nvSpPr>
                <p:spPr bwMode="auto">
                  <a:xfrm>
                    <a:off x="887" y="0"/>
                    <a:ext cx="1" cy="0"/>
                  </a:xfrm>
                  <a:prstGeom prst="line">
                    <a:avLst/>
                  </a:prstGeom>
                  <a:noFill/>
                  <a:ln w="6350" cmpd="sng">
                    <a:solidFill>
                      <a:srgbClr val="0033CC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CC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99CC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2" grpId="0" animBg="1"/>
      <p:bldP spid="2053" grpId="0" animBg="1"/>
      <p:bldP spid="2056" grpId="0" animBg="1"/>
      <p:bldP spid="2057" grpId="0" animBg="1"/>
      <p:bldP spid="2058" grpId="0" animBg="1"/>
      <p:bldP spid="2105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rgbClr val="CCFF66"/>
            </a:gs>
            <a:gs pos="50000">
              <a:srgbClr val="FFFFCC"/>
            </a:gs>
            <a:gs pos="100000">
              <a:srgbClr val="CC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reeform 3"/>
          <p:cNvSpPr/>
          <p:nvPr/>
        </p:nvSpPr>
        <p:spPr bwMode="auto">
          <a:xfrm>
            <a:off x="0" y="333375"/>
            <a:ext cx="9134475" cy="219075"/>
          </a:xfrm>
          <a:custGeom>
            <a:avLst/>
            <a:gdLst>
              <a:gd name="T0" fmla="*/ 0 w 5754"/>
              <a:gd name="T1" fmla="*/ 138 h 138"/>
              <a:gd name="T2" fmla="*/ 578 w 5754"/>
              <a:gd name="T3" fmla="*/ 136 h 138"/>
              <a:gd name="T4" fmla="*/ 720 w 5754"/>
              <a:gd name="T5" fmla="*/ 2 h 138"/>
              <a:gd name="T6" fmla="*/ 5754 w 5754"/>
              <a:gd name="T7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54" h="138">
                <a:moveTo>
                  <a:pt x="0" y="138"/>
                </a:moveTo>
                <a:lnTo>
                  <a:pt x="578" y="136"/>
                </a:lnTo>
                <a:lnTo>
                  <a:pt x="720" y="2"/>
                </a:lnTo>
                <a:lnTo>
                  <a:pt x="5754" y="0"/>
                </a:lnTo>
              </a:path>
            </a:pathLst>
          </a:custGeom>
          <a:noFill/>
          <a:ln w="76200" cmpd="tri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76200" cmpd="tri">
            <a:solidFill>
              <a:srgbClr val="00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961237" y="2482032"/>
            <a:ext cx="7272808" cy="9068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b="1" dirty="0" smtClean="0">
                <a:ln w="9525" cmpd="sng">
                  <a:solidFill>
                    <a:schemeClr val="bg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几</a:t>
            </a:r>
            <a:r>
              <a:rPr lang="zh-CN" altLang="en-US" b="1" dirty="0">
                <a:ln w="9525" cmpd="sng">
                  <a:solidFill>
                    <a:schemeClr val="bg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种常见的几何体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88882" y="1091436"/>
            <a:ext cx="66175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zh-CN" sz="4000" b="0" dirty="0">
                <a:solidFill>
                  <a:srgbClr val="0033CC"/>
                </a:solidFill>
                <a:ea typeface="隶书" panose="02010509060101010101" pitchFamily="49" charset="-122"/>
              </a:rPr>
              <a:t>第</a:t>
            </a:r>
            <a:r>
              <a:rPr lang="zh-CN" altLang="zh-CN" sz="4000" b="0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7</a:t>
            </a:r>
            <a:r>
              <a:rPr lang="zh-CN" sz="4000" b="0" dirty="0">
                <a:solidFill>
                  <a:srgbClr val="0033CC"/>
                </a:solidFill>
                <a:ea typeface="隶书" panose="02010509060101010101" pitchFamily="49" charset="-122"/>
              </a:rPr>
              <a:t>章：空间图形的初步认识</a:t>
            </a:r>
          </a:p>
        </p:txBody>
      </p:sp>
      <p:sp>
        <p:nvSpPr>
          <p:cNvPr id="4" name="矩形 3"/>
          <p:cNvSpPr/>
          <p:nvPr/>
        </p:nvSpPr>
        <p:spPr>
          <a:xfrm>
            <a:off x="3491880" y="561223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00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0713"/>
            <a:ext cx="9144000" cy="577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50825" y="1916113"/>
            <a:ext cx="7416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dirty="0"/>
              <a:t>由若干个平面多边形围成的几何体叫做</a:t>
            </a:r>
            <a:r>
              <a:rPr lang="zh-CN" dirty="0">
                <a:solidFill>
                  <a:srgbClr val="FF0000"/>
                </a:solidFill>
              </a:rPr>
              <a:t>多面体</a:t>
            </a:r>
            <a:r>
              <a:rPr lang="zh-CN" altLang="zh-CN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298450" y="1412875"/>
            <a:ext cx="8845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dirty="0">
                <a:latin typeface="Arial" panose="020B0604020202020204" pitchFamily="34" charset="0"/>
              </a:rPr>
              <a:t>棱柱</a:t>
            </a:r>
            <a:r>
              <a:rPr lang="zh-CN" dirty="0"/>
              <a:t>、</a:t>
            </a:r>
            <a:r>
              <a:rPr lang="zh-CN" dirty="0">
                <a:latin typeface="Arial" panose="020B0604020202020204" pitchFamily="34" charset="0"/>
              </a:rPr>
              <a:t>棱锥、棱台都是由一些平面多边形围成的几何体</a:t>
            </a:r>
            <a:r>
              <a:rPr lang="zh-CN" altLang="zh-CN" dirty="0"/>
              <a:t>.</a:t>
            </a:r>
          </a:p>
        </p:txBody>
      </p:sp>
      <p:grpSp>
        <p:nvGrpSpPr>
          <p:cNvPr id="14341" name="Group 8"/>
          <p:cNvGrpSpPr/>
          <p:nvPr/>
        </p:nvGrpSpPr>
        <p:grpSpPr bwMode="auto">
          <a:xfrm>
            <a:off x="1116013" y="2852738"/>
            <a:ext cx="1511300" cy="1584325"/>
            <a:chOff x="0" y="0"/>
            <a:chExt cx="1451" cy="1454"/>
          </a:xfrm>
        </p:grpSpPr>
        <p:sp>
          <p:nvSpPr>
            <p:cNvPr id="14342" name="Freeform 9"/>
            <p:cNvSpPr/>
            <p:nvPr/>
          </p:nvSpPr>
          <p:spPr bwMode="auto">
            <a:xfrm>
              <a:off x="0" y="363"/>
              <a:ext cx="1" cy="1091"/>
            </a:xfrm>
            <a:custGeom>
              <a:avLst/>
              <a:gdLst>
                <a:gd name="T0" fmla="*/ 0 w 1"/>
                <a:gd name="T1" fmla="*/ 0 h 1091"/>
                <a:gd name="T2" fmla="*/ 0 w 1"/>
                <a:gd name="T3" fmla="*/ 1091 h 1091"/>
                <a:gd name="T4" fmla="*/ 0 60000 65536"/>
                <a:gd name="T5" fmla="*/ 0 60000 65536"/>
                <a:gd name="T6" fmla="*/ 0 w 1"/>
                <a:gd name="T7" fmla="*/ 0 h 1091"/>
                <a:gd name="T8" fmla="*/ 1 w 1"/>
                <a:gd name="T9" fmla="*/ 1091 h 10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91">
                  <a:moveTo>
                    <a:pt x="0" y="0"/>
                  </a:moveTo>
                  <a:lnTo>
                    <a:pt x="0" y="1091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43" name="Freeform 10"/>
            <p:cNvSpPr/>
            <p:nvPr/>
          </p:nvSpPr>
          <p:spPr bwMode="auto">
            <a:xfrm>
              <a:off x="1087" y="363"/>
              <a:ext cx="1" cy="1091"/>
            </a:xfrm>
            <a:custGeom>
              <a:avLst/>
              <a:gdLst>
                <a:gd name="T0" fmla="*/ 0 w 1"/>
                <a:gd name="T1" fmla="*/ 0 h 1091"/>
                <a:gd name="T2" fmla="*/ 0 w 1"/>
                <a:gd name="T3" fmla="*/ 1091 h 1091"/>
                <a:gd name="T4" fmla="*/ 0 60000 65536"/>
                <a:gd name="T5" fmla="*/ 0 60000 65536"/>
                <a:gd name="T6" fmla="*/ 0 w 1"/>
                <a:gd name="T7" fmla="*/ 0 h 1091"/>
                <a:gd name="T8" fmla="*/ 1 w 1"/>
                <a:gd name="T9" fmla="*/ 1091 h 10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91">
                  <a:moveTo>
                    <a:pt x="0" y="0"/>
                  </a:moveTo>
                  <a:lnTo>
                    <a:pt x="0" y="1091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44" name="Freeform 11"/>
            <p:cNvSpPr/>
            <p:nvPr/>
          </p:nvSpPr>
          <p:spPr bwMode="auto">
            <a:xfrm>
              <a:off x="362" y="0"/>
              <a:ext cx="1" cy="1091"/>
            </a:xfrm>
            <a:custGeom>
              <a:avLst/>
              <a:gdLst>
                <a:gd name="T0" fmla="*/ 0 w 1"/>
                <a:gd name="T1" fmla="*/ 0 h 1091"/>
                <a:gd name="T2" fmla="*/ 0 w 1"/>
                <a:gd name="T3" fmla="*/ 1091 h 1091"/>
                <a:gd name="T4" fmla="*/ 0 60000 65536"/>
                <a:gd name="T5" fmla="*/ 0 60000 65536"/>
                <a:gd name="T6" fmla="*/ 0 w 1"/>
                <a:gd name="T7" fmla="*/ 0 h 1091"/>
                <a:gd name="T8" fmla="*/ 1 w 1"/>
                <a:gd name="T9" fmla="*/ 1091 h 10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91">
                  <a:moveTo>
                    <a:pt x="0" y="0"/>
                  </a:moveTo>
                  <a:lnTo>
                    <a:pt x="0" y="1091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45" name="Freeform 12"/>
            <p:cNvSpPr/>
            <p:nvPr/>
          </p:nvSpPr>
          <p:spPr bwMode="auto">
            <a:xfrm>
              <a:off x="1450" y="0"/>
              <a:ext cx="1" cy="1091"/>
            </a:xfrm>
            <a:custGeom>
              <a:avLst/>
              <a:gdLst>
                <a:gd name="T0" fmla="*/ 0 w 1"/>
                <a:gd name="T1" fmla="*/ 0 h 1091"/>
                <a:gd name="T2" fmla="*/ 0 w 1"/>
                <a:gd name="T3" fmla="*/ 1091 h 1091"/>
                <a:gd name="T4" fmla="*/ 0 60000 65536"/>
                <a:gd name="T5" fmla="*/ 0 60000 65536"/>
                <a:gd name="T6" fmla="*/ 0 w 1"/>
                <a:gd name="T7" fmla="*/ 0 h 1091"/>
                <a:gd name="T8" fmla="*/ 1 w 1"/>
                <a:gd name="T9" fmla="*/ 1091 h 10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91">
                  <a:moveTo>
                    <a:pt x="0" y="0"/>
                  </a:moveTo>
                  <a:lnTo>
                    <a:pt x="0" y="1091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46" name="Line 13"/>
            <p:cNvSpPr>
              <a:spLocks noChangeShapeType="1"/>
            </p:cNvSpPr>
            <p:nvPr/>
          </p:nvSpPr>
          <p:spPr bwMode="auto">
            <a:xfrm>
              <a:off x="0" y="363"/>
              <a:ext cx="1088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7" name="Line 14"/>
            <p:cNvSpPr>
              <a:spLocks noChangeShapeType="1"/>
            </p:cNvSpPr>
            <p:nvPr/>
          </p:nvSpPr>
          <p:spPr bwMode="auto">
            <a:xfrm>
              <a:off x="363" y="0"/>
              <a:ext cx="1088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Line 15"/>
            <p:cNvSpPr>
              <a:spLocks noChangeShapeType="1"/>
            </p:cNvSpPr>
            <p:nvPr/>
          </p:nvSpPr>
          <p:spPr bwMode="auto">
            <a:xfrm>
              <a:off x="0" y="1451"/>
              <a:ext cx="1088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Line 16"/>
            <p:cNvSpPr>
              <a:spLocks noChangeShapeType="1"/>
            </p:cNvSpPr>
            <p:nvPr/>
          </p:nvSpPr>
          <p:spPr bwMode="auto">
            <a:xfrm>
              <a:off x="363" y="1088"/>
              <a:ext cx="1088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Line 17"/>
            <p:cNvSpPr>
              <a:spLocks noChangeShapeType="1"/>
            </p:cNvSpPr>
            <p:nvPr/>
          </p:nvSpPr>
          <p:spPr bwMode="auto">
            <a:xfrm flipV="1">
              <a:off x="0" y="0"/>
              <a:ext cx="363" cy="363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1" name="Line 18"/>
            <p:cNvSpPr>
              <a:spLocks noChangeShapeType="1"/>
            </p:cNvSpPr>
            <p:nvPr/>
          </p:nvSpPr>
          <p:spPr bwMode="auto">
            <a:xfrm flipV="1">
              <a:off x="0" y="1088"/>
              <a:ext cx="363" cy="363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Line 19"/>
            <p:cNvSpPr>
              <a:spLocks noChangeShapeType="1"/>
            </p:cNvSpPr>
            <p:nvPr/>
          </p:nvSpPr>
          <p:spPr bwMode="auto">
            <a:xfrm flipV="1">
              <a:off x="1088" y="1088"/>
              <a:ext cx="363" cy="363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3" name="Line 20"/>
            <p:cNvSpPr>
              <a:spLocks noChangeShapeType="1"/>
            </p:cNvSpPr>
            <p:nvPr/>
          </p:nvSpPr>
          <p:spPr bwMode="auto">
            <a:xfrm flipV="1">
              <a:off x="1088" y="0"/>
              <a:ext cx="363" cy="363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54" name="Group 21"/>
          <p:cNvGrpSpPr/>
          <p:nvPr/>
        </p:nvGrpSpPr>
        <p:grpSpPr bwMode="auto">
          <a:xfrm>
            <a:off x="3419475" y="2492375"/>
            <a:ext cx="2019300" cy="2016125"/>
            <a:chOff x="0" y="0"/>
            <a:chExt cx="1590" cy="1860"/>
          </a:xfrm>
        </p:grpSpPr>
        <p:sp>
          <p:nvSpPr>
            <p:cNvPr id="14355" name="Freeform 22"/>
            <p:cNvSpPr/>
            <p:nvPr/>
          </p:nvSpPr>
          <p:spPr bwMode="auto">
            <a:xfrm>
              <a:off x="1" y="952"/>
              <a:ext cx="634" cy="318"/>
            </a:xfrm>
            <a:custGeom>
              <a:avLst/>
              <a:gdLst>
                <a:gd name="T0" fmla="*/ 0 w 634"/>
                <a:gd name="T1" fmla="*/ 0 h 318"/>
                <a:gd name="T2" fmla="*/ 634 w 634"/>
                <a:gd name="T3" fmla="*/ 318 h 318"/>
                <a:gd name="T4" fmla="*/ 0 60000 65536"/>
                <a:gd name="T5" fmla="*/ 0 60000 65536"/>
                <a:gd name="T6" fmla="*/ 0 w 634"/>
                <a:gd name="T7" fmla="*/ 0 h 318"/>
                <a:gd name="T8" fmla="*/ 634 w 634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4" h="318">
                  <a:moveTo>
                    <a:pt x="0" y="0"/>
                  </a:moveTo>
                  <a:lnTo>
                    <a:pt x="634" y="31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56" name="Freeform 23"/>
            <p:cNvSpPr/>
            <p:nvPr/>
          </p:nvSpPr>
          <p:spPr bwMode="auto">
            <a:xfrm>
              <a:off x="635" y="951"/>
              <a:ext cx="950" cy="319"/>
            </a:xfrm>
            <a:custGeom>
              <a:avLst/>
              <a:gdLst>
                <a:gd name="T0" fmla="*/ 0 w 950"/>
                <a:gd name="T1" fmla="*/ 319 h 319"/>
                <a:gd name="T2" fmla="*/ 950 w 950"/>
                <a:gd name="T3" fmla="*/ 0 h 319"/>
                <a:gd name="T4" fmla="*/ 0 60000 65536"/>
                <a:gd name="T5" fmla="*/ 0 60000 65536"/>
                <a:gd name="T6" fmla="*/ 0 w 950"/>
                <a:gd name="T7" fmla="*/ 0 h 319"/>
                <a:gd name="T8" fmla="*/ 950 w 950"/>
                <a:gd name="T9" fmla="*/ 319 h 3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0" h="319">
                  <a:moveTo>
                    <a:pt x="0" y="319"/>
                  </a:moveTo>
                  <a:lnTo>
                    <a:pt x="95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57" name="Freeform 24"/>
            <p:cNvSpPr/>
            <p:nvPr/>
          </p:nvSpPr>
          <p:spPr bwMode="auto">
            <a:xfrm>
              <a:off x="3" y="592"/>
              <a:ext cx="949" cy="359"/>
            </a:xfrm>
            <a:custGeom>
              <a:avLst/>
              <a:gdLst>
                <a:gd name="T0" fmla="*/ 0 w 949"/>
                <a:gd name="T1" fmla="*/ 359 h 359"/>
                <a:gd name="T2" fmla="*/ 949 w 949"/>
                <a:gd name="T3" fmla="*/ 0 h 359"/>
                <a:gd name="T4" fmla="*/ 0 60000 65536"/>
                <a:gd name="T5" fmla="*/ 0 60000 65536"/>
                <a:gd name="T6" fmla="*/ 0 w 949"/>
                <a:gd name="T7" fmla="*/ 0 h 359"/>
                <a:gd name="T8" fmla="*/ 949 w 949"/>
                <a:gd name="T9" fmla="*/ 359 h 35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49" h="359">
                  <a:moveTo>
                    <a:pt x="0" y="359"/>
                  </a:moveTo>
                  <a:lnTo>
                    <a:pt x="949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58" name="Freeform 25"/>
            <p:cNvSpPr/>
            <p:nvPr/>
          </p:nvSpPr>
          <p:spPr bwMode="auto">
            <a:xfrm>
              <a:off x="954" y="592"/>
              <a:ext cx="634" cy="360"/>
            </a:xfrm>
            <a:custGeom>
              <a:avLst/>
              <a:gdLst>
                <a:gd name="T0" fmla="*/ 0 w 634"/>
                <a:gd name="T1" fmla="*/ 0 h 360"/>
                <a:gd name="T2" fmla="*/ 634 w 634"/>
                <a:gd name="T3" fmla="*/ 360 h 360"/>
                <a:gd name="T4" fmla="*/ 0 60000 65536"/>
                <a:gd name="T5" fmla="*/ 0 60000 65536"/>
                <a:gd name="T6" fmla="*/ 0 w 634"/>
                <a:gd name="T7" fmla="*/ 0 h 360"/>
                <a:gd name="T8" fmla="*/ 634 w 634"/>
                <a:gd name="T9" fmla="*/ 360 h 3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4" h="360">
                  <a:moveTo>
                    <a:pt x="0" y="0"/>
                  </a:moveTo>
                  <a:lnTo>
                    <a:pt x="634" y="36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59" name="Freeform 26"/>
            <p:cNvSpPr/>
            <p:nvPr/>
          </p:nvSpPr>
          <p:spPr bwMode="auto">
            <a:xfrm>
              <a:off x="1" y="0"/>
              <a:ext cx="635" cy="952"/>
            </a:xfrm>
            <a:custGeom>
              <a:avLst/>
              <a:gdLst>
                <a:gd name="T0" fmla="*/ 635 w 635"/>
                <a:gd name="T1" fmla="*/ 0 h 952"/>
                <a:gd name="T2" fmla="*/ 0 w 635"/>
                <a:gd name="T3" fmla="*/ 952 h 952"/>
                <a:gd name="T4" fmla="*/ 0 60000 65536"/>
                <a:gd name="T5" fmla="*/ 0 60000 65536"/>
                <a:gd name="T6" fmla="*/ 0 w 635"/>
                <a:gd name="T7" fmla="*/ 0 h 952"/>
                <a:gd name="T8" fmla="*/ 635 w 635"/>
                <a:gd name="T9" fmla="*/ 952 h 9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5" h="952">
                  <a:moveTo>
                    <a:pt x="635" y="0"/>
                  </a:moveTo>
                  <a:lnTo>
                    <a:pt x="0" y="952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60" name="Line 27"/>
            <p:cNvSpPr>
              <a:spLocks noChangeShapeType="1"/>
            </p:cNvSpPr>
            <p:nvPr/>
          </p:nvSpPr>
          <p:spPr bwMode="auto">
            <a:xfrm>
              <a:off x="635" y="0"/>
              <a:ext cx="0" cy="127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1" name="Freeform 28"/>
            <p:cNvSpPr/>
            <p:nvPr/>
          </p:nvSpPr>
          <p:spPr bwMode="auto">
            <a:xfrm>
              <a:off x="636" y="1"/>
              <a:ext cx="954" cy="951"/>
            </a:xfrm>
            <a:custGeom>
              <a:avLst/>
              <a:gdLst>
                <a:gd name="T0" fmla="*/ 0 w 954"/>
                <a:gd name="T1" fmla="*/ 0 h 951"/>
                <a:gd name="T2" fmla="*/ 954 w 954"/>
                <a:gd name="T3" fmla="*/ 951 h 951"/>
                <a:gd name="T4" fmla="*/ 0 60000 65536"/>
                <a:gd name="T5" fmla="*/ 0 60000 65536"/>
                <a:gd name="T6" fmla="*/ 0 w 954"/>
                <a:gd name="T7" fmla="*/ 0 h 951"/>
                <a:gd name="T8" fmla="*/ 954 w 954"/>
                <a:gd name="T9" fmla="*/ 951 h 9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4" h="951">
                  <a:moveTo>
                    <a:pt x="0" y="0"/>
                  </a:moveTo>
                  <a:lnTo>
                    <a:pt x="954" y="951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62" name="Freeform 29"/>
            <p:cNvSpPr/>
            <p:nvPr/>
          </p:nvSpPr>
          <p:spPr bwMode="auto">
            <a:xfrm>
              <a:off x="635" y="0"/>
              <a:ext cx="319" cy="592"/>
            </a:xfrm>
            <a:custGeom>
              <a:avLst/>
              <a:gdLst>
                <a:gd name="T0" fmla="*/ 0 w 319"/>
                <a:gd name="T1" fmla="*/ 0 h 592"/>
                <a:gd name="T2" fmla="*/ 319 w 319"/>
                <a:gd name="T3" fmla="*/ 592 h 592"/>
                <a:gd name="T4" fmla="*/ 0 60000 65536"/>
                <a:gd name="T5" fmla="*/ 0 60000 65536"/>
                <a:gd name="T6" fmla="*/ 0 w 319"/>
                <a:gd name="T7" fmla="*/ 0 h 592"/>
                <a:gd name="T8" fmla="*/ 319 w 319"/>
                <a:gd name="T9" fmla="*/ 592 h 5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9" h="592">
                  <a:moveTo>
                    <a:pt x="0" y="0"/>
                  </a:moveTo>
                  <a:lnTo>
                    <a:pt x="319" y="592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63" name="Line 30"/>
            <p:cNvSpPr>
              <a:spLocks noChangeShapeType="1"/>
            </p:cNvSpPr>
            <p:nvPr/>
          </p:nvSpPr>
          <p:spPr bwMode="auto">
            <a:xfrm rot="10800000" flipH="1">
              <a:off x="954" y="951"/>
              <a:ext cx="635" cy="908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4" name="Freeform 31"/>
            <p:cNvSpPr/>
            <p:nvPr/>
          </p:nvSpPr>
          <p:spPr bwMode="auto">
            <a:xfrm>
              <a:off x="955" y="590"/>
              <a:ext cx="1" cy="1267"/>
            </a:xfrm>
            <a:custGeom>
              <a:avLst/>
              <a:gdLst>
                <a:gd name="T0" fmla="*/ 0 w 1"/>
                <a:gd name="T1" fmla="*/ 1267 h 1267"/>
                <a:gd name="T2" fmla="*/ 0 w 1"/>
                <a:gd name="T3" fmla="*/ 0 h 1267"/>
                <a:gd name="T4" fmla="*/ 0 60000 65536"/>
                <a:gd name="T5" fmla="*/ 0 60000 65536"/>
                <a:gd name="T6" fmla="*/ 0 w 1"/>
                <a:gd name="T7" fmla="*/ 0 h 1267"/>
                <a:gd name="T8" fmla="*/ 1 w 1"/>
                <a:gd name="T9" fmla="*/ 1267 h 1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7">
                  <a:moveTo>
                    <a:pt x="0" y="1267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65" name="Freeform 32"/>
            <p:cNvSpPr/>
            <p:nvPr/>
          </p:nvSpPr>
          <p:spPr bwMode="auto">
            <a:xfrm rot="10800000">
              <a:off x="0" y="951"/>
              <a:ext cx="954" cy="908"/>
            </a:xfrm>
            <a:custGeom>
              <a:avLst/>
              <a:gdLst>
                <a:gd name="T0" fmla="*/ 0 w 954"/>
                <a:gd name="T1" fmla="*/ 0 h 908"/>
                <a:gd name="T2" fmla="*/ 954 w 954"/>
                <a:gd name="T3" fmla="*/ 908 h 908"/>
                <a:gd name="T4" fmla="*/ 0 60000 65536"/>
                <a:gd name="T5" fmla="*/ 0 60000 65536"/>
                <a:gd name="T6" fmla="*/ 0 w 954"/>
                <a:gd name="T7" fmla="*/ 0 h 908"/>
                <a:gd name="T8" fmla="*/ 954 w 954"/>
                <a:gd name="T9" fmla="*/ 908 h 9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4" h="908">
                  <a:moveTo>
                    <a:pt x="0" y="0"/>
                  </a:moveTo>
                  <a:lnTo>
                    <a:pt x="954" y="90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66" name="Freeform 33"/>
            <p:cNvSpPr/>
            <p:nvPr/>
          </p:nvSpPr>
          <p:spPr bwMode="auto">
            <a:xfrm>
              <a:off x="636" y="1269"/>
              <a:ext cx="319" cy="591"/>
            </a:xfrm>
            <a:custGeom>
              <a:avLst/>
              <a:gdLst>
                <a:gd name="T0" fmla="*/ 319 w 319"/>
                <a:gd name="T1" fmla="*/ 591 h 591"/>
                <a:gd name="T2" fmla="*/ 0 w 319"/>
                <a:gd name="T3" fmla="*/ 0 h 591"/>
                <a:gd name="T4" fmla="*/ 0 60000 65536"/>
                <a:gd name="T5" fmla="*/ 0 60000 65536"/>
                <a:gd name="T6" fmla="*/ 0 w 319"/>
                <a:gd name="T7" fmla="*/ 0 h 591"/>
                <a:gd name="T8" fmla="*/ 319 w 319"/>
                <a:gd name="T9" fmla="*/ 591 h 5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9" h="591">
                  <a:moveTo>
                    <a:pt x="319" y="59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</p:grpSp>
      <p:grpSp>
        <p:nvGrpSpPr>
          <p:cNvPr id="14367" name="Group 34"/>
          <p:cNvGrpSpPr/>
          <p:nvPr/>
        </p:nvGrpSpPr>
        <p:grpSpPr bwMode="auto">
          <a:xfrm>
            <a:off x="6156325" y="2924175"/>
            <a:ext cx="1584325" cy="1584325"/>
            <a:chOff x="0" y="0"/>
            <a:chExt cx="1542" cy="2667"/>
          </a:xfrm>
        </p:grpSpPr>
        <p:grpSp>
          <p:nvGrpSpPr>
            <p:cNvPr id="14368" name="Group 35"/>
            <p:cNvGrpSpPr/>
            <p:nvPr/>
          </p:nvGrpSpPr>
          <p:grpSpPr bwMode="auto">
            <a:xfrm>
              <a:off x="0" y="0"/>
              <a:ext cx="1542" cy="997"/>
              <a:chOff x="0" y="0"/>
              <a:chExt cx="2086" cy="1315"/>
            </a:xfrm>
          </p:grpSpPr>
          <p:sp>
            <p:nvSpPr>
              <p:cNvPr id="14369" name="Line 36"/>
              <p:cNvSpPr>
                <a:spLocks noChangeShapeType="1"/>
              </p:cNvSpPr>
              <p:nvPr/>
            </p:nvSpPr>
            <p:spPr bwMode="auto">
              <a:xfrm flipV="1">
                <a:off x="771" y="0"/>
                <a:ext cx="771" cy="18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0" name="Line 37"/>
              <p:cNvSpPr>
                <a:spLocks noChangeShapeType="1"/>
              </p:cNvSpPr>
              <p:nvPr/>
            </p:nvSpPr>
            <p:spPr bwMode="auto">
              <a:xfrm flipH="1">
                <a:off x="0" y="181"/>
                <a:ext cx="771" cy="862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1" name="Line 38"/>
              <p:cNvSpPr>
                <a:spLocks noChangeShapeType="1"/>
              </p:cNvSpPr>
              <p:nvPr/>
            </p:nvSpPr>
            <p:spPr bwMode="auto">
              <a:xfrm>
                <a:off x="0" y="1043"/>
                <a:ext cx="544" cy="272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2" name="Line 39"/>
              <p:cNvSpPr>
                <a:spLocks noChangeShapeType="1"/>
              </p:cNvSpPr>
              <p:nvPr/>
            </p:nvSpPr>
            <p:spPr bwMode="auto">
              <a:xfrm flipV="1">
                <a:off x="544" y="1134"/>
                <a:ext cx="771" cy="18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3" name="Line 40"/>
              <p:cNvSpPr>
                <a:spLocks noChangeShapeType="1"/>
              </p:cNvSpPr>
              <p:nvPr/>
            </p:nvSpPr>
            <p:spPr bwMode="auto">
              <a:xfrm flipH="1">
                <a:off x="1315" y="272"/>
                <a:ext cx="771" cy="862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4" name="Line 41"/>
              <p:cNvSpPr>
                <a:spLocks noChangeShapeType="1"/>
              </p:cNvSpPr>
              <p:nvPr/>
            </p:nvSpPr>
            <p:spPr bwMode="auto">
              <a:xfrm>
                <a:off x="1542" y="0"/>
                <a:ext cx="544" cy="272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75" name="Line 42"/>
            <p:cNvSpPr>
              <a:spLocks noChangeShapeType="1"/>
            </p:cNvSpPr>
            <p:nvPr/>
          </p:nvSpPr>
          <p:spPr bwMode="auto">
            <a:xfrm flipV="1">
              <a:off x="570" y="1670"/>
              <a:ext cx="570" cy="137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6" name="Line 43"/>
            <p:cNvSpPr>
              <a:spLocks noChangeShapeType="1"/>
            </p:cNvSpPr>
            <p:nvPr/>
          </p:nvSpPr>
          <p:spPr bwMode="auto">
            <a:xfrm flipH="1">
              <a:off x="0" y="1807"/>
              <a:ext cx="570" cy="654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7" name="Line 44"/>
            <p:cNvSpPr>
              <a:spLocks noChangeShapeType="1"/>
            </p:cNvSpPr>
            <p:nvPr/>
          </p:nvSpPr>
          <p:spPr bwMode="auto">
            <a:xfrm>
              <a:off x="0" y="2461"/>
              <a:ext cx="402" cy="206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8" name="Line 45"/>
            <p:cNvSpPr>
              <a:spLocks noChangeShapeType="1"/>
            </p:cNvSpPr>
            <p:nvPr/>
          </p:nvSpPr>
          <p:spPr bwMode="auto">
            <a:xfrm flipV="1">
              <a:off x="402" y="2530"/>
              <a:ext cx="570" cy="137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9" name="Line 46"/>
            <p:cNvSpPr>
              <a:spLocks noChangeShapeType="1"/>
            </p:cNvSpPr>
            <p:nvPr/>
          </p:nvSpPr>
          <p:spPr bwMode="auto">
            <a:xfrm flipH="1">
              <a:off x="972" y="1876"/>
              <a:ext cx="570" cy="654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0" name="Line 47"/>
            <p:cNvSpPr>
              <a:spLocks noChangeShapeType="1"/>
            </p:cNvSpPr>
            <p:nvPr/>
          </p:nvSpPr>
          <p:spPr bwMode="auto">
            <a:xfrm>
              <a:off x="1140" y="1670"/>
              <a:ext cx="402" cy="206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1" name="Freeform 48"/>
            <p:cNvSpPr/>
            <p:nvPr/>
          </p:nvSpPr>
          <p:spPr bwMode="auto">
            <a:xfrm>
              <a:off x="2" y="791"/>
              <a:ext cx="1" cy="1671"/>
            </a:xfrm>
            <a:custGeom>
              <a:avLst/>
              <a:gdLst>
                <a:gd name="T0" fmla="*/ 0 w 1"/>
                <a:gd name="T1" fmla="*/ 0 h 1671"/>
                <a:gd name="T2" fmla="*/ 0 w 1"/>
                <a:gd name="T3" fmla="*/ 1671 h 1671"/>
                <a:gd name="T4" fmla="*/ 0 60000 65536"/>
                <a:gd name="T5" fmla="*/ 0 60000 65536"/>
                <a:gd name="T6" fmla="*/ 0 w 1"/>
                <a:gd name="T7" fmla="*/ 0 h 1671"/>
                <a:gd name="T8" fmla="*/ 1 w 1"/>
                <a:gd name="T9" fmla="*/ 1671 h 16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671">
                  <a:moveTo>
                    <a:pt x="0" y="0"/>
                  </a:moveTo>
                  <a:lnTo>
                    <a:pt x="0" y="1671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82" name="Freeform 49"/>
            <p:cNvSpPr/>
            <p:nvPr/>
          </p:nvSpPr>
          <p:spPr bwMode="auto">
            <a:xfrm>
              <a:off x="402" y="998"/>
              <a:ext cx="2" cy="1667"/>
            </a:xfrm>
            <a:custGeom>
              <a:avLst/>
              <a:gdLst>
                <a:gd name="T0" fmla="*/ 2 w 2"/>
                <a:gd name="T1" fmla="*/ 0 h 1667"/>
                <a:gd name="T2" fmla="*/ 0 w 2"/>
                <a:gd name="T3" fmla="*/ 1667 h 1667"/>
                <a:gd name="T4" fmla="*/ 0 60000 65536"/>
                <a:gd name="T5" fmla="*/ 0 60000 65536"/>
                <a:gd name="T6" fmla="*/ 0 w 2"/>
                <a:gd name="T7" fmla="*/ 0 h 1667"/>
                <a:gd name="T8" fmla="*/ 2 w 2"/>
                <a:gd name="T9" fmla="*/ 1667 h 16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1667">
                  <a:moveTo>
                    <a:pt x="2" y="0"/>
                  </a:moveTo>
                  <a:lnTo>
                    <a:pt x="0" y="1667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83" name="Freeform 50"/>
            <p:cNvSpPr/>
            <p:nvPr/>
          </p:nvSpPr>
          <p:spPr bwMode="auto">
            <a:xfrm>
              <a:off x="572" y="137"/>
              <a:ext cx="1" cy="1667"/>
            </a:xfrm>
            <a:custGeom>
              <a:avLst/>
              <a:gdLst>
                <a:gd name="T0" fmla="*/ 1 w 1"/>
                <a:gd name="T1" fmla="*/ 0 h 1667"/>
                <a:gd name="T2" fmla="*/ 0 w 1"/>
                <a:gd name="T3" fmla="*/ 1667 h 1667"/>
                <a:gd name="T4" fmla="*/ 0 60000 65536"/>
                <a:gd name="T5" fmla="*/ 0 60000 65536"/>
                <a:gd name="T6" fmla="*/ 0 w 1"/>
                <a:gd name="T7" fmla="*/ 0 h 1667"/>
                <a:gd name="T8" fmla="*/ 1 w 1"/>
                <a:gd name="T9" fmla="*/ 1667 h 16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667">
                  <a:moveTo>
                    <a:pt x="1" y="0"/>
                  </a:moveTo>
                  <a:lnTo>
                    <a:pt x="0" y="1667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84" name="Freeform 51"/>
            <p:cNvSpPr/>
            <p:nvPr/>
          </p:nvSpPr>
          <p:spPr bwMode="auto">
            <a:xfrm>
              <a:off x="970" y="862"/>
              <a:ext cx="2" cy="1666"/>
            </a:xfrm>
            <a:custGeom>
              <a:avLst/>
              <a:gdLst>
                <a:gd name="T0" fmla="*/ 2 w 2"/>
                <a:gd name="T1" fmla="*/ 0 h 1666"/>
                <a:gd name="T2" fmla="*/ 0 w 2"/>
                <a:gd name="T3" fmla="*/ 1666 h 1666"/>
                <a:gd name="T4" fmla="*/ 0 60000 65536"/>
                <a:gd name="T5" fmla="*/ 0 60000 65536"/>
                <a:gd name="T6" fmla="*/ 0 w 2"/>
                <a:gd name="T7" fmla="*/ 0 h 1666"/>
                <a:gd name="T8" fmla="*/ 2 w 2"/>
                <a:gd name="T9" fmla="*/ 1666 h 16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1666">
                  <a:moveTo>
                    <a:pt x="2" y="0"/>
                  </a:moveTo>
                  <a:lnTo>
                    <a:pt x="0" y="166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85" name="Freeform 52"/>
            <p:cNvSpPr/>
            <p:nvPr/>
          </p:nvSpPr>
          <p:spPr bwMode="auto">
            <a:xfrm>
              <a:off x="1137" y="2"/>
              <a:ext cx="3" cy="1668"/>
            </a:xfrm>
            <a:custGeom>
              <a:avLst/>
              <a:gdLst>
                <a:gd name="T0" fmla="*/ 3 w 3"/>
                <a:gd name="T1" fmla="*/ 0 h 1668"/>
                <a:gd name="T2" fmla="*/ 0 w 3"/>
                <a:gd name="T3" fmla="*/ 1668 h 1668"/>
                <a:gd name="T4" fmla="*/ 0 60000 65536"/>
                <a:gd name="T5" fmla="*/ 0 60000 65536"/>
                <a:gd name="T6" fmla="*/ 0 w 3"/>
                <a:gd name="T7" fmla="*/ 0 h 1668"/>
                <a:gd name="T8" fmla="*/ 3 w 3"/>
                <a:gd name="T9" fmla="*/ 1668 h 16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1668">
                  <a:moveTo>
                    <a:pt x="3" y="0"/>
                  </a:moveTo>
                  <a:lnTo>
                    <a:pt x="0" y="166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14386" name="Freeform 53"/>
            <p:cNvSpPr/>
            <p:nvPr/>
          </p:nvSpPr>
          <p:spPr bwMode="auto">
            <a:xfrm>
              <a:off x="1541" y="206"/>
              <a:ext cx="1" cy="1669"/>
            </a:xfrm>
            <a:custGeom>
              <a:avLst/>
              <a:gdLst>
                <a:gd name="T0" fmla="*/ 1 w 1"/>
                <a:gd name="T1" fmla="*/ 0 h 1669"/>
                <a:gd name="T2" fmla="*/ 0 w 1"/>
                <a:gd name="T3" fmla="*/ 1669 h 1669"/>
                <a:gd name="T4" fmla="*/ 0 60000 65536"/>
                <a:gd name="T5" fmla="*/ 0 60000 65536"/>
                <a:gd name="T6" fmla="*/ 0 w 1"/>
                <a:gd name="T7" fmla="*/ 0 h 1669"/>
                <a:gd name="T8" fmla="*/ 1 w 1"/>
                <a:gd name="T9" fmla="*/ 1669 h 16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669">
                  <a:moveTo>
                    <a:pt x="1" y="0"/>
                  </a:moveTo>
                  <a:lnTo>
                    <a:pt x="0" y="1669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 sz="1800" b="0">
                <a:latin typeface="Arial" panose="020B0604020202020204" pitchFamily="34" charset="0"/>
              </a:endParaRPr>
            </a:p>
          </p:txBody>
        </p:sp>
      </p:grpSp>
      <p:sp>
        <p:nvSpPr>
          <p:cNvPr id="14387" name="Text Box 54"/>
          <p:cNvSpPr txBox="1">
            <a:spLocks noChangeArrowheads="1"/>
          </p:cNvSpPr>
          <p:nvPr/>
        </p:nvSpPr>
        <p:spPr bwMode="auto">
          <a:xfrm>
            <a:off x="1235075" y="4508500"/>
            <a:ext cx="1104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sz="1800"/>
              <a:t>食盐晶体</a:t>
            </a:r>
          </a:p>
        </p:txBody>
      </p:sp>
      <p:sp>
        <p:nvSpPr>
          <p:cNvPr id="14388" name="Text Box 55"/>
          <p:cNvSpPr txBox="1">
            <a:spLocks noChangeArrowheads="1"/>
          </p:cNvSpPr>
          <p:nvPr/>
        </p:nvSpPr>
        <p:spPr bwMode="auto">
          <a:xfrm>
            <a:off x="3779838" y="4508500"/>
            <a:ext cx="1104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sz="1800"/>
              <a:t>明矾晶体</a:t>
            </a:r>
          </a:p>
        </p:txBody>
      </p:sp>
      <p:sp>
        <p:nvSpPr>
          <p:cNvPr id="14389" name="Text Box 56"/>
          <p:cNvSpPr txBox="1">
            <a:spLocks noChangeArrowheads="1"/>
          </p:cNvSpPr>
          <p:nvPr/>
        </p:nvSpPr>
        <p:spPr bwMode="auto">
          <a:xfrm>
            <a:off x="6443663" y="4502150"/>
            <a:ext cx="1104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sz="1800"/>
              <a:t>石膏晶体</a:t>
            </a:r>
          </a:p>
        </p:txBody>
      </p:sp>
      <p:sp>
        <p:nvSpPr>
          <p:cNvPr id="14390" name="WordArt 57"/>
          <p:cNvSpPr>
            <a:spLocks noChangeArrowheads="1" noChangeShapeType="1" noTextEdit="1"/>
          </p:cNvSpPr>
          <p:nvPr/>
        </p:nvSpPr>
        <p:spPr bwMode="auto">
          <a:xfrm>
            <a:off x="250825" y="620713"/>
            <a:ext cx="2520950" cy="649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多面体</a:t>
            </a:r>
          </a:p>
        </p:txBody>
      </p:sp>
      <p:sp>
        <p:nvSpPr>
          <p:cNvPr id="14391" name="Text Box 68"/>
          <p:cNvSpPr txBox="1">
            <a:spLocks noChangeArrowheads="1"/>
          </p:cNvSpPr>
          <p:nvPr/>
        </p:nvSpPr>
        <p:spPr bwMode="auto">
          <a:xfrm>
            <a:off x="539750" y="4997450"/>
            <a:ext cx="670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dirty="0"/>
              <a:t>围成多面体的各个多边形叫做多面体的</a:t>
            </a:r>
            <a:r>
              <a:rPr lang="zh-CN" dirty="0">
                <a:solidFill>
                  <a:srgbClr val="FF0000"/>
                </a:solidFill>
              </a:rPr>
              <a:t>面</a:t>
            </a:r>
            <a:r>
              <a:rPr lang="zh-CN" altLang="zh-CN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92" name="Text Box 69"/>
          <p:cNvSpPr txBox="1">
            <a:spLocks noChangeArrowheads="1"/>
          </p:cNvSpPr>
          <p:nvPr/>
        </p:nvSpPr>
        <p:spPr bwMode="auto">
          <a:xfrm>
            <a:off x="539750" y="5573713"/>
            <a:ext cx="5988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dirty="0"/>
              <a:t>相邻两个面的公共边叫做多面体的</a:t>
            </a:r>
            <a:r>
              <a:rPr lang="zh-CN" dirty="0">
                <a:solidFill>
                  <a:srgbClr val="FF0000"/>
                </a:solidFill>
              </a:rPr>
              <a:t>棱</a:t>
            </a:r>
            <a:r>
              <a:rPr lang="zh-CN" altLang="zh-CN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93" name="Text Box 70"/>
          <p:cNvSpPr txBox="1">
            <a:spLocks noChangeArrowheads="1"/>
          </p:cNvSpPr>
          <p:nvPr/>
        </p:nvSpPr>
        <p:spPr bwMode="auto">
          <a:xfrm>
            <a:off x="539750" y="6078538"/>
            <a:ext cx="5630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dirty="0"/>
              <a:t>棱与棱的公共点叫做多面体的</a:t>
            </a:r>
            <a:r>
              <a:rPr lang="zh-CN" dirty="0">
                <a:solidFill>
                  <a:srgbClr val="FF0000"/>
                </a:solidFill>
              </a:rPr>
              <a:t>顶点</a:t>
            </a:r>
            <a:r>
              <a:rPr lang="zh-CN" altLang="zh-CN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94" name="Line 71"/>
          <p:cNvSpPr>
            <a:spLocks noChangeShapeType="1"/>
          </p:cNvSpPr>
          <p:nvPr/>
        </p:nvSpPr>
        <p:spPr bwMode="auto">
          <a:xfrm flipH="1" flipV="1">
            <a:off x="3563938" y="2565400"/>
            <a:ext cx="431800" cy="215900"/>
          </a:xfrm>
          <a:prstGeom prst="line">
            <a:avLst/>
          </a:prstGeom>
          <a:noFill/>
          <a:ln w="9525" cmpd="sng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95" name="Rectangle 72"/>
          <p:cNvSpPr>
            <a:spLocks noChangeArrowheads="1"/>
          </p:cNvSpPr>
          <p:nvPr/>
        </p:nvSpPr>
        <p:spPr bwMode="auto">
          <a:xfrm>
            <a:off x="3059113" y="2349500"/>
            <a:ext cx="414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1800">
                <a:solidFill>
                  <a:srgbClr val="FF0000"/>
                </a:solidFill>
                <a:latin typeface="Arial" panose="020B0604020202020204" pitchFamily="34" charset="0"/>
              </a:rPr>
              <a:t>面</a:t>
            </a:r>
          </a:p>
        </p:txBody>
      </p:sp>
      <p:sp>
        <p:nvSpPr>
          <p:cNvPr id="14396" name="Line 73"/>
          <p:cNvSpPr>
            <a:spLocks noChangeShapeType="1"/>
          </p:cNvSpPr>
          <p:nvPr/>
        </p:nvSpPr>
        <p:spPr bwMode="auto">
          <a:xfrm flipH="1">
            <a:off x="3276600" y="3500438"/>
            <a:ext cx="719138" cy="360362"/>
          </a:xfrm>
          <a:prstGeom prst="line">
            <a:avLst/>
          </a:prstGeom>
          <a:noFill/>
          <a:ln w="9525" cmpd="sng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97" name="Rectangle 74"/>
          <p:cNvSpPr>
            <a:spLocks noChangeArrowheads="1"/>
          </p:cNvSpPr>
          <p:nvPr/>
        </p:nvSpPr>
        <p:spPr bwMode="auto">
          <a:xfrm>
            <a:off x="2933700" y="3709988"/>
            <a:ext cx="414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1800">
                <a:solidFill>
                  <a:srgbClr val="FF0000"/>
                </a:solidFill>
                <a:latin typeface="Arial" panose="020B0604020202020204" pitchFamily="34" charset="0"/>
              </a:rPr>
              <a:t>棱</a:t>
            </a:r>
          </a:p>
        </p:txBody>
      </p:sp>
      <p:sp>
        <p:nvSpPr>
          <p:cNvPr id="14398" name="Line 75"/>
          <p:cNvSpPr>
            <a:spLocks noChangeShapeType="1"/>
          </p:cNvSpPr>
          <p:nvPr/>
        </p:nvSpPr>
        <p:spPr bwMode="auto">
          <a:xfrm>
            <a:off x="4211638" y="3573463"/>
            <a:ext cx="1223962" cy="360362"/>
          </a:xfrm>
          <a:prstGeom prst="line">
            <a:avLst/>
          </a:prstGeom>
          <a:noFill/>
          <a:ln w="9525" cmpd="sng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99" name="Rectangle 76"/>
          <p:cNvSpPr>
            <a:spLocks noChangeArrowheads="1"/>
          </p:cNvSpPr>
          <p:nvPr/>
        </p:nvSpPr>
        <p:spPr bwMode="auto">
          <a:xfrm>
            <a:off x="5440363" y="3783013"/>
            <a:ext cx="644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1800">
                <a:solidFill>
                  <a:srgbClr val="FF0000"/>
                </a:solidFill>
                <a:latin typeface="Arial" panose="020B0604020202020204" pitchFamily="34" charset="0"/>
              </a:rPr>
              <a:t>顶点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  <p:bldP spid="14387" grpId="0" autoUpdateAnimBg="0"/>
      <p:bldP spid="14388" grpId="0" autoUpdateAnimBg="0"/>
      <p:bldP spid="14389" grpId="0" autoUpdateAnimBg="0"/>
      <p:bldP spid="14391" grpId="0" autoUpdateAnimBg="0"/>
      <p:bldP spid="14392" grpId="0" autoUpdateAnimBg="0"/>
      <p:bldP spid="14393" grpId="0" autoUpdateAnimBg="0"/>
      <p:bldP spid="14394" grpId="0" animBg="1"/>
      <p:bldP spid="14395" grpId="0" autoUpdateAnimBg="0"/>
      <p:bldP spid="14396" grpId="0" animBg="1"/>
      <p:bldP spid="14397" grpId="0" autoUpdateAnimBg="0"/>
      <p:bldP spid="14398" grpId="0" animBg="1"/>
      <p:bldP spid="143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392863" y="59959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grpSp>
        <p:nvGrpSpPr>
          <p:cNvPr id="15363" name="Group 3"/>
          <p:cNvGrpSpPr/>
          <p:nvPr/>
        </p:nvGrpSpPr>
        <p:grpSpPr bwMode="auto">
          <a:xfrm>
            <a:off x="3563938" y="2492375"/>
            <a:ext cx="4686300" cy="3133725"/>
            <a:chOff x="0" y="0"/>
            <a:chExt cx="2952" cy="1974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 flipH="1" flipV="1">
              <a:off x="1633" y="1003"/>
              <a:ext cx="817" cy="636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2450" y="1502"/>
              <a:ext cx="5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sz="2400">
                  <a:solidFill>
                    <a:srgbClr val="0000FF"/>
                  </a:solidFill>
                </a:rPr>
                <a:t>侧面</a:t>
              </a:r>
            </a:p>
          </p:txBody>
        </p:sp>
        <p:grpSp>
          <p:nvGrpSpPr>
            <p:cNvPr id="15366" name="Group 6"/>
            <p:cNvGrpSpPr/>
            <p:nvPr/>
          </p:nvGrpSpPr>
          <p:grpSpPr bwMode="auto">
            <a:xfrm>
              <a:off x="0" y="1230"/>
              <a:ext cx="1158" cy="465"/>
              <a:chOff x="0" y="0"/>
              <a:chExt cx="1402" cy="563"/>
            </a:xfrm>
          </p:grpSpPr>
          <p:sp>
            <p:nvSpPr>
              <p:cNvPr id="15367" name="Line 7"/>
              <p:cNvSpPr>
                <a:spLocks noChangeShapeType="1"/>
              </p:cNvSpPr>
              <p:nvPr/>
            </p:nvSpPr>
            <p:spPr bwMode="auto">
              <a:xfrm>
                <a:off x="202" y="275"/>
                <a:ext cx="1200" cy="288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68" name="Text Box 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08" cy="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sz="2400">
                    <a:solidFill>
                      <a:srgbClr val="0000FF"/>
                    </a:solidFill>
                  </a:rPr>
                  <a:t>底面</a:t>
                </a:r>
              </a:p>
            </p:txBody>
          </p:sp>
        </p:grpSp>
        <p:grpSp>
          <p:nvGrpSpPr>
            <p:cNvPr id="15369" name="Group 9"/>
            <p:cNvGrpSpPr/>
            <p:nvPr/>
          </p:nvGrpSpPr>
          <p:grpSpPr bwMode="auto">
            <a:xfrm>
              <a:off x="1815" y="414"/>
              <a:ext cx="1049" cy="386"/>
              <a:chOff x="0" y="0"/>
              <a:chExt cx="1269" cy="467"/>
            </a:xfrm>
          </p:grpSpPr>
          <p:sp>
            <p:nvSpPr>
              <p:cNvPr id="15370" name="Text Box 10"/>
              <p:cNvSpPr txBox="1">
                <a:spLocks noChangeArrowheads="1"/>
              </p:cNvSpPr>
              <p:nvPr/>
            </p:nvSpPr>
            <p:spPr bwMode="auto">
              <a:xfrm>
                <a:off x="662" y="0"/>
                <a:ext cx="607" cy="3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sz="2400">
                    <a:solidFill>
                      <a:srgbClr val="0000FF"/>
                    </a:solidFill>
                  </a:rPr>
                  <a:t>侧棱</a:t>
                </a:r>
              </a:p>
            </p:txBody>
          </p:sp>
          <p:sp>
            <p:nvSpPr>
              <p:cNvPr id="15371" name="Line 11"/>
              <p:cNvSpPr>
                <a:spLocks noChangeShapeType="1"/>
              </p:cNvSpPr>
              <p:nvPr/>
            </p:nvSpPr>
            <p:spPr bwMode="auto">
              <a:xfrm flipH="1">
                <a:off x="0" y="179"/>
                <a:ext cx="528" cy="2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372" name="Group 12"/>
            <p:cNvGrpSpPr/>
            <p:nvPr/>
          </p:nvGrpSpPr>
          <p:grpSpPr bwMode="auto">
            <a:xfrm>
              <a:off x="635" y="96"/>
              <a:ext cx="555" cy="288"/>
              <a:chOff x="0" y="0"/>
              <a:chExt cx="672" cy="349"/>
            </a:xfrm>
          </p:grpSpPr>
          <p:sp>
            <p:nvSpPr>
              <p:cNvPr id="15373" name="Text Box 1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08" cy="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sz="2400">
                    <a:solidFill>
                      <a:srgbClr val="0000FF"/>
                    </a:solidFill>
                  </a:rPr>
                  <a:t>顶点</a:t>
                </a:r>
              </a:p>
            </p:txBody>
          </p:sp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>
                <a:off x="432" y="96"/>
                <a:ext cx="240" cy="4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375" name="Group 15"/>
            <p:cNvGrpSpPr/>
            <p:nvPr/>
          </p:nvGrpSpPr>
          <p:grpSpPr bwMode="auto">
            <a:xfrm>
              <a:off x="449" y="227"/>
              <a:ext cx="1865" cy="1588"/>
              <a:chOff x="0" y="0"/>
              <a:chExt cx="2256" cy="1920"/>
            </a:xfrm>
          </p:grpSpPr>
          <p:sp>
            <p:nvSpPr>
              <p:cNvPr id="15376" name="Line 16"/>
              <p:cNvSpPr>
                <a:spLocks noChangeShapeType="1"/>
              </p:cNvSpPr>
              <p:nvPr/>
            </p:nvSpPr>
            <p:spPr bwMode="auto">
              <a:xfrm>
                <a:off x="864" y="1248"/>
                <a:ext cx="1296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lg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5377" name="Group 17"/>
              <p:cNvGrpSpPr/>
              <p:nvPr/>
            </p:nvGrpSpPr>
            <p:grpSpPr bwMode="auto">
              <a:xfrm>
                <a:off x="0" y="0"/>
                <a:ext cx="2256" cy="1920"/>
                <a:chOff x="0" y="0"/>
                <a:chExt cx="2256" cy="1920"/>
              </a:xfrm>
            </p:grpSpPr>
            <p:sp>
              <p:nvSpPr>
                <p:cNvPr id="15378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0" y="1248"/>
                  <a:ext cx="864" cy="672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prstDash val="lgDash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9" name="Line 19"/>
                <p:cNvSpPr>
                  <a:spLocks noChangeShapeType="1"/>
                </p:cNvSpPr>
                <p:nvPr/>
              </p:nvSpPr>
              <p:spPr bwMode="auto">
                <a:xfrm>
                  <a:off x="48" y="1920"/>
                  <a:ext cx="129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8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344" y="1248"/>
                  <a:ext cx="912" cy="672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8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960" cy="192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82" name="Line 22"/>
                <p:cNvSpPr>
                  <a:spLocks noChangeShapeType="1"/>
                </p:cNvSpPr>
                <p:nvPr/>
              </p:nvSpPr>
              <p:spPr bwMode="auto">
                <a:xfrm>
                  <a:off x="960" y="0"/>
                  <a:ext cx="384" cy="192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83" name="Line 23"/>
                <p:cNvSpPr>
                  <a:spLocks noChangeShapeType="1"/>
                </p:cNvSpPr>
                <p:nvPr/>
              </p:nvSpPr>
              <p:spPr bwMode="auto">
                <a:xfrm>
                  <a:off x="960" y="0"/>
                  <a:ext cx="1296" cy="1248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8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864" y="0"/>
                  <a:ext cx="96" cy="1248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prstDash val="lgDash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1303" y="0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2400"/>
            </a:p>
          </p:txBody>
        </p:sp>
        <p:sp>
          <p:nvSpPr>
            <p:cNvPr id="15386" name="Text Box 26"/>
            <p:cNvSpPr txBox="1">
              <a:spLocks noChangeArrowheads="1"/>
            </p:cNvSpPr>
            <p:nvPr/>
          </p:nvSpPr>
          <p:spPr bwMode="auto">
            <a:xfrm>
              <a:off x="994" y="1010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2400"/>
            </a:p>
          </p:txBody>
        </p:sp>
        <p:sp>
          <p:nvSpPr>
            <p:cNvPr id="15387" name="Text Box 27"/>
            <p:cNvSpPr txBox="1">
              <a:spLocks noChangeArrowheads="1"/>
            </p:cNvSpPr>
            <p:nvPr/>
          </p:nvSpPr>
          <p:spPr bwMode="auto">
            <a:xfrm>
              <a:off x="280" y="1685"/>
              <a:ext cx="11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2400"/>
            </a:p>
          </p:txBody>
        </p:sp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2343" y="1090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2400"/>
            </a:p>
          </p:txBody>
        </p:sp>
      </p:grpSp>
      <p:grpSp>
        <p:nvGrpSpPr>
          <p:cNvPr id="15389" name="Group 29"/>
          <p:cNvGrpSpPr/>
          <p:nvPr/>
        </p:nvGrpSpPr>
        <p:grpSpPr bwMode="auto">
          <a:xfrm>
            <a:off x="323850" y="1125538"/>
            <a:ext cx="4802188" cy="2403475"/>
            <a:chOff x="0" y="0"/>
            <a:chExt cx="3780" cy="1892"/>
          </a:xfrm>
        </p:grpSpPr>
        <p:grpSp>
          <p:nvGrpSpPr>
            <p:cNvPr id="15390" name="Group 30"/>
            <p:cNvGrpSpPr/>
            <p:nvPr/>
          </p:nvGrpSpPr>
          <p:grpSpPr bwMode="auto">
            <a:xfrm>
              <a:off x="1450" y="417"/>
              <a:ext cx="1440" cy="912"/>
              <a:chOff x="0" y="0"/>
              <a:chExt cx="1440" cy="912"/>
            </a:xfrm>
          </p:grpSpPr>
          <p:sp>
            <p:nvSpPr>
              <p:cNvPr id="15391" name="Line 31"/>
              <p:cNvSpPr>
                <a:spLocks noChangeShapeType="1"/>
              </p:cNvSpPr>
              <p:nvPr/>
            </p:nvSpPr>
            <p:spPr bwMode="auto">
              <a:xfrm>
                <a:off x="0" y="0"/>
                <a:ext cx="1440" cy="384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2" name="Line 32"/>
              <p:cNvSpPr>
                <a:spLocks noChangeShapeType="1"/>
              </p:cNvSpPr>
              <p:nvPr/>
            </p:nvSpPr>
            <p:spPr bwMode="auto">
              <a:xfrm flipV="1">
                <a:off x="192" y="384"/>
                <a:ext cx="1248" cy="528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393" name="Group 33"/>
            <p:cNvGrpSpPr/>
            <p:nvPr/>
          </p:nvGrpSpPr>
          <p:grpSpPr bwMode="auto">
            <a:xfrm>
              <a:off x="730" y="369"/>
              <a:ext cx="1056" cy="1152"/>
              <a:chOff x="0" y="0"/>
              <a:chExt cx="1056" cy="1152"/>
            </a:xfrm>
          </p:grpSpPr>
          <p:sp>
            <p:nvSpPr>
              <p:cNvPr id="15394" name="AutoShape 3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56" cy="1152"/>
              </a:xfrm>
              <a:prstGeom prst="cube">
                <a:avLst>
                  <a:gd name="adj" fmla="val 25000"/>
                </a:avLst>
              </a:prstGeom>
              <a:noFill/>
              <a:ln w="28575" cmpd="sng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95" name="Line 35"/>
              <p:cNvSpPr>
                <a:spLocks noChangeShapeType="1"/>
              </p:cNvSpPr>
              <p:nvPr/>
            </p:nvSpPr>
            <p:spPr bwMode="auto">
              <a:xfrm>
                <a:off x="288" y="0"/>
                <a:ext cx="0" cy="864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lg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6" name="Line 36"/>
              <p:cNvSpPr>
                <a:spLocks noChangeShapeType="1"/>
              </p:cNvSpPr>
              <p:nvPr/>
            </p:nvSpPr>
            <p:spPr bwMode="auto">
              <a:xfrm>
                <a:off x="288" y="864"/>
                <a:ext cx="768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lg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7" name="Line 37"/>
              <p:cNvSpPr>
                <a:spLocks noChangeShapeType="1"/>
              </p:cNvSpPr>
              <p:nvPr/>
            </p:nvSpPr>
            <p:spPr bwMode="auto">
              <a:xfrm flipH="1">
                <a:off x="0" y="864"/>
                <a:ext cx="288" cy="288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lg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5398" name="Text Box 38"/>
            <p:cNvSpPr txBox="1">
              <a:spLocks noChangeArrowheads="1"/>
            </p:cNvSpPr>
            <p:nvPr/>
          </p:nvSpPr>
          <p:spPr bwMode="auto">
            <a:xfrm>
              <a:off x="3072" y="541"/>
              <a:ext cx="708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>
                  <a:solidFill>
                    <a:schemeClr val="tx2"/>
                  </a:solidFill>
                </a:rPr>
                <a:t>底面</a:t>
              </a:r>
            </a:p>
          </p:txBody>
        </p:sp>
        <p:grpSp>
          <p:nvGrpSpPr>
            <p:cNvPr id="15399" name="Group 39"/>
            <p:cNvGrpSpPr/>
            <p:nvPr/>
          </p:nvGrpSpPr>
          <p:grpSpPr bwMode="auto">
            <a:xfrm>
              <a:off x="106" y="0"/>
              <a:ext cx="708" cy="609"/>
              <a:chOff x="0" y="0"/>
              <a:chExt cx="708" cy="609"/>
            </a:xfrm>
          </p:grpSpPr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288" y="273"/>
                <a:ext cx="336" cy="336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1" name="Text Box 4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08" cy="4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>
                    <a:solidFill>
                      <a:schemeClr val="tx2"/>
                    </a:solidFill>
                  </a:rPr>
                  <a:t>顶点</a:t>
                </a:r>
              </a:p>
            </p:txBody>
          </p:sp>
        </p:grpSp>
        <p:grpSp>
          <p:nvGrpSpPr>
            <p:cNvPr id="15402" name="Group 42"/>
            <p:cNvGrpSpPr/>
            <p:nvPr/>
          </p:nvGrpSpPr>
          <p:grpSpPr bwMode="auto">
            <a:xfrm>
              <a:off x="0" y="637"/>
              <a:ext cx="874" cy="410"/>
              <a:chOff x="0" y="0"/>
              <a:chExt cx="874" cy="410"/>
            </a:xfrm>
          </p:grpSpPr>
          <p:sp>
            <p:nvSpPr>
              <p:cNvPr id="15403" name="Line 43"/>
              <p:cNvSpPr>
                <a:spLocks noChangeShapeType="1"/>
              </p:cNvSpPr>
              <p:nvPr/>
            </p:nvSpPr>
            <p:spPr bwMode="auto">
              <a:xfrm flipV="1">
                <a:off x="346" y="308"/>
                <a:ext cx="528" cy="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4" name="Text Box 4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08" cy="4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>
                    <a:solidFill>
                      <a:schemeClr val="tx2"/>
                    </a:solidFill>
                  </a:rPr>
                  <a:t>侧面</a:t>
                </a:r>
              </a:p>
            </p:txBody>
          </p:sp>
        </p:grpSp>
        <p:grpSp>
          <p:nvGrpSpPr>
            <p:cNvPr id="15405" name="Group 45"/>
            <p:cNvGrpSpPr/>
            <p:nvPr/>
          </p:nvGrpSpPr>
          <p:grpSpPr bwMode="auto">
            <a:xfrm>
              <a:off x="96" y="1310"/>
              <a:ext cx="708" cy="582"/>
              <a:chOff x="0" y="0"/>
              <a:chExt cx="708" cy="582"/>
            </a:xfrm>
          </p:grpSpPr>
          <p:sp>
            <p:nvSpPr>
              <p:cNvPr id="15406" name="Line 46"/>
              <p:cNvSpPr>
                <a:spLocks noChangeShapeType="1"/>
              </p:cNvSpPr>
              <p:nvPr/>
            </p:nvSpPr>
            <p:spPr bwMode="auto">
              <a:xfrm flipV="1">
                <a:off x="154" y="0"/>
                <a:ext cx="480" cy="384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7" name="Text Box 47"/>
              <p:cNvSpPr txBox="1">
                <a:spLocks noChangeArrowheads="1"/>
              </p:cNvSpPr>
              <p:nvPr/>
            </p:nvSpPr>
            <p:spPr bwMode="auto">
              <a:xfrm>
                <a:off x="0" y="173"/>
                <a:ext cx="708" cy="4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>
                    <a:solidFill>
                      <a:schemeClr val="tx2"/>
                    </a:solidFill>
                  </a:rPr>
                  <a:t>侧棱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69"/>
          <p:cNvSpPr txBox="1">
            <a:spLocks noChangeArrowheads="1"/>
          </p:cNvSpPr>
          <p:nvPr/>
        </p:nvSpPr>
        <p:spPr bwMode="auto">
          <a:xfrm>
            <a:off x="611188" y="333375"/>
            <a:ext cx="8280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zh-CN" sz="33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思考</a:t>
            </a:r>
            <a:r>
              <a:rPr lang="zh-CN" altLang="zh-CN" sz="33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sz="33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：下面这些几何体是多面体吗</a:t>
            </a:r>
            <a:r>
              <a:rPr lang="zh-CN" altLang="zh-CN" sz="33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?</a:t>
            </a:r>
            <a:r>
              <a:rPr lang="zh-CN" sz="33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他们有什么共同的特点？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513" y="3860800"/>
            <a:ext cx="662305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1773238"/>
            <a:ext cx="640873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2852738"/>
            <a:ext cx="1008062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9475" y="2924175"/>
            <a:ext cx="100806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8850" y="2852738"/>
            <a:ext cx="72072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bg1"/>
            </a:gs>
            <a:gs pos="50000">
              <a:srgbClr val="CC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620713"/>
            <a:ext cx="8785225" cy="64135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folHlink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360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charset="-122"/>
              </a:rPr>
              <a:t>观 察 探 究</a:t>
            </a:r>
          </a:p>
        </p:txBody>
      </p:sp>
      <p:grpSp>
        <p:nvGrpSpPr>
          <p:cNvPr id="17411" name="Group 3"/>
          <p:cNvGrpSpPr/>
          <p:nvPr/>
        </p:nvGrpSpPr>
        <p:grpSpPr bwMode="auto">
          <a:xfrm>
            <a:off x="3743325" y="2314575"/>
            <a:ext cx="498475" cy="477838"/>
            <a:chOff x="0" y="0"/>
            <a:chExt cx="1624" cy="1560"/>
          </a:xfrm>
        </p:grpSpPr>
        <p:sp>
          <p:nvSpPr>
            <p:cNvPr id="17412" name="sxx13Line 2"/>
            <p:cNvSpPr>
              <a:spLocks noChangeShapeType="1"/>
            </p:cNvSpPr>
            <p:nvPr/>
          </p:nvSpPr>
          <p:spPr bwMode="auto">
            <a:xfrm>
              <a:off x="0" y="312"/>
              <a:ext cx="0" cy="1248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3" name="sxx13Line 3"/>
            <p:cNvSpPr>
              <a:spLocks noChangeShapeType="1"/>
            </p:cNvSpPr>
            <p:nvPr/>
          </p:nvSpPr>
          <p:spPr bwMode="auto">
            <a:xfrm>
              <a:off x="0" y="1560"/>
              <a:ext cx="1276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4" name="sxx13Line 4"/>
            <p:cNvSpPr>
              <a:spLocks noChangeShapeType="1"/>
            </p:cNvSpPr>
            <p:nvPr/>
          </p:nvSpPr>
          <p:spPr bwMode="auto">
            <a:xfrm flipV="1">
              <a:off x="1276" y="312"/>
              <a:ext cx="0" cy="1248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5" name="sxx13Line 5"/>
            <p:cNvSpPr>
              <a:spLocks noChangeShapeType="1"/>
            </p:cNvSpPr>
            <p:nvPr/>
          </p:nvSpPr>
          <p:spPr bwMode="auto">
            <a:xfrm>
              <a:off x="0" y="312"/>
              <a:ext cx="1276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6" name="sxx13Line 6"/>
            <p:cNvSpPr>
              <a:spLocks noChangeShapeType="1"/>
            </p:cNvSpPr>
            <p:nvPr/>
          </p:nvSpPr>
          <p:spPr bwMode="auto">
            <a:xfrm flipV="1">
              <a:off x="0" y="0"/>
              <a:ext cx="348" cy="312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7" name="sxx13Line 7"/>
            <p:cNvSpPr>
              <a:spLocks noChangeShapeType="1"/>
            </p:cNvSpPr>
            <p:nvPr/>
          </p:nvSpPr>
          <p:spPr bwMode="auto">
            <a:xfrm flipV="1">
              <a:off x="1276" y="0"/>
              <a:ext cx="348" cy="312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sxx13Line 8"/>
            <p:cNvSpPr>
              <a:spLocks noChangeShapeType="1"/>
            </p:cNvSpPr>
            <p:nvPr/>
          </p:nvSpPr>
          <p:spPr bwMode="auto">
            <a:xfrm>
              <a:off x="1624" y="0"/>
              <a:ext cx="0" cy="1248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9" name="sxx13Line 9"/>
            <p:cNvSpPr>
              <a:spLocks noChangeShapeType="1"/>
            </p:cNvSpPr>
            <p:nvPr/>
          </p:nvSpPr>
          <p:spPr bwMode="auto">
            <a:xfrm flipV="1">
              <a:off x="1276" y="1248"/>
              <a:ext cx="348" cy="312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0" name="sxx13Line 10"/>
            <p:cNvSpPr>
              <a:spLocks noChangeShapeType="1"/>
            </p:cNvSpPr>
            <p:nvPr/>
          </p:nvSpPr>
          <p:spPr bwMode="auto">
            <a:xfrm>
              <a:off x="348" y="0"/>
              <a:ext cx="1276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1" name="sxx13Line 11"/>
            <p:cNvSpPr>
              <a:spLocks noChangeShapeType="1"/>
            </p:cNvSpPr>
            <p:nvPr/>
          </p:nvSpPr>
          <p:spPr bwMode="auto">
            <a:xfrm>
              <a:off x="348" y="0"/>
              <a:ext cx="0" cy="1248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2" name="sxx13Line 12"/>
            <p:cNvSpPr>
              <a:spLocks noChangeShapeType="1"/>
            </p:cNvSpPr>
            <p:nvPr/>
          </p:nvSpPr>
          <p:spPr bwMode="auto">
            <a:xfrm flipV="1">
              <a:off x="0" y="1248"/>
              <a:ext cx="348" cy="312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3" name="sxx13Line 13"/>
            <p:cNvSpPr>
              <a:spLocks noChangeShapeType="1"/>
            </p:cNvSpPr>
            <p:nvPr/>
          </p:nvSpPr>
          <p:spPr bwMode="auto">
            <a:xfrm>
              <a:off x="348" y="1248"/>
              <a:ext cx="1276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4" name="Group 16"/>
          <p:cNvGrpSpPr/>
          <p:nvPr/>
        </p:nvGrpSpPr>
        <p:grpSpPr bwMode="auto">
          <a:xfrm>
            <a:off x="2374900" y="2241550"/>
            <a:ext cx="385763" cy="574675"/>
            <a:chOff x="0" y="0"/>
            <a:chExt cx="989" cy="1476"/>
          </a:xfrm>
        </p:grpSpPr>
        <p:sp>
          <p:nvSpPr>
            <p:cNvPr id="17425" name="Freeform 17"/>
            <p:cNvSpPr/>
            <p:nvPr/>
          </p:nvSpPr>
          <p:spPr bwMode="auto">
            <a:xfrm>
              <a:off x="0" y="0"/>
              <a:ext cx="989" cy="1476"/>
            </a:xfrm>
            <a:custGeom>
              <a:avLst/>
              <a:gdLst>
                <a:gd name="T0" fmla="*/ 15 w 1710"/>
                <a:gd name="T1" fmla="*/ 0 h 2550"/>
                <a:gd name="T2" fmla="*/ 1710 w 1710"/>
                <a:gd name="T3" fmla="*/ 0 h 2550"/>
                <a:gd name="T4" fmla="*/ 1695 w 1710"/>
                <a:gd name="T5" fmla="*/ 2070 h 2550"/>
                <a:gd name="T6" fmla="*/ 1005 w 1710"/>
                <a:gd name="T7" fmla="*/ 2550 h 2550"/>
                <a:gd name="T8" fmla="*/ 0 w 1710"/>
                <a:gd name="T9" fmla="*/ 2085 h 2550"/>
                <a:gd name="T10" fmla="*/ 15 w 1710"/>
                <a:gd name="T11" fmla="*/ 0 h 2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0" h="2550">
                  <a:moveTo>
                    <a:pt x="15" y="0"/>
                  </a:moveTo>
                  <a:lnTo>
                    <a:pt x="1710" y="0"/>
                  </a:lnTo>
                  <a:lnTo>
                    <a:pt x="1695" y="2070"/>
                  </a:lnTo>
                  <a:lnTo>
                    <a:pt x="1005" y="2550"/>
                  </a:lnTo>
                  <a:lnTo>
                    <a:pt x="0" y="2085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6" name="Freeform 18"/>
            <p:cNvSpPr/>
            <p:nvPr/>
          </p:nvSpPr>
          <p:spPr bwMode="auto">
            <a:xfrm>
              <a:off x="0" y="1205"/>
              <a:ext cx="972" cy="2"/>
            </a:xfrm>
            <a:custGeom>
              <a:avLst/>
              <a:gdLst>
                <a:gd name="T0" fmla="*/ 0 w 1680"/>
                <a:gd name="T1" fmla="*/ 0 h 3"/>
                <a:gd name="T2" fmla="*/ 1680 w 1680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80" h="3">
                  <a:moveTo>
                    <a:pt x="0" y="0"/>
                  </a:moveTo>
                  <a:lnTo>
                    <a:pt x="1680" y="3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Freeform 19"/>
            <p:cNvSpPr/>
            <p:nvPr/>
          </p:nvSpPr>
          <p:spPr bwMode="auto">
            <a:xfrm>
              <a:off x="9" y="0"/>
              <a:ext cx="980" cy="410"/>
            </a:xfrm>
            <a:custGeom>
              <a:avLst/>
              <a:gdLst>
                <a:gd name="T0" fmla="*/ 1695 w 1695"/>
                <a:gd name="T1" fmla="*/ 0 h 930"/>
                <a:gd name="T2" fmla="*/ 990 w 1695"/>
                <a:gd name="T3" fmla="*/ 930 h 930"/>
                <a:gd name="T4" fmla="*/ 0 w 1695"/>
                <a:gd name="T5" fmla="*/ 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95" h="930">
                  <a:moveTo>
                    <a:pt x="1695" y="0"/>
                  </a:moveTo>
                  <a:lnTo>
                    <a:pt x="990" y="930"/>
                  </a:lnTo>
                  <a:lnTo>
                    <a:pt x="0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584" y="400"/>
              <a:ext cx="0" cy="106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9" name="Group 21"/>
          <p:cNvGrpSpPr/>
          <p:nvPr/>
        </p:nvGrpSpPr>
        <p:grpSpPr bwMode="auto">
          <a:xfrm>
            <a:off x="5472113" y="2314575"/>
            <a:ext cx="447675" cy="547688"/>
            <a:chOff x="0" y="0"/>
            <a:chExt cx="705" cy="953"/>
          </a:xfrm>
        </p:grpSpPr>
        <p:sp>
          <p:nvSpPr>
            <p:cNvPr id="17430" name="Freeform 22"/>
            <p:cNvSpPr/>
            <p:nvPr/>
          </p:nvSpPr>
          <p:spPr bwMode="auto">
            <a:xfrm>
              <a:off x="0" y="0"/>
              <a:ext cx="705" cy="953"/>
            </a:xfrm>
            <a:custGeom>
              <a:avLst/>
              <a:gdLst>
                <a:gd name="T0" fmla="*/ 195 w 705"/>
                <a:gd name="T1" fmla="*/ 0 h 953"/>
                <a:gd name="T2" fmla="*/ 593 w 705"/>
                <a:gd name="T3" fmla="*/ 0 h 953"/>
                <a:gd name="T4" fmla="*/ 705 w 705"/>
                <a:gd name="T5" fmla="*/ 180 h 953"/>
                <a:gd name="T6" fmla="*/ 705 w 705"/>
                <a:gd name="T7" fmla="*/ 705 h 953"/>
                <a:gd name="T8" fmla="*/ 375 w 705"/>
                <a:gd name="T9" fmla="*/ 953 h 953"/>
                <a:gd name="T10" fmla="*/ 60 w 705"/>
                <a:gd name="T11" fmla="*/ 870 h 953"/>
                <a:gd name="T12" fmla="*/ 90 w 705"/>
                <a:gd name="T13" fmla="*/ 270 h 953"/>
                <a:gd name="T14" fmla="*/ 195 w 705"/>
                <a:gd name="T15" fmla="*/ 0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5" h="953">
                  <a:moveTo>
                    <a:pt x="195" y="0"/>
                  </a:moveTo>
                  <a:lnTo>
                    <a:pt x="593" y="0"/>
                  </a:lnTo>
                  <a:lnTo>
                    <a:pt x="705" y="180"/>
                  </a:lnTo>
                  <a:lnTo>
                    <a:pt x="705" y="705"/>
                  </a:lnTo>
                  <a:lnTo>
                    <a:pt x="375" y="953"/>
                  </a:lnTo>
                  <a:lnTo>
                    <a:pt x="60" y="870"/>
                  </a:lnTo>
                  <a:cubicBezTo>
                    <a:pt x="83" y="279"/>
                    <a:pt x="0" y="462"/>
                    <a:pt x="90" y="270"/>
                  </a:cubicBezTo>
                  <a:lnTo>
                    <a:pt x="195" y="0"/>
                  </a:lnTo>
                  <a:close/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1" name="Freeform 23"/>
            <p:cNvSpPr/>
            <p:nvPr/>
          </p:nvSpPr>
          <p:spPr bwMode="auto">
            <a:xfrm>
              <a:off x="68" y="173"/>
              <a:ext cx="630" cy="247"/>
            </a:xfrm>
            <a:custGeom>
              <a:avLst/>
              <a:gdLst>
                <a:gd name="T0" fmla="*/ 0 w 630"/>
                <a:gd name="T1" fmla="*/ 127 h 247"/>
                <a:gd name="T2" fmla="*/ 322 w 630"/>
                <a:gd name="T3" fmla="*/ 247 h 247"/>
                <a:gd name="T4" fmla="*/ 630 w 630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0" h="247">
                  <a:moveTo>
                    <a:pt x="0" y="127"/>
                  </a:moveTo>
                  <a:lnTo>
                    <a:pt x="322" y="247"/>
                  </a:lnTo>
                  <a:lnTo>
                    <a:pt x="630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83" y="413"/>
              <a:ext cx="0" cy="52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3" name="Line 25"/>
            <p:cNvSpPr>
              <a:spLocks noChangeShapeType="1"/>
            </p:cNvSpPr>
            <p:nvPr/>
          </p:nvSpPr>
          <p:spPr bwMode="auto">
            <a:xfrm>
              <a:off x="195" y="8"/>
              <a:ext cx="0" cy="607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 flipV="1">
              <a:off x="195" y="518"/>
              <a:ext cx="375" cy="112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5" name="Line 27"/>
            <p:cNvSpPr>
              <a:spLocks noChangeShapeType="1"/>
            </p:cNvSpPr>
            <p:nvPr/>
          </p:nvSpPr>
          <p:spPr bwMode="auto">
            <a:xfrm>
              <a:off x="585" y="1"/>
              <a:ext cx="0" cy="509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578" y="510"/>
              <a:ext cx="120" cy="203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 flipH="1">
              <a:off x="60" y="623"/>
              <a:ext cx="150" cy="247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38" name="Group 30"/>
          <p:cNvGrpSpPr/>
          <p:nvPr/>
        </p:nvGrpSpPr>
        <p:grpSpPr bwMode="auto">
          <a:xfrm>
            <a:off x="7704138" y="2314575"/>
            <a:ext cx="423862" cy="528638"/>
            <a:chOff x="0" y="0"/>
            <a:chExt cx="728" cy="982"/>
          </a:xfrm>
        </p:grpSpPr>
        <p:sp>
          <p:nvSpPr>
            <p:cNvPr id="17439" name="Freeform 31"/>
            <p:cNvSpPr/>
            <p:nvPr/>
          </p:nvSpPr>
          <p:spPr bwMode="auto">
            <a:xfrm>
              <a:off x="15" y="0"/>
              <a:ext cx="712" cy="352"/>
            </a:xfrm>
            <a:custGeom>
              <a:avLst/>
              <a:gdLst>
                <a:gd name="T0" fmla="*/ 142 w 712"/>
                <a:gd name="T1" fmla="*/ 0 h 352"/>
                <a:gd name="T2" fmla="*/ 442 w 712"/>
                <a:gd name="T3" fmla="*/ 0 h 352"/>
                <a:gd name="T4" fmla="*/ 712 w 712"/>
                <a:gd name="T5" fmla="*/ 150 h 352"/>
                <a:gd name="T6" fmla="*/ 585 w 712"/>
                <a:gd name="T7" fmla="*/ 330 h 352"/>
                <a:gd name="T8" fmla="*/ 247 w 712"/>
                <a:gd name="T9" fmla="*/ 352 h 352"/>
                <a:gd name="T10" fmla="*/ 0 w 712"/>
                <a:gd name="T11" fmla="*/ 180 h 352"/>
                <a:gd name="T12" fmla="*/ 142 w 712"/>
                <a:gd name="T1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2" h="352">
                  <a:moveTo>
                    <a:pt x="142" y="0"/>
                  </a:moveTo>
                  <a:lnTo>
                    <a:pt x="442" y="0"/>
                  </a:lnTo>
                  <a:lnTo>
                    <a:pt x="712" y="150"/>
                  </a:lnTo>
                  <a:lnTo>
                    <a:pt x="585" y="330"/>
                  </a:lnTo>
                  <a:lnTo>
                    <a:pt x="247" y="352"/>
                  </a:lnTo>
                  <a:lnTo>
                    <a:pt x="0" y="180"/>
                  </a:lnTo>
                  <a:lnTo>
                    <a:pt x="142" y="0"/>
                  </a:lnTo>
                  <a:close/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0" name="Freeform 32"/>
            <p:cNvSpPr/>
            <p:nvPr/>
          </p:nvSpPr>
          <p:spPr bwMode="auto">
            <a:xfrm>
              <a:off x="8" y="157"/>
              <a:ext cx="720" cy="825"/>
            </a:xfrm>
            <a:custGeom>
              <a:avLst/>
              <a:gdLst>
                <a:gd name="T0" fmla="*/ 0 w 720"/>
                <a:gd name="T1" fmla="*/ 645 h 825"/>
                <a:gd name="T2" fmla="*/ 225 w 720"/>
                <a:gd name="T3" fmla="*/ 825 h 825"/>
                <a:gd name="T4" fmla="*/ 585 w 720"/>
                <a:gd name="T5" fmla="*/ 810 h 825"/>
                <a:gd name="T6" fmla="*/ 720 w 720"/>
                <a:gd name="T7" fmla="*/ 615 h 825"/>
                <a:gd name="T8" fmla="*/ 720 w 720"/>
                <a:gd name="T9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825">
                  <a:moveTo>
                    <a:pt x="0" y="645"/>
                  </a:moveTo>
                  <a:lnTo>
                    <a:pt x="225" y="825"/>
                  </a:lnTo>
                  <a:lnTo>
                    <a:pt x="585" y="810"/>
                  </a:lnTo>
                  <a:lnTo>
                    <a:pt x="720" y="615"/>
                  </a:lnTo>
                  <a:lnTo>
                    <a:pt x="720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7" y="187"/>
              <a:ext cx="0" cy="61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 flipH="1">
              <a:off x="247" y="360"/>
              <a:ext cx="8" cy="607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592" y="330"/>
              <a:ext cx="0" cy="63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450" y="7"/>
              <a:ext cx="0" cy="58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157" y="0"/>
              <a:ext cx="0" cy="61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6" name="Freeform 38"/>
            <p:cNvSpPr/>
            <p:nvPr/>
          </p:nvSpPr>
          <p:spPr bwMode="auto">
            <a:xfrm>
              <a:off x="0" y="607"/>
              <a:ext cx="720" cy="188"/>
            </a:xfrm>
            <a:custGeom>
              <a:avLst/>
              <a:gdLst>
                <a:gd name="T0" fmla="*/ 0 w 720"/>
                <a:gd name="T1" fmla="*/ 188 h 188"/>
                <a:gd name="T2" fmla="*/ 157 w 720"/>
                <a:gd name="T3" fmla="*/ 8 h 188"/>
                <a:gd name="T4" fmla="*/ 450 w 720"/>
                <a:gd name="T5" fmla="*/ 0 h 188"/>
                <a:gd name="T6" fmla="*/ 720 w 720"/>
                <a:gd name="T7" fmla="*/ 16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0" h="188">
                  <a:moveTo>
                    <a:pt x="0" y="188"/>
                  </a:moveTo>
                  <a:lnTo>
                    <a:pt x="157" y="8"/>
                  </a:lnTo>
                  <a:lnTo>
                    <a:pt x="450" y="0"/>
                  </a:lnTo>
                  <a:lnTo>
                    <a:pt x="720" y="165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1547813" y="404813"/>
            <a:ext cx="1957387" cy="6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7448" name="Group 40"/>
          <p:cNvGraphicFramePr>
            <a:graphicFrameLocks noGrp="1"/>
          </p:cNvGraphicFramePr>
          <p:nvPr/>
        </p:nvGraphicFramePr>
        <p:xfrm>
          <a:off x="250825" y="1268413"/>
          <a:ext cx="8640763" cy="3857627"/>
        </p:xfrm>
        <a:graphic>
          <a:graphicData uri="http://schemas.openxmlformats.org/drawingml/2006/table">
            <a:tbl>
              <a:tblPr/>
              <a:tblGrid>
                <a:gridCol w="165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3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名称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三棱柱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四棱柱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五棱柱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六棱柱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图形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顶点数</a:t>
                      </a: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</a:t>
                      </a: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棱数</a:t>
                      </a: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面数</a:t>
                      </a: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</a:t>
                      </a: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86" name="Rectangle 78"/>
          <p:cNvSpPr>
            <a:spLocks noChangeArrowheads="1"/>
          </p:cNvSpPr>
          <p:nvPr/>
        </p:nvSpPr>
        <p:spPr bwMode="auto">
          <a:xfrm>
            <a:off x="179388" y="5229225"/>
            <a:ext cx="9210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b="0"/>
              <a:t>观察上表中的结果，你能发现</a:t>
            </a:r>
            <a:r>
              <a:rPr lang="zh-CN" altLang="zh-CN" b="0"/>
              <a:t>a</a:t>
            </a:r>
            <a:r>
              <a:rPr lang="zh-CN" b="0"/>
              <a:t>、</a:t>
            </a:r>
            <a:r>
              <a:rPr lang="zh-CN" altLang="zh-CN" b="0"/>
              <a:t>b</a:t>
            </a:r>
            <a:r>
              <a:rPr lang="zh-CN" b="0"/>
              <a:t>、</a:t>
            </a:r>
            <a:r>
              <a:rPr lang="zh-CN" altLang="zh-CN" b="0"/>
              <a:t>c</a:t>
            </a:r>
            <a:r>
              <a:rPr lang="zh-CN" b="0"/>
              <a:t>之间有什么关系吗？</a:t>
            </a:r>
          </a:p>
          <a:p>
            <a:r>
              <a:rPr lang="zh-CN" b="0"/>
              <a:t>请写出关系式．</a:t>
            </a:r>
          </a:p>
        </p:txBody>
      </p:sp>
      <p:sp>
        <p:nvSpPr>
          <p:cNvPr id="17487" name="Rectangle 79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2771775" y="5589588"/>
            <a:ext cx="4032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4000" i="1">
                <a:solidFill>
                  <a:srgbClr val="FF5050"/>
                </a:solidFill>
                <a:latin typeface="Times New Roman" panose="02020603050405020304" pitchFamily="18" charset="0"/>
              </a:rPr>
              <a:t>a</a:t>
            </a:r>
            <a:r>
              <a:rPr lang="zh-CN" altLang="zh-CN" sz="4000">
                <a:solidFill>
                  <a:srgbClr val="FF5050"/>
                </a:solidFill>
                <a:latin typeface="Times New Roman" panose="02020603050405020304" pitchFamily="18" charset="0"/>
              </a:rPr>
              <a:t>+</a:t>
            </a:r>
            <a:r>
              <a:rPr lang="zh-CN" altLang="zh-CN" sz="4000" i="1">
                <a:solidFill>
                  <a:srgbClr val="FF5050"/>
                </a:solidFill>
                <a:latin typeface="Times New Roman" panose="02020603050405020304" pitchFamily="18" charset="0"/>
              </a:rPr>
              <a:t>c</a:t>
            </a:r>
            <a:r>
              <a:rPr lang="zh-CN" altLang="zh-CN" sz="4000">
                <a:solidFill>
                  <a:srgbClr val="FF5050"/>
                </a:solidFill>
                <a:latin typeface="Times New Roman" panose="02020603050405020304" pitchFamily="18" charset="0"/>
              </a:rPr>
              <a:t>-</a:t>
            </a:r>
            <a:r>
              <a:rPr lang="zh-CN" altLang="zh-CN" sz="4000" i="1">
                <a:solidFill>
                  <a:srgbClr val="FF5050"/>
                </a:solidFill>
                <a:latin typeface="Times New Roman" panose="02020603050405020304" pitchFamily="18" charset="0"/>
              </a:rPr>
              <a:t>b</a:t>
            </a:r>
            <a:r>
              <a:rPr lang="zh-CN" altLang="zh-CN" sz="4000">
                <a:solidFill>
                  <a:srgbClr val="FF5050"/>
                </a:solidFill>
                <a:latin typeface="Times New Roman" panose="02020603050405020304" pitchFamily="18" charset="0"/>
              </a:rPr>
              <a:t>=2</a:t>
            </a:r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3779838" y="3141663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4000">
                <a:solidFill>
                  <a:srgbClr val="FF505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7490" name="Text Box 82"/>
          <p:cNvSpPr txBox="1">
            <a:spLocks noChangeArrowheads="1"/>
          </p:cNvSpPr>
          <p:nvPr/>
        </p:nvSpPr>
        <p:spPr bwMode="auto">
          <a:xfrm>
            <a:off x="5580063" y="3789363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4000">
                <a:solidFill>
                  <a:srgbClr val="FF5050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7491" name="Text Box 83"/>
          <p:cNvSpPr txBox="1">
            <a:spLocks noChangeArrowheads="1"/>
          </p:cNvSpPr>
          <p:nvPr/>
        </p:nvSpPr>
        <p:spPr bwMode="auto">
          <a:xfrm>
            <a:off x="7524750" y="3789363"/>
            <a:ext cx="865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4000">
                <a:solidFill>
                  <a:srgbClr val="FF505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7492" name="Text Box 84"/>
          <p:cNvSpPr txBox="1">
            <a:spLocks noChangeArrowheads="1"/>
          </p:cNvSpPr>
          <p:nvPr/>
        </p:nvSpPr>
        <p:spPr bwMode="auto">
          <a:xfrm>
            <a:off x="5580063" y="4508500"/>
            <a:ext cx="1008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4000">
                <a:solidFill>
                  <a:srgbClr val="FF505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7493" name="Text Box 85"/>
          <p:cNvSpPr txBox="1">
            <a:spLocks noChangeArrowheads="1"/>
          </p:cNvSpPr>
          <p:nvPr/>
        </p:nvSpPr>
        <p:spPr bwMode="auto">
          <a:xfrm>
            <a:off x="3851275" y="4508500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4000">
                <a:solidFill>
                  <a:srgbClr val="FF505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7494" name="Rectangle 86"/>
          <p:cNvSpPr>
            <a:spLocks noChangeArrowheads="1"/>
          </p:cNvSpPr>
          <p:nvPr/>
        </p:nvSpPr>
        <p:spPr bwMode="auto">
          <a:xfrm>
            <a:off x="0" y="5157788"/>
            <a:ext cx="9144000" cy="1223962"/>
          </a:xfrm>
          <a:prstGeom prst="rect">
            <a:avLst/>
          </a:prstGeom>
          <a:gradFill rotWithShape="1">
            <a:gsLst>
              <a:gs pos="0">
                <a:srgbClr val="DCFEA0"/>
              </a:gs>
              <a:gs pos="50000">
                <a:srgbClr val="FFFFCC"/>
              </a:gs>
              <a:gs pos="100000">
                <a:srgbClr val="DCFEA0"/>
              </a:gs>
            </a:gsLst>
            <a:lin ang="5400000" scaled="1"/>
          </a:gradFill>
          <a:ln w="9525" cmpd="sng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zh-CN" altLang="zh-CN">
                <a:solidFill>
                  <a:srgbClr val="0000FF"/>
                </a:solidFill>
              </a:rPr>
              <a:t>      </a:t>
            </a:r>
            <a:r>
              <a:rPr lang="zh-CN">
                <a:solidFill>
                  <a:srgbClr val="0000FF"/>
                </a:solidFill>
              </a:rPr>
              <a:t>思考：</a:t>
            </a:r>
            <a:r>
              <a:rPr lang="zh-CN">
                <a:solidFill>
                  <a:srgbClr val="FF0000"/>
                </a:solidFill>
                <a:ea typeface="楷体_GB2312" pitchFamily="1" charset="-122"/>
              </a:rPr>
              <a:t>如果将上面的“棱柱”换为“棱锥”，结论是否</a:t>
            </a:r>
          </a:p>
          <a:p>
            <a:pPr marL="342900" indent="-342900">
              <a:spcBef>
                <a:spcPct val="20000"/>
              </a:spcBef>
            </a:pPr>
            <a:r>
              <a:rPr lang="zh-CN">
                <a:solidFill>
                  <a:srgbClr val="FF0000"/>
                </a:solidFill>
                <a:ea typeface="楷体_GB2312" pitchFamily="1" charset="-122"/>
              </a:rPr>
              <a:t>                  还成立呢？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8" grpId="0" autoUpdateAnimBg="0"/>
      <p:bldP spid="17489" grpId="0" autoUpdateAnimBg="0"/>
      <p:bldP spid="17490" grpId="0" autoUpdateAnimBg="0"/>
      <p:bldP spid="17491" grpId="0" autoUpdateAnimBg="0"/>
      <p:bldP spid="17492" grpId="0" autoUpdateAnimBg="0"/>
      <p:bldP spid="17493" grpId="0" autoUpdateAnimBg="0"/>
      <p:bldP spid="1749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69"/>
          <p:cNvSpPr txBox="1">
            <a:spLocks noChangeArrowheads="1"/>
          </p:cNvSpPr>
          <p:nvPr/>
        </p:nvSpPr>
        <p:spPr bwMode="auto">
          <a:xfrm>
            <a:off x="611188" y="333375"/>
            <a:ext cx="8280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zh-CN" sz="33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思考</a:t>
            </a:r>
            <a:r>
              <a:rPr lang="zh-CN" altLang="zh-CN" sz="33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sz="33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：你学习过哪些几何体的表面积公式和体积公式？你能用字母表示他们吗？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11188" y="1773238"/>
            <a:ext cx="5541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dirty="0">
                <a:latin typeface="Times New Roman" panose="02020603050405020304" pitchFamily="18" charset="0"/>
              </a:rPr>
              <a:t>四种常见几何体表面积与体积公式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55650" y="2276475"/>
            <a:ext cx="152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zh-CN" dirty="0">
                <a:latin typeface="Times New Roman" panose="02020603050405020304" pitchFamily="18" charset="0"/>
              </a:rPr>
              <a:t>1.</a:t>
            </a:r>
            <a:r>
              <a:rPr lang="zh-CN" dirty="0">
                <a:latin typeface="Times New Roman" panose="02020603050405020304" pitchFamily="18" charset="0"/>
              </a:rPr>
              <a:t>长方体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68313" y="2781300"/>
            <a:ext cx="5975350" cy="1169988"/>
          </a:xfrm>
          <a:prstGeom prst="rect">
            <a:avLst/>
          </a:prstGeom>
          <a:noFill/>
          <a:ln w="9525" cmpd="sng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dirty="0">
                <a:latin typeface="Times New Roman" panose="02020603050405020304" pitchFamily="18" charset="0"/>
              </a:rPr>
              <a:t>表面积</a:t>
            </a:r>
            <a:r>
              <a:rPr lang="zh-CN" altLang="zh-CN" dirty="0">
                <a:latin typeface="Times New Roman" panose="02020603050405020304" pitchFamily="18" charset="0"/>
              </a:rPr>
              <a:t>=2</a:t>
            </a:r>
            <a:r>
              <a:rPr lang="zh-CN" dirty="0">
                <a:latin typeface="Times New Roman" panose="02020603050405020304" pitchFamily="18" charset="0"/>
              </a:rPr>
              <a:t>（</a:t>
            </a:r>
            <a:r>
              <a:rPr lang="zh-CN" altLang="zh-CN" dirty="0">
                <a:latin typeface="Times New Roman" panose="02020603050405020304" pitchFamily="18" charset="0"/>
              </a:rPr>
              <a:t>ab+bc+ca</a:t>
            </a:r>
            <a:r>
              <a:rPr lang="zh-CN" dirty="0">
                <a:latin typeface="Times New Roman" panose="02020603050405020304" pitchFamily="18" charset="0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zh-CN" dirty="0">
                <a:latin typeface="Times New Roman" panose="02020603050405020304" pitchFamily="18" charset="0"/>
              </a:rPr>
              <a:t>体积</a:t>
            </a:r>
            <a:r>
              <a:rPr lang="zh-CN" altLang="zh-CN" dirty="0">
                <a:latin typeface="Times New Roman" panose="02020603050405020304" pitchFamily="18" charset="0"/>
              </a:rPr>
              <a:t>=abc</a:t>
            </a:r>
            <a:r>
              <a:rPr lang="zh-CN" dirty="0">
                <a:latin typeface="Times New Roman" panose="02020603050405020304" pitchFamily="18" charset="0"/>
              </a:rPr>
              <a:t>（</a:t>
            </a:r>
            <a:r>
              <a:rPr lang="zh-CN" altLang="zh-CN" dirty="0">
                <a:latin typeface="Times New Roman" panose="02020603050405020304" pitchFamily="18" charset="0"/>
              </a:rPr>
              <a:t>a</a:t>
            </a:r>
            <a:r>
              <a:rPr lang="zh-CN" dirty="0">
                <a:latin typeface="Times New Roman" panose="02020603050405020304" pitchFamily="18" charset="0"/>
              </a:rPr>
              <a:t>、</a:t>
            </a:r>
            <a:r>
              <a:rPr lang="zh-CN" altLang="zh-CN" dirty="0">
                <a:latin typeface="Times New Roman" panose="02020603050405020304" pitchFamily="18" charset="0"/>
              </a:rPr>
              <a:t>b</a:t>
            </a:r>
            <a:r>
              <a:rPr lang="zh-CN" dirty="0">
                <a:latin typeface="Times New Roman" panose="02020603050405020304" pitchFamily="18" charset="0"/>
              </a:rPr>
              <a:t>、</a:t>
            </a:r>
            <a:r>
              <a:rPr lang="zh-CN" altLang="zh-CN" dirty="0">
                <a:latin typeface="Times New Roman" panose="02020603050405020304" pitchFamily="18" charset="0"/>
              </a:rPr>
              <a:t>c</a:t>
            </a:r>
            <a:r>
              <a:rPr lang="zh-CN" dirty="0">
                <a:latin typeface="Times New Roman" panose="02020603050405020304" pitchFamily="18" charset="0"/>
              </a:rPr>
              <a:t>分别长、宽、高）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55650" y="4076700"/>
            <a:ext cx="152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zh-CN" dirty="0">
                <a:latin typeface="Times New Roman" panose="02020603050405020304" pitchFamily="18" charset="0"/>
              </a:rPr>
              <a:t>2.</a:t>
            </a:r>
            <a:r>
              <a:rPr lang="zh-CN" dirty="0">
                <a:latin typeface="Times New Roman" panose="02020603050405020304" pitchFamily="18" charset="0"/>
              </a:rPr>
              <a:t>正方体</a:t>
            </a:r>
          </a:p>
        </p:txBody>
      </p:sp>
      <p:grpSp>
        <p:nvGrpSpPr>
          <p:cNvPr id="18439" name="Group 7"/>
          <p:cNvGrpSpPr/>
          <p:nvPr/>
        </p:nvGrpSpPr>
        <p:grpSpPr bwMode="auto">
          <a:xfrm>
            <a:off x="468313" y="4868863"/>
            <a:ext cx="5662612" cy="1041400"/>
            <a:chOff x="0" y="0"/>
            <a:chExt cx="3567" cy="656"/>
          </a:xfrm>
        </p:grpSpPr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0" y="0"/>
              <a:ext cx="3567" cy="656"/>
            </a:xfrm>
            <a:prstGeom prst="rect">
              <a:avLst/>
            </a:prstGeom>
            <a:noFill/>
            <a:ln w="9525" cmpd="sng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zh-CN" dirty="0">
                  <a:latin typeface="Times New Roman" panose="02020603050405020304" pitchFamily="18" charset="0"/>
                </a:rPr>
                <a:t>表面积</a:t>
              </a:r>
              <a:r>
                <a:rPr lang="zh-CN" altLang="zh-CN" dirty="0">
                  <a:latin typeface="Times New Roman" panose="02020603050405020304" pitchFamily="18" charset="0"/>
                </a:rPr>
                <a:t>=6</a:t>
              </a:r>
            </a:p>
            <a:p>
              <a:pPr>
                <a:spcBef>
                  <a:spcPct val="20000"/>
                </a:spcBef>
              </a:pPr>
              <a:r>
                <a:rPr lang="zh-CN" dirty="0">
                  <a:latin typeface="Times New Roman" panose="02020603050405020304" pitchFamily="18" charset="0"/>
                </a:rPr>
                <a:t>体积</a:t>
              </a:r>
              <a:r>
                <a:rPr lang="zh-CN" altLang="zh-CN" dirty="0">
                  <a:latin typeface="Times New Roman" panose="02020603050405020304" pitchFamily="18" charset="0"/>
                </a:rPr>
                <a:t>=     </a:t>
              </a:r>
              <a:r>
                <a:rPr lang="zh-CN" dirty="0">
                  <a:latin typeface="Times New Roman" panose="02020603050405020304" pitchFamily="18" charset="0"/>
                </a:rPr>
                <a:t>（这里</a:t>
              </a:r>
              <a:r>
                <a:rPr lang="zh-CN" altLang="zh-CN" dirty="0">
                  <a:latin typeface="Times New Roman" panose="02020603050405020304" pitchFamily="18" charset="0"/>
                </a:rPr>
                <a:t>a</a:t>
              </a:r>
              <a:r>
                <a:rPr lang="zh-CN" dirty="0">
                  <a:latin typeface="Times New Roman" panose="02020603050405020304" pitchFamily="18" charset="0"/>
                </a:rPr>
                <a:t>为正方体的棱长）</a:t>
              </a:r>
            </a:p>
          </p:txBody>
        </p:sp>
        <p:pic>
          <p:nvPicPr>
            <p:cNvPr id="18441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 l="20044" t="-1872"/>
            <a:stretch>
              <a:fillRect/>
            </a:stretch>
          </p:blipFill>
          <p:spPr bwMode="auto">
            <a:xfrm>
              <a:off x="998" y="0"/>
              <a:ext cx="36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2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5" y="363"/>
              <a:ext cx="317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11188" y="765175"/>
            <a:ext cx="1522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zh-CN" dirty="0">
                <a:latin typeface="Times New Roman" panose="02020603050405020304" pitchFamily="18" charset="0"/>
              </a:rPr>
              <a:t>3.</a:t>
            </a:r>
            <a:r>
              <a:rPr lang="zh-CN" dirty="0">
                <a:latin typeface="Times New Roman" panose="02020603050405020304" pitchFamily="18" charset="0"/>
              </a:rPr>
              <a:t>圆柱体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288" y="1484313"/>
            <a:ext cx="593407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侧面积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=2πRh</a:t>
            </a:r>
          </a:p>
          <a:p>
            <a:pPr>
              <a:spcBef>
                <a:spcPct val="20000"/>
              </a:spcBef>
            </a:pP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全面积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=2πRh+2πR</a:t>
            </a:r>
            <a:r>
              <a:rPr lang="zh-CN" altLang="zh-CN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=2πR</a:t>
            </a: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h+R</a:t>
            </a: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95288" y="2492375"/>
            <a:ext cx="8497887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体积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=πR</a:t>
            </a:r>
            <a:r>
              <a:rPr lang="zh-CN" altLang="zh-CN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</a:p>
          <a:p>
            <a:pPr>
              <a:spcBef>
                <a:spcPct val="20000"/>
              </a:spcBef>
            </a:pP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（这里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表示圆柱体底面圆的半径，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表示圆柱的高）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11188" y="3573463"/>
            <a:ext cx="1522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zh-CN" dirty="0">
                <a:latin typeface="Times New Roman" panose="02020603050405020304" pitchFamily="18" charset="0"/>
              </a:rPr>
              <a:t>4.</a:t>
            </a:r>
            <a:r>
              <a:rPr lang="zh-CN" dirty="0">
                <a:latin typeface="Times New Roman" panose="02020603050405020304" pitchFamily="18" charset="0"/>
              </a:rPr>
              <a:t>圆锥体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39750" y="4149725"/>
            <a:ext cx="4862513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侧面积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=πRl</a:t>
            </a:r>
          </a:p>
          <a:p>
            <a:pPr>
              <a:spcBef>
                <a:spcPct val="20000"/>
              </a:spcBef>
            </a:pP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全面积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=πRl+πR</a:t>
            </a:r>
            <a:r>
              <a:rPr lang="zh-CN" altLang="zh-CN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</a:t>
            </a: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　　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11188" y="5300663"/>
            <a:ext cx="79216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dirty="0">
                <a:latin typeface="Times New Roman" panose="02020603050405020304" pitchFamily="18" charset="0"/>
              </a:rPr>
              <a:t>体积</a:t>
            </a:r>
            <a:r>
              <a:rPr lang="zh-CN" altLang="zh-CN" dirty="0">
                <a:latin typeface="Times New Roman" panose="02020603050405020304" pitchFamily="18" charset="0"/>
              </a:rPr>
              <a:t>=    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πR</a:t>
            </a:r>
            <a:r>
              <a:rPr lang="zh-CN" altLang="zh-CN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（这里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  <a:r>
              <a:rPr 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表示圆锥体底面圆的半径、母线长和高）</a:t>
            </a: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5157788"/>
            <a:ext cx="4127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543279731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81525"/>
            <a:ext cx="1625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WordArt 57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2520950" cy="649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例题讲解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981075"/>
            <a:ext cx="86423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708275"/>
            <a:ext cx="8569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3328988"/>
            <a:ext cx="8353425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836613"/>
            <a:ext cx="82804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484313"/>
            <a:ext cx="417671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60475" y="2205038"/>
            <a:ext cx="72723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3713" y="2924175"/>
            <a:ext cx="69850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04938" y="3573463"/>
            <a:ext cx="71278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19250" y="4221163"/>
            <a:ext cx="367188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1188" y="5013325"/>
            <a:ext cx="820896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yame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661025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WordArt 57"/>
          <p:cNvSpPr>
            <a:spLocks noChangeArrowheads="1" noChangeShapeType="1" noTextEdit="1"/>
          </p:cNvSpPr>
          <p:nvPr/>
        </p:nvSpPr>
        <p:spPr bwMode="auto">
          <a:xfrm>
            <a:off x="1042988" y="549275"/>
            <a:ext cx="2520950" cy="649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当堂练习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549275"/>
            <a:ext cx="1058862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557338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133600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79388" y="2060575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zh-CN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79388" y="1470025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zh-CN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79388" y="2565400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zh-CN">
                <a:latin typeface="Times New Roman" panose="02020603050405020304" pitchFamily="18" charset="0"/>
              </a:rPr>
              <a:t>3.</a:t>
            </a:r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2708275"/>
            <a:ext cx="860425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60338" y="4076700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zh-CN">
                <a:latin typeface="Times New Roman" panose="02020603050405020304" pitchFamily="18" charset="0"/>
              </a:rPr>
              <a:t>4.</a:t>
            </a:r>
          </a:p>
        </p:txBody>
      </p: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188" y="4149725"/>
            <a:ext cx="8532812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8FAF6"/>
              </a:clrFrom>
              <a:clrTo>
                <a:srgbClr val="F8FA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4663" y="5157788"/>
            <a:ext cx="12795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200592204220529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1025"/>
            <a:ext cx="91440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WordArt 57"/>
          <p:cNvSpPr>
            <a:spLocks noChangeArrowheads="1" noChangeShapeType="1" noTextEdit="1"/>
          </p:cNvSpPr>
          <p:nvPr/>
        </p:nvSpPr>
        <p:spPr bwMode="auto">
          <a:xfrm rot="353470">
            <a:off x="2843213" y="692150"/>
            <a:ext cx="2520950" cy="865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653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课后作业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403350" y="2852738"/>
            <a:ext cx="626586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课本</a:t>
            </a:r>
            <a:r>
              <a:rPr lang="zh-CN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P93</a:t>
            </a:r>
            <a:r>
              <a:rPr 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习题</a:t>
            </a:r>
            <a:r>
              <a:rPr lang="zh-CN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7.1A</a:t>
            </a:r>
            <a:r>
              <a:rPr 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组</a:t>
            </a:r>
            <a:r>
              <a:rPr lang="zh-CN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题</a:t>
            </a:r>
          </a:p>
          <a:p>
            <a:pPr>
              <a:spcBef>
                <a:spcPct val="20000"/>
              </a:spcBef>
            </a:pPr>
            <a:r>
              <a:rPr lang="zh-CN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组</a:t>
            </a:r>
            <a:r>
              <a:rPr lang="zh-CN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sz="4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题</a:t>
            </a:r>
            <a:r>
              <a:rPr lang="en-US" altLang="zh-CN" sz="4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zh-CN" sz="4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43608" y="1094739"/>
            <a:ext cx="41529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 dirty="0">
                <a:solidFill>
                  <a:srgbClr val="FF0066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学习目标：</a:t>
            </a:r>
            <a:r>
              <a:rPr lang="zh-CN" sz="3600" dirty="0">
                <a:solidFill>
                  <a:srgbClr val="3333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71600" y="2205038"/>
            <a:ext cx="73444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</a:rPr>
              <a:t>1.</a:t>
            </a:r>
            <a:r>
              <a:rPr lang="zh-CN" dirty="0">
                <a:latin typeface="Times New Roman" panose="02020603050405020304" pitchFamily="18" charset="0"/>
              </a:rPr>
              <a:t>会将常见的几何体（棱柱、棱锥）进行分类</a:t>
            </a:r>
            <a:r>
              <a:rPr lang="zh-CN" altLang="zh-CN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71601" y="2997200"/>
            <a:ext cx="5184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</a:rPr>
              <a:t>2.</a:t>
            </a:r>
            <a:r>
              <a:rPr lang="zh-CN" dirty="0">
                <a:latin typeface="Times New Roman" panose="02020603050405020304" pitchFamily="18" charset="0"/>
              </a:rPr>
              <a:t>知道多面体的概念</a:t>
            </a:r>
            <a:r>
              <a:rPr lang="zh-CN" altLang="zh-CN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71601" y="3716338"/>
            <a:ext cx="7200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</a:rPr>
              <a:t>3.</a:t>
            </a:r>
            <a:r>
              <a:rPr lang="zh-CN" dirty="0">
                <a:latin typeface="Times New Roman" panose="02020603050405020304" pitchFamily="18" charset="0"/>
              </a:rPr>
              <a:t>了解多面体的棱、顶点和面数之间的关系</a:t>
            </a:r>
            <a:r>
              <a:rPr lang="zh-CN" altLang="zh-CN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70"/>
          <p:cNvGrpSpPr/>
          <p:nvPr/>
        </p:nvGrpSpPr>
        <p:grpSpPr bwMode="auto">
          <a:xfrm>
            <a:off x="323850" y="765175"/>
            <a:ext cx="1727200" cy="1662113"/>
            <a:chOff x="0" y="0"/>
            <a:chExt cx="1088" cy="1047"/>
          </a:xfrm>
        </p:grpSpPr>
        <p:grpSp>
          <p:nvGrpSpPr>
            <p:cNvPr id="7171" name="Group 12"/>
            <p:cNvGrpSpPr/>
            <p:nvPr/>
          </p:nvGrpSpPr>
          <p:grpSpPr bwMode="auto">
            <a:xfrm>
              <a:off x="0" y="0"/>
              <a:ext cx="1088" cy="771"/>
              <a:chOff x="0" y="0"/>
              <a:chExt cx="2631" cy="1497"/>
            </a:xfrm>
          </p:grpSpPr>
          <p:sp>
            <p:nvSpPr>
              <p:cNvPr id="7172" name="Line 13"/>
              <p:cNvSpPr>
                <a:spLocks noChangeShapeType="1"/>
              </p:cNvSpPr>
              <p:nvPr/>
            </p:nvSpPr>
            <p:spPr bwMode="auto">
              <a:xfrm>
                <a:off x="0" y="1497"/>
                <a:ext cx="1134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3" name="Line 14"/>
              <p:cNvSpPr>
                <a:spLocks noChangeShapeType="1"/>
              </p:cNvSpPr>
              <p:nvPr/>
            </p:nvSpPr>
            <p:spPr bwMode="auto">
              <a:xfrm flipV="1">
                <a:off x="0" y="771"/>
                <a:ext cx="454" cy="726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4" name="Line 15"/>
              <p:cNvSpPr>
                <a:spLocks noChangeShapeType="1"/>
              </p:cNvSpPr>
              <p:nvPr/>
            </p:nvSpPr>
            <p:spPr bwMode="auto">
              <a:xfrm>
                <a:off x="454" y="771"/>
                <a:ext cx="680" cy="726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5" name="Line 16"/>
              <p:cNvSpPr>
                <a:spLocks noChangeShapeType="1"/>
              </p:cNvSpPr>
              <p:nvPr/>
            </p:nvSpPr>
            <p:spPr bwMode="auto">
              <a:xfrm flipV="1">
                <a:off x="454" y="0"/>
                <a:ext cx="1497" cy="77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6" name="Line 17"/>
              <p:cNvSpPr>
                <a:spLocks noChangeShapeType="1"/>
              </p:cNvSpPr>
              <p:nvPr/>
            </p:nvSpPr>
            <p:spPr bwMode="auto">
              <a:xfrm flipV="1">
                <a:off x="4" y="723"/>
                <a:ext cx="1497" cy="77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7" name="Line 18"/>
              <p:cNvSpPr>
                <a:spLocks noChangeShapeType="1"/>
              </p:cNvSpPr>
              <p:nvPr/>
            </p:nvSpPr>
            <p:spPr bwMode="auto">
              <a:xfrm flipV="1">
                <a:off x="1134" y="726"/>
                <a:ext cx="1497" cy="77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8" name="Line 19"/>
              <p:cNvSpPr>
                <a:spLocks noChangeShapeType="1"/>
              </p:cNvSpPr>
              <p:nvPr/>
            </p:nvSpPr>
            <p:spPr bwMode="auto">
              <a:xfrm>
                <a:off x="1951" y="0"/>
                <a:ext cx="680" cy="726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9" name="Line 20"/>
              <p:cNvSpPr>
                <a:spLocks noChangeShapeType="1"/>
              </p:cNvSpPr>
              <p:nvPr/>
            </p:nvSpPr>
            <p:spPr bwMode="auto">
              <a:xfrm>
                <a:off x="1497" y="726"/>
                <a:ext cx="1134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0" name="Line 21"/>
              <p:cNvSpPr>
                <a:spLocks noChangeShapeType="1"/>
              </p:cNvSpPr>
              <p:nvPr/>
            </p:nvSpPr>
            <p:spPr bwMode="auto">
              <a:xfrm flipV="1">
                <a:off x="1497" y="0"/>
                <a:ext cx="454" cy="726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81" name="Text Box 157"/>
            <p:cNvSpPr txBox="1">
              <a:spLocks noChangeArrowheads="1"/>
            </p:cNvSpPr>
            <p:nvPr/>
          </p:nvSpPr>
          <p:spPr bwMode="auto">
            <a:xfrm>
              <a:off x="272" y="81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1800"/>
                <a:t>(</a:t>
              </a:r>
              <a:r>
                <a:rPr lang="zh-CN" altLang="zh-C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zh-CN" sz="1800"/>
                <a:t>)</a:t>
              </a:r>
            </a:p>
          </p:txBody>
        </p:sp>
      </p:grpSp>
      <p:grpSp>
        <p:nvGrpSpPr>
          <p:cNvPr id="7182" name="Group 171"/>
          <p:cNvGrpSpPr/>
          <p:nvPr/>
        </p:nvGrpSpPr>
        <p:grpSpPr bwMode="auto">
          <a:xfrm>
            <a:off x="2339975" y="908050"/>
            <a:ext cx="1439863" cy="1519238"/>
            <a:chOff x="0" y="0"/>
            <a:chExt cx="907" cy="957"/>
          </a:xfrm>
        </p:grpSpPr>
        <p:grpSp>
          <p:nvGrpSpPr>
            <p:cNvPr id="7183" name="Group 2"/>
            <p:cNvGrpSpPr/>
            <p:nvPr/>
          </p:nvGrpSpPr>
          <p:grpSpPr bwMode="auto">
            <a:xfrm>
              <a:off x="0" y="0"/>
              <a:ext cx="907" cy="680"/>
              <a:chOff x="0" y="0"/>
              <a:chExt cx="1722" cy="1361"/>
            </a:xfrm>
          </p:grpSpPr>
          <p:sp>
            <p:nvSpPr>
              <p:cNvPr id="7184" name="AutoShape 3"/>
              <p:cNvSpPr>
                <a:spLocks noChangeArrowheads="1"/>
              </p:cNvSpPr>
              <p:nvPr/>
            </p:nvSpPr>
            <p:spPr bwMode="auto">
              <a:xfrm>
                <a:off x="475" y="0"/>
                <a:ext cx="1247" cy="266"/>
              </a:xfrm>
              <a:prstGeom prst="parallelogram">
                <a:avLst>
                  <a:gd name="adj" fmla="val 117199"/>
                </a:avLst>
              </a:pr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185" name="Freeform 4"/>
              <p:cNvSpPr/>
              <p:nvPr/>
            </p:nvSpPr>
            <p:spPr bwMode="auto">
              <a:xfrm>
                <a:off x="0" y="266"/>
                <a:ext cx="475" cy="1094"/>
              </a:xfrm>
              <a:custGeom>
                <a:avLst/>
                <a:gdLst>
                  <a:gd name="T0" fmla="*/ 475 w 588"/>
                  <a:gd name="T1" fmla="*/ 0 h 1495"/>
                  <a:gd name="T2" fmla="*/ 0 w 588"/>
                  <a:gd name="T3" fmla="*/ 1094 h 1495"/>
                  <a:gd name="T4" fmla="*/ 0 60000 65536"/>
                  <a:gd name="T5" fmla="*/ 0 60000 65536"/>
                  <a:gd name="T6" fmla="*/ 0 w 588"/>
                  <a:gd name="T7" fmla="*/ 0 h 1495"/>
                  <a:gd name="T8" fmla="*/ 588 w 588"/>
                  <a:gd name="T9" fmla="*/ 1495 h 149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88" h="1495">
                    <a:moveTo>
                      <a:pt x="588" y="0"/>
                    </a:moveTo>
                    <a:lnTo>
                      <a:pt x="0" y="1495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186" name="Freeform 5"/>
              <p:cNvSpPr/>
              <p:nvPr/>
            </p:nvSpPr>
            <p:spPr bwMode="auto">
              <a:xfrm>
                <a:off x="933" y="266"/>
                <a:ext cx="475" cy="1094"/>
              </a:xfrm>
              <a:custGeom>
                <a:avLst/>
                <a:gdLst>
                  <a:gd name="T0" fmla="*/ 475 w 588"/>
                  <a:gd name="T1" fmla="*/ 0 h 1495"/>
                  <a:gd name="T2" fmla="*/ 0 w 588"/>
                  <a:gd name="T3" fmla="*/ 1094 h 1495"/>
                  <a:gd name="T4" fmla="*/ 0 60000 65536"/>
                  <a:gd name="T5" fmla="*/ 0 60000 65536"/>
                  <a:gd name="T6" fmla="*/ 0 w 588"/>
                  <a:gd name="T7" fmla="*/ 0 h 1495"/>
                  <a:gd name="T8" fmla="*/ 588 w 588"/>
                  <a:gd name="T9" fmla="*/ 1495 h 149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88" h="1495">
                    <a:moveTo>
                      <a:pt x="588" y="0"/>
                    </a:moveTo>
                    <a:lnTo>
                      <a:pt x="0" y="1495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187" name="Freeform 6"/>
              <p:cNvSpPr/>
              <p:nvPr/>
            </p:nvSpPr>
            <p:spPr bwMode="auto">
              <a:xfrm>
                <a:off x="1244" y="1"/>
                <a:ext cx="476" cy="1094"/>
              </a:xfrm>
              <a:custGeom>
                <a:avLst/>
                <a:gdLst>
                  <a:gd name="T0" fmla="*/ 476 w 588"/>
                  <a:gd name="T1" fmla="*/ 0 h 1495"/>
                  <a:gd name="T2" fmla="*/ 0 w 588"/>
                  <a:gd name="T3" fmla="*/ 1094 h 1495"/>
                  <a:gd name="T4" fmla="*/ 0 60000 65536"/>
                  <a:gd name="T5" fmla="*/ 0 60000 65536"/>
                  <a:gd name="T6" fmla="*/ 0 w 588"/>
                  <a:gd name="T7" fmla="*/ 0 h 1495"/>
                  <a:gd name="T8" fmla="*/ 588 w 588"/>
                  <a:gd name="T9" fmla="*/ 1495 h 149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88" h="1495">
                    <a:moveTo>
                      <a:pt x="588" y="0"/>
                    </a:moveTo>
                    <a:lnTo>
                      <a:pt x="0" y="1495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188" name="Freeform 7"/>
              <p:cNvSpPr/>
              <p:nvPr/>
            </p:nvSpPr>
            <p:spPr bwMode="auto">
              <a:xfrm>
                <a:off x="313" y="0"/>
                <a:ext cx="475" cy="1094"/>
              </a:xfrm>
              <a:custGeom>
                <a:avLst/>
                <a:gdLst>
                  <a:gd name="T0" fmla="*/ 475 w 588"/>
                  <a:gd name="T1" fmla="*/ 0 h 1495"/>
                  <a:gd name="T2" fmla="*/ 0 w 588"/>
                  <a:gd name="T3" fmla="*/ 1094 h 1495"/>
                  <a:gd name="T4" fmla="*/ 0 60000 65536"/>
                  <a:gd name="T5" fmla="*/ 0 60000 65536"/>
                  <a:gd name="T6" fmla="*/ 0 w 588"/>
                  <a:gd name="T7" fmla="*/ 0 h 1495"/>
                  <a:gd name="T8" fmla="*/ 588 w 588"/>
                  <a:gd name="T9" fmla="*/ 1495 h 149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88" h="1495">
                    <a:moveTo>
                      <a:pt x="588" y="0"/>
                    </a:moveTo>
                    <a:lnTo>
                      <a:pt x="0" y="1495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189" name="Freeform 8"/>
              <p:cNvSpPr/>
              <p:nvPr/>
            </p:nvSpPr>
            <p:spPr bwMode="auto">
              <a:xfrm>
                <a:off x="312" y="1093"/>
                <a:ext cx="935" cy="1"/>
              </a:xfrm>
              <a:custGeom>
                <a:avLst/>
                <a:gdLst>
                  <a:gd name="T0" fmla="*/ 0 w 935"/>
                  <a:gd name="T1" fmla="*/ 0 h 1"/>
                  <a:gd name="T2" fmla="*/ 935 w 935"/>
                  <a:gd name="T3" fmla="*/ 0 h 1"/>
                  <a:gd name="T4" fmla="*/ 0 60000 65536"/>
                  <a:gd name="T5" fmla="*/ 0 60000 65536"/>
                  <a:gd name="T6" fmla="*/ 0 w 935"/>
                  <a:gd name="T7" fmla="*/ 0 h 1"/>
                  <a:gd name="T8" fmla="*/ 935 w 935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5" h="1">
                    <a:moveTo>
                      <a:pt x="0" y="0"/>
                    </a:moveTo>
                    <a:lnTo>
                      <a:pt x="935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190" name="Freeform 9"/>
              <p:cNvSpPr/>
              <p:nvPr/>
            </p:nvSpPr>
            <p:spPr bwMode="auto">
              <a:xfrm>
                <a:off x="4" y="1360"/>
                <a:ext cx="935" cy="1"/>
              </a:xfrm>
              <a:custGeom>
                <a:avLst/>
                <a:gdLst>
                  <a:gd name="T0" fmla="*/ 0 w 935"/>
                  <a:gd name="T1" fmla="*/ 0 h 1"/>
                  <a:gd name="T2" fmla="*/ 935 w 935"/>
                  <a:gd name="T3" fmla="*/ 0 h 1"/>
                  <a:gd name="T4" fmla="*/ 0 60000 65536"/>
                  <a:gd name="T5" fmla="*/ 0 60000 65536"/>
                  <a:gd name="T6" fmla="*/ 0 w 935"/>
                  <a:gd name="T7" fmla="*/ 0 h 1"/>
                  <a:gd name="T8" fmla="*/ 935 w 935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5" h="1">
                    <a:moveTo>
                      <a:pt x="0" y="0"/>
                    </a:moveTo>
                    <a:lnTo>
                      <a:pt x="935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191" name="Freeform 10"/>
              <p:cNvSpPr/>
              <p:nvPr/>
            </p:nvSpPr>
            <p:spPr bwMode="auto">
              <a:xfrm>
                <a:off x="939" y="1092"/>
                <a:ext cx="308" cy="266"/>
              </a:xfrm>
              <a:custGeom>
                <a:avLst/>
                <a:gdLst>
                  <a:gd name="T0" fmla="*/ 0 w 308"/>
                  <a:gd name="T1" fmla="*/ 266 h 266"/>
                  <a:gd name="T2" fmla="*/ 308 w 308"/>
                  <a:gd name="T3" fmla="*/ 0 h 266"/>
                  <a:gd name="T4" fmla="*/ 0 60000 65536"/>
                  <a:gd name="T5" fmla="*/ 0 60000 65536"/>
                  <a:gd name="T6" fmla="*/ 0 w 308"/>
                  <a:gd name="T7" fmla="*/ 0 h 266"/>
                  <a:gd name="T8" fmla="*/ 308 w 308"/>
                  <a:gd name="T9" fmla="*/ 266 h 26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8" h="266">
                    <a:moveTo>
                      <a:pt x="0" y="266"/>
                    </a:moveTo>
                    <a:lnTo>
                      <a:pt x="308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192" name="Freeform 11"/>
              <p:cNvSpPr/>
              <p:nvPr/>
            </p:nvSpPr>
            <p:spPr bwMode="auto">
              <a:xfrm>
                <a:off x="8" y="1089"/>
                <a:ext cx="308" cy="266"/>
              </a:xfrm>
              <a:custGeom>
                <a:avLst/>
                <a:gdLst>
                  <a:gd name="T0" fmla="*/ 0 w 308"/>
                  <a:gd name="T1" fmla="*/ 266 h 266"/>
                  <a:gd name="T2" fmla="*/ 308 w 308"/>
                  <a:gd name="T3" fmla="*/ 0 h 266"/>
                  <a:gd name="T4" fmla="*/ 0 60000 65536"/>
                  <a:gd name="T5" fmla="*/ 0 60000 65536"/>
                  <a:gd name="T6" fmla="*/ 0 w 308"/>
                  <a:gd name="T7" fmla="*/ 0 h 266"/>
                  <a:gd name="T8" fmla="*/ 308 w 308"/>
                  <a:gd name="T9" fmla="*/ 266 h 26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8" h="266">
                    <a:moveTo>
                      <a:pt x="0" y="266"/>
                    </a:moveTo>
                    <a:lnTo>
                      <a:pt x="308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193" name="Text Box 158"/>
            <p:cNvSpPr txBox="1">
              <a:spLocks noChangeArrowheads="1"/>
            </p:cNvSpPr>
            <p:nvPr/>
          </p:nvSpPr>
          <p:spPr bwMode="auto">
            <a:xfrm>
              <a:off x="161" y="72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1800"/>
                <a:t>(</a:t>
              </a:r>
              <a:r>
                <a:rPr lang="zh-CN" altLang="zh-C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zh-CN" altLang="zh-CN" sz="1800"/>
                <a:t>)</a:t>
              </a:r>
            </a:p>
          </p:txBody>
        </p:sp>
      </p:grpSp>
      <p:grpSp>
        <p:nvGrpSpPr>
          <p:cNvPr id="7194" name="Group 173"/>
          <p:cNvGrpSpPr/>
          <p:nvPr/>
        </p:nvGrpSpPr>
        <p:grpSpPr bwMode="auto">
          <a:xfrm>
            <a:off x="4716463" y="836613"/>
            <a:ext cx="1657350" cy="1662112"/>
            <a:chOff x="0" y="0"/>
            <a:chExt cx="1044" cy="1047"/>
          </a:xfrm>
        </p:grpSpPr>
        <p:grpSp>
          <p:nvGrpSpPr>
            <p:cNvPr id="7195" name="Group 57"/>
            <p:cNvGrpSpPr/>
            <p:nvPr/>
          </p:nvGrpSpPr>
          <p:grpSpPr bwMode="auto">
            <a:xfrm>
              <a:off x="0" y="0"/>
              <a:ext cx="1044" cy="726"/>
              <a:chOff x="0" y="0"/>
              <a:chExt cx="1815" cy="1316"/>
            </a:xfrm>
          </p:grpSpPr>
          <p:sp>
            <p:nvSpPr>
              <p:cNvPr id="7196" name="Line 58"/>
              <p:cNvSpPr>
                <a:spLocks noChangeShapeType="1"/>
              </p:cNvSpPr>
              <p:nvPr/>
            </p:nvSpPr>
            <p:spPr bwMode="auto">
              <a:xfrm>
                <a:off x="908" y="0"/>
                <a:ext cx="453" cy="1316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7" name="Line 59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908" cy="1316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8" name="Line 60"/>
              <p:cNvSpPr>
                <a:spLocks noChangeShapeType="1"/>
              </p:cNvSpPr>
              <p:nvPr/>
            </p:nvSpPr>
            <p:spPr bwMode="auto">
              <a:xfrm>
                <a:off x="908" y="0"/>
                <a:ext cx="907" cy="953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9" name="Line 61"/>
              <p:cNvSpPr>
                <a:spLocks noChangeShapeType="1"/>
              </p:cNvSpPr>
              <p:nvPr/>
            </p:nvSpPr>
            <p:spPr bwMode="auto">
              <a:xfrm flipH="1">
                <a:off x="454" y="0"/>
                <a:ext cx="454" cy="953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0" name="Line 62"/>
              <p:cNvSpPr>
                <a:spLocks noChangeShapeType="1"/>
              </p:cNvSpPr>
              <p:nvPr/>
            </p:nvSpPr>
            <p:spPr bwMode="auto">
              <a:xfrm>
                <a:off x="454" y="953"/>
                <a:ext cx="1361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1" name="Line 63"/>
              <p:cNvSpPr>
                <a:spLocks noChangeShapeType="1"/>
              </p:cNvSpPr>
              <p:nvPr/>
            </p:nvSpPr>
            <p:spPr bwMode="auto">
              <a:xfrm>
                <a:off x="0" y="1316"/>
                <a:ext cx="1361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2" name="Freeform 64"/>
              <p:cNvSpPr/>
              <p:nvPr/>
            </p:nvSpPr>
            <p:spPr bwMode="auto">
              <a:xfrm>
                <a:off x="4" y="953"/>
                <a:ext cx="450" cy="362"/>
              </a:xfrm>
              <a:custGeom>
                <a:avLst/>
                <a:gdLst>
                  <a:gd name="T0" fmla="*/ 450 w 450"/>
                  <a:gd name="T1" fmla="*/ 0 h 362"/>
                  <a:gd name="T2" fmla="*/ 0 w 450"/>
                  <a:gd name="T3" fmla="*/ 362 h 362"/>
                  <a:gd name="T4" fmla="*/ 0 60000 65536"/>
                  <a:gd name="T5" fmla="*/ 0 60000 65536"/>
                  <a:gd name="T6" fmla="*/ 0 w 450"/>
                  <a:gd name="T7" fmla="*/ 0 h 362"/>
                  <a:gd name="T8" fmla="*/ 450 w 450"/>
                  <a:gd name="T9" fmla="*/ 362 h 3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0" h="362">
                    <a:moveTo>
                      <a:pt x="450" y="0"/>
                    </a:moveTo>
                    <a:lnTo>
                      <a:pt x="0" y="362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203" name="Freeform 65"/>
              <p:cNvSpPr/>
              <p:nvPr/>
            </p:nvSpPr>
            <p:spPr bwMode="auto">
              <a:xfrm>
                <a:off x="1365" y="953"/>
                <a:ext cx="450" cy="362"/>
              </a:xfrm>
              <a:custGeom>
                <a:avLst/>
                <a:gdLst>
                  <a:gd name="T0" fmla="*/ 450 w 450"/>
                  <a:gd name="T1" fmla="*/ 0 h 362"/>
                  <a:gd name="T2" fmla="*/ 0 w 450"/>
                  <a:gd name="T3" fmla="*/ 362 h 362"/>
                  <a:gd name="T4" fmla="*/ 0 60000 65536"/>
                  <a:gd name="T5" fmla="*/ 0 60000 65536"/>
                  <a:gd name="T6" fmla="*/ 0 w 450"/>
                  <a:gd name="T7" fmla="*/ 0 h 362"/>
                  <a:gd name="T8" fmla="*/ 450 w 450"/>
                  <a:gd name="T9" fmla="*/ 362 h 3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0" h="362">
                    <a:moveTo>
                      <a:pt x="450" y="0"/>
                    </a:moveTo>
                    <a:lnTo>
                      <a:pt x="0" y="362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204" name="Text Box 160"/>
            <p:cNvSpPr txBox="1">
              <a:spLocks noChangeArrowheads="1"/>
            </p:cNvSpPr>
            <p:nvPr/>
          </p:nvSpPr>
          <p:spPr bwMode="auto">
            <a:xfrm>
              <a:off x="364" y="816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1800"/>
                <a:t>(</a:t>
              </a:r>
              <a:r>
                <a:rPr lang="zh-CN" altLang="zh-C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zh-CN" altLang="zh-CN" sz="1800"/>
                <a:t>)</a:t>
              </a:r>
            </a:p>
          </p:txBody>
        </p:sp>
      </p:grpSp>
      <p:grpSp>
        <p:nvGrpSpPr>
          <p:cNvPr id="7205" name="Group 174"/>
          <p:cNvGrpSpPr/>
          <p:nvPr/>
        </p:nvGrpSpPr>
        <p:grpSpPr bwMode="auto">
          <a:xfrm>
            <a:off x="7019925" y="620713"/>
            <a:ext cx="1152525" cy="2022475"/>
            <a:chOff x="0" y="0"/>
            <a:chExt cx="726" cy="1274"/>
          </a:xfrm>
        </p:grpSpPr>
        <p:grpSp>
          <p:nvGrpSpPr>
            <p:cNvPr id="7206" name="Group 38"/>
            <p:cNvGrpSpPr/>
            <p:nvPr/>
          </p:nvGrpSpPr>
          <p:grpSpPr bwMode="auto">
            <a:xfrm>
              <a:off x="0" y="0"/>
              <a:ext cx="726" cy="998"/>
              <a:chOff x="0" y="0"/>
              <a:chExt cx="1125" cy="1588"/>
            </a:xfrm>
          </p:grpSpPr>
          <p:sp>
            <p:nvSpPr>
              <p:cNvPr id="7207" name="Line 39"/>
              <p:cNvSpPr>
                <a:spLocks noChangeShapeType="1"/>
              </p:cNvSpPr>
              <p:nvPr/>
            </p:nvSpPr>
            <p:spPr bwMode="auto">
              <a:xfrm>
                <a:off x="272" y="0"/>
                <a:ext cx="436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8" name="Line 40"/>
              <p:cNvSpPr>
                <a:spLocks noChangeShapeType="1"/>
              </p:cNvSpPr>
              <p:nvPr/>
            </p:nvSpPr>
            <p:spPr bwMode="auto">
              <a:xfrm>
                <a:off x="272" y="0"/>
                <a:ext cx="381" cy="44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9" name="Line 41"/>
              <p:cNvSpPr>
                <a:spLocks noChangeShapeType="1"/>
              </p:cNvSpPr>
              <p:nvPr/>
            </p:nvSpPr>
            <p:spPr bwMode="auto">
              <a:xfrm>
                <a:off x="653" y="449"/>
                <a:ext cx="436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0" name="Line 42"/>
              <p:cNvSpPr>
                <a:spLocks noChangeShapeType="1"/>
              </p:cNvSpPr>
              <p:nvPr/>
            </p:nvSpPr>
            <p:spPr bwMode="auto">
              <a:xfrm>
                <a:off x="708" y="0"/>
                <a:ext cx="381" cy="44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1" name="Line 43"/>
              <p:cNvSpPr>
                <a:spLocks noChangeShapeType="1"/>
              </p:cNvSpPr>
              <p:nvPr/>
            </p:nvSpPr>
            <p:spPr bwMode="auto">
              <a:xfrm>
                <a:off x="653" y="449"/>
                <a:ext cx="28" cy="776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2" name="Line 44"/>
              <p:cNvSpPr>
                <a:spLocks noChangeShapeType="1"/>
              </p:cNvSpPr>
              <p:nvPr/>
            </p:nvSpPr>
            <p:spPr bwMode="auto">
              <a:xfrm>
                <a:off x="1088" y="449"/>
                <a:ext cx="28" cy="776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3" name="Line 45"/>
              <p:cNvSpPr>
                <a:spLocks noChangeShapeType="1"/>
              </p:cNvSpPr>
              <p:nvPr/>
            </p:nvSpPr>
            <p:spPr bwMode="auto">
              <a:xfrm>
                <a:off x="681" y="1225"/>
                <a:ext cx="436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4" name="Line 46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272" cy="363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5" name="Line 47"/>
              <p:cNvSpPr>
                <a:spLocks noChangeShapeType="1"/>
              </p:cNvSpPr>
              <p:nvPr/>
            </p:nvSpPr>
            <p:spPr bwMode="auto">
              <a:xfrm>
                <a:off x="0" y="363"/>
                <a:ext cx="28" cy="776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6" name="Line 48"/>
              <p:cNvSpPr>
                <a:spLocks noChangeShapeType="1"/>
              </p:cNvSpPr>
              <p:nvPr/>
            </p:nvSpPr>
            <p:spPr bwMode="auto">
              <a:xfrm>
                <a:off x="28" y="1139"/>
                <a:ext cx="381" cy="44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7" name="Line 49"/>
              <p:cNvSpPr>
                <a:spLocks noChangeShapeType="1"/>
              </p:cNvSpPr>
              <p:nvPr/>
            </p:nvSpPr>
            <p:spPr bwMode="auto">
              <a:xfrm flipH="1">
                <a:off x="409" y="1225"/>
                <a:ext cx="272" cy="363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8" name="Line 50"/>
              <p:cNvSpPr>
                <a:spLocks noChangeShapeType="1"/>
              </p:cNvSpPr>
              <p:nvPr/>
            </p:nvSpPr>
            <p:spPr bwMode="auto">
              <a:xfrm>
                <a:off x="409" y="1588"/>
                <a:ext cx="436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9" name="Line 51"/>
              <p:cNvSpPr>
                <a:spLocks noChangeShapeType="1"/>
              </p:cNvSpPr>
              <p:nvPr/>
            </p:nvSpPr>
            <p:spPr bwMode="auto">
              <a:xfrm>
                <a:off x="0" y="363"/>
                <a:ext cx="436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20" name="Line 52"/>
              <p:cNvSpPr>
                <a:spLocks noChangeShapeType="1"/>
              </p:cNvSpPr>
              <p:nvPr/>
            </p:nvSpPr>
            <p:spPr bwMode="auto">
              <a:xfrm>
                <a:off x="37" y="1134"/>
                <a:ext cx="436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21" name="Line 53"/>
              <p:cNvSpPr>
                <a:spLocks noChangeShapeType="1"/>
              </p:cNvSpPr>
              <p:nvPr/>
            </p:nvSpPr>
            <p:spPr bwMode="auto">
              <a:xfrm>
                <a:off x="435" y="363"/>
                <a:ext cx="28" cy="776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22" name="Line 54"/>
              <p:cNvSpPr>
                <a:spLocks noChangeShapeType="1"/>
              </p:cNvSpPr>
              <p:nvPr/>
            </p:nvSpPr>
            <p:spPr bwMode="auto">
              <a:xfrm flipH="1">
                <a:off x="436" y="9"/>
                <a:ext cx="272" cy="363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23" name="Line 55"/>
              <p:cNvSpPr>
                <a:spLocks noChangeShapeType="1"/>
              </p:cNvSpPr>
              <p:nvPr/>
            </p:nvSpPr>
            <p:spPr bwMode="auto">
              <a:xfrm>
                <a:off x="472" y="1134"/>
                <a:ext cx="381" cy="44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24" name="Line 56"/>
              <p:cNvSpPr>
                <a:spLocks noChangeShapeType="1"/>
              </p:cNvSpPr>
              <p:nvPr/>
            </p:nvSpPr>
            <p:spPr bwMode="auto">
              <a:xfrm flipH="1">
                <a:off x="853" y="1225"/>
                <a:ext cx="272" cy="363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225" name="Text Box 161"/>
            <p:cNvSpPr txBox="1">
              <a:spLocks noChangeArrowheads="1"/>
            </p:cNvSpPr>
            <p:nvPr/>
          </p:nvSpPr>
          <p:spPr bwMode="auto">
            <a:xfrm>
              <a:off x="227" y="1043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1800"/>
                <a:t>(</a:t>
              </a:r>
              <a:r>
                <a:rPr lang="zh-CN" altLang="zh-C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zh-CN" altLang="zh-CN" sz="1800"/>
                <a:t>)</a:t>
              </a:r>
            </a:p>
          </p:txBody>
        </p:sp>
      </p:grpSp>
      <p:grpSp>
        <p:nvGrpSpPr>
          <p:cNvPr id="7226" name="Group 176"/>
          <p:cNvGrpSpPr/>
          <p:nvPr/>
        </p:nvGrpSpPr>
        <p:grpSpPr bwMode="auto">
          <a:xfrm>
            <a:off x="6804025" y="4508500"/>
            <a:ext cx="1800225" cy="1735138"/>
            <a:chOff x="0" y="0"/>
            <a:chExt cx="1134" cy="1093"/>
          </a:xfrm>
        </p:grpSpPr>
        <p:grpSp>
          <p:nvGrpSpPr>
            <p:cNvPr id="7227" name="Group 66"/>
            <p:cNvGrpSpPr/>
            <p:nvPr/>
          </p:nvGrpSpPr>
          <p:grpSpPr bwMode="auto">
            <a:xfrm>
              <a:off x="0" y="0"/>
              <a:ext cx="1134" cy="817"/>
              <a:chOff x="0" y="0"/>
              <a:chExt cx="2132" cy="1497"/>
            </a:xfrm>
          </p:grpSpPr>
          <p:sp>
            <p:nvSpPr>
              <p:cNvPr id="7228" name="Line 67"/>
              <p:cNvSpPr>
                <a:spLocks noChangeShapeType="1"/>
              </p:cNvSpPr>
              <p:nvPr/>
            </p:nvSpPr>
            <p:spPr bwMode="auto">
              <a:xfrm>
                <a:off x="0" y="1497"/>
                <a:ext cx="1043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29" name="Line 68"/>
              <p:cNvSpPr>
                <a:spLocks noChangeShapeType="1"/>
              </p:cNvSpPr>
              <p:nvPr/>
            </p:nvSpPr>
            <p:spPr bwMode="auto">
              <a:xfrm flipV="1">
                <a:off x="1043" y="816"/>
                <a:ext cx="1089" cy="68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0" name="Line 69"/>
              <p:cNvSpPr>
                <a:spLocks noChangeShapeType="1"/>
              </p:cNvSpPr>
              <p:nvPr/>
            </p:nvSpPr>
            <p:spPr bwMode="auto">
              <a:xfrm flipV="1">
                <a:off x="0" y="816"/>
                <a:ext cx="2132" cy="68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1" name="Line 70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771" cy="1497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2" name="Line 71"/>
              <p:cNvSpPr>
                <a:spLocks noChangeShapeType="1"/>
              </p:cNvSpPr>
              <p:nvPr/>
            </p:nvSpPr>
            <p:spPr bwMode="auto">
              <a:xfrm>
                <a:off x="771" y="0"/>
                <a:ext cx="1360" cy="816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3" name="Line 72"/>
              <p:cNvSpPr>
                <a:spLocks noChangeShapeType="1"/>
              </p:cNvSpPr>
              <p:nvPr/>
            </p:nvSpPr>
            <p:spPr bwMode="auto">
              <a:xfrm>
                <a:off x="771" y="0"/>
                <a:ext cx="272" cy="1497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234" name="Text Box 162"/>
            <p:cNvSpPr txBox="1">
              <a:spLocks noChangeArrowheads="1"/>
            </p:cNvSpPr>
            <p:nvPr/>
          </p:nvSpPr>
          <p:spPr bwMode="auto">
            <a:xfrm>
              <a:off x="454" y="862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1800"/>
                <a:t>(</a:t>
              </a:r>
              <a:r>
                <a:rPr lang="zh-CN" altLang="zh-C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zh-CN" altLang="zh-CN" sz="1800"/>
                <a:t>)</a:t>
              </a:r>
            </a:p>
          </p:txBody>
        </p:sp>
      </p:grpSp>
      <p:grpSp>
        <p:nvGrpSpPr>
          <p:cNvPr id="7235" name="Group 181"/>
          <p:cNvGrpSpPr/>
          <p:nvPr/>
        </p:nvGrpSpPr>
        <p:grpSpPr bwMode="auto">
          <a:xfrm>
            <a:off x="4932363" y="4292600"/>
            <a:ext cx="1006475" cy="1951038"/>
            <a:chOff x="0" y="0"/>
            <a:chExt cx="634" cy="1229"/>
          </a:xfrm>
        </p:grpSpPr>
        <p:grpSp>
          <p:nvGrpSpPr>
            <p:cNvPr id="7236" name="Group 73"/>
            <p:cNvGrpSpPr/>
            <p:nvPr/>
          </p:nvGrpSpPr>
          <p:grpSpPr bwMode="auto">
            <a:xfrm>
              <a:off x="0" y="0"/>
              <a:ext cx="634" cy="1043"/>
              <a:chOff x="0" y="0"/>
              <a:chExt cx="1451" cy="1905"/>
            </a:xfrm>
          </p:grpSpPr>
          <p:sp>
            <p:nvSpPr>
              <p:cNvPr id="7237" name="Line 74"/>
              <p:cNvSpPr>
                <a:spLocks noChangeShapeType="1"/>
              </p:cNvSpPr>
              <p:nvPr/>
            </p:nvSpPr>
            <p:spPr bwMode="auto">
              <a:xfrm flipV="1">
                <a:off x="0" y="103"/>
                <a:ext cx="616" cy="567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8" name="Line 75"/>
              <p:cNvSpPr>
                <a:spLocks noChangeShapeType="1"/>
              </p:cNvSpPr>
              <p:nvPr/>
            </p:nvSpPr>
            <p:spPr bwMode="auto">
              <a:xfrm flipV="1">
                <a:off x="616" y="0"/>
                <a:ext cx="561" cy="103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9" name="Line 76"/>
              <p:cNvSpPr>
                <a:spLocks noChangeShapeType="1"/>
              </p:cNvSpPr>
              <p:nvPr/>
            </p:nvSpPr>
            <p:spPr bwMode="auto">
              <a:xfrm>
                <a:off x="0" y="670"/>
                <a:ext cx="728" cy="103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40" name="Freeform 77"/>
              <p:cNvSpPr/>
              <p:nvPr/>
            </p:nvSpPr>
            <p:spPr bwMode="auto">
              <a:xfrm>
                <a:off x="730" y="544"/>
                <a:ext cx="676" cy="229"/>
              </a:xfrm>
              <a:custGeom>
                <a:avLst/>
                <a:gdLst>
                  <a:gd name="T0" fmla="*/ 0 w 363"/>
                  <a:gd name="T1" fmla="*/ 229 h 227"/>
                  <a:gd name="T2" fmla="*/ 676 w 363"/>
                  <a:gd name="T3" fmla="*/ 0 h 227"/>
                  <a:gd name="T4" fmla="*/ 0 60000 65536"/>
                  <a:gd name="T5" fmla="*/ 0 60000 65536"/>
                  <a:gd name="T6" fmla="*/ 0 w 363"/>
                  <a:gd name="T7" fmla="*/ 0 h 227"/>
                  <a:gd name="T8" fmla="*/ 363 w 363"/>
                  <a:gd name="T9" fmla="*/ 227 h 22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3" h="227">
                    <a:moveTo>
                      <a:pt x="0" y="227"/>
                    </a:moveTo>
                    <a:lnTo>
                      <a:pt x="363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241" name="Line 78"/>
              <p:cNvSpPr>
                <a:spLocks noChangeShapeType="1"/>
              </p:cNvSpPr>
              <p:nvPr/>
            </p:nvSpPr>
            <p:spPr bwMode="auto">
              <a:xfrm>
                <a:off x="1177" y="0"/>
                <a:ext cx="229" cy="544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42" name="Freeform 79"/>
              <p:cNvSpPr/>
              <p:nvPr/>
            </p:nvSpPr>
            <p:spPr bwMode="auto">
              <a:xfrm>
                <a:off x="1406" y="544"/>
                <a:ext cx="45" cy="1361"/>
              </a:xfrm>
              <a:custGeom>
                <a:avLst/>
                <a:gdLst>
                  <a:gd name="T0" fmla="*/ 45 w 273"/>
                  <a:gd name="T1" fmla="*/ 1361 h 1390"/>
                  <a:gd name="T2" fmla="*/ 0 w 273"/>
                  <a:gd name="T3" fmla="*/ 0 h 1390"/>
                  <a:gd name="T4" fmla="*/ 0 60000 65536"/>
                  <a:gd name="T5" fmla="*/ 0 60000 65536"/>
                  <a:gd name="T6" fmla="*/ 0 w 273"/>
                  <a:gd name="T7" fmla="*/ 0 h 1390"/>
                  <a:gd name="T8" fmla="*/ 273 w 273"/>
                  <a:gd name="T9" fmla="*/ 1390 h 139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73" h="1390">
                    <a:moveTo>
                      <a:pt x="273" y="1390"/>
                    </a:moveTo>
                    <a:lnTo>
                      <a:pt x="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243" name="Freeform 80"/>
              <p:cNvSpPr/>
              <p:nvPr/>
            </p:nvSpPr>
            <p:spPr bwMode="auto">
              <a:xfrm>
                <a:off x="2" y="671"/>
                <a:ext cx="1449" cy="1234"/>
              </a:xfrm>
              <a:custGeom>
                <a:avLst/>
                <a:gdLst>
                  <a:gd name="T0" fmla="*/ 0 w 1449"/>
                  <a:gd name="T1" fmla="*/ 0 h 1234"/>
                  <a:gd name="T2" fmla="*/ 1449 w 1449"/>
                  <a:gd name="T3" fmla="*/ 1234 h 1234"/>
                  <a:gd name="T4" fmla="*/ 0 60000 65536"/>
                  <a:gd name="T5" fmla="*/ 0 60000 65536"/>
                  <a:gd name="T6" fmla="*/ 0 w 1449"/>
                  <a:gd name="T7" fmla="*/ 0 h 1234"/>
                  <a:gd name="T8" fmla="*/ 1449 w 1449"/>
                  <a:gd name="T9" fmla="*/ 1234 h 12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49" h="1234">
                    <a:moveTo>
                      <a:pt x="0" y="0"/>
                    </a:moveTo>
                    <a:lnTo>
                      <a:pt x="1449" y="1234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244" name="Freeform 81"/>
              <p:cNvSpPr/>
              <p:nvPr/>
            </p:nvSpPr>
            <p:spPr bwMode="auto">
              <a:xfrm>
                <a:off x="730" y="773"/>
                <a:ext cx="721" cy="1132"/>
              </a:xfrm>
              <a:custGeom>
                <a:avLst/>
                <a:gdLst>
                  <a:gd name="T0" fmla="*/ 0 w 721"/>
                  <a:gd name="T1" fmla="*/ 0 h 1132"/>
                  <a:gd name="T2" fmla="*/ 721 w 721"/>
                  <a:gd name="T3" fmla="*/ 1132 h 1132"/>
                  <a:gd name="T4" fmla="*/ 0 60000 65536"/>
                  <a:gd name="T5" fmla="*/ 0 60000 65536"/>
                  <a:gd name="T6" fmla="*/ 0 w 721"/>
                  <a:gd name="T7" fmla="*/ 0 h 1132"/>
                  <a:gd name="T8" fmla="*/ 721 w 721"/>
                  <a:gd name="T9" fmla="*/ 1132 h 11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21" h="1132">
                    <a:moveTo>
                      <a:pt x="0" y="0"/>
                    </a:moveTo>
                    <a:lnTo>
                      <a:pt x="721" y="1132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245" name="Freeform 82"/>
              <p:cNvSpPr/>
              <p:nvPr/>
            </p:nvSpPr>
            <p:spPr bwMode="auto">
              <a:xfrm>
                <a:off x="616" y="104"/>
                <a:ext cx="835" cy="1801"/>
              </a:xfrm>
              <a:custGeom>
                <a:avLst/>
                <a:gdLst>
                  <a:gd name="T0" fmla="*/ 0 w 835"/>
                  <a:gd name="T1" fmla="*/ 0 h 1801"/>
                  <a:gd name="T2" fmla="*/ 835 w 835"/>
                  <a:gd name="T3" fmla="*/ 1801 h 1801"/>
                  <a:gd name="T4" fmla="*/ 0 60000 65536"/>
                  <a:gd name="T5" fmla="*/ 0 60000 65536"/>
                  <a:gd name="T6" fmla="*/ 0 w 835"/>
                  <a:gd name="T7" fmla="*/ 0 h 1801"/>
                  <a:gd name="T8" fmla="*/ 835 w 835"/>
                  <a:gd name="T9" fmla="*/ 1801 h 180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35" h="1801">
                    <a:moveTo>
                      <a:pt x="0" y="0"/>
                    </a:moveTo>
                    <a:lnTo>
                      <a:pt x="835" y="1801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246" name="Line 83"/>
              <p:cNvSpPr>
                <a:spLocks noChangeShapeType="1"/>
              </p:cNvSpPr>
              <p:nvPr/>
            </p:nvSpPr>
            <p:spPr bwMode="auto">
              <a:xfrm>
                <a:off x="1179" y="0"/>
                <a:ext cx="272" cy="1905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247" name="Text Box 163"/>
            <p:cNvSpPr txBox="1">
              <a:spLocks noChangeArrowheads="1"/>
            </p:cNvSpPr>
            <p:nvPr/>
          </p:nvSpPr>
          <p:spPr bwMode="auto">
            <a:xfrm>
              <a:off x="343" y="998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1800"/>
                <a:t>(</a:t>
              </a:r>
              <a:r>
                <a:rPr lang="zh-CN" altLang="zh-C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zh-CN" altLang="zh-CN" sz="1800"/>
                <a:t>)</a:t>
              </a:r>
            </a:p>
          </p:txBody>
        </p:sp>
      </p:grpSp>
      <p:grpSp>
        <p:nvGrpSpPr>
          <p:cNvPr id="7248" name="Group 180"/>
          <p:cNvGrpSpPr/>
          <p:nvPr/>
        </p:nvGrpSpPr>
        <p:grpSpPr bwMode="auto">
          <a:xfrm>
            <a:off x="2484438" y="4221163"/>
            <a:ext cx="1225550" cy="2024062"/>
            <a:chOff x="0" y="0"/>
            <a:chExt cx="772" cy="1275"/>
          </a:xfrm>
        </p:grpSpPr>
        <p:grpSp>
          <p:nvGrpSpPr>
            <p:cNvPr id="7249" name="Group 22"/>
            <p:cNvGrpSpPr/>
            <p:nvPr/>
          </p:nvGrpSpPr>
          <p:grpSpPr bwMode="auto">
            <a:xfrm>
              <a:off x="0" y="0"/>
              <a:ext cx="772" cy="1043"/>
              <a:chOff x="0" y="0"/>
              <a:chExt cx="1543" cy="1996"/>
            </a:xfrm>
          </p:grpSpPr>
          <p:sp>
            <p:nvSpPr>
              <p:cNvPr id="7250" name="Line 23"/>
              <p:cNvSpPr>
                <a:spLocks noChangeShapeType="1"/>
              </p:cNvSpPr>
              <p:nvPr/>
            </p:nvSpPr>
            <p:spPr bwMode="auto">
              <a:xfrm flipV="1">
                <a:off x="0" y="91"/>
                <a:ext cx="499" cy="49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51" name="Line 24"/>
              <p:cNvSpPr>
                <a:spLocks noChangeShapeType="1"/>
              </p:cNvSpPr>
              <p:nvPr/>
            </p:nvSpPr>
            <p:spPr bwMode="auto">
              <a:xfrm flipV="1">
                <a:off x="499" y="0"/>
                <a:ext cx="454" cy="9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52" name="Line 25"/>
              <p:cNvSpPr>
                <a:spLocks noChangeShapeType="1"/>
              </p:cNvSpPr>
              <p:nvPr/>
            </p:nvSpPr>
            <p:spPr bwMode="auto">
              <a:xfrm>
                <a:off x="0" y="590"/>
                <a:ext cx="590" cy="9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53" name="Freeform 26"/>
              <p:cNvSpPr/>
              <p:nvPr/>
            </p:nvSpPr>
            <p:spPr bwMode="auto">
              <a:xfrm>
                <a:off x="591" y="453"/>
                <a:ext cx="363" cy="227"/>
              </a:xfrm>
              <a:custGeom>
                <a:avLst/>
                <a:gdLst>
                  <a:gd name="T0" fmla="*/ 0 w 363"/>
                  <a:gd name="T1" fmla="*/ 227 h 227"/>
                  <a:gd name="T2" fmla="*/ 363 w 363"/>
                  <a:gd name="T3" fmla="*/ 0 h 227"/>
                  <a:gd name="T4" fmla="*/ 0 60000 65536"/>
                  <a:gd name="T5" fmla="*/ 0 60000 65536"/>
                  <a:gd name="T6" fmla="*/ 0 w 363"/>
                  <a:gd name="T7" fmla="*/ 0 h 227"/>
                  <a:gd name="T8" fmla="*/ 363 w 363"/>
                  <a:gd name="T9" fmla="*/ 227 h 22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3" h="227">
                    <a:moveTo>
                      <a:pt x="0" y="227"/>
                    </a:moveTo>
                    <a:lnTo>
                      <a:pt x="363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254" name="Line 27"/>
              <p:cNvSpPr>
                <a:spLocks noChangeShapeType="1"/>
              </p:cNvSpPr>
              <p:nvPr/>
            </p:nvSpPr>
            <p:spPr bwMode="auto">
              <a:xfrm>
                <a:off x="953" y="0"/>
                <a:ext cx="0" cy="454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55" name="Line 28"/>
              <p:cNvSpPr>
                <a:spLocks noChangeShapeType="1"/>
              </p:cNvSpPr>
              <p:nvPr/>
            </p:nvSpPr>
            <p:spPr bwMode="auto">
              <a:xfrm flipV="1">
                <a:off x="589" y="1407"/>
                <a:ext cx="499" cy="49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56" name="Line 29"/>
              <p:cNvSpPr>
                <a:spLocks noChangeShapeType="1"/>
              </p:cNvSpPr>
              <p:nvPr/>
            </p:nvSpPr>
            <p:spPr bwMode="auto">
              <a:xfrm flipV="1">
                <a:off x="1088" y="1316"/>
                <a:ext cx="454" cy="9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57" name="Line 30"/>
              <p:cNvSpPr>
                <a:spLocks noChangeShapeType="1"/>
              </p:cNvSpPr>
              <p:nvPr/>
            </p:nvSpPr>
            <p:spPr bwMode="auto">
              <a:xfrm>
                <a:off x="589" y="1906"/>
                <a:ext cx="590" cy="9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58" name="Freeform 31"/>
              <p:cNvSpPr/>
              <p:nvPr/>
            </p:nvSpPr>
            <p:spPr bwMode="auto">
              <a:xfrm>
                <a:off x="1180" y="1769"/>
                <a:ext cx="363" cy="227"/>
              </a:xfrm>
              <a:custGeom>
                <a:avLst/>
                <a:gdLst>
                  <a:gd name="T0" fmla="*/ 0 w 363"/>
                  <a:gd name="T1" fmla="*/ 227 h 227"/>
                  <a:gd name="T2" fmla="*/ 363 w 363"/>
                  <a:gd name="T3" fmla="*/ 0 h 227"/>
                  <a:gd name="T4" fmla="*/ 0 60000 65536"/>
                  <a:gd name="T5" fmla="*/ 0 60000 65536"/>
                  <a:gd name="T6" fmla="*/ 0 w 363"/>
                  <a:gd name="T7" fmla="*/ 0 h 227"/>
                  <a:gd name="T8" fmla="*/ 363 w 363"/>
                  <a:gd name="T9" fmla="*/ 227 h 22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3" h="227">
                    <a:moveTo>
                      <a:pt x="0" y="227"/>
                    </a:moveTo>
                    <a:lnTo>
                      <a:pt x="363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259" name="Line 32"/>
              <p:cNvSpPr>
                <a:spLocks noChangeShapeType="1"/>
              </p:cNvSpPr>
              <p:nvPr/>
            </p:nvSpPr>
            <p:spPr bwMode="auto">
              <a:xfrm>
                <a:off x="1542" y="1316"/>
                <a:ext cx="0" cy="454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60" name="Line 33"/>
              <p:cNvSpPr>
                <a:spLocks noChangeShapeType="1"/>
              </p:cNvSpPr>
              <p:nvPr/>
            </p:nvSpPr>
            <p:spPr bwMode="auto">
              <a:xfrm>
                <a:off x="0" y="590"/>
                <a:ext cx="590" cy="1315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61" name="Line 34"/>
              <p:cNvSpPr>
                <a:spLocks noChangeShapeType="1"/>
              </p:cNvSpPr>
              <p:nvPr/>
            </p:nvSpPr>
            <p:spPr bwMode="auto">
              <a:xfrm>
                <a:off x="499" y="91"/>
                <a:ext cx="590" cy="1315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62" name="Line 35"/>
              <p:cNvSpPr>
                <a:spLocks noChangeShapeType="1"/>
              </p:cNvSpPr>
              <p:nvPr/>
            </p:nvSpPr>
            <p:spPr bwMode="auto">
              <a:xfrm>
                <a:off x="590" y="681"/>
                <a:ext cx="590" cy="1315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63" name="Line 36"/>
              <p:cNvSpPr>
                <a:spLocks noChangeShapeType="1"/>
              </p:cNvSpPr>
              <p:nvPr/>
            </p:nvSpPr>
            <p:spPr bwMode="auto">
              <a:xfrm>
                <a:off x="953" y="454"/>
                <a:ext cx="590" cy="1315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64" name="Line 37"/>
              <p:cNvSpPr>
                <a:spLocks noChangeShapeType="1"/>
              </p:cNvSpPr>
              <p:nvPr/>
            </p:nvSpPr>
            <p:spPr bwMode="auto">
              <a:xfrm>
                <a:off x="953" y="0"/>
                <a:ext cx="590" cy="1315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265" name="Text Box 164"/>
            <p:cNvSpPr txBox="1">
              <a:spLocks noChangeArrowheads="1"/>
            </p:cNvSpPr>
            <p:nvPr/>
          </p:nvSpPr>
          <p:spPr bwMode="auto">
            <a:xfrm>
              <a:off x="363" y="1044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1800"/>
                <a:t>(</a:t>
              </a:r>
              <a:r>
                <a:rPr lang="zh-CN" altLang="zh-C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zh-CN" altLang="zh-CN" sz="1800"/>
                <a:t>)</a:t>
              </a:r>
            </a:p>
          </p:txBody>
        </p:sp>
      </p:grpSp>
      <p:grpSp>
        <p:nvGrpSpPr>
          <p:cNvPr id="7266" name="Group 175"/>
          <p:cNvGrpSpPr/>
          <p:nvPr/>
        </p:nvGrpSpPr>
        <p:grpSpPr bwMode="auto">
          <a:xfrm>
            <a:off x="179388" y="4149725"/>
            <a:ext cx="1439862" cy="2022475"/>
            <a:chOff x="0" y="0"/>
            <a:chExt cx="907" cy="1274"/>
          </a:xfrm>
        </p:grpSpPr>
        <p:grpSp>
          <p:nvGrpSpPr>
            <p:cNvPr id="7267" name="Group 143"/>
            <p:cNvGrpSpPr/>
            <p:nvPr/>
          </p:nvGrpSpPr>
          <p:grpSpPr bwMode="auto">
            <a:xfrm>
              <a:off x="0" y="0"/>
              <a:ext cx="907" cy="1089"/>
              <a:chOff x="0" y="0"/>
              <a:chExt cx="1055" cy="1255"/>
            </a:xfrm>
          </p:grpSpPr>
          <p:grpSp>
            <p:nvGrpSpPr>
              <p:cNvPr id="7268" name="Group 144"/>
              <p:cNvGrpSpPr/>
              <p:nvPr/>
            </p:nvGrpSpPr>
            <p:grpSpPr bwMode="auto">
              <a:xfrm>
                <a:off x="0" y="616"/>
                <a:ext cx="1055" cy="639"/>
                <a:chOff x="0" y="0"/>
                <a:chExt cx="1055" cy="639"/>
              </a:xfrm>
            </p:grpSpPr>
            <p:sp>
              <p:nvSpPr>
                <p:cNvPr id="7269" name="Line 145"/>
                <p:cNvSpPr>
                  <a:spLocks noChangeShapeType="1"/>
                </p:cNvSpPr>
                <p:nvPr/>
              </p:nvSpPr>
              <p:spPr bwMode="auto">
                <a:xfrm rot="5142651">
                  <a:off x="745" y="241"/>
                  <a:ext cx="321" cy="295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70" name="Freeform 146"/>
                <p:cNvSpPr/>
                <p:nvPr/>
              </p:nvSpPr>
              <p:spPr bwMode="auto">
                <a:xfrm rot="5142651">
                  <a:off x="506" y="341"/>
                  <a:ext cx="30" cy="508"/>
                </a:xfrm>
                <a:custGeom>
                  <a:avLst/>
                  <a:gdLst>
                    <a:gd name="T0" fmla="*/ 0 w 28"/>
                    <a:gd name="T1" fmla="*/ 0 h 862"/>
                    <a:gd name="T2" fmla="*/ 30 w 28"/>
                    <a:gd name="T3" fmla="*/ 508 h 862"/>
                    <a:gd name="T4" fmla="*/ 0 60000 65536"/>
                    <a:gd name="T5" fmla="*/ 0 60000 65536"/>
                    <a:gd name="T6" fmla="*/ 0 w 28"/>
                    <a:gd name="T7" fmla="*/ 0 h 862"/>
                    <a:gd name="T8" fmla="*/ 28 w 28"/>
                    <a:gd name="T9" fmla="*/ 862 h 8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8" h="862">
                      <a:moveTo>
                        <a:pt x="0" y="0"/>
                      </a:moveTo>
                      <a:lnTo>
                        <a:pt x="28" y="86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71" name="Freeform 147"/>
                <p:cNvSpPr/>
                <p:nvPr/>
              </p:nvSpPr>
              <p:spPr bwMode="auto">
                <a:xfrm rot="5142651">
                  <a:off x="522" y="-209"/>
                  <a:ext cx="24" cy="502"/>
                </a:xfrm>
                <a:custGeom>
                  <a:avLst/>
                  <a:gdLst>
                    <a:gd name="T0" fmla="*/ 0 w 23"/>
                    <a:gd name="T1" fmla="*/ 0 h 852"/>
                    <a:gd name="T2" fmla="*/ 24 w 23"/>
                    <a:gd name="T3" fmla="*/ 502 h 852"/>
                    <a:gd name="T4" fmla="*/ 0 60000 65536"/>
                    <a:gd name="T5" fmla="*/ 0 60000 65536"/>
                    <a:gd name="T6" fmla="*/ 0 w 23"/>
                    <a:gd name="T7" fmla="*/ 0 h 852"/>
                    <a:gd name="T8" fmla="*/ 23 w 23"/>
                    <a:gd name="T9" fmla="*/ 852 h 8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3" h="852">
                      <a:moveTo>
                        <a:pt x="0" y="0"/>
                      </a:moveTo>
                      <a:lnTo>
                        <a:pt x="23" y="85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72" name="Freeform 148"/>
                <p:cNvSpPr/>
                <p:nvPr/>
              </p:nvSpPr>
              <p:spPr bwMode="auto">
                <a:xfrm rot="5142651">
                  <a:off x="795" y="-6"/>
                  <a:ext cx="229" cy="242"/>
                </a:xfrm>
                <a:custGeom>
                  <a:avLst/>
                  <a:gdLst>
                    <a:gd name="T0" fmla="*/ 229 w 214"/>
                    <a:gd name="T1" fmla="*/ 0 h 411"/>
                    <a:gd name="T2" fmla="*/ 0 w 214"/>
                    <a:gd name="T3" fmla="*/ 242 h 411"/>
                    <a:gd name="T4" fmla="*/ 0 60000 65536"/>
                    <a:gd name="T5" fmla="*/ 0 60000 65536"/>
                    <a:gd name="T6" fmla="*/ 0 w 214"/>
                    <a:gd name="T7" fmla="*/ 0 h 411"/>
                    <a:gd name="T8" fmla="*/ 214 w 214"/>
                    <a:gd name="T9" fmla="*/ 411 h 41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4" h="411">
                      <a:moveTo>
                        <a:pt x="214" y="0"/>
                      </a:moveTo>
                      <a:lnTo>
                        <a:pt x="0" y="411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73" name="Freeform 149"/>
                <p:cNvSpPr/>
                <p:nvPr/>
              </p:nvSpPr>
              <p:spPr bwMode="auto">
                <a:xfrm rot="5142651">
                  <a:off x="-11" y="95"/>
                  <a:ext cx="320" cy="297"/>
                </a:xfrm>
                <a:custGeom>
                  <a:avLst/>
                  <a:gdLst>
                    <a:gd name="T0" fmla="*/ 0 w 299"/>
                    <a:gd name="T1" fmla="*/ 0 h 505"/>
                    <a:gd name="T2" fmla="*/ 320 w 299"/>
                    <a:gd name="T3" fmla="*/ 297 h 505"/>
                    <a:gd name="T4" fmla="*/ 0 60000 65536"/>
                    <a:gd name="T5" fmla="*/ 0 60000 65536"/>
                    <a:gd name="T6" fmla="*/ 0 w 299"/>
                    <a:gd name="T7" fmla="*/ 0 h 505"/>
                    <a:gd name="T8" fmla="*/ 299 w 299"/>
                    <a:gd name="T9" fmla="*/ 505 h 50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99" h="505">
                      <a:moveTo>
                        <a:pt x="0" y="0"/>
                      </a:moveTo>
                      <a:lnTo>
                        <a:pt x="299" y="505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74" name="Line 150"/>
                <p:cNvSpPr>
                  <a:spLocks noChangeShapeType="1"/>
                </p:cNvSpPr>
                <p:nvPr/>
              </p:nvSpPr>
              <p:spPr bwMode="auto">
                <a:xfrm rot="5142651" flipH="1">
                  <a:off x="22" y="402"/>
                  <a:ext cx="230" cy="239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275" name="Freeform 151"/>
              <p:cNvSpPr/>
              <p:nvPr/>
            </p:nvSpPr>
            <p:spPr bwMode="auto">
              <a:xfrm>
                <a:off x="8" y="0"/>
                <a:ext cx="537" cy="1037"/>
              </a:xfrm>
              <a:custGeom>
                <a:avLst/>
                <a:gdLst>
                  <a:gd name="T0" fmla="*/ 0 w 537"/>
                  <a:gd name="T1" fmla="*/ 1037 h 1037"/>
                  <a:gd name="T2" fmla="*/ 537 w 537"/>
                  <a:gd name="T3" fmla="*/ 0 h 1037"/>
                  <a:gd name="T4" fmla="*/ 0 60000 65536"/>
                  <a:gd name="T5" fmla="*/ 0 60000 65536"/>
                  <a:gd name="T6" fmla="*/ 0 w 537"/>
                  <a:gd name="T7" fmla="*/ 0 h 1037"/>
                  <a:gd name="T8" fmla="*/ 537 w 537"/>
                  <a:gd name="T9" fmla="*/ 1037 h 10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37" h="1037">
                    <a:moveTo>
                      <a:pt x="0" y="1037"/>
                    </a:moveTo>
                    <a:lnTo>
                      <a:pt x="537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276" name="Freeform 152"/>
              <p:cNvSpPr/>
              <p:nvPr/>
            </p:nvSpPr>
            <p:spPr bwMode="auto">
              <a:xfrm>
                <a:off x="285" y="3"/>
                <a:ext cx="262" cy="686"/>
              </a:xfrm>
              <a:custGeom>
                <a:avLst/>
                <a:gdLst>
                  <a:gd name="T0" fmla="*/ 0 w 262"/>
                  <a:gd name="T1" fmla="*/ 686 h 686"/>
                  <a:gd name="T2" fmla="*/ 262 w 262"/>
                  <a:gd name="T3" fmla="*/ 0 h 686"/>
                  <a:gd name="T4" fmla="*/ 0 60000 65536"/>
                  <a:gd name="T5" fmla="*/ 0 60000 65536"/>
                  <a:gd name="T6" fmla="*/ 0 w 262"/>
                  <a:gd name="T7" fmla="*/ 0 h 686"/>
                  <a:gd name="T8" fmla="*/ 262 w 262"/>
                  <a:gd name="T9" fmla="*/ 686 h 68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62" h="686">
                    <a:moveTo>
                      <a:pt x="0" y="686"/>
                    </a:moveTo>
                    <a:lnTo>
                      <a:pt x="262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277" name="Freeform 153"/>
              <p:cNvSpPr/>
              <p:nvPr/>
            </p:nvSpPr>
            <p:spPr bwMode="auto">
              <a:xfrm>
                <a:off x="267" y="3"/>
                <a:ext cx="280" cy="1242"/>
              </a:xfrm>
              <a:custGeom>
                <a:avLst/>
                <a:gdLst>
                  <a:gd name="T0" fmla="*/ 0 w 280"/>
                  <a:gd name="T1" fmla="*/ 1242 h 1242"/>
                  <a:gd name="T2" fmla="*/ 280 w 280"/>
                  <a:gd name="T3" fmla="*/ 0 h 1242"/>
                  <a:gd name="T4" fmla="*/ 0 60000 65536"/>
                  <a:gd name="T5" fmla="*/ 0 60000 65536"/>
                  <a:gd name="T6" fmla="*/ 0 w 280"/>
                  <a:gd name="T7" fmla="*/ 0 h 1242"/>
                  <a:gd name="T8" fmla="*/ 280 w 280"/>
                  <a:gd name="T9" fmla="*/ 1242 h 124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0" h="1242">
                    <a:moveTo>
                      <a:pt x="0" y="1242"/>
                    </a:moveTo>
                    <a:lnTo>
                      <a:pt x="28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278" name="Freeform 154"/>
              <p:cNvSpPr/>
              <p:nvPr/>
            </p:nvSpPr>
            <p:spPr bwMode="auto">
              <a:xfrm>
                <a:off x="547" y="2"/>
                <a:ext cx="223" cy="1174"/>
              </a:xfrm>
              <a:custGeom>
                <a:avLst/>
                <a:gdLst>
                  <a:gd name="T0" fmla="*/ 223 w 223"/>
                  <a:gd name="T1" fmla="*/ 1174 h 1174"/>
                  <a:gd name="T2" fmla="*/ 0 w 223"/>
                  <a:gd name="T3" fmla="*/ 0 h 1174"/>
                  <a:gd name="T4" fmla="*/ 0 60000 65536"/>
                  <a:gd name="T5" fmla="*/ 0 60000 65536"/>
                  <a:gd name="T6" fmla="*/ 0 w 223"/>
                  <a:gd name="T7" fmla="*/ 0 h 1174"/>
                  <a:gd name="T8" fmla="*/ 223 w 223"/>
                  <a:gd name="T9" fmla="*/ 1174 h 11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1174">
                    <a:moveTo>
                      <a:pt x="223" y="1174"/>
                    </a:moveTo>
                    <a:lnTo>
                      <a:pt x="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279" name="Freeform 155"/>
              <p:cNvSpPr/>
              <p:nvPr/>
            </p:nvSpPr>
            <p:spPr bwMode="auto">
              <a:xfrm>
                <a:off x="547" y="3"/>
                <a:ext cx="496" cy="834"/>
              </a:xfrm>
              <a:custGeom>
                <a:avLst/>
                <a:gdLst>
                  <a:gd name="T0" fmla="*/ 496 w 496"/>
                  <a:gd name="T1" fmla="*/ 834 h 834"/>
                  <a:gd name="T2" fmla="*/ 0 w 496"/>
                  <a:gd name="T3" fmla="*/ 0 h 834"/>
                  <a:gd name="T4" fmla="*/ 0 60000 65536"/>
                  <a:gd name="T5" fmla="*/ 0 60000 65536"/>
                  <a:gd name="T6" fmla="*/ 0 w 496"/>
                  <a:gd name="T7" fmla="*/ 0 h 834"/>
                  <a:gd name="T8" fmla="*/ 496 w 496"/>
                  <a:gd name="T9" fmla="*/ 834 h 8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96" h="834">
                    <a:moveTo>
                      <a:pt x="496" y="834"/>
                    </a:moveTo>
                    <a:lnTo>
                      <a:pt x="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280" name="Freeform 156"/>
              <p:cNvSpPr/>
              <p:nvPr/>
            </p:nvSpPr>
            <p:spPr bwMode="auto">
              <a:xfrm>
                <a:off x="547" y="3"/>
                <a:ext cx="236" cy="623"/>
              </a:xfrm>
              <a:custGeom>
                <a:avLst/>
                <a:gdLst>
                  <a:gd name="T0" fmla="*/ 236 w 236"/>
                  <a:gd name="T1" fmla="*/ 623 h 623"/>
                  <a:gd name="T2" fmla="*/ 0 w 236"/>
                  <a:gd name="T3" fmla="*/ 0 h 623"/>
                  <a:gd name="T4" fmla="*/ 0 60000 65536"/>
                  <a:gd name="T5" fmla="*/ 0 60000 65536"/>
                  <a:gd name="T6" fmla="*/ 0 w 236"/>
                  <a:gd name="T7" fmla="*/ 0 h 623"/>
                  <a:gd name="T8" fmla="*/ 236 w 236"/>
                  <a:gd name="T9" fmla="*/ 623 h 6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6" h="623">
                    <a:moveTo>
                      <a:pt x="236" y="623"/>
                    </a:moveTo>
                    <a:lnTo>
                      <a:pt x="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281" name="Text Box 168"/>
            <p:cNvSpPr txBox="1">
              <a:spLocks noChangeArrowheads="1"/>
            </p:cNvSpPr>
            <p:nvPr/>
          </p:nvSpPr>
          <p:spPr bwMode="auto">
            <a:xfrm>
              <a:off x="273" y="1043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1800"/>
                <a:t>(</a:t>
              </a:r>
              <a:r>
                <a:rPr lang="zh-CN" altLang="zh-C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lang="zh-CN" altLang="zh-CN" sz="1800"/>
                <a:t>)</a:t>
              </a:r>
            </a:p>
          </p:txBody>
        </p:sp>
      </p:grpSp>
      <p:sp>
        <p:nvSpPr>
          <p:cNvPr id="7282" name="Text Box 169"/>
          <p:cNvSpPr txBox="1">
            <a:spLocks noChangeArrowheads="1"/>
          </p:cNvSpPr>
          <p:nvPr/>
        </p:nvSpPr>
        <p:spPr bwMode="auto">
          <a:xfrm>
            <a:off x="684213" y="2781300"/>
            <a:ext cx="69627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zh-CN" sz="33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思考</a:t>
            </a:r>
            <a:r>
              <a:rPr lang="zh-CN" altLang="zh-CN" sz="33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sz="33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：这些几何体可以分成几类</a:t>
            </a:r>
            <a:r>
              <a:rPr lang="zh-CN" altLang="zh-CN" sz="33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88"/>
          <p:cNvGrpSpPr/>
          <p:nvPr/>
        </p:nvGrpSpPr>
        <p:grpSpPr bwMode="auto">
          <a:xfrm>
            <a:off x="34925" y="757238"/>
            <a:ext cx="7202488" cy="2239962"/>
            <a:chOff x="0" y="0"/>
            <a:chExt cx="4537" cy="1411"/>
          </a:xfrm>
        </p:grpSpPr>
        <p:grpSp>
          <p:nvGrpSpPr>
            <p:cNvPr id="8195" name="Group 2"/>
            <p:cNvGrpSpPr/>
            <p:nvPr/>
          </p:nvGrpSpPr>
          <p:grpSpPr bwMode="auto">
            <a:xfrm>
              <a:off x="136" y="272"/>
              <a:ext cx="1088" cy="1047"/>
              <a:chOff x="0" y="0"/>
              <a:chExt cx="1088" cy="1047"/>
            </a:xfrm>
          </p:grpSpPr>
          <p:grpSp>
            <p:nvGrpSpPr>
              <p:cNvPr id="8196" name="Group 3"/>
              <p:cNvGrpSpPr/>
              <p:nvPr/>
            </p:nvGrpSpPr>
            <p:grpSpPr bwMode="auto">
              <a:xfrm>
                <a:off x="0" y="0"/>
                <a:ext cx="1088" cy="771"/>
                <a:chOff x="0" y="0"/>
                <a:chExt cx="2631" cy="1497"/>
              </a:xfrm>
            </p:grpSpPr>
            <p:sp>
              <p:nvSpPr>
                <p:cNvPr id="8197" name="Line 4"/>
                <p:cNvSpPr>
                  <a:spLocks noChangeShapeType="1"/>
                </p:cNvSpPr>
                <p:nvPr/>
              </p:nvSpPr>
              <p:spPr bwMode="auto">
                <a:xfrm>
                  <a:off x="0" y="1497"/>
                  <a:ext cx="1134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198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0" y="771"/>
                  <a:ext cx="454" cy="72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199" name="Line 6"/>
                <p:cNvSpPr>
                  <a:spLocks noChangeShapeType="1"/>
                </p:cNvSpPr>
                <p:nvPr/>
              </p:nvSpPr>
              <p:spPr bwMode="auto">
                <a:xfrm>
                  <a:off x="454" y="771"/>
                  <a:ext cx="680" cy="72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0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454" y="0"/>
                  <a:ext cx="1497" cy="77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1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" y="723"/>
                  <a:ext cx="1497" cy="77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2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134" y="726"/>
                  <a:ext cx="1497" cy="77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3" name="Line 10"/>
                <p:cNvSpPr>
                  <a:spLocks noChangeShapeType="1"/>
                </p:cNvSpPr>
                <p:nvPr/>
              </p:nvSpPr>
              <p:spPr bwMode="auto">
                <a:xfrm>
                  <a:off x="1951" y="0"/>
                  <a:ext cx="680" cy="72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4" name="Line 11"/>
                <p:cNvSpPr>
                  <a:spLocks noChangeShapeType="1"/>
                </p:cNvSpPr>
                <p:nvPr/>
              </p:nvSpPr>
              <p:spPr bwMode="auto">
                <a:xfrm>
                  <a:off x="1497" y="726"/>
                  <a:ext cx="1134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5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497" y="0"/>
                  <a:ext cx="454" cy="72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06" name="Text Box 13"/>
              <p:cNvSpPr txBox="1">
                <a:spLocks noChangeArrowheads="1"/>
              </p:cNvSpPr>
              <p:nvPr/>
            </p:nvSpPr>
            <p:spPr bwMode="auto">
              <a:xfrm>
                <a:off x="272" y="816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(1)</a:t>
                </a:r>
              </a:p>
            </p:txBody>
          </p:sp>
        </p:grpSp>
        <p:grpSp>
          <p:nvGrpSpPr>
            <p:cNvPr id="8207" name="Group 14"/>
            <p:cNvGrpSpPr/>
            <p:nvPr/>
          </p:nvGrpSpPr>
          <p:grpSpPr bwMode="auto">
            <a:xfrm>
              <a:off x="1407" y="404"/>
              <a:ext cx="907" cy="957"/>
              <a:chOff x="0" y="0"/>
              <a:chExt cx="907" cy="957"/>
            </a:xfrm>
          </p:grpSpPr>
          <p:grpSp>
            <p:nvGrpSpPr>
              <p:cNvPr id="8208" name="Group 15"/>
              <p:cNvGrpSpPr/>
              <p:nvPr/>
            </p:nvGrpSpPr>
            <p:grpSpPr bwMode="auto">
              <a:xfrm>
                <a:off x="0" y="0"/>
                <a:ext cx="907" cy="680"/>
                <a:chOff x="0" y="0"/>
                <a:chExt cx="1722" cy="1361"/>
              </a:xfrm>
            </p:grpSpPr>
            <p:sp>
              <p:nvSpPr>
                <p:cNvPr id="8209" name="AutoShape 16"/>
                <p:cNvSpPr>
                  <a:spLocks noChangeArrowheads="1"/>
                </p:cNvSpPr>
                <p:nvPr/>
              </p:nvSpPr>
              <p:spPr bwMode="auto">
                <a:xfrm>
                  <a:off x="475" y="0"/>
                  <a:ext cx="1247" cy="266"/>
                </a:xfrm>
                <a:prstGeom prst="parallelogram">
                  <a:avLst>
                    <a:gd name="adj" fmla="val 117199"/>
                  </a:avLst>
                </a:pr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10" name="Freeform 17"/>
                <p:cNvSpPr/>
                <p:nvPr/>
              </p:nvSpPr>
              <p:spPr bwMode="auto">
                <a:xfrm>
                  <a:off x="0" y="266"/>
                  <a:ext cx="475" cy="1094"/>
                </a:xfrm>
                <a:custGeom>
                  <a:avLst/>
                  <a:gdLst>
                    <a:gd name="T0" fmla="*/ 475 w 588"/>
                    <a:gd name="T1" fmla="*/ 0 h 1495"/>
                    <a:gd name="T2" fmla="*/ 0 w 588"/>
                    <a:gd name="T3" fmla="*/ 1094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11" name="Freeform 18"/>
                <p:cNvSpPr/>
                <p:nvPr/>
              </p:nvSpPr>
              <p:spPr bwMode="auto">
                <a:xfrm>
                  <a:off x="933" y="266"/>
                  <a:ext cx="475" cy="1094"/>
                </a:xfrm>
                <a:custGeom>
                  <a:avLst/>
                  <a:gdLst>
                    <a:gd name="T0" fmla="*/ 475 w 588"/>
                    <a:gd name="T1" fmla="*/ 0 h 1495"/>
                    <a:gd name="T2" fmla="*/ 0 w 588"/>
                    <a:gd name="T3" fmla="*/ 1094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12" name="Freeform 19"/>
                <p:cNvSpPr/>
                <p:nvPr/>
              </p:nvSpPr>
              <p:spPr bwMode="auto">
                <a:xfrm>
                  <a:off x="1244" y="1"/>
                  <a:ext cx="476" cy="1094"/>
                </a:xfrm>
                <a:custGeom>
                  <a:avLst/>
                  <a:gdLst>
                    <a:gd name="T0" fmla="*/ 476 w 588"/>
                    <a:gd name="T1" fmla="*/ 0 h 1495"/>
                    <a:gd name="T2" fmla="*/ 0 w 588"/>
                    <a:gd name="T3" fmla="*/ 1094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13" name="Freeform 20"/>
                <p:cNvSpPr/>
                <p:nvPr/>
              </p:nvSpPr>
              <p:spPr bwMode="auto">
                <a:xfrm>
                  <a:off x="313" y="0"/>
                  <a:ext cx="475" cy="1094"/>
                </a:xfrm>
                <a:custGeom>
                  <a:avLst/>
                  <a:gdLst>
                    <a:gd name="T0" fmla="*/ 475 w 588"/>
                    <a:gd name="T1" fmla="*/ 0 h 1495"/>
                    <a:gd name="T2" fmla="*/ 0 w 588"/>
                    <a:gd name="T3" fmla="*/ 1094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14" name="Freeform 21"/>
                <p:cNvSpPr/>
                <p:nvPr/>
              </p:nvSpPr>
              <p:spPr bwMode="auto">
                <a:xfrm>
                  <a:off x="312" y="1093"/>
                  <a:ext cx="935" cy="1"/>
                </a:xfrm>
                <a:custGeom>
                  <a:avLst/>
                  <a:gdLst>
                    <a:gd name="T0" fmla="*/ 0 w 935"/>
                    <a:gd name="T1" fmla="*/ 0 h 1"/>
                    <a:gd name="T2" fmla="*/ 935 w 935"/>
                    <a:gd name="T3" fmla="*/ 0 h 1"/>
                    <a:gd name="T4" fmla="*/ 0 60000 65536"/>
                    <a:gd name="T5" fmla="*/ 0 60000 65536"/>
                    <a:gd name="T6" fmla="*/ 0 w 935"/>
                    <a:gd name="T7" fmla="*/ 0 h 1"/>
                    <a:gd name="T8" fmla="*/ 935 w 935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35" h="1">
                      <a:moveTo>
                        <a:pt x="0" y="0"/>
                      </a:moveTo>
                      <a:lnTo>
                        <a:pt x="935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15" name="Freeform 22"/>
                <p:cNvSpPr/>
                <p:nvPr/>
              </p:nvSpPr>
              <p:spPr bwMode="auto">
                <a:xfrm>
                  <a:off x="4" y="1360"/>
                  <a:ext cx="935" cy="1"/>
                </a:xfrm>
                <a:custGeom>
                  <a:avLst/>
                  <a:gdLst>
                    <a:gd name="T0" fmla="*/ 0 w 935"/>
                    <a:gd name="T1" fmla="*/ 0 h 1"/>
                    <a:gd name="T2" fmla="*/ 935 w 935"/>
                    <a:gd name="T3" fmla="*/ 0 h 1"/>
                    <a:gd name="T4" fmla="*/ 0 60000 65536"/>
                    <a:gd name="T5" fmla="*/ 0 60000 65536"/>
                    <a:gd name="T6" fmla="*/ 0 w 935"/>
                    <a:gd name="T7" fmla="*/ 0 h 1"/>
                    <a:gd name="T8" fmla="*/ 935 w 935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35" h="1">
                      <a:moveTo>
                        <a:pt x="0" y="0"/>
                      </a:moveTo>
                      <a:lnTo>
                        <a:pt x="935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16" name="Freeform 23"/>
                <p:cNvSpPr/>
                <p:nvPr/>
              </p:nvSpPr>
              <p:spPr bwMode="auto">
                <a:xfrm>
                  <a:off x="939" y="1092"/>
                  <a:ext cx="308" cy="266"/>
                </a:xfrm>
                <a:custGeom>
                  <a:avLst/>
                  <a:gdLst>
                    <a:gd name="T0" fmla="*/ 0 w 308"/>
                    <a:gd name="T1" fmla="*/ 266 h 266"/>
                    <a:gd name="T2" fmla="*/ 308 w 308"/>
                    <a:gd name="T3" fmla="*/ 0 h 266"/>
                    <a:gd name="T4" fmla="*/ 0 60000 65536"/>
                    <a:gd name="T5" fmla="*/ 0 60000 65536"/>
                    <a:gd name="T6" fmla="*/ 0 w 308"/>
                    <a:gd name="T7" fmla="*/ 0 h 266"/>
                    <a:gd name="T8" fmla="*/ 308 w 308"/>
                    <a:gd name="T9" fmla="*/ 266 h 26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8" h="266">
                      <a:moveTo>
                        <a:pt x="0" y="266"/>
                      </a:moveTo>
                      <a:lnTo>
                        <a:pt x="308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17" name="Freeform 24"/>
                <p:cNvSpPr/>
                <p:nvPr/>
              </p:nvSpPr>
              <p:spPr bwMode="auto">
                <a:xfrm>
                  <a:off x="8" y="1089"/>
                  <a:ext cx="308" cy="266"/>
                </a:xfrm>
                <a:custGeom>
                  <a:avLst/>
                  <a:gdLst>
                    <a:gd name="T0" fmla="*/ 0 w 308"/>
                    <a:gd name="T1" fmla="*/ 266 h 266"/>
                    <a:gd name="T2" fmla="*/ 308 w 308"/>
                    <a:gd name="T3" fmla="*/ 0 h 266"/>
                    <a:gd name="T4" fmla="*/ 0 60000 65536"/>
                    <a:gd name="T5" fmla="*/ 0 60000 65536"/>
                    <a:gd name="T6" fmla="*/ 0 w 308"/>
                    <a:gd name="T7" fmla="*/ 0 h 266"/>
                    <a:gd name="T8" fmla="*/ 308 w 308"/>
                    <a:gd name="T9" fmla="*/ 266 h 26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8" h="266">
                      <a:moveTo>
                        <a:pt x="0" y="266"/>
                      </a:moveTo>
                      <a:lnTo>
                        <a:pt x="308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8218" name="Text Box 25"/>
              <p:cNvSpPr txBox="1">
                <a:spLocks noChangeArrowheads="1"/>
              </p:cNvSpPr>
              <p:nvPr/>
            </p:nvSpPr>
            <p:spPr bwMode="auto">
              <a:xfrm>
                <a:off x="161" y="726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(2)</a:t>
                </a:r>
              </a:p>
            </p:txBody>
          </p:sp>
        </p:grpSp>
        <p:grpSp>
          <p:nvGrpSpPr>
            <p:cNvPr id="8219" name="Group 52"/>
            <p:cNvGrpSpPr/>
            <p:nvPr/>
          </p:nvGrpSpPr>
          <p:grpSpPr bwMode="auto">
            <a:xfrm>
              <a:off x="2631" y="136"/>
              <a:ext cx="726" cy="1274"/>
              <a:chOff x="0" y="0"/>
              <a:chExt cx="726" cy="1274"/>
            </a:xfrm>
          </p:grpSpPr>
          <p:grpSp>
            <p:nvGrpSpPr>
              <p:cNvPr id="8220" name="Group 53"/>
              <p:cNvGrpSpPr/>
              <p:nvPr/>
            </p:nvGrpSpPr>
            <p:grpSpPr bwMode="auto">
              <a:xfrm>
                <a:off x="0" y="0"/>
                <a:ext cx="726" cy="998"/>
                <a:chOff x="0" y="0"/>
                <a:chExt cx="1125" cy="1588"/>
              </a:xfrm>
            </p:grpSpPr>
            <p:sp>
              <p:nvSpPr>
                <p:cNvPr id="8221" name="Line 54"/>
                <p:cNvSpPr>
                  <a:spLocks noChangeShapeType="1"/>
                </p:cNvSpPr>
                <p:nvPr/>
              </p:nvSpPr>
              <p:spPr bwMode="auto">
                <a:xfrm>
                  <a:off x="272" y="0"/>
                  <a:ext cx="436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2" name="Line 55"/>
                <p:cNvSpPr>
                  <a:spLocks noChangeShapeType="1"/>
                </p:cNvSpPr>
                <p:nvPr/>
              </p:nvSpPr>
              <p:spPr bwMode="auto">
                <a:xfrm>
                  <a:off x="272" y="0"/>
                  <a:ext cx="381" cy="449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3" name="Line 56"/>
                <p:cNvSpPr>
                  <a:spLocks noChangeShapeType="1"/>
                </p:cNvSpPr>
                <p:nvPr/>
              </p:nvSpPr>
              <p:spPr bwMode="auto">
                <a:xfrm>
                  <a:off x="653" y="449"/>
                  <a:ext cx="436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4" name="Line 57"/>
                <p:cNvSpPr>
                  <a:spLocks noChangeShapeType="1"/>
                </p:cNvSpPr>
                <p:nvPr/>
              </p:nvSpPr>
              <p:spPr bwMode="auto">
                <a:xfrm>
                  <a:off x="708" y="0"/>
                  <a:ext cx="381" cy="449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5" name="Line 58"/>
                <p:cNvSpPr>
                  <a:spLocks noChangeShapeType="1"/>
                </p:cNvSpPr>
                <p:nvPr/>
              </p:nvSpPr>
              <p:spPr bwMode="auto">
                <a:xfrm>
                  <a:off x="653" y="449"/>
                  <a:ext cx="28" cy="77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6" name="Line 59"/>
                <p:cNvSpPr>
                  <a:spLocks noChangeShapeType="1"/>
                </p:cNvSpPr>
                <p:nvPr/>
              </p:nvSpPr>
              <p:spPr bwMode="auto">
                <a:xfrm>
                  <a:off x="1088" y="449"/>
                  <a:ext cx="28" cy="77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7" name="Line 60"/>
                <p:cNvSpPr>
                  <a:spLocks noChangeShapeType="1"/>
                </p:cNvSpPr>
                <p:nvPr/>
              </p:nvSpPr>
              <p:spPr bwMode="auto">
                <a:xfrm>
                  <a:off x="681" y="1225"/>
                  <a:ext cx="436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8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272" cy="36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9" name="Line 62"/>
                <p:cNvSpPr>
                  <a:spLocks noChangeShapeType="1"/>
                </p:cNvSpPr>
                <p:nvPr/>
              </p:nvSpPr>
              <p:spPr bwMode="auto">
                <a:xfrm>
                  <a:off x="0" y="363"/>
                  <a:ext cx="28" cy="77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0" name="Line 63"/>
                <p:cNvSpPr>
                  <a:spLocks noChangeShapeType="1"/>
                </p:cNvSpPr>
                <p:nvPr/>
              </p:nvSpPr>
              <p:spPr bwMode="auto">
                <a:xfrm>
                  <a:off x="28" y="1139"/>
                  <a:ext cx="381" cy="449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1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409" y="1225"/>
                  <a:ext cx="272" cy="36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2" name="Line 65"/>
                <p:cNvSpPr>
                  <a:spLocks noChangeShapeType="1"/>
                </p:cNvSpPr>
                <p:nvPr/>
              </p:nvSpPr>
              <p:spPr bwMode="auto">
                <a:xfrm>
                  <a:off x="409" y="1588"/>
                  <a:ext cx="436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3" name="Line 66"/>
                <p:cNvSpPr>
                  <a:spLocks noChangeShapeType="1"/>
                </p:cNvSpPr>
                <p:nvPr/>
              </p:nvSpPr>
              <p:spPr bwMode="auto">
                <a:xfrm>
                  <a:off x="0" y="363"/>
                  <a:ext cx="436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4" name="Line 67"/>
                <p:cNvSpPr>
                  <a:spLocks noChangeShapeType="1"/>
                </p:cNvSpPr>
                <p:nvPr/>
              </p:nvSpPr>
              <p:spPr bwMode="auto">
                <a:xfrm>
                  <a:off x="37" y="1134"/>
                  <a:ext cx="436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5" name="Line 68"/>
                <p:cNvSpPr>
                  <a:spLocks noChangeShapeType="1"/>
                </p:cNvSpPr>
                <p:nvPr/>
              </p:nvSpPr>
              <p:spPr bwMode="auto">
                <a:xfrm>
                  <a:off x="435" y="363"/>
                  <a:ext cx="28" cy="77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6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436" y="9"/>
                  <a:ext cx="272" cy="36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7" name="Line 70"/>
                <p:cNvSpPr>
                  <a:spLocks noChangeShapeType="1"/>
                </p:cNvSpPr>
                <p:nvPr/>
              </p:nvSpPr>
              <p:spPr bwMode="auto">
                <a:xfrm>
                  <a:off x="472" y="1134"/>
                  <a:ext cx="381" cy="449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8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853" y="1225"/>
                  <a:ext cx="272" cy="36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39" name="Text Box 72"/>
              <p:cNvSpPr txBox="1">
                <a:spLocks noChangeArrowheads="1"/>
              </p:cNvSpPr>
              <p:nvPr/>
            </p:nvSpPr>
            <p:spPr bwMode="auto">
              <a:xfrm>
                <a:off x="227" y="1043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(4)</a:t>
                </a:r>
              </a:p>
            </p:txBody>
          </p:sp>
        </p:grpSp>
        <p:grpSp>
          <p:nvGrpSpPr>
            <p:cNvPr id="8240" name="Group 95"/>
            <p:cNvGrpSpPr/>
            <p:nvPr/>
          </p:nvGrpSpPr>
          <p:grpSpPr bwMode="auto">
            <a:xfrm>
              <a:off x="3765" y="136"/>
              <a:ext cx="772" cy="1275"/>
              <a:chOff x="0" y="0"/>
              <a:chExt cx="772" cy="1275"/>
            </a:xfrm>
          </p:grpSpPr>
          <p:grpSp>
            <p:nvGrpSpPr>
              <p:cNvPr id="8241" name="Group 96"/>
              <p:cNvGrpSpPr/>
              <p:nvPr/>
            </p:nvGrpSpPr>
            <p:grpSpPr bwMode="auto">
              <a:xfrm>
                <a:off x="0" y="0"/>
                <a:ext cx="772" cy="1043"/>
                <a:chOff x="0" y="0"/>
                <a:chExt cx="1543" cy="1996"/>
              </a:xfrm>
            </p:grpSpPr>
            <p:sp>
              <p:nvSpPr>
                <p:cNvPr id="8242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0" y="91"/>
                  <a:ext cx="499" cy="499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43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499" y="0"/>
                  <a:ext cx="454" cy="9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44" name="Line 99"/>
                <p:cNvSpPr>
                  <a:spLocks noChangeShapeType="1"/>
                </p:cNvSpPr>
                <p:nvPr/>
              </p:nvSpPr>
              <p:spPr bwMode="auto">
                <a:xfrm>
                  <a:off x="0" y="590"/>
                  <a:ext cx="590" cy="9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45" name="Freeform 100"/>
                <p:cNvSpPr/>
                <p:nvPr/>
              </p:nvSpPr>
              <p:spPr bwMode="auto">
                <a:xfrm>
                  <a:off x="591" y="453"/>
                  <a:ext cx="363" cy="227"/>
                </a:xfrm>
                <a:custGeom>
                  <a:avLst/>
                  <a:gdLst>
                    <a:gd name="T0" fmla="*/ 0 w 363"/>
                    <a:gd name="T1" fmla="*/ 227 h 227"/>
                    <a:gd name="T2" fmla="*/ 363 w 363"/>
                    <a:gd name="T3" fmla="*/ 0 h 227"/>
                    <a:gd name="T4" fmla="*/ 0 60000 65536"/>
                    <a:gd name="T5" fmla="*/ 0 60000 65536"/>
                    <a:gd name="T6" fmla="*/ 0 w 363"/>
                    <a:gd name="T7" fmla="*/ 0 h 227"/>
                    <a:gd name="T8" fmla="*/ 363 w 363"/>
                    <a:gd name="T9" fmla="*/ 227 h 22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63" h="227">
                      <a:moveTo>
                        <a:pt x="0" y="227"/>
                      </a:moveTo>
                      <a:lnTo>
                        <a:pt x="363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46" name="Line 101"/>
                <p:cNvSpPr>
                  <a:spLocks noChangeShapeType="1"/>
                </p:cNvSpPr>
                <p:nvPr/>
              </p:nvSpPr>
              <p:spPr bwMode="auto">
                <a:xfrm>
                  <a:off x="953" y="0"/>
                  <a:ext cx="0" cy="454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47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589" y="1407"/>
                  <a:ext cx="499" cy="499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48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1088" y="1316"/>
                  <a:ext cx="454" cy="9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49" name="Line 104"/>
                <p:cNvSpPr>
                  <a:spLocks noChangeShapeType="1"/>
                </p:cNvSpPr>
                <p:nvPr/>
              </p:nvSpPr>
              <p:spPr bwMode="auto">
                <a:xfrm>
                  <a:off x="589" y="1906"/>
                  <a:ext cx="590" cy="9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50" name="Freeform 105"/>
                <p:cNvSpPr/>
                <p:nvPr/>
              </p:nvSpPr>
              <p:spPr bwMode="auto">
                <a:xfrm>
                  <a:off x="1180" y="1769"/>
                  <a:ext cx="363" cy="227"/>
                </a:xfrm>
                <a:custGeom>
                  <a:avLst/>
                  <a:gdLst>
                    <a:gd name="T0" fmla="*/ 0 w 363"/>
                    <a:gd name="T1" fmla="*/ 227 h 227"/>
                    <a:gd name="T2" fmla="*/ 363 w 363"/>
                    <a:gd name="T3" fmla="*/ 0 h 227"/>
                    <a:gd name="T4" fmla="*/ 0 60000 65536"/>
                    <a:gd name="T5" fmla="*/ 0 60000 65536"/>
                    <a:gd name="T6" fmla="*/ 0 w 363"/>
                    <a:gd name="T7" fmla="*/ 0 h 227"/>
                    <a:gd name="T8" fmla="*/ 363 w 363"/>
                    <a:gd name="T9" fmla="*/ 227 h 22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63" h="227">
                      <a:moveTo>
                        <a:pt x="0" y="227"/>
                      </a:moveTo>
                      <a:lnTo>
                        <a:pt x="363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51" name="Line 106"/>
                <p:cNvSpPr>
                  <a:spLocks noChangeShapeType="1"/>
                </p:cNvSpPr>
                <p:nvPr/>
              </p:nvSpPr>
              <p:spPr bwMode="auto">
                <a:xfrm>
                  <a:off x="1542" y="1316"/>
                  <a:ext cx="0" cy="454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52" name="Line 107"/>
                <p:cNvSpPr>
                  <a:spLocks noChangeShapeType="1"/>
                </p:cNvSpPr>
                <p:nvPr/>
              </p:nvSpPr>
              <p:spPr bwMode="auto">
                <a:xfrm>
                  <a:off x="0" y="590"/>
                  <a:ext cx="590" cy="1315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53" name="Line 108"/>
                <p:cNvSpPr>
                  <a:spLocks noChangeShapeType="1"/>
                </p:cNvSpPr>
                <p:nvPr/>
              </p:nvSpPr>
              <p:spPr bwMode="auto">
                <a:xfrm>
                  <a:off x="499" y="91"/>
                  <a:ext cx="590" cy="1315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54" name="Line 109"/>
                <p:cNvSpPr>
                  <a:spLocks noChangeShapeType="1"/>
                </p:cNvSpPr>
                <p:nvPr/>
              </p:nvSpPr>
              <p:spPr bwMode="auto">
                <a:xfrm>
                  <a:off x="590" y="681"/>
                  <a:ext cx="590" cy="1315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55" name="Line 110"/>
                <p:cNvSpPr>
                  <a:spLocks noChangeShapeType="1"/>
                </p:cNvSpPr>
                <p:nvPr/>
              </p:nvSpPr>
              <p:spPr bwMode="auto">
                <a:xfrm>
                  <a:off x="953" y="454"/>
                  <a:ext cx="590" cy="1315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56" name="Line 111"/>
                <p:cNvSpPr>
                  <a:spLocks noChangeShapeType="1"/>
                </p:cNvSpPr>
                <p:nvPr/>
              </p:nvSpPr>
              <p:spPr bwMode="auto">
                <a:xfrm>
                  <a:off x="953" y="0"/>
                  <a:ext cx="590" cy="1315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57" name="Text Box 112"/>
              <p:cNvSpPr txBox="1">
                <a:spLocks noChangeArrowheads="1"/>
              </p:cNvSpPr>
              <p:nvPr/>
            </p:nvSpPr>
            <p:spPr bwMode="auto">
              <a:xfrm>
                <a:off x="363" y="1044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(7)</a:t>
                </a:r>
              </a:p>
            </p:txBody>
          </p:sp>
        </p:grpSp>
        <p:sp>
          <p:nvSpPr>
            <p:cNvPr id="8258" name="Text Box 182"/>
            <p:cNvSpPr txBox="1">
              <a:spLocks noChangeArrowheads="1"/>
            </p:cNvSpPr>
            <p:nvPr/>
          </p:nvSpPr>
          <p:spPr bwMode="auto">
            <a:xfrm>
              <a:off x="0" y="0"/>
              <a:ext cx="9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>
                  <a:solidFill>
                    <a:srgbClr val="0000FF"/>
                  </a:solidFill>
                </a:rPr>
                <a:t>第一类：</a:t>
              </a:r>
              <a:endParaRPr lang="zh-CN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259" name="Group 189"/>
          <p:cNvGrpSpPr/>
          <p:nvPr/>
        </p:nvGrpSpPr>
        <p:grpSpPr bwMode="auto">
          <a:xfrm>
            <a:off x="34925" y="3206750"/>
            <a:ext cx="7272338" cy="2382838"/>
            <a:chOff x="0" y="0"/>
            <a:chExt cx="4581" cy="1501"/>
          </a:xfrm>
        </p:grpSpPr>
        <p:grpSp>
          <p:nvGrpSpPr>
            <p:cNvPr id="8260" name="Group 41"/>
            <p:cNvGrpSpPr/>
            <p:nvPr/>
          </p:nvGrpSpPr>
          <p:grpSpPr bwMode="auto">
            <a:xfrm>
              <a:off x="91" y="363"/>
              <a:ext cx="1044" cy="1047"/>
              <a:chOff x="0" y="0"/>
              <a:chExt cx="1044" cy="1047"/>
            </a:xfrm>
          </p:grpSpPr>
          <p:grpSp>
            <p:nvGrpSpPr>
              <p:cNvPr id="8261" name="Group 42"/>
              <p:cNvGrpSpPr/>
              <p:nvPr/>
            </p:nvGrpSpPr>
            <p:grpSpPr bwMode="auto">
              <a:xfrm>
                <a:off x="0" y="0"/>
                <a:ext cx="1044" cy="726"/>
                <a:chOff x="0" y="0"/>
                <a:chExt cx="1815" cy="1316"/>
              </a:xfrm>
            </p:grpSpPr>
            <p:sp>
              <p:nvSpPr>
                <p:cNvPr id="8262" name="Line 43"/>
                <p:cNvSpPr>
                  <a:spLocks noChangeShapeType="1"/>
                </p:cNvSpPr>
                <p:nvPr/>
              </p:nvSpPr>
              <p:spPr bwMode="auto">
                <a:xfrm>
                  <a:off x="908" y="0"/>
                  <a:ext cx="453" cy="131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63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908" cy="131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64" name="Line 45"/>
                <p:cNvSpPr>
                  <a:spLocks noChangeShapeType="1"/>
                </p:cNvSpPr>
                <p:nvPr/>
              </p:nvSpPr>
              <p:spPr bwMode="auto">
                <a:xfrm>
                  <a:off x="908" y="0"/>
                  <a:ext cx="907" cy="95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65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454" y="0"/>
                  <a:ext cx="454" cy="95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66" name="Line 47"/>
                <p:cNvSpPr>
                  <a:spLocks noChangeShapeType="1"/>
                </p:cNvSpPr>
                <p:nvPr/>
              </p:nvSpPr>
              <p:spPr bwMode="auto">
                <a:xfrm>
                  <a:off x="454" y="953"/>
                  <a:ext cx="1361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67" name="Line 48"/>
                <p:cNvSpPr>
                  <a:spLocks noChangeShapeType="1"/>
                </p:cNvSpPr>
                <p:nvPr/>
              </p:nvSpPr>
              <p:spPr bwMode="auto">
                <a:xfrm>
                  <a:off x="0" y="1316"/>
                  <a:ext cx="1361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68" name="Freeform 49"/>
                <p:cNvSpPr/>
                <p:nvPr/>
              </p:nvSpPr>
              <p:spPr bwMode="auto">
                <a:xfrm>
                  <a:off x="4" y="953"/>
                  <a:ext cx="450" cy="362"/>
                </a:xfrm>
                <a:custGeom>
                  <a:avLst/>
                  <a:gdLst>
                    <a:gd name="T0" fmla="*/ 450 w 450"/>
                    <a:gd name="T1" fmla="*/ 0 h 362"/>
                    <a:gd name="T2" fmla="*/ 0 w 450"/>
                    <a:gd name="T3" fmla="*/ 362 h 362"/>
                    <a:gd name="T4" fmla="*/ 0 60000 65536"/>
                    <a:gd name="T5" fmla="*/ 0 60000 65536"/>
                    <a:gd name="T6" fmla="*/ 0 w 450"/>
                    <a:gd name="T7" fmla="*/ 0 h 362"/>
                    <a:gd name="T8" fmla="*/ 450 w 450"/>
                    <a:gd name="T9" fmla="*/ 362 h 3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50" h="362">
                      <a:moveTo>
                        <a:pt x="450" y="0"/>
                      </a:moveTo>
                      <a:lnTo>
                        <a:pt x="0" y="36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69" name="Freeform 50"/>
                <p:cNvSpPr/>
                <p:nvPr/>
              </p:nvSpPr>
              <p:spPr bwMode="auto">
                <a:xfrm>
                  <a:off x="1365" y="953"/>
                  <a:ext cx="450" cy="362"/>
                </a:xfrm>
                <a:custGeom>
                  <a:avLst/>
                  <a:gdLst>
                    <a:gd name="T0" fmla="*/ 450 w 450"/>
                    <a:gd name="T1" fmla="*/ 0 h 362"/>
                    <a:gd name="T2" fmla="*/ 0 w 450"/>
                    <a:gd name="T3" fmla="*/ 362 h 362"/>
                    <a:gd name="T4" fmla="*/ 0 60000 65536"/>
                    <a:gd name="T5" fmla="*/ 0 60000 65536"/>
                    <a:gd name="T6" fmla="*/ 0 w 450"/>
                    <a:gd name="T7" fmla="*/ 0 h 362"/>
                    <a:gd name="T8" fmla="*/ 450 w 450"/>
                    <a:gd name="T9" fmla="*/ 362 h 3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50" h="362">
                      <a:moveTo>
                        <a:pt x="450" y="0"/>
                      </a:moveTo>
                      <a:lnTo>
                        <a:pt x="0" y="36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8270" name="Text Box 51"/>
              <p:cNvSpPr txBox="1">
                <a:spLocks noChangeArrowheads="1"/>
              </p:cNvSpPr>
              <p:nvPr/>
            </p:nvSpPr>
            <p:spPr bwMode="auto">
              <a:xfrm>
                <a:off x="364" y="816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(3)</a:t>
                </a:r>
              </a:p>
            </p:txBody>
          </p:sp>
        </p:grpSp>
        <p:grpSp>
          <p:nvGrpSpPr>
            <p:cNvPr id="8271" name="Group 73"/>
            <p:cNvGrpSpPr/>
            <p:nvPr/>
          </p:nvGrpSpPr>
          <p:grpSpPr bwMode="auto">
            <a:xfrm>
              <a:off x="1270" y="358"/>
              <a:ext cx="1134" cy="1093"/>
              <a:chOff x="0" y="0"/>
              <a:chExt cx="1134" cy="1093"/>
            </a:xfrm>
          </p:grpSpPr>
          <p:grpSp>
            <p:nvGrpSpPr>
              <p:cNvPr id="8272" name="Group 74"/>
              <p:cNvGrpSpPr/>
              <p:nvPr/>
            </p:nvGrpSpPr>
            <p:grpSpPr bwMode="auto">
              <a:xfrm>
                <a:off x="0" y="0"/>
                <a:ext cx="1134" cy="817"/>
                <a:chOff x="0" y="0"/>
                <a:chExt cx="2132" cy="1497"/>
              </a:xfrm>
            </p:grpSpPr>
            <p:sp>
              <p:nvSpPr>
                <p:cNvPr id="8273" name="Line 75"/>
                <p:cNvSpPr>
                  <a:spLocks noChangeShapeType="1"/>
                </p:cNvSpPr>
                <p:nvPr/>
              </p:nvSpPr>
              <p:spPr bwMode="auto">
                <a:xfrm>
                  <a:off x="0" y="1497"/>
                  <a:ext cx="1043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74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043" y="816"/>
                  <a:ext cx="1089" cy="68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75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0" y="816"/>
                  <a:ext cx="2132" cy="68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76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771" cy="1497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77" name="Line 79"/>
                <p:cNvSpPr>
                  <a:spLocks noChangeShapeType="1"/>
                </p:cNvSpPr>
                <p:nvPr/>
              </p:nvSpPr>
              <p:spPr bwMode="auto">
                <a:xfrm>
                  <a:off x="771" y="0"/>
                  <a:ext cx="1360" cy="81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78" name="Line 80"/>
                <p:cNvSpPr>
                  <a:spLocks noChangeShapeType="1"/>
                </p:cNvSpPr>
                <p:nvPr/>
              </p:nvSpPr>
              <p:spPr bwMode="auto">
                <a:xfrm>
                  <a:off x="771" y="0"/>
                  <a:ext cx="272" cy="1497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79" name="Text Box 81"/>
              <p:cNvSpPr txBox="1">
                <a:spLocks noChangeArrowheads="1"/>
              </p:cNvSpPr>
              <p:nvPr/>
            </p:nvSpPr>
            <p:spPr bwMode="auto">
              <a:xfrm>
                <a:off x="454" y="86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(5)</a:t>
                </a:r>
              </a:p>
            </p:txBody>
          </p:sp>
        </p:grpSp>
        <p:grpSp>
          <p:nvGrpSpPr>
            <p:cNvPr id="8280" name="Group 82"/>
            <p:cNvGrpSpPr/>
            <p:nvPr/>
          </p:nvGrpSpPr>
          <p:grpSpPr bwMode="auto">
            <a:xfrm>
              <a:off x="2586" y="227"/>
              <a:ext cx="635" cy="1229"/>
              <a:chOff x="0" y="0"/>
              <a:chExt cx="635" cy="1229"/>
            </a:xfrm>
          </p:grpSpPr>
          <p:grpSp>
            <p:nvGrpSpPr>
              <p:cNvPr id="8281" name="Group 83"/>
              <p:cNvGrpSpPr/>
              <p:nvPr/>
            </p:nvGrpSpPr>
            <p:grpSpPr bwMode="auto">
              <a:xfrm>
                <a:off x="0" y="0"/>
                <a:ext cx="634" cy="1043"/>
                <a:chOff x="0" y="0"/>
                <a:chExt cx="1451" cy="1905"/>
              </a:xfrm>
            </p:grpSpPr>
            <p:sp>
              <p:nvSpPr>
                <p:cNvPr id="8282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0" y="103"/>
                  <a:ext cx="616" cy="567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83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616" y="0"/>
                  <a:ext cx="561" cy="10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84" name="Line 86"/>
                <p:cNvSpPr>
                  <a:spLocks noChangeShapeType="1"/>
                </p:cNvSpPr>
                <p:nvPr/>
              </p:nvSpPr>
              <p:spPr bwMode="auto">
                <a:xfrm>
                  <a:off x="0" y="670"/>
                  <a:ext cx="728" cy="10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85" name="Freeform 87"/>
                <p:cNvSpPr/>
                <p:nvPr/>
              </p:nvSpPr>
              <p:spPr bwMode="auto">
                <a:xfrm>
                  <a:off x="730" y="544"/>
                  <a:ext cx="676" cy="229"/>
                </a:xfrm>
                <a:custGeom>
                  <a:avLst/>
                  <a:gdLst>
                    <a:gd name="T0" fmla="*/ 0 w 363"/>
                    <a:gd name="T1" fmla="*/ 229 h 227"/>
                    <a:gd name="T2" fmla="*/ 676 w 363"/>
                    <a:gd name="T3" fmla="*/ 0 h 227"/>
                    <a:gd name="T4" fmla="*/ 0 60000 65536"/>
                    <a:gd name="T5" fmla="*/ 0 60000 65536"/>
                    <a:gd name="T6" fmla="*/ 0 w 363"/>
                    <a:gd name="T7" fmla="*/ 0 h 227"/>
                    <a:gd name="T8" fmla="*/ 363 w 363"/>
                    <a:gd name="T9" fmla="*/ 227 h 22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63" h="227">
                      <a:moveTo>
                        <a:pt x="0" y="227"/>
                      </a:moveTo>
                      <a:lnTo>
                        <a:pt x="363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86" name="Line 88"/>
                <p:cNvSpPr>
                  <a:spLocks noChangeShapeType="1"/>
                </p:cNvSpPr>
                <p:nvPr/>
              </p:nvSpPr>
              <p:spPr bwMode="auto">
                <a:xfrm>
                  <a:off x="1177" y="0"/>
                  <a:ext cx="229" cy="544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87" name="Freeform 89"/>
                <p:cNvSpPr/>
                <p:nvPr/>
              </p:nvSpPr>
              <p:spPr bwMode="auto">
                <a:xfrm>
                  <a:off x="1406" y="544"/>
                  <a:ext cx="45" cy="1361"/>
                </a:xfrm>
                <a:custGeom>
                  <a:avLst/>
                  <a:gdLst>
                    <a:gd name="T0" fmla="*/ 45 w 273"/>
                    <a:gd name="T1" fmla="*/ 1361 h 1390"/>
                    <a:gd name="T2" fmla="*/ 0 w 273"/>
                    <a:gd name="T3" fmla="*/ 0 h 1390"/>
                    <a:gd name="T4" fmla="*/ 0 60000 65536"/>
                    <a:gd name="T5" fmla="*/ 0 60000 65536"/>
                    <a:gd name="T6" fmla="*/ 0 w 273"/>
                    <a:gd name="T7" fmla="*/ 0 h 1390"/>
                    <a:gd name="T8" fmla="*/ 273 w 273"/>
                    <a:gd name="T9" fmla="*/ 1390 h 139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73" h="1390">
                      <a:moveTo>
                        <a:pt x="273" y="139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88" name="Freeform 90"/>
                <p:cNvSpPr/>
                <p:nvPr/>
              </p:nvSpPr>
              <p:spPr bwMode="auto">
                <a:xfrm>
                  <a:off x="2" y="671"/>
                  <a:ext cx="1449" cy="1234"/>
                </a:xfrm>
                <a:custGeom>
                  <a:avLst/>
                  <a:gdLst>
                    <a:gd name="T0" fmla="*/ 0 w 1449"/>
                    <a:gd name="T1" fmla="*/ 0 h 1234"/>
                    <a:gd name="T2" fmla="*/ 1449 w 1449"/>
                    <a:gd name="T3" fmla="*/ 1234 h 1234"/>
                    <a:gd name="T4" fmla="*/ 0 60000 65536"/>
                    <a:gd name="T5" fmla="*/ 0 60000 65536"/>
                    <a:gd name="T6" fmla="*/ 0 w 1449"/>
                    <a:gd name="T7" fmla="*/ 0 h 1234"/>
                    <a:gd name="T8" fmla="*/ 1449 w 1449"/>
                    <a:gd name="T9" fmla="*/ 1234 h 123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49" h="1234">
                      <a:moveTo>
                        <a:pt x="0" y="0"/>
                      </a:moveTo>
                      <a:lnTo>
                        <a:pt x="1449" y="1234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89" name="Freeform 91"/>
                <p:cNvSpPr/>
                <p:nvPr/>
              </p:nvSpPr>
              <p:spPr bwMode="auto">
                <a:xfrm>
                  <a:off x="730" y="773"/>
                  <a:ext cx="721" cy="1132"/>
                </a:xfrm>
                <a:custGeom>
                  <a:avLst/>
                  <a:gdLst>
                    <a:gd name="T0" fmla="*/ 0 w 721"/>
                    <a:gd name="T1" fmla="*/ 0 h 1132"/>
                    <a:gd name="T2" fmla="*/ 721 w 721"/>
                    <a:gd name="T3" fmla="*/ 1132 h 1132"/>
                    <a:gd name="T4" fmla="*/ 0 60000 65536"/>
                    <a:gd name="T5" fmla="*/ 0 60000 65536"/>
                    <a:gd name="T6" fmla="*/ 0 w 721"/>
                    <a:gd name="T7" fmla="*/ 0 h 1132"/>
                    <a:gd name="T8" fmla="*/ 721 w 721"/>
                    <a:gd name="T9" fmla="*/ 1132 h 113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721" h="1132">
                      <a:moveTo>
                        <a:pt x="0" y="0"/>
                      </a:moveTo>
                      <a:lnTo>
                        <a:pt x="721" y="113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90" name="Freeform 92"/>
                <p:cNvSpPr/>
                <p:nvPr/>
              </p:nvSpPr>
              <p:spPr bwMode="auto">
                <a:xfrm>
                  <a:off x="616" y="104"/>
                  <a:ext cx="835" cy="1801"/>
                </a:xfrm>
                <a:custGeom>
                  <a:avLst/>
                  <a:gdLst>
                    <a:gd name="T0" fmla="*/ 0 w 835"/>
                    <a:gd name="T1" fmla="*/ 0 h 1801"/>
                    <a:gd name="T2" fmla="*/ 835 w 835"/>
                    <a:gd name="T3" fmla="*/ 1801 h 1801"/>
                    <a:gd name="T4" fmla="*/ 0 60000 65536"/>
                    <a:gd name="T5" fmla="*/ 0 60000 65536"/>
                    <a:gd name="T6" fmla="*/ 0 w 835"/>
                    <a:gd name="T7" fmla="*/ 0 h 1801"/>
                    <a:gd name="T8" fmla="*/ 835 w 835"/>
                    <a:gd name="T9" fmla="*/ 1801 h 180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35" h="1801">
                      <a:moveTo>
                        <a:pt x="0" y="0"/>
                      </a:moveTo>
                      <a:lnTo>
                        <a:pt x="835" y="1801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91" name="Line 93"/>
                <p:cNvSpPr>
                  <a:spLocks noChangeShapeType="1"/>
                </p:cNvSpPr>
                <p:nvPr/>
              </p:nvSpPr>
              <p:spPr bwMode="auto">
                <a:xfrm>
                  <a:off x="1179" y="0"/>
                  <a:ext cx="272" cy="1905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92" name="Text Box 94"/>
              <p:cNvSpPr txBox="1">
                <a:spLocks noChangeArrowheads="1"/>
              </p:cNvSpPr>
              <p:nvPr/>
            </p:nvSpPr>
            <p:spPr bwMode="auto">
              <a:xfrm>
                <a:off x="343" y="998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(6)</a:t>
                </a:r>
              </a:p>
            </p:txBody>
          </p:sp>
        </p:grpSp>
        <p:grpSp>
          <p:nvGrpSpPr>
            <p:cNvPr id="8293" name="Group 165"/>
            <p:cNvGrpSpPr/>
            <p:nvPr/>
          </p:nvGrpSpPr>
          <p:grpSpPr bwMode="auto">
            <a:xfrm>
              <a:off x="3674" y="227"/>
              <a:ext cx="907" cy="1274"/>
              <a:chOff x="0" y="0"/>
              <a:chExt cx="907" cy="1274"/>
            </a:xfrm>
          </p:grpSpPr>
          <p:grpSp>
            <p:nvGrpSpPr>
              <p:cNvPr id="8294" name="Group 166"/>
              <p:cNvGrpSpPr/>
              <p:nvPr/>
            </p:nvGrpSpPr>
            <p:grpSpPr bwMode="auto">
              <a:xfrm>
                <a:off x="0" y="0"/>
                <a:ext cx="907" cy="1089"/>
                <a:chOff x="0" y="0"/>
                <a:chExt cx="1055" cy="1255"/>
              </a:xfrm>
            </p:grpSpPr>
            <p:grpSp>
              <p:nvGrpSpPr>
                <p:cNvPr id="8295" name="Group 167"/>
                <p:cNvGrpSpPr/>
                <p:nvPr/>
              </p:nvGrpSpPr>
              <p:grpSpPr bwMode="auto">
                <a:xfrm>
                  <a:off x="0" y="616"/>
                  <a:ext cx="1055" cy="639"/>
                  <a:chOff x="0" y="0"/>
                  <a:chExt cx="1055" cy="639"/>
                </a:xfrm>
              </p:grpSpPr>
              <p:sp>
                <p:nvSpPr>
                  <p:cNvPr id="8296" name="Line 168"/>
                  <p:cNvSpPr>
                    <a:spLocks noChangeShapeType="1"/>
                  </p:cNvSpPr>
                  <p:nvPr/>
                </p:nvSpPr>
                <p:spPr bwMode="auto">
                  <a:xfrm rot="5142651">
                    <a:off x="745" y="241"/>
                    <a:ext cx="321" cy="295"/>
                  </a:xfrm>
                  <a:prstGeom prst="line">
                    <a:avLst/>
                  </a:prstGeom>
                  <a:noFill/>
                  <a:ln w="19050" cmpd="sng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97" name="Freeform 169"/>
                  <p:cNvSpPr/>
                  <p:nvPr/>
                </p:nvSpPr>
                <p:spPr bwMode="auto">
                  <a:xfrm rot="5142651">
                    <a:off x="506" y="341"/>
                    <a:ext cx="30" cy="508"/>
                  </a:xfrm>
                  <a:custGeom>
                    <a:avLst/>
                    <a:gdLst>
                      <a:gd name="T0" fmla="*/ 0 w 28"/>
                      <a:gd name="T1" fmla="*/ 0 h 862"/>
                      <a:gd name="T2" fmla="*/ 30 w 28"/>
                      <a:gd name="T3" fmla="*/ 508 h 862"/>
                      <a:gd name="T4" fmla="*/ 0 60000 65536"/>
                      <a:gd name="T5" fmla="*/ 0 60000 65536"/>
                      <a:gd name="T6" fmla="*/ 0 w 28"/>
                      <a:gd name="T7" fmla="*/ 0 h 862"/>
                      <a:gd name="T8" fmla="*/ 28 w 28"/>
                      <a:gd name="T9" fmla="*/ 862 h 86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8" h="862">
                        <a:moveTo>
                          <a:pt x="0" y="0"/>
                        </a:moveTo>
                        <a:lnTo>
                          <a:pt x="28" y="862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 sz="1800" b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98" name="Freeform 170"/>
                  <p:cNvSpPr/>
                  <p:nvPr/>
                </p:nvSpPr>
                <p:spPr bwMode="auto">
                  <a:xfrm rot="5142651">
                    <a:off x="522" y="-209"/>
                    <a:ext cx="24" cy="502"/>
                  </a:xfrm>
                  <a:custGeom>
                    <a:avLst/>
                    <a:gdLst>
                      <a:gd name="T0" fmla="*/ 0 w 23"/>
                      <a:gd name="T1" fmla="*/ 0 h 852"/>
                      <a:gd name="T2" fmla="*/ 24 w 23"/>
                      <a:gd name="T3" fmla="*/ 502 h 852"/>
                      <a:gd name="T4" fmla="*/ 0 60000 65536"/>
                      <a:gd name="T5" fmla="*/ 0 60000 65536"/>
                      <a:gd name="T6" fmla="*/ 0 w 23"/>
                      <a:gd name="T7" fmla="*/ 0 h 852"/>
                      <a:gd name="T8" fmla="*/ 23 w 23"/>
                      <a:gd name="T9" fmla="*/ 852 h 85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3" h="852">
                        <a:moveTo>
                          <a:pt x="0" y="0"/>
                        </a:moveTo>
                        <a:lnTo>
                          <a:pt x="23" y="852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prstDash val="dash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 sz="1800" b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99" name="Freeform 171"/>
                  <p:cNvSpPr/>
                  <p:nvPr/>
                </p:nvSpPr>
                <p:spPr bwMode="auto">
                  <a:xfrm rot="5142651">
                    <a:off x="795" y="-6"/>
                    <a:ext cx="229" cy="242"/>
                  </a:xfrm>
                  <a:custGeom>
                    <a:avLst/>
                    <a:gdLst>
                      <a:gd name="T0" fmla="*/ 229 w 214"/>
                      <a:gd name="T1" fmla="*/ 0 h 411"/>
                      <a:gd name="T2" fmla="*/ 0 w 214"/>
                      <a:gd name="T3" fmla="*/ 242 h 411"/>
                      <a:gd name="T4" fmla="*/ 0 60000 65536"/>
                      <a:gd name="T5" fmla="*/ 0 60000 65536"/>
                      <a:gd name="T6" fmla="*/ 0 w 214"/>
                      <a:gd name="T7" fmla="*/ 0 h 411"/>
                      <a:gd name="T8" fmla="*/ 214 w 214"/>
                      <a:gd name="T9" fmla="*/ 411 h 41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14" h="411">
                        <a:moveTo>
                          <a:pt x="214" y="0"/>
                        </a:moveTo>
                        <a:lnTo>
                          <a:pt x="0" y="411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prstDash val="dash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 sz="1800" b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300" name="Freeform 172"/>
                  <p:cNvSpPr/>
                  <p:nvPr/>
                </p:nvSpPr>
                <p:spPr bwMode="auto">
                  <a:xfrm rot="5142651">
                    <a:off x="-11" y="95"/>
                    <a:ext cx="320" cy="297"/>
                  </a:xfrm>
                  <a:custGeom>
                    <a:avLst/>
                    <a:gdLst>
                      <a:gd name="T0" fmla="*/ 0 w 299"/>
                      <a:gd name="T1" fmla="*/ 0 h 505"/>
                      <a:gd name="T2" fmla="*/ 320 w 299"/>
                      <a:gd name="T3" fmla="*/ 297 h 505"/>
                      <a:gd name="T4" fmla="*/ 0 60000 65536"/>
                      <a:gd name="T5" fmla="*/ 0 60000 65536"/>
                      <a:gd name="T6" fmla="*/ 0 w 299"/>
                      <a:gd name="T7" fmla="*/ 0 h 505"/>
                      <a:gd name="T8" fmla="*/ 299 w 299"/>
                      <a:gd name="T9" fmla="*/ 505 h 505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99" h="505">
                        <a:moveTo>
                          <a:pt x="0" y="0"/>
                        </a:moveTo>
                        <a:lnTo>
                          <a:pt x="299" y="505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prstDash val="dash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 sz="1800" b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301" name="Line 173"/>
                  <p:cNvSpPr>
                    <a:spLocks noChangeShapeType="1"/>
                  </p:cNvSpPr>
                  <p:nvPr/>
                </p:nvSpPr>
                <p:spPr bwMode="auto">
                  <a:xfrm rot="5142651" flipH="1">
                    <a:off x="22" y="402"/>
                    <a:ext cx="230" cy="239"/>
                  </a:xfrm>
                  <a:prstGeom prst="line">
                    <a:avLst/>
                  </a:prstGeom>
                  <a:noFill/>
                  <a:ln w="19050" cmpd="sng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8302" name="Freeform 174"/>
                <p:cNvSpPr/>
                <p:nvPr/>
              </p:nvSpPr>
              <p:spPr bwMode="auto">
                <a:xfrm>
                  <a:off x="8" y="0"/>
                  <a:ext cx="537" cy="1037"/>
                </a:xfrm>
                <a:custGeom>
                  <a:avLst/>
                  <a:gdLst>
                    <a:gd name="T0" fmla="*/ 0 w 537"/>
                    <a:gd name="T1" fmla="*/ 1037 h 1037"/>
                    <a:gd name="T2" fmla="*/ 537 w 537"/>
                    <a:gd name="T3" fmla="*/ 0 h 1037"/>
                    <a:gd name="T4" fmla="*/ 0 60000 65536"/>
                    <a:gd name="T5" fmla="*/ 0 60000 65536"/>
                    <a:gd name="T6" fmla="*/ 0 w 537"/>
                    <a:gd name="T7" fmla="*/ 0 h 1037"/>
                    <a:gd name="T8" fmla="*/ 537 w 537"/>
                    <a:gd name="T9" fmla="*/ 1037 h 103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37" h="1037">
                      <a:moveTo>
                        <a:pt x="0" y="1037"/>
                      </a:moveTo>
                      <a:lnTo>
                        <a:pt x="537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3" name="Freeform 175"/>
                <p:cNvSpPr/>
                <p:nvPr/>
              </p:nvSpPr>
              <p:spPr bwMode="auto">
                <a:xfrm>
                  <a:off x="285" y="3"/>
                  <a:ext cx="262" cy="686"/>
                </a:xfrm>
                <a:custGeom>
                  <a:avLst/>
                  <a:gdLst>
                    <a:gd name="T0" fmla="*/ 0 w 262"/>
                    <a:gd name="T1" fmla="*/ 686 h 686"/>
                    <a:gd name="T2" fmla="*/ 262 w 262"/>
                    <a:gd name="T3" fmla="*/ 0 h 686"/>
                    <a:gd name="T4" fmla="*/ 0 60000 65536"/>
                    <a:gd name="T5" fmla="*/ 0 60000 65536"/>
                    <a:gd name="T6" fmla="*/ 0 w 262"/>
                    <a:gd name="T7" fmla="*/ 0 h 686"/>
                    <a:gd name="T8" fmla="*/ 262 w 262"/>
                    <a:gd name="T9" fmla="*/ 686 h 68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62" h="686">
                      <a:moveTo>
                        <a:pt x="0" y="686"/>
                      </a:moveTo>
                      <a:lnTo>
                        <a:pt x="262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4" name="Freeform 176"/>
                <p:cNvSpPr/>
                <p:nvPr/>
              </p:nvSpPr>
              <p:spPr bwMode="auto">
                <a:xfrm>
                  <a:off x="267" y="3"/>
                  <a:ext cx="280" cy="1242"/>
                </a:xfrm>
                <a:custGeom>
                  <a:avLst/>
                  <a:gdLst>
                    <a:gd name="T0" fmla="*/ 0 w 280"/>
                    <a:gd name="T1" fmla="*/ 1242 h 1242"/>
                    <a:gd name="T2" fmla="*/ 280 w 280"/>
                    <a:gd name="T3" fmla="*/ 0 h 1242"/>
                    <a:gd name="T4" fmla="*/ 0 60000 65536"/>
                    <a:gd name="T5" fmla="*/ 0 60000 65536"/>
                    <a:gd name="T6" fmla="*/ 0 w 280"/>
                    <a:gd name="T7" fmla="*/ 0 h 1242"/>
                    <a:gd name="T8" fmla="*/ 280 w 280"/>
                    <a:gd name="T9" fmla="*/ 1242 h 124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80" h="1242">
                      <a:moveTo>
                        <a:pt x="0" y="1242"/>
                      </a:moveTo>
                      <a:lnTo>
                        <a:pt x="28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5" name="Freeform 177"/>
                <p:cNvSpPr/>
                <p:nvPr/>
              </p:nvSpPr>
              <p:spPr bwMode="auto">
                <a:xfrm>
                  <a:off x="547" y="2"/>
                  <a:ext cx="223" cy="1174"/>
                </a:xfrm>
                <a:custGeom>
                  <a:avLst/>
                  <a:gdLst>
                    <a:gd name="T0" fmla="*/ 223 w 223"/>
                    <a:gd name="T1" fmla="*/ 1174 h 1174"/>
                    <a:gd name="T2" fmla="*/ 0 w 223"/>
                    <a:gd name="T3" fmla="*/ 0 h 1174"/>
                    <a:gd name="T4" fmla="*/ 0 60000 65536"/>
                    <a:gd name="T5" fmla="*/ 0 60000 65536"/>
                    <a:gd name="T6" fmla="*/ 0 w 223"/>
                    <a:gd name="T7" fmla="*/ 0 h 1174"/>
                    <a:gd name="T8" fmla="*/ 223 w 223"/>
                    <a:gd name="T9" fmla="*/ 1174 h 117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23" h="1174">
                      <a:moveTo>
                        <a:pt x="223" y="117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6" name="Freeform 178"/>
                <p:cNvSpPr/>
                <p:nvPr/>
              </p:nvSpPr>
              <p:spPr bwMode="auto">
                <a:xfrm>
                  <a:off x="547" y="3"/>
                  <a:ext cx="496" cy="834"/>
                </a:xfrm>
                <a:custGeom>
                  <a:avLst/>
                  <a:gdLst>
                    <a:gd name="T0" fmla="*/ 496 w 496"/>
                    <a:gd name="T1" fmla="*/ 834 h 834"/>
                    <a:gd name="T2" fmla="*/ 0 w 496"/>
                    <a:gd name="T3" fmla="*/ 0 h 834"/>
                    <a:gd name="T4" fmla="*/ 0 60000 65536"/>
                    <a:gd name="T5" fmla="*/ 0 60000 65536"/>
                    <a:gd name="T6" fmla="*/ 0 w 496"/>
                    <a:gd name="T7" fmla="*/ 0 h 834"/>
                    <a:gd name="T8" fmla="*/ 496 w 496"/>
                    <a:gd name="T9" fmla="*/ 834 h 83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6" h="834">
                      <a:moveTo>
                        <a:pt x="496" y="83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7" name="Freeform 179"/>
                <p:cNvSpPr/>
                <p:nvPr/>
              </p:nvSpPr>
              <p:spPr bwMode="auto">
                <a:xfrm>
                  <a:off x="547" y="3"/>
                  <a:ext cx="236" cy="623"/>
                </a:xfrm>
                <a:custGeom>
                  <a:avLst/>
                  <a:gdLst>
                    <a:gd name="T0" fmla="*/ 236 w 236"/>
                    <a:gd name="T1" fmla="*/ 623 h 623"/>
                    <a:gd name="T2" fmla="*/ 0 w 236"/>
                    <a:gd name="T3" fmla="*/ 0 h 623"/>
                    <a:gd name="T4" fmla="*/ 0 60000 65536"/>
                    <a:gd name="T5" fmla="*/ 0 60000 65536"/>
                    <a:gd name="T6" fmla="*/ 0 w 236"/>
                    <a:gd name="T7" fmla="*/ 0 h 623"/>
                    <a:gd name="T8" fmla="*/ 236 w 236"/>
                    <a:gd name="T9" fmla="*/ 623 h 6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36" h="623">
                      <a:moveTo>
                        <a:pt x="236" y="62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8308" name="Text Box 180"/>
              <p:cNvSpPr txBox="1">
                <a:spLocks noChangeArrowheads="1"/>
              </p:cNvSpPr>
              <p:nvPr/>
            </p:nvSpPr>
            <p:spPr bwMode="auto">
              <a:xfrm>
                <a:off x="273" y="1043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(8)</a:t>
                </a:r>
              </a:p>
            </p:txBody>
          </p:sp>
        </p:grpSp>
        <p:sp>
          <p:nvSpPr>
            <p:cNvPr id="8309" name="Text Box 184"/>
            <p:cNvSpPr txBox="1">
              <a:spLocks noChangeArrowheads="1"/>
            </p:cNvSpPr>
            <p:nvPr/>
          </p:nvSpPr>
          <p:spPr bwMode="auto">
            <a:xfrm>
              <a:off x="0" y="0"/>
              <a:ext cx="9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>
                  <a:solidFill>
                    <a:srgbClr val="0000FF"/>
                  </a:solidFill>
                </a:rPr>
                <a:t>第二类：</a:t>
              </a:r>
              <a:endParaRPr lang="zh-CN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8310" name="Text Box 185"/>
          <p:cNvSpPr txBox="1">
            <a:spLocks noChangeArrowheads="1"/>
          </p:cNvSpPr>
          <p:nvPr/>
        </p:nvSpPr>
        <p:spPr bwMode="auto">
          <a:xfrm>
            <a:off x="7380288" y="1693863"/>
            <a:ext cx="15128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sz="5000">
                <a:solidFill>
                  <a:srgbClr val="0000FF"/>
                </a:solidFill>
                <a:ea typeface="隶书" panose="02010509060101010101" pitchFamily="49" charset="-122"/>
              </a:rPr>
              <a:t>棱柱</a:t>
            </a:r>
            <a:endParaRPr lang="zh-CN" sz="5000">
              <a:solidFill>
                <a:srgbClr val="00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8311" name="Text Box 186"/>
          <p:cNvSpPr txBox="1">
            <a:spLocks noChangeArrowheads="1"/>
          </p:cNvSpPr>
          <p:nvPr/>
        </p:nvSpPr>
        <p:spPr bwMode="auto">
          <a:xfrm>
            <a:off x="7380288" y="4070350"/>
            <a:ext cx="15128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sz="5000">
                <a:solidFill>
                  <a:srgbClr val="0000FF"/>
                </a:solidFill>
                <a:ea typeface="隶书" panose="02010509060101010101" pitchFamily="49" charset="-122"/>
              </a:rPr>
              <a:t>棱锥</a:t>
            </a:r>
            <a:endParaRPr lang="zh-CN" sz="5000">
              <a:solidFill>
                <a:srgbClr val="00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0" grpId="0" autoUpdateAnimBg="0"/>
      <p:bldP spid="83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4925" y="525463"/>
            <a:ext cx="9361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棱柱的分类</a:t>
            </a:r>
          </a:p>
        </p:txBody>
      </p:sp>
      <p:grpSp>
        <p:nvGrpSpPr>
          <p:cNvPr id="9219" name="Group 3"/>
          <p:cNvGrpSpPr>
            <a:grpSpLocks noChangeAspect="1"/>
          </p:cNvGrpSpPr>
          <p:nvPr/>
        </p:nvGrpSpPr>
        <p:grpSpPr bwMode="auto">
          <a:xfrm>
            <a:off x="1331913" y="2781300"/>
            <a:ext cx="5943600" cy="1895475"/>
            <a:chOff x="0" y="0"/>
            <a:chExt cx="3744" cy="1194"/>
          </a:xfrm>
        </p:grpSpPr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0" y="0"/>
            <a:ext cx="1248" cy="1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4" r:id="rId4" imgW="2619375" imgH="2505075" progId="PBrush">
                    <p:embed/>
                  </p:oleObj>
                </mc:Choice>
                <mc:Fallback>
                  <p:oleObj r:id="rId4" imgW="2619375" imgH="2505075" progId="PBrush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9314" r="9961"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1248" cy="1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1" name="Object 5"/>
            <p:cNvGraphicFramePr>
              <a:graphicFrameLocks noChangeAspect="1"/>
            </p:cNvGraphicFramePr>
            <p:nvPr/>
          </p:nvGraphicFramePr>
          <p:xfrm>
            <a:off x="1296" y="0"/>
            <a:ext cx="1056" cy="1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5" r:id="rId6" imgW="2743200" imgH="2457450" progId="PBrush">
                    <p:embed/>
                  </p:oleObj>
                </mc:Choice>
                <mc:Fallback>
                  <p:oleObj r:id="rId6" imgW="2743200" imgH="2457450" progId="PBrush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0068" r="24707"/>
                        <a:stretch>
                          <a:fillRect/>
                        </a:stretch>
                      </p:blipFill>
                      <p:spPr bwMode="auto">
                        <a:xfrm>
                          <a:off x="1296" y="0"/>
                          <a:ext cx="1056" cy="1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2" name="Object 6"/>
            <p:cNvGraphicFramePr>
              <a:graphicFrameLocks noChangeAspect="1"/>
            </p:cNvGraphicFramePr>
            <p:nvPr/>
          </p:nvGraphicFramePr>
          <p:xfrm>
            <a:off x="2400" y="0"/>
            <a:ext cx="1344" cy="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6" r:id="rId8" imgW="2438400" imgH="3124200" progId="PBrush">
                    <p:embed/>
                  </p:oleObj>
                </mc:Choice>
                <mc:Fallback>
                  <p:oleObj r:id="rId8" imgW="2438400" imgH="3124200" progId="PBrush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9435"/>
                        <a:stretch>
                          <a:fillRect/>
                        </a:stretch>
                      </p:blipFill>
                      <p:spPr bwMode="auto">
                        <a:xfrm>
                          <a:off x="2400" y="0"/>
                          <a:ext cx="1344" cy="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689100" y="46529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sz="2400">
                <a:solidFill>
                  <a:schemeClr val="hlink"/>
                </a:solidFill>
                <a:latin typeface="Times New Roman" panose="02020603050405020304" pitchFamily="18" charset="0"/>
              </a:rPr>
              <a:t>三棱柱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746500" y="46529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sz="2400">
                <a:solidFill>
                  <a:schemeClr val="hlink"/>
                </a:solidFill>
                <a:latin typeface="Times New Roman" panose="02020603050405020304" pitchFamily="18" charset="0"/>
              </a:rPr>
              <a:t>四棱柱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51500" y="46529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sz="2400">
                <a:solidFill>
                  <a:schemeClr val="hlink"/>
                </a:solidFill>
                <a:latin typeface="Times New Roman" panose="02020603050405020304" pitchFamily="18" charset="0"/>
              </a:rPr>
              <a:t>五棱柱</a:t>
            </a:r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755650" y="1173163"/>
            <a:ext cx="54721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dirty="0">
                <a:solidFill>
                  <a:srgbClr val="000000"/>
                </a:solidFill>
                <a:latin typeface="Arial" panose="020B0604020202020204" pitchFamily="34" charset="0"/>
              </a:rPr>
              <a:t>根据棱柱底面多边形的边数，</a:t>
            </a:r>
          </a:p>
        </p:txBody>
      </p:sp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755650" y="1773238"/>
            <a:ext cx="8820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latin typeface="Arial" panose="020B0604020202020204" pitchFamily="34" charset="0"/>
              </a:rPr>
              <a:t>棱柱的底面可以是三角形、四边形、五边形、</a:t>
            </a:r>
            <a:r>
              <a:rPr lang="zh-CN" altLang="zh-CN" dirty="0">
                <a:latin typeface="Arial" panose="020B0604020202020204" pitchFamily="34" charset="0"/>
              </a:rPr>
              <a:t>……</a:t>
            </a:r>
          </a:p>
        </p:txBody>
      </p:sp>
      <p:sp>
        <p:nvSpPr>
          <p:cNvPr id="9228" name="Rectangle 15"/>
          <p:cNvSpPr>
            <a:spLocks noChangeArrowheads="1"/>
          </p:cNvSpPr>
          <p:nvPr/>
        </p:nvSpPr>
        <p:spPr bwMode="auto">
          <a:xfrm>
            <a:off x="107950" y="2286000"/>
            <a:ext cx="9721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latin typeface="Arial" panose="020B0604020202020204" pitchFamily="34" charset="0"/>
              </a:rPr>
              <a:t>把这样的棱柱分别叫做三棱柱、四棱柱、五棱柱、</a:t>
            </a:r>
            <a:r>
              <a:rPr lang="zh-CN" altLang="zh-CN" dirty="0">
                <a:latin typeface="Arial" panose="020B0604020202020204" pitchFamily="34" charset="0"/>
              </a:rPr>
              <a:t>……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116013" y="5589588"/>
            <a:ext cx="7056437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棱柱</a:t>
            </a:r>
            <a:r>
              <a:rPr lang="zh-C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还可分为：</a:t>
            </a:r>
            <a:r>
              <a:rPr 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直棱柱</a:t>
            </a:r>
            <a:r>
              <a:rPr lang="zh-C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和</a:t>
            </a:r>
            <a:r>
              <a:rPr 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斜棱柱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24" grpId="0" autoUpdateAnimBg="0"/>
      <p:bldP spid="92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7950" y="4276725"/>
            <a:ext cx="86106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sz="3300" dirty="0"/>
              <a:t>棱锥的分类：</a:t>
            </a:r>
          </a:p>
          <a:p>
            <a:r>
              <a:rPr lang="zh-CN" sz="3300" dirty="0"/>
              <a:t>       按底面多边形的边数，可以分为三棱锥、四棱锥、五棱锥、</a:t>
            </a:r>
            <a:r>
              <a:rPr lang="zh-CN" altLang="zh-CN" sz="3300" dirty="0"/>
              <a:t>……</a:t>
            </a:r>
          </a:p>
          <a:p>
            <a:endParaRPr lang="zh-CN" altLang="zh-CN" sz="3300" dirty="0"/>
          </a:p>
        </p:txBody>
      </p:sp>
      <p:grpSp>
        <p:nvGrpSpPr>
          <p:cNvPr id="10243" name="Group 3"/>
          <p:cNvGrpSpPr/>
          <p:nvPr/>
        </p:nvGrpSpPr>
        <p:grpSpPr bwMode="auto">
          <a:xfrm>
            <a:off x="3886200" y="1539875"/>
            <a:ext cx="1828800" cy="1600200"/>
            <a:chOff x="0" y="0"/>
            <a:chExt cx="1152" cy="1008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 flipH="1">
              <a:off x="0" y="624"/>
              <a:ext cx="624" cy="24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0" y="864"/>
              <a:ext cx="432" cy="144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H="1">
              <a:off x="432" y="768"/>
              <a:ext cx="720" cy="24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H="1">
              <a:off x="0" y="0"/>
              <a:ext cx="528" cy="864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432" y="0"/>
              <a:ext cx="96" cy="1008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528" y="0"/>
              <a:ext cx="96" cy="624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528" y="0"/>
              <a:ext cx="624" cy="768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624" y="624"/>
              <a:ext cx="528" cy="144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52" name="Group 12"/>
          <p:cNvGrpSpPr/>
          <p:nvPr/>
        </p:nvGrpSpPr>
        <p:grpSpPr bwMode="auto">
          <a:xfrm>
            <a:off x="1295400" y="1374775"/>
            <a:ext cx="1828800" cy="1981200"/>
            <a:chOff x="0" y="0"/>
            <a:chExt cx="1152" cy="1248"/>
          </a:xfrm>
        </p:grpSpPr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0" y="864"/>
              <a:ext cx="432" cy="384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H="1">
              <a:off x="432" y="816"/>
              <a:ext cx="720" cy="432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 flipH="1">
              <a:off x="0" y="0"/>
              <a:ext cx="384" cy="864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84" y="0"/>
              <a:ext cx="48" cy="1248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384" y="0"/>
              <a:ext cx="768" cy="816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 flipV="1">
              <a:off x="0" y="816"/>
              <a:ext cx="1152" cy="48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59" name="Group 19"/>
          <p:cNvGrpSpPr/>
          <p:nvPr/>
        </p:nvGrpSpPr>
        <p:grpSpPr bwMode="auto">
          <a:xfrm>
            <a:off x="6477000" y="1320800"/>
            <a:ext cx="1828800" cy="1905000"/>
            <a:chOff x="0" y="0"/>
            <a:chExt cx="1152" cy="1200"/>
          </a:xfrm>
        </p:grpSpPr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 flipH="1">
              <a:off x="0" y="768"/>
              <a:ext cx="528" cy="24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336" y="1200"/>
              <a:ext cx="480" cy="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 flipH="1">
              <a:off x="816" y="912"/>
              <a:ext cx="336" cy="288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 flipH="1">
              <a:off x="0" y="0"/>
              <a:ext cx="432" cy="1008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432" y="0"/>
              <a:ext cx="384" cy="120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>
              <a:off x="432" y="0"/>
              <a:ext cx="96" cy="768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432" y="0"/>
              <a:ext cx="720" cy="912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528" y="768"/>
              <a:ext cx="624" cy="144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0" y="1008"/>
              <a:ext cx="336" cy="192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 flipH="1">
              <a:off x="336" y="0"/>
              <a:ext cx="96" cy="120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70" name="Text Box 35"/>
          <p:cNvSpPr txBox="1">
            <a:spLocks noChangeArrowheads="1"/>
          </p:cNvSpPr>
          <p:nvPr/>
        </p:nvSpPr>
        <p:spPr bwMode="auto">
          <a:xfrm>
            <a:off x="468313" y="3500438"/>
            <a:ext cx="78486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sz="3300">
                <a:solidFill>
                  <a:srgbClr val="FF3300"/>
                </a:solidFill>
              </a:rPr>
              <a:t>思考：仿照棱柱，说出棱锥的分类</a:t>
            </a:r>
          </a:p>
        </p:txBody>
      </p:sp>
      <p:sp>
        <p:nvSpPr>
          <p:cNvPr id="10271" name="Text Box 38"/>
          <p:cNvSpPr txBox="1">
            <a:spLocks noChangeArrowheads="1"/>
          </p:cNvSpPr>
          <p:nvPr/>
        </p:nvSpPr>
        <p:spPr bwMode="auto">
          <a:xfrm>
            <a:off x="0" y="863600"/>
            <a:ext cx="3924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sz="3200" dirty="0">
                <a:solidFill>
                  <a:srgbClr val="FF0000"/>
                </a:solidFill>
                <a:ea typeface="黑体" panose="02010609060101010101" pitchFamily="49" charset="-122"/>
              </a:rPr>
              <a:t>棱锥的分类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1"/>
          <p:cNvSpPr txBox="1">
            <a:spLocks noChangeArrowheads="1"/>
          </p:cNvSpPr>
          <p:nvPr/>
        </p:nvSpPr>
        <p:spPr bwMode="auto">
          <a:xfrm>
            <a:off x="395288" y="3357563"/>
            <a:ext cx="16240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sz="3200"/>
              <a:t>三棱镜</a:t>
            </a:r>
          </a:p>
        </p:txBody>
      </p:sp>
      <p:sp>
        <p:nvSpPr>
          <p:cNvPr id="11267" name="Text Box 13"/>
          <p:cNvSpPr txBox="1">
            <a:spLocks noChangeArrowheads="1"/>
          </p:cNvSpPr>
          <p:nvPr/>
        </p:nvSpPr>
        <p:spPr bwMode="auto">
          <a:xfrm>
            <a:off x="3708400" y="3357563"/>
            <a:ext cx="1584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sz="3200"/>
              <a:t>魔方</a:t>
            </a:r>
          </a:p>
        </p:txBody>
      </p:sp>
      <p:pic>
        <p:nvPicPr>
          <p:cNvPr id="11268" name="Picture 14" descr="la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557338"/>
            <a:ext cx="1884363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8" descr="20044131357437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412875"/>
            <a:ext cx="213995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20"/>
          <p:cNvSpPr txBox="1">
            <a:spLocks noChangeArrowheads="1"/>
          </p:cNvSpPr>
          <p:nvPr/>
        </p:nvSpPr>
        <p:spPr bwMode="auto">
          <a:xfrm>
            <a:off x="1266031" y="549274"/>
            <a:ext cx="61928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sz="4800" b="0" dirty="0">
                <a:solidFill>
                  <a:srgbClr val="FF0000"/>
                </a:solidFill>
                <a:ea typeface="隶书" panose="02010509060101010101" pitchFamily="49" charset="-122"/>
              </a:rPr>
              <a:t>我们周围的几何体</a:t>
            </a:r>
          </a:p>
        </p:txBody>
      </p:sp>
      <p:sp>
        <p:nvSpPr>
          <p:cNvPr id="11271" name="AutoShape 21"/>
          <p:cNvSpPr>
            <a:spLocks noChangeArrowheads="1"/>
          </p:cNvSpPr>
          <p:nvPr/>
        </p:nvSpPr>
        <p:spPr bwMode="auto">
          <a:xfrm>
            <a:off x="6588125" y="1844675"/>
            <a:ext cx="1655763" cy="1430338"/>
          </a:xfrm>
          <a:prstGeom prst="hexagon">
            <a:avLst>
              <a:gd name="adj" fmla="val 25526"/>
              <a:gd name="vf" fmla="val 115470"/>
            </a:avLst>
          </a:prstGeom>
          <a:solidFill>
            <a:schemeClr val="accent1"/>
          </a:solidFill>
          <a:ln w="9525" cmpd="sng">
            <a:miter lim="800000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zh-CN" altLang="zh-CN" sz="1800" b="0">
              <a:latin typeface="Arial" panose="020B0604020202020204" pitchFamily="34" charset="0"/>
            </a:endParaRPr>
          </a:p>
        </p:txBody>
      </p:sp>
      <p:sp>
        <p:nvSpPr>
          <p:cNvPr id="11272" name="Rectangle 22"/>
          <p:cNvSpPr>
            <a:spLocks noChangeArrowheads="1"/>
          </p:cNvSpPr>
          <p:nvPr/>
        </p:nvSpPr>
        <p:spPr bwMode="auto">
          <a:xfrm>
            <a:off x="6372225" y="3429000"/>
            <a:ext cx="2224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3200">
                <a:latin typeface="Arial" panose="020B0604020202020204" pitchFamily="34" charset="0"/>
              </a:rPr>
              <a:t>螺杆的头部</a:t>
            </a:r>
          </a:p>
        </p:txBody>
      </p:sp>
      <p:pic>
        <p:nvPicPr>
          <p:cNvPr id="11273" name="Picture 10" descr="pic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1363" y="3933825"/>
            <a:ext cx="2967037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741363" y="5734050"/>
            <a:ext cx="33988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/>
              <a:t>埃及卡夫拉王金字塔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4859338" y="5661025"/>
            <a:ext cx="3041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/>
              <a:t>墨西哥太阳金字塔</a:t>
            </a:r>
          </a:p>
        </p:txBody>
      </p:sp>
      <p:pic>
        <p:nvPicPr>
          <p:cNvPr id="11276" name="Picture 13" descr="pic03"/>
          <p:cNvPicPr>
            <a:picLocks noChangeAspect="1" noChangeArrowheads="1"/>
          </p:cNvPicPr>
          <p:nvPr/>
        </p:nvPicPr>
        <p:blipFill>
          <a:blip r:embed="rId5">
            <a:lum contrast="42000"/>
          </a:blip>
          <a:srcRect/>
          <a:stretch>
            <a:fillRect/>
          </a:stretch>
        </p:blipFill>
        <p:spPr bwMode="auto">
          <a:xfrm>
            <a:off x="4716463" y="3914775"/>
            <a:ext cx="30956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utoUpdateAnimBg="0"/>
      <p:bldP spid="1127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00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0713"/>
            <a:ext cx="9144000" cy="548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1" name="Group 26"/>
          <p:cNvGrpSpPr/>
          <p:nvPr/>
        </p:nvGrpSpPr>
        <p:grpSpPr bwMode="auto">
          <a:xfrm>
            <a:off x="828675" y="2789238"/>
            <a:ext cx="1584325" cy="1592262"/>
            <a:chOff x="0" y="0"/>
            <a:chExt cx="998" cy="1003"/>
          </a:xfrm>
        </p:grpSpPr>
        <p:grpSp>
          <p:nvGrpSpPr>
            <p:cNvPr id="12292" name="Group 27"/>
            <p:cNvGrpSpPr/>
            <p:nvPr/>
          </p:nvGrpSpPr>
          <p:grpSpPr bwMode="auto">
            <a:xfrm>
              <a:off x="0" y="0"/>
              <a:ext cx="998" cy="681"/>
              <a:chOff x="0" y="0"/>
              <a:chExt cx="2631" cy="1576"/>
            </a:xfrm>
          </p:grpSpPr>
          <p:sp>
            <p:nvSpPr>
              <p:cNvPr id="12293" name="Line 28"/>
              <p:cNvSpPr>
                <a:spLocks noChangeShapeType="1"/>
              </p:cNvSpPr>
              <p:nvPr/>
            </p:nvSpPr>
            <p:spPr bwMode="auto">
              <a:xfrm>
                <a:off x="1633" y="305"/>
                <a:ext cx="340" cy="127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4" name="Freeform 29"/>
              <p:cNvSpPr/>
              <p:nvPr/>
            </p:nvSpPr>
            <p:spPr bwMode="auto">
              <a:xfrm>
                <a:off x="0" y="302"/>
                <a:ext cx="683" cy="1274"/>
              </a:xfrm>
              <a:custGeom>
                <a:avLst/>
                <a:gdLst>
                  <a:gd name="T0" fmla="*/ 683 w 683"/>
                  <a:gd name="T1" fmla="*/ 0 h 1274"/>
                  <a:gd name="T2" fmla="*/ 0 w 683"/>
                  <a:gd name="T3" fmla="*/ 1274 h 1274"/>
                  <a:gd name="T4" fmla="*/ 0 60000 65536"/>
                  <a:gd name="T5" fmla="*/ 0 60000 65536"/>
                  <a:gd name="T6" fmla="*/ 0 w 683"/>
                  <a:gd name="T7" fmla="*/ 0 h 1274"/>
                  <a:gd name="T8" fmla="*/ 683 w 683"/>
                  <a:gd name="T9" fmla="*/ 1274 h 12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83" h="1274">
                    <a:moveTo>
                      <a:pt x="683" y="0"/>
                    </a:moveTo>
                    <a:lnTo>
                      <a:pt x="0" y="1274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295" name="Freeform 30"/>
              <p:cNvSpPr/>
              <p:nvPr/>
            </p:nvSpPr>
            <p:spPr bwMode="auto">
              <a:xfrm>
                <a:off x="1981" y="3"/>
                <a:ext cx="650" cy="885"/>
              </a:xfrm>
              <a:custGeom>
                <a:avLst/>
                <a:gdLst>
                  <a:gd name="T0" fmla="*/ 0 w 650"/>
                  <a:gd name="T1" fmla="*/ 0 h 885"/>
                  <a:gd name="T2" fmla="*/ 650 w 650"/>
                  <a:gd name="T3" fmla="*/ 885 h 885"/>
                  <a:gd name="T4" fmla="*/ 0 60000 65536"/>
                  <a:gd name="T5" fmla="*/ 0 60000 65536"/>
                  <a:gd name="T6" fmla="*/ 0 w 650"/>
                  <a:gd name="T7" fmla="*/ 0 h 885"/>
                  <a:gd name="T8" fmla="*/ 650 w 650"/>
                  <a:gd name="T9" fmla="*/ 885 h 8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50" h="885">
                    <a:moveTo>
                      <a:pt x="0" y="0"/>
                    </a:moveTo>
                    <a:lnTo>
                      <a:pt x="650" y="885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296" name="Freeform 31"/>
              <p:cNvSpPr/>
              <p:nvPr/>
            </p:nvSpPr>
            <p:spPr bwMode="auto">
              <a:xfrm>
                <a:off x="658" y="10"/>
                <a:ext cx="354" cy="878"/>
              </a:xfrm>
              <a:custGeom>
                <a:avLst/>
                <a:gdLst>
                  <a:gd name="T0" fmla="*/ 354 w 354"/>
                  <a:gd name="T1" fmla="*/ 0 h 878"/>
                  <a:gd name="T2" fmla="*/ 0 w 354"/>
                  <a:gd name="T3" fmla="*/ 878 h 878"/>
                  <a:gd name="T4" fmla="*/ 0 60000 65536"/>
                  <a:gd name="T5" fmla="*/ 0 60000 65536"/>
                  <a:gd name="T6" fmla="*/ 0 w 354"/>
                  <a:gd name="T7" fmla="*/ 0 h 878"/>
                  <a:gd name="T8" fmla="*/ 354 w 354"/>
                  <a:gd name="T9" fmla="*/ 878 h 87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54" h="878">
                    <a:moveTo>
                      <a:pt x="354" y="0"/>
                    </a:moveTo>
                    <a:lnTo>
                      <a:pt x="0" y="878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297" name="Line 32"/>
              <p:cNvSpPr>
                <a:spLocks noChangeShapeType="1"/>
              </p:cNvSpPr>
              <p:nvPr/>
            </p:nvSpPr>
            <p:spPr bwMode="auto">
              <a:xfrm>
                <a:off x="658" y="888"/>
                <a:ext cx="1973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8" name="Line 33"/>
              <p:cNvSpPr>
                <a:spLocks noChangeShapeType="1"/>
              </p:cNvSpPr>
              <p:nvPr/>
            </p:nvSpPr>
            <p:spPr bwMode="auto">
              <a:xfrm>
                <a:off x="0" y="1576"/>
                <a:ext cx="1973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9" name="Freeform 34"/>
              <p:cNvSpPr/>
              <p:nvPr/>
            </p:nvSpPr>
            <p:spPr bwMode="auto">
              <a:xfrm>
                <a:off x="6" y="888"/>
                <a:ext cx="652" cy="686"/>
              </a:xfrm>
              <a:custGeom>
                <a:avLst/>
                <a:gdLst>
                  <a:gd name="T0" fmla="*/ 652 w 450"/>
                  <a:gd name="T1" fmla="*/ 0 h 362"/>
                  <a:gd name="T2" fmla="*/ 0 w 450"/>
                  <a:gd name="T3" fmla="*/ 686 h 362"/>
                  <a:gd name="T4" fmla="*/ 0 60000 65536"/>
                  <a:gd name="T5" fmla="*/ 0 60000 65536"/>
                  <a:gd name="T6" fmla="*/ 0 w 450"/>
                  <a:gd name="T7" fmla="*/ 0 h 362"/>
                  <a:gd name="T8" fmla="*/ 450 w 450"/>
                  <a:gd name="T9" fmla="*/ 362 h 3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0" h="362">
                    <a:moveTo>
                      <a:pt x="450" y="0"/>
                    </a:moveTo>
                    <a:lnTo>
                      <a:pt x="0" y="362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00" name="Freeform 35"/>
              <p:cNvSpPr/>
              <p:nvPr/>
            </p:nvSpPr>
            <p:spPr bwMode="auto">
              <a:xfrm>
                <a:off x="1979" y="888"/>
                <a:ext cx="652" cy="686"/>
              </a:xfrm>
              <a:custGeom>
                <a:avLst/>
                <a:gdLst>
                  <a:gd name="T0" fmla="*/ 652 w 450"/>
                  <a:gd name="T1" fmla="*/ 0 h 362"/>
                  <a:gd name="T2" fmla="*/ 0 w 450"/>
                  <a:gd name="T3" fmla="*/ 686 h 362"/>
                  <a:gd name="T4" fmla="*/ 0 60000 65536"/>
                  <a:gd name="T5" fmla="*/ 0 60000 65536"/>
                  <a:gd name="T6" fmla="*/ 0 w 450"/>
                  <a:gd name="T7" fmla="*/ 0 h 362"/>
                  <a:gd name="T8" fmla="*/ 450 w 450"/>
                  <a:gd name="T9" fmla="*/ 362 h 3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0" h="362">
                    <a:moveTo>
                      <a:pt x="450" y="0"/>
                    </a:moveTo>
                    <a:lnTo>
                      <a:pt x="0" y="362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01" name="Freeform 36"/>
              <p:cNvSpPr/>
              <p:nvPr/>
            </p:nvSpPr>
            <p:spPr bwMode="auto">
              <a:xfrm>
                <a:off x="681" y="306"/>
                <a:ext cx="952" cy="2"/>
              </a:xfrm>
              <a:custGeom>
                <a:avLst/>
                <a:gdLst>
                  <a:gd name="T0" fmla="*/ 0 w 952"/>
                  <a:gd name="T1" fmla="*/ 2 h 2"/>
                  <a:gd name="T2" fmla="*/ 952 w 952"/>
                  <a:gd name="T3" fmla="*/ 0 h 2"/>
                  <a:gd name="T4" fmla="*/ 0 60000 65536"/>
                  <a:gd name="T5" fmla="*/ 0 60000 65536"/>
                  <a:gd name="T6" fmla="*/ 0 w 952"/>
                  <a:gd name="T7" fmla="*/ 0 h 2"/>
                  <a:gd name="T8" fmla="*/ 952 w 952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52" h="2">
                    <a:moveTo>
                      <a:pt x="0" y="2"/>
                    </a:moveTo>
                    <a:lnTo>
                      <a:pt x="952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02" name="Freeform 37"/>
              <p:cNvSpPr/>
              <p:nvPr/>
            </p:nvSpPr>
            <p:spPr bwMode="auto">
              <a:xfrm>
                <a:off x="1636" y="2"/>
                <a:ext cx="345" cy="303"/>
              </a:xfrm>
              <a:custGeom>
                <a:avLst/>
                <a:gdLst>
                  <a:gd name="T0" fmla="*/ 0 w 345"/>
                  <a:gd name="T1" fmla="*/ 303 h 303"/>
                  <a:gd name="T2" fmla="*/ 345 w 345"/>
                  <a:gd name="T3" fmla="*/ 0 h 303"/>
                  <a:gd name="T4" fmla="*/ 0 60000 65536"/>
                  <a:gd name="T5" fmla="*/ 0 60000 65536"/>
                  <a:gd name="T6" fmla="*/ 0 w 345"/>
                  <a:gd name="T7" fmla="*/ 0 h 303"/>
                  <a:gd name="T8" fmla="*/ 345 w 345"/>
                  <a:gd name="T9" fmla="*/ 303 h 30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5" h="303">
                    <a:moveTo>
                      <a:pt x="0" y="303"/>
                    </a:moveTo>
                    <a:lnTo>
                      <a:pt x="345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03" name="Freeform 38"/>
              <p:cNvSpPr/>
              <p:nvPr/>
            </p:nvSpPr>
            <p:spPr bwMode="auto">
              <a:xfrm>
                <a:off x="679" y="5"/>
                <a:ext cx="336" cy="301"/>
              </a:xfrm>
              <a:custGeom>
                <a:avLst/>
                <a:gdLst>
                  <a:gd name="T0" fmla="*/ 2 w 336"/>
                  <a:gd name="T1" fmla="*/ 288 h 301"/>
                  <a:gd name="T2" fmla="*/ 0 w 336"/>
                  <a:gd name="T3" fmla="*/ 301 h 301"/>
                  <a:gd name="T4" fmla="*/ 336 w 336"/>
                  <a:gd name="T5" fmla="*/ 0 h 301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301"/>
                  <a:gd name="T11" fmla="*/ 336 w 336"/>
                  <a:gd name="T12" fmla="*/ 301 h 30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301">
                    <a:moveTo>
                      <a:pt x="2" y="288"/>
                    </a:moveTo>
                    <a:lnTo>
                      <a:pt x="0" y="301"/>
                    </a:lnTo>
                    <a:lnTo>
                      <a:pt x="336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04" name="Freeform 39"/>
              <p:cNvSpPr/>
              <p:nvPr/>
            </p:nvSpPr>
            <p:spPr bwMode="auto">
              <a:xfrm>
                <a:off x="1016" y="0"/>
                <a:ext cx="970" cy="3"/>
              </a:xfrm>
              <a:custGeom>
                <a:avLst/>
                <a:gdLst>
                  <a:gd name="T0" fmla="*/ 0 w 970"/>
                  <a:gd name="T1" fmla="*/ 3 h 3"/>
                  <a:gd name="T2" fmla="*/ 970 w 970"/>
                  <a:gd name="T3" fmla="*/ 0 h 3"/>
                  <a:gd name="T4" fmla="*/ 0 60000 65536"/>
                  <a:gd name="T5" fmla="*/ 0 60000 65536"/>
                  <a:gd name="T6" fmla="*/ 0 w 970"/>
                  <a:gd name="T7" fmla="*/ 0 h 3"/>
                  <a:gd name="T8" fmla="*/ 970 w 97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70" h="3">
                    <a:moveTo>
                      <a:pt x="0" y="3"/>
                    </a:moveTo>
                    <a:lnTo>
                      <a:pt x="97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305" name="Text Box 40"/>
            <p:cNvSpPr txBox="1">
              <a:spLocks noChangeArrowheads="1"/>
            </p:cNvSpPr>
            <p:nvPr/>
          </p:nvSpPr>
          <p:spPr bwMode="auto">
            <a:xfrm>
              <a:off x="272" y="772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 sz="1800"/>
            </a:p>
          </p:txBody>
        </p:sp>
      </p:grpSp>
      <p:grpSp>
        <p:nvGrpSpPr>
          <p:cNvPr id="12306" name="Group 113"/>
          <p:cNvGrpSpPr/>
          <p:nvPr/>
        </p:nvGrpSpPr>
        <p:grpSpPr bwMode="auto">
          <a:xfrm>
            <a:off x="2555875" y="2573338"/>
            <a:ext cx="1439863" cy="1879600"/>
            <a:chOff x="0" y="0"/>
            <a:chExt cx="907" cy="1184"/>
          </a:xfrm>
        </p:grpSpPr>
        <p:grpSp>
          <p:nvGrpSpPr>
            <p:cNvPr id="12307" name="Group 114"/>
            <p:cNvGrpSpPr/>
            <p:nvPr/>
          </p:nvGrpSpPr>
          <p:grpSpPr bwMode="auto">
            <a:xfrm>
              <a:off x="0" y="0"/>
              <a:ext cx="907" cy="862"/>
              <a:chOff x="0" y="0"/>
              <a:chExt cx="1674" cy="1590"/>
            </a:xfrm>
          </p:grpSpPr>
          <p:sp>
            <p:nvSpPr>
              <p:cNvPr id="12308" name="Line 115"/>
              <p:cNvSpPr>
                <a:spLocks noChangeShapeType="1"/>
              </p:cNvSpPr>
              <p:nvPr/>
            </p:nvSpPr>
            <p:spPr bwMode="auto">
              <a:xfrm>
                <a:off x="298" y="1588"/>
                <a:ext cx="933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9" name="Line 116"/>
              <p:cNvSpPr>
                <a:spLocks noChangeShapeType="1"/>
              </p:cNvSpPr>
              <p:nvPr/>
            </p:nvSpPr>
            <p:spPr bwMode="auto">
              <a:xfrm flipH="1" flipV="1">
                <a:off x="4" y="1270"/>
                <a:ext cx="294" cy="318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0" name="Freeform 117"/>
              <p:cNvSpPr/>
              <p:nvPr/>
            </p:nvSpPr>
            <p:spPr bwMode="auto">
              <a:xfrm>
                <a:off x="1231" y="1134"/>
                <a:ext cx="443" cy="454"/>
              </a:xfrm>
              <a:custGeom>
                <a:avLst/>
                <a:gdLst>
                  <a:gd name="T0" fmla="*/ 0 w 409"/>
                  <a:gd name="T1" fmla="*/ 454 h 454"/>
                  <a:gd name="T2" fmla="*/ 443 w 409"/>
                  <a:gd name="T3" fmla="*/ 0 h 454"/>
                  <a:gd name="T4" fmla="*/ 0 60000 65536"/>
                  <a:gd name="T5" fmla="*/ 0 60000 65536"/>
                  <a:gd name="T6" fmla="*/ 0 w 409"/>
                  <a:gd name="T7" fmla="*/ 0 h 454"/>
                  <a:gd name="T8" fmla="*/ 409 w 409"/>
                  <a:gd name="T9" fmla="*/ 454 h 45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9" h="454">
                    <a:moveTo>
                      <a:pt x="0" y="454"/>
                    </a:moveTo>
                    <a:lnTo>
                      <a:pt x="409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11" name="Line 118"/>
              <p:cNvSpPr>
                <a:spLocks noChangeShapeType="1"/>
              </p:cNvSpPr>
              <p:nvPr/>
            </p:nvSpPr>
            <p:spPr bwMode="auto">
              <a:xfrm flipV="1">
                <a:off x="4" y="998"/>
                <a:ext cx="588" cy="272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2" name="Freeform 119"/>
              <p:cNvSpPr/>
              <p:nvPr/>
            </p:nvSpPr>
            <p:spPr bwMode="auto">
              <a:xfrm>
                <a:off x="592" y="956"/>
                <a:ext cx="690" cy="43"/>
              </a:xfrm>
              <a:custGeom>
                <a:avLst/>
                <a:gdLst>
                  <a:gd name="T0" fmla="*/ 0 w 637"/>
                  <a:gd name="T1" fmla="*/ 43 h 43"/>
                  <a:gd name="T2" fmla="*/ 690 w 637"/>
                  <a:gd name="T3" fmla="*/ 0 h 43"/>
                  <a:gd name="T4" fmla="*/ 0 60000 65536"/>
                  <a:gd name="T5" fmla="*/ 0 60000 65536"/>
                  <a:gd name="T6" fmla="*/ 0 w 637"/>
                  <a:gd name="T7" fmla="*/ 0 h 43"/>
                  <a:gd name="T8" fmla="*/ 637 w 637"/>
                  <a:gd name="T9" fmla="*/ 43 h 4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37" h="43">
                    <a:moveTo>
                      <a:pt x="0" y="43"/>
                    </a:moveTo>
                    <a:lnTo>
                      <a:pt x="637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13" name="Line 120"/>
              <p:cNvSpPr>
                <a:spLocks noChangeShapeType="1"/>
              </p:cNvSpPr>
              <p:nvPr/>
            </p:nvSpPr>
            <p:spPr bwMode="auto">
              <a:xfrm>
                <a:off x="1280" y="953"/>
                <a:ext cx="393" cy="18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2314" name="Group 121"/>
              <p:cNvGrpSpPr/>
              <p:nvPr/>
            </p:nvGrpSpPr>
            <p:grpSpPr bwMode="auto">
              <a:xfrm>
                <a:off x="223" y="0"/>
                <a:ext cx="1225" cy="408"/>
                <a:chOff x="0" y="0"/>
                <a:chExt cx="1670" cy="635"/>
              </a:xfrm>
            </p:grpSpPr>
            <p:sp>
              <p:nvSpPr>
                <p:cNvPr id="12315" name="Line 122"/>
                <p:cNvSpPr>
                  <a:spLocks noChangeShapeType="1"/>
                </p:cNvSpPr>
                <p:nvPr/>
              </p:nvSpPr>
              <p:spPr bwMode="auto">
                <a:xfrm>
                  <a:off x="294" y="635"/>
                  <a:ext cx="934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16" name="Line 123"/>
                <p:cNvSpPr>
                  <a:spLocks noChangeShapeType="1"/>
                </p:cNvSpPr>
                <p:nvPr/>
              </p:nvSpPr>
              <p:spPr bwMode="auto">
                <a:xfrm flipH="1" flipV="1">
                  <a:off x="0" y="317"/>
                  <a:ext cx="294" cy="318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17" name="Freeform 124"/>
                <p:cNvSpPr/>
                <p:nvPr/>
              </p:nvSpPr>
              <p:spPr bwMode="auto">
                <a:xfrm>
                  <a:off x="1228" y="181"/>
                  <a:ext cx="442" cy="454"/>
                </a:xfrm>
                <a:custGeom>
                  <a:avLst/>
                  <a:gdLst>
                    <a:gd name="T0" fmla="*/ 0 w 409"/>
                    <a:gd name="T1" fmla="*/ 454 h 454"/>
                    <a:gd name="T2" fmla="*/ 442 w 409"/>
                    <a:gd name="T3" fmla="*/ 0 h 454"/>
                    <a:gd name="T4" fmla="*/ 0 60000 65536"/>
                    <a:gd name="T5" fmla="*/ 0 60000 65536"/>
                    <a:gd name="T6" fmla="*/ 0 w 409"/>
                    <a:gd name="T7" fmla="*/ 0 h 454"/>
                    <a:gd name="T8" fmla="*/ 409 w 409"/>
                    <a:gd name="T9" fmla="*/ 454 h 4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09" h="454">
                      <a:moveTo>
                        <a:pt x="0" y="454"/>
                      </a:moveTo>
                      <a:lnTo>
                        <a:pt x="409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18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0" y="45"/>
                  <a:ext cx="589" cy="272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19" name="Freeform 126"/>
                <p:cNvSpPr/>
                <p:nvPr/>
              </p:nvSpPr>
              <p:spPr bwMode="auto">
                <a:xfrm>
                  <a:off x="589" y="3"/>
                  <a:ext cx="690" cy="43"/>
                </a:xfrm>
                <a:custGeom>
                  <a:avLst/>
                  <a:gdLst>
                    <a:gd name="T0" fmla="*/ 0 w 637"/>
                    <a:gd name="T1" fmla="*/ 43 h 43"/>
                    <a:gd name="T2" fmla="*/ 690 w 637"/>
                    <a:gd name="T3" fmla="*/ 0 h 43"/>
                    <a:gd name="T4" fmla="*/ 0 60000 65536"/>
                    <a:gd name="T5" fmla="*/ 0 60000 65536"/>
                    <a:gd name="T6" fmla="*/ 0 w 637"/>
                    <a:gd name="T7" fmla="*/ 0 h 43"/>
                    <a:gd name="T8" fmla="*/ 637 w 637"/>
                    <a:gd name="T9" fmla="*/ 43 h 4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637" h="43">
                      <a:moveTo>
                        <a:pt x="0" y="43"/>
                      </a:moveTo>
                      <a:lnTo>
                        <a:pt x="637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20" name="Line 127"/>
                <p:cNvSpPr>
                  <a:spLocks noChangeShapeType="1"/>
                </p:cNvSpPr>
                <p:nvPr/>
              </p:nvSpPr>
              <p:spPr bwMode="auto">
                <a:xfrm>
                  <a:off x="1276" y="0"/>
                  <a:ext cx="393" cy="18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2321" name="Freeform 128"/>
              <p:cNvSpPr/>
              <p:nvPr/>
            </p:nvSpPr>
            <p:spPr bwMode="auto">
              <a:xfrm>
                <a:off x="0" y="201"/>
                <a:ext cx="224" cy="1069"/>
              </a:xfrm>
              <a:custGeom>
                <a:avLst/>
                <a:gdLst>
                  <a:gd name="T0" fmla="*/ 224 w 224"/>
                  <a:gd name="T1" fmla="*/ 0 h 1069"/>
                  <a:gd name="T2" fmla="*/ 0 w 224"/>
                  <a:gd name="T3" fmla="*/ 1069 h 1069"/>
                  <a:gd name="T4" fmla="*/ 0 60000 65536"/>
                  <a:gd name="T5" fmla="*/ 0 60000 65536"/>
                  <a:gd name="T6" fmla="*/ 0 w 224"/>
                  <a:gd name="T7" fmla="*/ 0 h 1069"/>
                  <a:gd name="T8" fmla="*/ 224 w 224"/>
                  <a:gd name="T9" fmla="*/ 1069 h 10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4" h="1069">
                    <a:moveTo>
                      <a:pt x="224" y="0"/>
                    </a:moveTo>
                    <a:lnTo>
                      <a:pt x="0" y="1069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22" name="Freeform 129"/>
              <p:cNvSpPr/>
              <p:nvPr/>
            </p:nvSpPr>
            <p:spPr bwMode="auto">
              <a:xfrm>
                <a:off x="297" y="409"/>
                <a:ext cx="143" cy="1181"/>
              </a:xfrm>
              <a:custGeom>
                <a:avLst/>
                <a:gdLst>
                  <a:gd name="T0" fmla="*/ 143 w 143"/>
                  <a:gd name="T1" fmla="*/ 0 h 1181"/>
                  <a:gd name="T2" fmla="*/ 0 w 143"/>
                  <a:gd name="T3" fmla="*/ 1181 h 1181"/>
                  <a:gd name="T4" fmla="*/ 0 60000 65536"/>
                  <a:gd name="T5" fmla="*/ 0 60000 65536"/>
                  <a:gd name="T6" fmla="*/ 0 w 143"/>
                  <a:gd name="T7" fmla="*/ 0 h 1181"/>
                  <a:gd name="T8" fmla="*/ 143 w 143"/>
                  <a:gd name="T9" fmla="*/ 1181 h 118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3" h="1181">
                    <a:moveTo>
                      <a:pt x="143" y="0"/>
                    </a:moveTo>
                    <a:lnTo>
                      <a:pt x="0" y="1181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23" name="Freeform 130"/>
              <p:cNvSpPr/>
              <p:nvPr/>
            </p:nvSpPr>
            <p:spPr bwMode="auto">
              <a:xfrm>
                <a:off x="1127" y="412"/>
                <a:ext cx="103" cy="1173"/>
              </a:xfrm>
              <a:custGeom>
                <a:avLst/>
                <a:gdLst>
                  <a:gd name="T0" fmla="*/ 0 w 103"/>
                  <a:gd name="T1" fmla="*/ 0 h 1173"/>
                  <a:gd name="T2" fmla="*/ 103 w 103"/>
                  <a:gd name="T3" fmla="*/ 1173 h 1173"/>
                  <a:gd name="T4" fmla="*/ 0 60000 65536"/>
                  <a:gd name="T5" fmla="*/ 0 60000 65536"/>
                  <a:gd name="T6" fmla="*/ 0 w 103"/>
                  <a:gd name="T7" fmla="*/ 0 h 1173"/>
                  <a:gd name="T8" fmla="*/ 103 w 103"/>
                  <a:gd name="T9" fmla="*/ 1173 h 11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3" h="1173">
                    <a:moveTo>
                      <a:pt x="0" y="0"/>
                    </a:moveTo>
                    <a:lnTo>
                      <a:pt x="103" y="1173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24" name="Freeform 131"/>
              <p:cNvSpPr/>
              <p:nvPr/>
            </p:nvSpPr>
            <p:spPr bwMode="auto">
              <a:xfrm>
                <a:off x="1445" y="115"/>
                <a:ext cx="229" cy="1019"/>
              </a:xfrm>
              <a:custGeom>
                <a:avLst/>
                <a:gdLst>
                  <a:gd name="T0" fmla="*/ 0 w 229"/>
                  <a:gd name="T1" fmla="*/ 0 h 1019"/>
                  <a:gd name="T2" fmla="*/ 229 w 229"/>
                  <a:gd name="T3" fmla="*/ 1019 h 1019"/>
                  <a:gd name="T4" fmla="*/ 0 60000 65536"/>
                  <a:gd name="T5" fmla="*/ 0 60000 65536"/>
                  <a:gd name="T6" fmla="*/ 0 w 229"/>
                  <a:gd name="T7" fmla="*/ 0 h 1019"/>
                  <a:gd name="T8" fmla="*/ 229 w 229"/>
                  <a:gd name="T9" fmla="*/ 1019 h 101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9" h="1019">
                    <a:moveTo>
                      <a:pt x="0" y="0"/>
                    </a:moveTo>
                    <a:lnTo>
                      <a:pt x="229" y="1019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25" name="Freeform 132"/>
              <p:cNvSpPr/>
              <p:nvPr/>
            </p:nvSpPr>
            <p:spPr bwMode="auto">
              <a:xfrm>
                <a:off x="1164" y="3"/>
                <a:ext cx="117" cy="954"/>
              </a:xfrm>
              <a:custGeom>
                <a:avLst/>
                <a:gdLst>
                  <a:gd name="T0" fmla="*/ 0 w 117"/>
                  <a:gd name="T1" fmla="*/ 0 h 954"/>
                  <a:gd name="T2" fmla="*/ 117 w 117"/>
                  <a:gd name="T3" fmla="*/ 954 h 954"/>
                  <a:gd name="T4" fmla="*/ 0 60000 65536"/>
                  <a:gd name="T5" fmla="*/ 0 60000 65536"/>
                  <a:gd name="T6" fmla="*/ 0 w 117"/>
                  <a:gd name="T7" fmla="*/ 0 h 954"/>
                  <a:gd name="T8" fmla="*/ 117 w 117"/>
                  <a:gd name="T9" fmla="*/ 954 h 95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7" h="954">
                    <a:moveTo>
                      <a:pt x="0" y="0"/>
                    </a:moveTo>
                    <a:lnTo>
                      <a:pt x="117" y="954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26" name="Freeform 133"/>
              <p:cNvSpPr/>
              <p:nvPr/>
            </p:nvSpPr>
            <p:spPr bwMode="auto">
              <a:xfrm>
                <a:off x="585" y="28"/>
                <a:ext cx="68" cy="970"/>
              </a:xfrm>
              <a:custGeom>
                <a:avLst/>
                <a:gdLst>
                  <a:gd name="T0" fmla="*/ 68 w 68"/>
                  <a:gd name="T1" fmla="*/ 0 h 970"/>
                  <a:gd name="T2" fmla="*/ 0 w 68"/>
                  <a:gd name="T3" fmla="*/ 970 h 970"/>
                  <a:gd name="T4" fmla="*/ 0 60000 65536"/>
                  <a:gd name="T5" fmla="*/ 0 60000 65536"/>
                  <a:gd name="T6" fmla="*/ 0 w 68"/>
                  <a:gd name="T7" fmla="*/ 0 h 970"/>
                  <a:gd name="T8" fmla="*/ 68 w 68"/>
                  <a:gd name="T9" fmla="*/ 970 h 97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8" h="970">
                    <a:moveTo>
                      <a:pt x="68" y="0"/>
                    </a:moveTo>
                    <a:lnTo>
                      <a:pt x="0" y="97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327" name="Text Box 134"/>
            <p:cNvSpPr txBox="1">
              <a:spLocks noChangeArrowheads="1"/>
            </p:cNvSpPr>
            <p:nvPr/>
          </p:nvSpPr>
          <p:spPr bwMode="auto">
            <a:xfrm>
              <a:off x="362" y="95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 sz="1800"/>
            </a:p>
          </p:txBody>
        </p:sp>
      </p:grpSp>
      <p:grpSp>
        <p:nvGrpSpPr>
          <p:cNvPr id="12328" name="Group 135"/>
          <p:cNvGrpSpPr/>
          <p:nvPr/>
        </p:nvGrpSpPr>
        <p:grpSpPr bwMode="auto">
          <a:xfrm>
            <a:off x="6013450" y="2797175"/>
            <a:ext cx="2020888" cy="1590675"/>
            <a:chOff x="0" y="0"/>
            <a:chExt cx="1273" cy="1002"/>
          </a:xfrm>
        </p:grpSpPr>
        <p:grpSp>
          <p:nvGrpSpPr>
            <p:cNvPr id="12329" name="Group 136"/>
            <p:cNvGrpSpPr/>
            <p:nvPr/>
          </p:nvGrpSpPr>
          <p:grpSpPr bwMode="auto">
            <a:xfrm>
              <a:off x="0" y="0"/>
              <a:ext cx="1273" cy="774"/>
              <a:chOff x="0" y="0"/>
              <a:chExt cx="1683" cy="1139"/>
            </a:xfrm>
          </p:grpSpPr>
          <p:sp>
            <p:nvSpPr>
              <p:cNvPr id="12330" name="Line 137"/>
              <p:cNvSpPr>
                <a:spLocks noChangeShapeType="1"/>
              </p:cNvSpPr>
              <p:nvPr/>
            </p:nvSpPr>
            <p:spPr bwMode="auto">
              <a:xfrm>
                <a:off x="2" y="637"/>
                <a:ext cx="590" cy="49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31" name="Line 138"/>
              <p:cNvSpPr>
                <a:spLocks noChangeShapeType="1"/>
              </p:cNvSpPr>
              <p:nvPr/>
            </p:nvSpPr>
            <p:spPr bwMode="auto">
              <a:xfrm flipV="1">
                <a:off x="592" y="637"/>
                <a:ext cx="1088" cy="49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32" name="Freeform 139"/>
              <p:cNvSpPr/>
              <p:nvPr/>
            </p:nvSpPr>
            <p:spPr bwMode="auto">
              <a:xfrm>
                <a:off x="3" y="0"/>
                <a:ext cx="429" cy="637"/>
              </a:xfrm>
              <a:custGeom>
                <a:avLst/>
                <a:gdLst>
                  <a:gd name="T0" fmla="*/ 429 w 429"/>
                  <a:gd name="T1" fmla="*/ 0 h 637"/>
                  <a:gd name="T2" fmla="*/ 0 w 429"/>
                  <a:gd name="T3" fmla="*/ 637 h 637"/>
                  <a:gd name="T4" fmla="*/ 0 60000 65536"/>
                  <a:gd name="T5" fmla="*/ 0 60000 65536"/>
                  <a:gd name="T6" fmla="*/ 0 w 429"/>
                  <a:gd name="T7" fmla="*/ 0 h 637"/>
                  <a:gd name="T8" fmla="*/ 429 w 429"/>
                  <a:gd name="T9" fmla="*/ 637 h 6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29" h="637">
                    <a:moveTo>
                      <a:pt x="429" y="0"/>
                    </a:moveTo>
                    <a:lnTo>
                      <a:pt x="0" y="637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33" name="Freeform 140"/>
              <p:cNvSpPr/>
              <p:nvPr/>
            </p:nvSpPr>
            <p:spPr bwMode="auto">
              <a:xfrm>
                <a:off x="591" y="231"/>
                <a:ext cx="120" cy="908"/>
              </a:xfrm>
              <a:custGeom>
                <a:avLst/>
                <a:gdLst>
                  <a:gd name="T0" fmla="*/ 120 w 120"/>
                  <a:gd name="T1" fmla="*/ 0 h 908"/>
                  <a:gd name="T2" fmla="*/ 0 w 120"/>
                  <a:gd name="T3" fmla="*/ 908 h 908"/>
                  <a:gd name="T4" fmla="*/ 0 60000 65536"/>
                  <a:gd name="T5" fmla="*/ 0 60000 65536"/>
                  <a:gd name="T6" fmla="*/ 0 w 120"/>
                  <a:gd name="T7" fmla="*/ 0 h 908"/>
                  <a:gd name="T8" fmla="*/ 120 w 120"/>
                  <a:gd name="T9" fmla="*/ 908 h 9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0" h="908">
                    <a:moveTo>
                      <a:pt x="120" y="0"/>
                    </a:moveTo>
                    <a:lnTo>
                      <a:pt x="0" y="908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34" name="Freeform 141"/>
              <p:cNvSpPr/>
              <p:nvPr/>
            </p:nvSpPr>
            <p:spPr bwMode="auto">
              <a:xfrm>
                <a:off x="1227" y="0"/>
                <a:ext cx="453" cy="637"/>
              </a:xfrm>
              <a:custGeom>
                <a:avLst/>
                <a:gdLst>
                  <a:gd name="T0" fmla="*/ 0 w 453"/>
                  <a:gd name="T1" fmla="*/ 0 h 637"/>
                  <a:gd name="T2" fmla="*/ 453 w 453"/>
                  <a:gd name="T3" fmla="*/ 637 h 637"/>
                  <a:gd name="T4" fmla="*/ 0 60000 65536"/>
                  <a:gd name="T5" fmla="*/ 0 60000 65536"/>
                  <a:gd name="T6" fmla="*/ 0 w 453"/>
                  <a:gd name="T7" fmla="*/ 0 h 637"/>
                  <a:gd name="T8" fmla="*/ 453 w 453"/>
                  <a:gd name="T9" fmla="*/ 637 h 6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3" h="637">
                    <a:moveTo>
                      <a:pt x="0" y="0"/>
                    </a:moveTo>
                    <a:lnTo>
                      <a:pt x="453" y="637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35" name="Freeform 142"/>
              <p:cNvSpPr/>
              <p:nvPr/>
            </p:nvSpPr>
            <p:spPr bwMode="auto">
              <a:xfrm>
                <a:off x="0" y="635"/>
                <a:ext cx="1683" cy="3"/>
              </a:xfrm>
              <a:custGeom>
                <a:avLst/>
                <a:gdLst>
                  <a:gd name="T0" fmla="*/ 0 w 1683"/>
                  <a:gd name="T1" fmla="*/ 3 h 3"/>
                  <a:gd name="T2" fmla="*/ 1683 w 1683"/>
                  <a:gd name="T3" fmla="*/ 0 h 3"/>
                  <a:gd name="T4" fmla="*/ 0 60000 65536"/>
                  <a:gd name="T5" fmla="*/ 0 60000 65536"/>
                  <a:gd name="T6" fmla="*/ 0 w 1683"/>
                  <a:gd name="T7" fmla="*/ 0 h 3"/>
                  <a:gd name="T8" fmla="*/ 1683 w 1683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683" h="3">
                    <a:moveTo>
                      <a:pt x="0" y="3"/>
                    </a:moveTo>
                    <a:lnTo>
                      <a:pt x="1683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36" name="Freeform 143"/>
              <p:cNvSpPr/>
              <p:nvPr/>
            </p:nvSpPr>
            <p:spPr bwMode="auto">
              <a:xfrm>
                <a:off x="432" y="3"/>
                <a:ext cx="280" cy="230"/>
              </a:xfrm>
              <a:custGeom>
                <a:avLst/>
                <a:gdLst>
                  <a:gd name="T0" fmla="*/ 0 w 280"/>
                  <a:gd name="T1" fmla="*/ 0 h 230"/>
                  <a:gd name="T2" fmla="*/ 280 w 280"/>
                  <a:gd name="T3" fmla="*/ 230 h 230"/>
                  <a:gd name="T4" fmla="*/ 0 60000 65536"/>
                  <a:gd name="T5" fmla="*/ 0 60000 65536"/>
                  <a:gd name="T6" fmla="*/ 0 w 280"/>
                  <a:gd name="T7" fmla="*/ 0 h 230"/>
                  <a:gd name="T8" fmla="*/ 280 w 280"/>
                  <a:gd name="T9" fmla="*/ 230 h 2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0" h="230">
                    <a:moveTo>
                      <a:pt x="0" y="0"/>
                    </a:moveTo>
                    <a:lnTo>
                      <a:pt x="280" y="23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37" name="Freeform 144"/>
              <p:cNvSpPr/>
              <p:nvPr/>
            </p:nvSpPr>
            <p:spPr bwMode="auto">
              <a:xfrm>
                <a:off x="714" y="0"/>
                <a:ext cx="519" cy="230"/>
              </a:xfrm>
              <a:custGeom>
                <a:avLst/>
                <a:gdLst>
                  <a:gd name="T0" fmla="*/ 0 w 519"/>
                  <a:gd name="T1" fmla="*/ 230 h 230"/>
                  <a:gd name="T2" fmla="*/ 519 w 519"/>
                  <a:gd name="T3" fmla="*/ 0 h 230"/>
                  <a:gd name="T4" fmla="*/ 0 60000 65536"/>
                  <a:gd name="T5" fmla="*/ 0 60000 65536"/>
                  <a:gd name="T6" fmla="*/ 0 w 519"/>
                  <a:gd name="T7" fmla="*/ 0 h 230"/>
                  <a:gd name="T8" fmla="*/ 519 w 519"/>
                  <a:gd name="T9" fmla="*/ 230 h 2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9" h="230">
                    <a:moveTo>
                      <a:pt x="0" y="230"/>
                    </a:moveTo>
                    <a:lnTo>
                      <a:pt x="519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38" name="Freeform 145"/>
              <p:cNvSpPr/>
              <p:nvPr/>
            </p:nvSpPr>
            <p:spPr bwMode="auto">
              <a:xfrm>
                <a:off x="426" y="0"/>
                <a:ext cx="807" cy="2"/>
              </a:xfrm>
              <a:custGeom>
                <a:avLst/>
                <a:gdLst>
                  <a:gd name="T0" fmla="*/ 0 w 807"/>
                  <a:gd name="T1" fmla="*/ 2 h 2"/>
                  <a:gd name="T2" fmla="*/ 807 w 807"/>
                  <a:gd name="T3" fmla="*/ 0 h 2"/>
                  <a:gd name="T4" fmla="*/ 0 60000 65536"/>
                  <a:gd name="T5" fmla="*/ 0 60000 65536"/>
                  <a:gd name="T6" fmla="*/ 0 w 807"/>
                  <a:gd name="T7" fmla="*/ 0 h 2"/>
                  <a:gd name="T8" fmla="*/ 807 w 807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07" h="2">
                    <a:moveTo>
                      <a:pt x="0" y="2"/>
                    </a:moveTo>
                    <a:lnTo>
                      <a:pt x="807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339" name="Text Box 146"/>
            <p:cNvSpPr txBox="1">
              <a:spLocks noChangeArrowheads="1"/>
            </p:cNvSpPr>
            <p:nvPr/>
          </p:nvSpPr>
          <p:spPr bwMode="auto">
            <a:xfrm>
              <a:off x="308" y="771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 sz="1800"/>
            </a:p>
          </p:txBody>
        </p:sp>
      </p:grpSp>
      <p:grpSp>
        <p:nvGrpSpPr>
          <p:cNvPr id="12340" name="Group 147"/>
          <p:cNvGrpSpPr/>
          <p:nvPr/>
        </p:nvGrpSpPr>
        <p:grpSpPr bwMode="auto">
          <a:xfrm>
            <a:off x="4356100" y="2436813"/>
            <a:ext cx="1304925" cy="1951037"/>
            <a:chOff x="0" y="0"/>
            <a:chExt cx="822" cy="1229"/>
          </a:xfrm>
        </p:grpSpPr>
        <p:grpSp>
          <p:nvGrpSpPr>
            <p:cNvPr id="12341" name="Group 148"/>
            <p:cNvGrpSpPr/>
            <p:nvPr/>
          </p:nvGrpSpPr>
          <p:grpSpPr bwMode="auto">
            <a:xfrm>
              <a:off x="0" y="0"/>
              <a:ext cx="822" cy="998"/>
              <a:chOff x="0" y="0"/>
              <a:chExt cx="2411" cy="1979"/>
            </a:xfrm>
          </p:grpSpPr>
          <p:sp>
            <p:nvSpPr>
              <p:cNvPr id="12342" name="Line 149"/>
              <p:cNvSpPr>
                <a:spLocks noChangeShapeType="1"/>
              </p:cNvSpPr>
              <p:nvPr/>
            </p:nvSpPr>
            <p:spPr bwMode="auto">
              <a:xfrm flipV="1">
                <a:off x="0" y="157"/>
                <a:ext cx="1039" cy="864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43" name="Line 150"/>
              <p:cNvSpPr>
                <a:spLocks noChangeShapeType="1"/>
              </p:cNvSpPr>
              <p:nvPr/>
            </p:nvSpPr>
            <p:spPr bwMode="auto">
              <a:xfrm flipV="1">
                <a:off x="1039" y="0"/>
                <a:ext cx="947" cy="157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44" name="Line 151"/>
              <p:cNvSpPr>
                <a:spLocks noChangeShapeType="1"/>
              </p:cNvSpPr>
              <p:nvPr/>
            </p:nvSpPr>
            <p:spPr bwMode="auto">
              <a:xfrm>
                <a:off x="0" y="1021"/>
                <a:ext cx="1228" cy="157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45" name="Freeform 152"/>
              <p:cNvSpPr/>
              <p:nvPr/>
            </p:nvSpPr>
            <p:spPr bwMode="auto">
              <a:xfrm>
                <a:off x="1232" y="829"/>
                <a:ext cx="1140" cy="349"/>
              </a:xfrm>
              <a:custGeom>
                <a:avLst/>
                <a:gdLst>
                  <a:gd name="T0" fmla="*/ 0 w 363"/>
                  <a:gd name="T1" fmla="*/ 349 h 227"/>
                  <a:gd name="T2" fmla="*/ 1140 w 363"/>
                  <a:gd name="T3" fmla="*/ 0 h 227"/>
                  <a:gd name="T4" fmla="*/ 0 60000 65536"/>
                  <a:gd name="T5" fmla="*/ 0 60000 65536"/>
                  <a:gd name="T6" fmla="*/ 0 w 363"/>
                  <a:gd name="T7" fmla="*/ 0 h 227"/>
                  <a:gd name="T8" fmla="*/ 363 w 363"/>
                  <a:gd name="T9" fmla="*/ 227 h 22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3" h="227">
                    <a:moveTo>
                      <a:pt x="0" y="227"/>
                    </a:moveTo>
                    <a:lnTo>
                      <a:pt x="363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46" name="Line 153"/>
              <p:cNvSpPr>
                <a:spLocks noChangeShapeType="1"/>
              </p:cNvSpPr>
              <p:nvPr/>
            </p:nvSpPr>
            <p:spPr bwMode="auto">
              <a:xfrm>
                <a:off x="1986" y="0"/>
                <a:ext cx="386" cy="82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47" name="Freeform 154"/>
              <p:cNvSpPr/>
              <p:nvPr/>
            </p:nvSpPr>
            <p:spPr bwMode="auto">
              <a:xfrm>
                <a:off x="2372" y="829"/>
                <a:ext cx="38" cy="979"/>
              </a:xfrm>
              <a:custGeom>
                <a:avLst/>
                <a:gdLst>
                  <a:gd name="T0" fmla="*/ 38 w 38"/>
                  <a:gd name="T1" fmla="*/ 979 h 979"/>
                  <a:gd name="T2" fmla="*/ 0 w 38"/>
                  <a:gd name="T3" fmla="*/ 0 h 979"/>
                  <a:gd name="T4" fmla="*/ 0 60000 65536"/>
                  <a:gd name="T5" fmla="*/ 0 60000 65536"/>
                  <a:gd name="T6" fmla="*/ 0 w 38"/>
                  <a:gd name="T7" fmla="*/ 0 h 979"/>
                  <a:gd name="T8" fmla="*/ 38 w 38"/>
                  <a:gd name="T9" fmla="*/ 979 h 97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" h="979">
                    <a:moveTo>
                      <a:pt x="38" y="97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48" name="Freeform 155"/>
              <p:cNvSpPr/>
              <p:nvPr/>
            </p:nvSpPr>
            <p:spPr bwMode="auto">
              <a:xfrm>
                <a:off x="3" y="1023"/>
                <a:ext cx="1147" cy="873"/>
              </a:xfrm>
              <a:custGeom>
                <a:avLst/>
                <a:gdLst>
                  <a:gd name="T0" fmla="*/ 0 w 1147"/>
                  <a:gd name="T1" fmla="*/ 0 h 873"/>
                  <a:gd name="T2" fmla="*/ 1147 w 1147"/>
                  <a:gd name="T3" fmla="*/ 873 h 873"/>
                  <a:gd name="T4" fmla="*/ 0 60000 65536"/>
                  <a:gd name="T5" fmla="*/ 0 60000 65536"/>
                  <a:gd name="T6" fmla="*/ 0 w 1147"/>
                  <a:gd name="T7" fmla="*/ 0 h 873"/>
                  <a:gd name="T8" fmla="*/ 1147 w 1147"/>
                  <a:gd name="T9" fmla="*/ 873 h 8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47" h="873">
                    <a:moveTo>
                      <a:pt x="0" y="0"/>
                    </a:moveTo>
                    <a:lnTo>
                      <a:pt x="1147" y="873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49" name="Freeform 156"/>
              <p:cNvSpPr/>
              <p:nvPr/>
            </p:nvSpPr>
            <p:spPr bwMode="auto">
              <a:xfrm>
                <a:off x="1232" y="1178"/>
                <a:ext cx="566" cy="799"/>
              </a:xfrm>
              <a:custGeom>
                <a:avLst/>
                <a:gdLst>
                  <a:gd name="T0" fmla="*/ 0 w 566"/>
                  <a:gd name="T1" fmla="*/ 0 h 799"/>
                  <a:gd name="T2" fmla="*/ 566 w 566"/>
                  <a:gd name="T3" fmla="*/ 799 h 799"/>
                  <a:gd name="T4" fmla="*/ 0 60000 65536"/>
                  <a:gd name="T5" fmla="*/ 0 60000 65536"/>
                  <a:gd name="T6" fmla="*/ 0 w 566"/>
                  <a:gd name="T7" fmla="*/ 0 h 799"/>
                  <a:gd name="T8" fmla="*/ 566 w 566"/>
                  <a:gd name="T9" fmla="*/ 799 h 79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66" h="799">
                    <a:moveTo>
                      <a:pt x="0" y="0"/>
                    </a:moveTo>
                    <a:lnTo>
                      <a:pt x="566" y="799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50" name="Freeform 157"/>
              <p:cNvSpPr/>
              <p:nvPr/>
            </p:nvSpPr>
            <p:spPr bwMode="auto">
              <a:xfrm>
                <a:off x="1039" y="158"/>
                <a:ext cx="659" cy="1282"/>
              </a:xfrm>
              <a:custGeom>
                <a:avLst/>
                <a:gdLst>
                  <a:gd name="T0" fmla="*/ 0 w 659"/>
                  <a:gd name="T1" fmla="*/ 0 h 1282"/>
                  <a:gd name="T2" fmla="*/ 659 w 659"/>
                  <a:gd name="T3" fmla="*/ 1282 h 1282"/>
                  <a:gd name="T4" fmla="*/ 0 60000 65536"/>
                  <a:gd name="T5" fmla="*/ 0 60000 65536"/>
                  <a:gd name="T6" fmla="*/ 0 w 659"/>
                  <a:gd name="T7" fmla="*/ 0 h 1282"/>
                  <a:gd name="T8" fmla="*/ 659 w 659"/>
                  <a:gd name="T9" fmla="*/ 1282 h 128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59" h="1282">
                    <a:moveTo>
                      <a:pt x="0" y="0"/>
                    </a:moveTo>
                    <a:lnTo>
                      <a:pt x="659" y="1282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51" name="Freeform 158"/>
              <p:cNvSpPr/>
              <p:nvPr/>
            </p:nvSpPr>
            <p:spPr bwMode="auto">
              <a:xfrm>
                <a:off x="1989" y="0"/>
                <a:ext cx="212" cy="1376"/>
              </a:xfrm>
              <a:custGeom>
                <a:avLst/>
                <a:gdLst>
                  <a:gd name="T0" fmla="*/ 0 w 212"/>
                  <a:gd name="T1" fmla="*/ 0 h 1376"/>
                  <a:gd name="T2" fmla="*/ 212 w 212"/>
                  <a:gd name="T3" fmla="*/ 1376 h 1376"/>
                  <a:gd name="T4" fmla="*/ 0 60000 65536"/>
                  <a:gd name="T5" fmla="*/ 0 60000 65536"/>
                  <a:gd name="T6" fmla="*/ 0 w 212"/>
                  <a:gd name="T7" fmla="*/ 0 h 1376"/>
                  <a:gd name="T8" fmla="*/ 212 w 212"/>
                  <a:gd name="T9" fmla="*/ 1376 h 13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2" h="1376">
                    <a:moveTo>
                      <a:pt x="0" y="0"/>
                    </a:moveTo>
                    <a:lnTo>
                      <a:pt x="212" y="137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52" name="Freeform 159"/>
              <p:cNvSpPr/>
              <p:nvPr/>
            </p:nvSpPr>
            <p:spPr bwMode="auto">
              <a:xfrm>
                <a:off x="1789" y="1806"/>
                <a:ext cx="622" cy="173"/>
              </a:xfrm>
              <a:custGeom>
                <a:avLst/>
                <a:gdLst>
                  <a:gd name="T0" fmla="*/ 0 w 622"/>
                  <a:gd name="T1" fmla="*/ 173 h 173"/>
                  <a:gd name="T2" fmla="*/ 622 w 622"/>
                  <a:gd name="T3" fmla="*/ 0 h 173"/>
                  <a:gd name="T4" fmla="*/ 0 60000 65536"/>
                  <a:gd name="T5" fmla="*/ 0 60000 65536"/>
                  <a:gd name="T6" fmla="*/ 0 w 622"/>
                  <a:gd name="T7" fmla="*/ 0 h 173"/>
                  <a:gd name="T8" fmla="*/ 622 w 622"/>
                  <a:gd name="T9" fmla="*/ 173 h 1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22" h="173">
                    <a:moveTo>
                      <a:pt x="0" y="173"/>
                    </a:moveTo>
                    <a:lnTo>
                      <a:pt x="622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53" name="Freeform 160"/>
              <p:cNvSpPr/>
              <p:nvPr/>
            </p:nvSpPr>
            <p:spPr bwMode="auto">
              <a:xfrm>
                <a:off x="1146" y="1901"/>
                <a:ext cx="651" cy="78"/>
              </a:xfrm>
              <a:custGeom>
                <a:avLst/>
                <a:gdLst>
                  <a:gd name="T0" fmla="*/ 0 w 651"/>
                  <a:gd name="T1" fmla="*/ 0 h 78"/>
                  <a:gd name="T2" fmla="*/ 651 w 651"/>
                  <a:gd name="T3" fmla="*/ 78 h 78"/>
                  <a:gd name="T4" fmla="*/ 0 60000 65536"/>
                  <a:gd name="T5" fmla="*/ 0 60000 65536"/>
                  <a:gd name="T6" fmla="*/ 0 w 651"/>
                  <a:gd name="T7" fmla="*/ 0 h 78"/>
                  <a:gd name="T8" fmla="*/ 651 w 651"/>
                  <a:gd name="T9" fmla="*/ 78 h 7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51" h="78">
                    <a:moveTo>
                      <a:pt x="0" y="0"/>
                    </a:moveTo>
                    <a:lnTo>
                      <a:pt x="651" y="78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54" name="Freeform 161"/>
              <p:cNvSpPr/>
              <p:nvPr/>
            </p:nvSpPr>
            <p:spPr bwMode="auto">
              <a:xfrm>
                <a:off x="1149" y="1440"/>
                <a:ext cx="549" cy="457"/>
              </a:xfrm>
              <a:custGeom>
                <a:avLst/>
                <a:gdLst>
                  <a:gd name="T0" fmla="*/ 0 w 549"/>
                  <a:gd name="T1" fmla="*/ 457 h 457"/>
                  <a:gd name="T2" fmla="*/ 549 w 549"/>
                  <a:gd name="T3" fmla="*/ 0 h 457"/>
                  <a:gd name="T4" fmla="*/ 0 60000 65536"/>
                  <a:gd name="T5" fmla="*/ 0 60000 65536"/>
                  <a:gd name="T6" fmla="*/ 0 w 549"/>
                  <a:gd name="T7" fmla="*/ 0 h 457"/>
                  <a:gd name="T8" fmla="*/ 549 w 549"/>
                  <a:gd name="T9" fmla="*/ 457 h 45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9" h="457">
                    <a:moveTo>
                      <a:pt x="0" y="457"/>
                    </a:moveTo>
                    <a:lnTo>
                      <a:pt x="549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55" name="Freeform 162"/>
              <p:cNvSpPr/>
              <p:nvPr/>
            </p:nvSpPr>
            <p:spPr bwMode="auto">
              <a:xfrm>
                <a:off x="1698" y="1368"/>
                <a:ext cx="501" cy="72"/>
              </a:xfrm>
              <a:custGeom>
                <a:avLst/>
                <a:gdLst>
                  <a:gd name="T0" fmla="*/ 0 w 501"/>
                  <a:gd name="T1" fmla="*/ 72 h 72"/>
                  <a:gd name="T2" fmla="*/ 501 w 501"/>
                  <a:gd name="T3" fmla="*/ 0 h 72"/>
                  <a:gd name="T4" fmla="*/ 0 60000 65536"/>
                  <a:gd name="T5" fmla="*/ 0 60000 65536"/>
                  <a:gd name="T6" fmla="*/ 0 w 501"/>
                  <a:gd name="T7" fmla="*/ 0 h 72"/>
                  <a:gd name="T8" fmla="*/ 501 w 501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01" h="72">
                    <a:moveTo>
                      <a:pt x="0" y="72"/>
                    </a:moveTo>
                    <a:lnTo>
                      <a:pt x="501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2356" name="Freeform 163"/>
              <p:cNvSpPr/>
              <p:nvPr/>
            </p:nvSpPr>
            <p:spPr bwMode="auto">
              <a:xfrm>
                <a:off x="2202" y="1368"/>
                <a:ext cx="208" cy="438"/>
              </a:xfrm>
              <a:custGeom>
                <a:avLst/>
                <a:gdLst>
                  <a:gd name="T0" fmla="*/ 0 w 208"/>
                  <a:gd name="T1" fmla="*/ 0 h 438"/>
                  <a:gd name="T2" fmla="*/ 208 w 208"/>
                  <a:gd name="T3" fmla="*/ 438 h 438"/>
                  <a:gd name="T4" fmla="*/ 0 60000 65536"/>
                  <a:gd name="T5" fmla="*/ 0 60000 65536"/>
                  <a:gd name="T6" fmla="*/ 0 w 208"/>
                  <a:gd name="T7" fmla="*/ 0 h 438"/>
                  <a:gd name="T8" fmla="*/ 208 w 208"/>
                  <a:gd name="T9" fmla="*/ 438 h 4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8" h="438">
                    <a:moveTo>
                      <a:pt x="0" y="0"/>
                    </a:moveTo>
                    <a:lnTo>
                      <a:pt x="208" y="438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 sz="1800" b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357" name="Text Box 164"/>
            <p:cNvSpPr txBox="1">
              <a:spLocks noChangeArrowheads="1"/>
            </p:cNvSpPr>
            <p:nvPr/>
          </p:nvSpPr>
          <p:spPr bwMode="auto">
            <a:xfrm>
              <a:off x="499" y="998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 sz="1800"/>
            </a:p>
          </p:txBody>
        </p:sp>
      </p:grpSp>
      <p:sp>
        <p:nvSpPr>
          <p:cNvPr id="12358" name="Text Box 183"/>
          <p:cNvSpPr txBox="1">
            <a:spLocks noChangeArrowheads="1"/>
          </p:cNvSpPr>
          <p:nvPr/>
        </p:nvSpPr>
        <p:spPr bwMode="auto">
          <a:xfrm>
            <a:off x="539750" y="2133600"/>
            <a:ext cx="1512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59" name="Text Box 187"/>
          <p:cNvSpPr txBox="1">
            <a:spLocks noChangeArrowheads="1"/>
          </p:cNvSpPr>
          <p:nvPr/>
        </p:nvSpPr>
        <p:spPr bwMode="auto">
          <a:xfrm>
            <a:off x="827088" y="836613"/>
            <a:ext cx="72739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sz="3200" dirty="0">
                <a:solidFill>
                  <a:srgbClr val="0000FF"/>
                </a:solidFill>
                <a:ea typeface="隶书" panose="02010509060101010101" pitchFamily="49" charset="-122"/>
              </a:rPr>
              <a:t>还有一类几何体也是我们常见的，我们把这类几何体称为</a:t>
            </a:r>
            <a:r>
              <a:rPr lang="zh-CN" sz="4000" dirty="0">
                <a:solidFill>
                  <a:srgbClr val="FF5050"/>
                </a:solidFill>
                <a:ea typeface="隶书" panose="02010509060101010101" pitchFamily="49" charset="-122"/>
              </a:rPr>
              <a:t>棱台</a:t>
            </a:r>
          </a:p>
        </p:txBody>
      </p:sp>
      <p:pic>
        <p:nvPicPr>
          <p:cNvPr id="12360" name="Picture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005263"/>
            <a:ext cx="2192338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85"/>
          <p:cNvSpPr txBox="1">
            <a:spLocks noChangeArrowheads="1"/>
          </p:cNvSpPr>
          <p:nvPr/>
        </p:nvSpPr>
        <p:spPr bwMode="auto">
          <a:xfrm>
            <a:off x="7380288" y="692150"/>
            <a:ext cx="15128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sz="5000">
                <a:solidFill>
                  <a:srgbClr val="0000FF"/>
                </a:solidFill>
                <a:ea typeface="隶书" panose="02010509060101010101" pitchFamily="49" charset="-122"/>
              </a:rPr>
              <a:t>棱柱</a:t>
            </a:r>
            <a:endParaRPr lang="zh-CN" sz="5000">
              <a:solidFill>
                <a:srgbClr val="00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3315" name="Text Box 186"/>
          <p:cNvSpPr txBox="1">
            <a:spLocks noChangeArrowheads="1"/>
          </p:cNvSpPr>
          <p:nvPr/>
        </p:nvSpPr>
        <p:spPr bwMode="auto">
          <a:xfrm>
            <a:off x="7380288" y="4646613"/>
            <a:ext cx="15128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sz="5000">
                <a:solidFill>
                  <a:srgbClr val="0000FF"/>
                </a:solidFill>
                <a:ea typeface="隶书" panose="02010509060101010101" pitchFamily="49" charset="-122"/>
              </a:rPr>
              <a:t>棱锥</a:t>
            </a:r>
            <a:endParaRPr lang="zh-CN" sz="5000">
              <a:solidFill>
                <a:srgbClr val="00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3316" name="Text Box 169"/>
          <p:cNvSpPr txBox="1">
            <a:spLocks noChangeArrowheads="1"/>
          </p:cNvSpPr>
          <p:nvPr/>
        </p:nvSpPr>
        <p:spPr bwMode="auto">
          <a:xfrm>
            <a:off x="1281113" y="2636838"/>
            <a:ext cx="717867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zh-CN" sz="33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思考</a:t>
            </a:r>
            <a:r>
              <a:rPr lang="zh-CN" altLang="zh-CN" sz="33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sz="33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：这些几何体各有多少个面</a:t>
            </a:r>
            <a:r>
              <a:rPr lang="zh-CN" altLang="zh-CN" sz="33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?</a:t>
            </a:r>
            <a:r>
              <a:rPr lang="zh-CN" sz="33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每个面都是什么图形？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622425"/>
            <a:ext cx="734377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318" name="Group 189"/>
          <p:cNvGrpSpPr/>
          <p:nvPr/>
        </p:nvGrpSpPr>
        <p:grpSpPr bwMode="auto">
          <a:xfrm>
            <a:off x="34925" y="3783013"/>
            <a:ext cx="7272338" cy="2382837"/>
            <a:chOff x="0" y="0"/>
            <a:chExt cx="4581" cy="1501"/>
          </a:xfrm>
        </p:grpSpPr>
        <p:grpSp>
          <p:nvGrpSpPr>
            <p:cNvPr id="13319" name="Group 41"/>
            <p:cNvGrpSpPr/>
            <p:nvPr/>
          </p:nvGrpSpPr>
          <p:grpSpPr bwMode="auto">
            <a:xfrm>
              <a:off x="91" y="363"/>
              <a:ext cx="1044" cy="1047"/>
              <a:chOff x="0" y="0"/>
              <a:chExt cx="1044" cy="1047"/>
            </a:xfrm>
          </p:grpSpPr>
          <p:grpSp>
            <p:nvGrpSpPr>
              <p:cNvPr id="13320" name="Group 42"/>
              <p:cNvGrpSpPr/>
              <p:nvPr/>
            </p:nvGrpSpPr>
            <p:grpSpPr bwMode="auto">
              <a:xfrm>
                <a:off x="0" y="0"/>
                <a:ext cx="1044" cy="726"/>
                <a:chOff x="0" y="0"/>
                <a:chExt cx="1815" cy="1316"/>
              </a:xfrm>
            </p:grpSpPr>
            <p:sp>
              <p:nvSpPr>
                <p:cNvPr id="13321" name="Line 43"/>
                <p:cNvSpPr>
                  <a:spLocks noChangeShapeType="1"/>
                </p:cNvSpPr>
                <p:nvPr/>
              </p:nvSpPr>
              <p:spPr bwMode="auto">
                <a:xfrm>
                  <a:off x="908" y="0"/>
                  <a:ext cx="453" cy="131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22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908" cy="131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23" name="Line 45"/>
                <p:cNvSpPr>
                  <a:spLocks noChangeShapeType="1"/>
                </p:cNvSpPr>
                <p:nvPr/>
              </p:nvSpPr>
              <p:spPr bwMode="auto">
                <a:xfrm>
                  <a:off x="908" y="0"/>
                  <a:ext cx="907" cy="95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24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454" y="0"/>
                  <a:ext cx="454" cy="95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25" name="Line 47"/>
                <p:cNvSpPr>
                  <a:spLocks noChangeShapeType="1"/>
                </p:cNvSpPr>
                <p:nvPr/>
              </p:nvSpPr>
              <p:spPr bwMode="auto">
                <a:xfrm>
                  <a:off x="454" y="953"/>
                  <a:ext cx="1361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26" name="Line 48"/>
                <p:cNvSpPr>
                  <a:spLocks noChangeShapeType="1"/>
                </p:cNvSpPr>
                <p:nvPr/>
              </p:nvSpPr>
              <p:spPr bwMode="auto">
                <a:xfrm>
                  <a:off x="0" y="1316"/>
                  <a:ext cx="1361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27" name="Freeform 49"/>
                <p:cNvSpPr/>
                <p:nvPr/>
              </p:nvSpPr>
              <p:spPr bwMode="auto">
                <a:xfrm>
                  <a:off x="4" y="953"/>
                  <a:ext cx="450" cy="362"/>
                </a:xfrm>
                <a:custGeom>
                  <a:avLst/>
                  <a:gdLst>
                    <a:gd name="T0" fmla="*/ 450 w 450"/>
                    <a:gd name="T1" fmla="*/ 0 h 362"/>
                    <a:gd name="T2" fmla="*/ 0 w 450"/>
                    <a:gd name="T3" fmla="*/ 362 h 362"/>
                    <a:gd name="T4" fmla="*/ 0 60000 65536"/>
                    <a:gd name="T5" fmla="*/ 0 60000 65536"/>
                    <a:gd name="T6" fmla="*/ 0 w 450"/>
                    <a:gd name="T7" fmla="*/ 0 h 362"/>
                    <a:gd name="T8" fmla="*/ 450 w 450"/>
                    <a:gd name="T9" fmla="*/ 362 h 3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50" h="362">
                      <a:moveTo>
                        <a:pt x="450" y="0"/>
                      </a:moveTo>
                      <a:lnTo>
                        <a:pt x="0" y="36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28" name="Freeform 50"/>
                <p:cNvSpPr/>
                <p:nvPr/>
              </p:nvSpPr>
              <p:spPr bwMode="auto">
                <a:xfrm>
                  <a:off x="1365" y="953"/>
                  <a:ext cx="450" cy="362"/>
                </a:xfrm>
                <a:custGeom>
                  <a:avLst/>
                  <a:gdLst>
                    <a:gd name="T0" fmla="*/ 450 w 450"/>
                    <a:gd name="T1" fmla="*/ 0 h 362"/>
                    <a:gd name="T2" fmla="*/ 0 w 450"/>
                    <a:gd name="T3" fmla="*/ 362 h 362"/>
                    <a:gd name="T4" fmla="*/ 0 60000 65536"/>
                    <a:gd name="T5" fmla="*/ 0 60000 65536"/>
                    <a:gd name="T6" fmla="*/ 0 w 450"/>
                    <a:gd name="T7" fmla="*/ 0 h 362"/>
                    <a:gd name="T8" fmla="*/ 450 w 450"/>
                    <a:gd name="T9" fmla="*/ 362 h 3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50" h="362">
                      <a:moveTo>
                        <a:pt x="450" y="0"/>
                      </a:moveTo>
                      <a:lnTo>
                        <a:pt x="0" y="36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3329" name="Text Box 51"/>
              <p:cNvSpPr txBox="1">
                <a:spLocks noChangeArrowheads="1"/>
              </p:cNvSpPr>
              <p:nvPr/>
            </p:nvSpPr>
            <p:spPr bwMode="auto">
              <a:xfrm>
                <a:off x="364" y="816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(3)</a:t>
                </a:r>
              </a:p>
            </p:txBody>
          </p:sp>
        </p:grpSp>
        <p:grpSp>
          <p:nvGrpSpPr>
            <p:cNvPr id="13330" name="Group 73"/>
            <p:cNvGrpSpPr/>
            <p:nvPr/>
          </p:nvGrpSpPr>
          <p:grpSpPr bwMode="auto">
            <a:xfrm>
              <a:off x="1270" y="358"/>
              <a:ext cx="1134" cy="1093"/>
              <a:chOff x="0" y="0"/>
              <a:chExt cx="1134" cy="1093"/>
            </a:xfrm>
          </p:grpSpPr>
          <p:grpSp>
            <p:nvGrpSpPr>
              <p:cNvPr id="13331" name="Group 74"/>
              <p:cNvGrpSpPr/>
              <p:nvPr/>
            </p:nvGrpSpPr>
            <p:grpSpPr bwMode="auto">
              <a:xfrm>
                <a:off x="0" y="0"/>
                <a:ext cx="1134" cy="817"/>
                <a:chOff x="0" y="0"/>
                <a:chExt cx="2132" cy="1497"/>
              </a:xfrm>
            </p:grpSpPr>
            <p:sp>
              <p:nvSpPr>
                <p:cNvPr id="13332" name="Line 75"/>
                <p:cNvSpPr>
                  <a:spLocks noChangeShapeType="1"/>
                </p:cNvSpPr>
                <p:nvPr/>
              </p:nvSpPr>
              <p:spPr bwMode="auto">
                <a:xfrm>
                  <a:off x="0" y="1497"/>
                  <a:ext cx="1043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3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043" y="816"/>
                  <a:ext cx="1089" cy="68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4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0" y="816"/>
                  <a:ext cx="2132" cy="68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5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771" cy="1497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6" name="Line 79"/>
                <p:cNvSpPr>
                  <a:spLocks noChangeShapeType="1"/>
                </p:cNvSpPr>
                <p:nvPr/>
              </p:nvSpPr>
              <p:spPr bwMode="auto">
                <a:xfrm>
                  <a:off x="771" y="0"/>
                  <a:ext cx="1360" cy="81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7" name="Line 80"/>
                <p:cNvSpPr>
                  <a:spLocks noChangeShapeType="1"/>
                </p:cNvSpPr>
                <p:nvPr/>
              </p:nvSpPr>
              <p:spPr bwMode="auto">
                <a:xfrm>
                  <a:off x="771" y="0"/>
                  <a:ext cx="272" cy="1497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338" name="Text Box 81"/>
              <p:cNvSpPr txBox="1">
                <a:spLocks noChangeArrowheads="1"/>
              </p:cNvSpPr>
              <p:nvPr/>
            </p:nvSpPr>
            <p:spPr bwMode="auto">
              <a:xfrm>
                <a:off x="454" y="86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(5)</a:t>
                </a:r>
              </a:p>
            </p:txBody>
          </p:sp>
        </p:grpSp>
        <p:grpSp>
          <p:nvGrpSpPr>
            <p:cNvPr id="13339" name="Group 82"/>
            <p:cNvGrpSpPr/>
            <p:nvPr/>
          </p:nvGrpSpPr>
          <p:grpSpPr bwMode="auto">
            <a:xfrm>
              <a:off x="2586" y="227"/>
              <a:ext cx="635" cy="1229"/>
              <a:chOff x="0" y="0"/>
              <a:chExt cx="635" cy="1229"/>
            </a:xfrm>
          </p:grpSpPr>
          <p:grpSp>
            <p:nvGrpSpPr>
              <p:cNvPr id="13340" name="Group 83"/>
              <p:cNvGrpSpPr/>
              <p:nvPr/>
            </p:nvGrpSpPr>
            <p:grpSpPr bwMode="auto">
              <a:xfrm>
                <a:off x="0" y="0"/>
                <a:ext cx="634" cy="1043"/>
                <a:chOff x="0" y="0"/>
                <a:chExt cx="1451" cy="1905"/>
              </a:xfrm>
            </p:grpSpPr>
            <p:sp>
              <p:nvSpPr>
                <p:cNvPr id="13341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0" y="103"/>
                  <a:ext cx="616" cy="567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42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616" y="0"/>
                  <a:ext cx="561" cy="10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43" name="Line 86"/>
                <p:cNvSpPr>
                  <a:spLocks noChangeShapeType="1"/>
                </p:cNvSpPr>
                <p:nvPr/>
              </p:nvSpPr>
              <p:spPr bwMode="auto">
                <a:xfrm>
                  <a:off x="0" y="670"/>
                  <a:ext cx="728" cy="10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44" name="Freeform 87"/>
                <p:cNvSpPr/>
                <p:nvPr/>
              </p:nvSpPr>
              <p:spPr bwMode="auto">
                <a:xfrm>
                  <a:off x="730" y="544"/>
                  <a:ext cx="676" cy="229"/>
                </a:xfrm>
                <a:custGeom>
                  <a:avLst/>
                  <a:gdLst>
                    <a:gd name="T0" fmla="*/ 0 w 363"/>
                    <a:gd name="T1" fmla="*/ 229 h 227"/>
                    <a:gd name="T2" fmla="*/ 676 w 363"/>
                    <a:gd name="T3" fmla="*/ 0 h 227"/>
                    <a:gd name="T4" fmla="*/ 0 60000 65536"/>
                    <a:gd name="T5" fmla="*/ 0 60000 65536"/>
                    <a:gd name="T6" fmla="*/ 0 w 363"/>
                    <a:gd name="T7" fmla="*/ 0 h 227"/>
                    <a:gd name="T8" fmla="*/ 363 w 363"/>
                    <a:gd name="T9" fmla="*/ 227 h 22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63" h="227">
                      <a:moveTo>
                        <a:pt x="0" y="227"/>
                      </a:moveTo>
                      <a:lnTo>
                        <a:pt x="363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45" name="Line 88"/>
                <p:cNvSpPr>
                  <a:spLocks noChangeShapeType="1"/>
                </p:cNvSpPr>
                <p:nvPr/>
              </p:nvSpPr>
              <p:spPr bwMode="auto">
                <a:xfrm>
                  <a:off x="1177" y="0"/>
                  <a:ext cx="229" cy="544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46" name="Freeform 89"/>
                <p:cNvSpPr/>
                <p:nvPr/>
              </p:nvSpPr>
              <p:spPr bwMode="auto">
                <a:xfrm>
                  <a:off x="1406" y="544"/>
                  <a:ext cx="45" cy="1361"/>
                </a:xfrm>
                <a:custGeom>
                  <a:avLst/>
                  <a:gdLst>
                    <a:gd name="T0" fmla="*/ 45 w 273"/>
                    <a:gd name="T1" fmla="*/ 1361 h 1390"/>
                    <a:gd name="T2" fmla="*/ 0 w 273"/>
                    <a:gd name="T3" fmla="*/ 0 h 1390"/>
                    <a:gd name="T4" fmla="*/ 0 60000 65536"/>
                    <a:gd name="T5" fmla="*/ 0 60000 65536"/>
                    <a:gd name="T6" fmla="*/ 0 w 273"/>
                    <a:gd name="T7" fmla="*/ 0 h 1390"/>
                    <a:gd name="T8" fmla="*/ 273 w 273"/>
                    <a:gd name="T9" fmla="*/ 1390 h 139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73" h="1390">
                      <a:moveTo>
                        <a:pt x="273" y="139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47" name="Freeform 90"/>
                <p:cNvSpPr/>
                <p:nvPr/>
              </p:nvSpPr>
              <p:spPr bwMode="auto">
                <a:xfrm>
                  <a:off x="2" y="671"/>
                  <a:ext cx="1449" cy="1234"/>
                </a:xfrm>
                <a:custGeom>
                  <a:avLst/>
                  <a:gdLst>
                    <a:gd name="T0" fmla="*/ 0 w 1449"/>
                    <a:gd name="T1" fmla="*/ 0 h 1234"/>
                    <a:gd name="T2" fmla="*/ 1449 w 1449"/>
                    <a:gd name="T3" fmla="*/ 1234 h 1234"/>
                    <a:gd name="T4" fmla="*/ 0 60000 65536"/>
                    <a:gd name="T5" fmla="*/ 0 60000 65536"/>
                    <a:gd name="T6" fmla="*/ 0 w 1449"/>
                    <a:gd name="T7" fmla="*/ 0 h 1234"/>
                    <a:gd name="T8" fmla="*/ 1449 w 1449"/>
                    <a:gd name="T9" fmla="*/ 1234 h 123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49" h="1234">
                      <a:moveTo>
                        <a:pt x="0" y="0"/>
                      </a:moveTo>
                      <a:lnTo>
                        <a:pt x="1449" y="1234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48" name="Freeform 91"/>
                <p:cNvSpPr/>
                <p:nvPr/>
              </p:nvSpPr>
              <p:spPr bwMode="auto">
                <a:xfrm>
                  <a:off x="730" y="773"/>
                  <a:ext cx="721" cy="1132"/>
                </a:xfrm>
                <a:custGeom>
                  <a:avLst/>
                  <a:gdLst>
                    <a:gd name="T0" fmla="*/ 0 w 721"/>
                    <a:gd name="T1" fmla="*/ 0 h 1132"/>
                    <a:gd name="T2" fmla="*/ 721 w 721"/>
                    <a:gd name="T3" fmla="*/ 1132 h 1132"/>
                    <a:gd name="T4" fmla="*/ 0 60000 65536"/>
                    <a:gd name="T5" fmla="*/ 0 60000 65536"/>
                    <a:gd name="T6" fmla="*/ 0 w 721"/>
                    <a:gd name="T7" fmla="*/ 0 h 1132"/>
                    <a:gd name="T8" fmla="*/ 721 w 721"/>
                    <a:gd name="T9" fmla="*/ 1132 h 113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721" h="1132">
                      <a:moveTo>
                        <a:pt x="0" y="0"/>
                      </a:moveTo>
                      <a:lnTo>
                        <a:pt x="721" y="113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49" name="Freeform 92"/>
                <p:cNvSpPr/>
                <p:nvPr/>
              </p:nvSpPr>
              <p:spPr bwMode="auto">
                <a:xfrm>
                  <a:off x="616" y="104"/>
                  <a:ext cx="835" cy="1801"/>
                </a:xfrm>
                <a:custGeom>
                  <a:avLst/>
                  <a:gdLst>
                    <a:gd name="T0" fmla="*/ 0 w 835"/>
                    <a:gd name="T1" fmla="*/ 0 h 1801"/>
                    <a:gd name="T2" fmla="*/ 835 w 835"/>
                    <a:gd name="T3" fmla="*/ 1801 h 1801"/>
                    <a:gd name="T4" fmla="*/ 0 60000 65536"/>
                    <a:gd name="T5" fmla="*/ 0 60000 65536"/>
                    <a:gd name="T6" fmla="*/ 0 w 835"/>
                    <a:gd name="T7" fmla="*/ 0 h 1801"/>
                    <a:gd name="T8" fmla="*/ 835 w 835"/>
                    <a:gd name="T9" fmla="*/ 1801 h 180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35" h="1801">
                      <a:moveTo>
                        <a:pt x="0" y="0"/>
                      </a:moveTo>
                      <a:lnTo>
                        <a:pt x="835" y="1801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50" name="Line 93"/>
                <p:cNvSpPr>
                  <a:spLocks noChangeShapeType="1"/>
                </p:cNvSpPr>
                <p:nvPr/>
              </p:nvSpPr>
              <p:spPr bwMode="auto">
                <a:xfrm>
                  <a:off x="1179" y="0"/>
                  <a:ext cx="272" cy="1905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351" name="Text Box 94"/>
              <p:cNvSpPr txBox="1">
                <a:spLocks noChangeArrowheads="1"/>
              </p:cNvSpPr>
              <p:nvPr/>
            </p:nvSpPr>
            <p:spPr bwMode="auto">
              <a:xfrm>
                <a:off x="343" y="998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(6)</a:t>
                </a:r>
              </a:p>
            </p:txBody>
          </p:sp>
        </p:grpSp>
        <p:grpSp>
          <p:nvGrpSpPr>
            <p:cNvPr id="13352" name="Group 165"/>
            <p:cNvGrpSpPr/>
            <p:nvPr/>
          </p:nvGrpSpPr>
          <p:grpSpPr bwMode="auto">
            <a:xfrm>
              <a:off x="3674" y="227"/>
              <a:ext cx="907" cy="1274"/>
              <a:chOff x="0" y="0"/>
              <a:chExt cx="907" cy="1274"/>
            </a:xfrm>
          </p:grpSpPr>
          <p:grpSp>
            <p:nvGrpSpPr>
              <p:cNvPr id="13353" name="Group 166"/>
              <p:cNvGrpSpPr/>
              <p:nvPr/>
            </p:nvGrpSpPr>
            <p:grpSpPr bwMode="auto">
              <a:xfrm>
                <a:off x="0" y="0"/>
                <a:ext cx="907" cy="1089"/>
                <a:chOff x="0" y="0"/>
                <a:chExt cx="1055" cy="1255"/>
              </a:xfrm>
            </p:grpSpPr>
            <p:grpSp>
              <p:nvGrpSpPr>
                <p:cNvPr id="13354" name="Group 167"/>
                <p:cNvGrpSpPr/>
                <p:nvPr/>
              </p:nvGrpSpPr>
              <p:grpSpPr bwMode="auto">
                <a:xfrm>
                  <a:off x="0" y="616"/>
                  <a:ext cx="1055" cy="639"/>
                  <a:chOff x="0" y="0"/>
                  <a:chExt cx="1055" cy="639"/>
                </a:xfrm>
              </p:grpSpPr>
              <p:sp>
                <p:nvSpPr>
                  <p:cNvPr id="13355" name="Line 168"/>
                  <p:cNvSpPr>
                    <a:spLocks noChangeShapeType="1"/>
                  </p:cNvSpPr>
                  <p:nvPr/>
                </p:nvSpPr>
                <p:spPr bwMode="auto">
                  <a:xfrm rot="5142651">
                    <a:off x="745" y="241"/>
                    <a:ext cx="321" cy="295"/>
                  </a:xfrm>
                  <a:prstGeom prst="line">
                    <a:avLst/>
                  </a:prstGeom>
                  <a:noFill/>
                  <a:ln w="19050" cmpd="sng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56" name="Freeform 169"/>
                  <p:cNvSpPr/>
                  <p:nvPr/>
                </p:nvSpPr>
                <p:spPr bwMode="auto">
                  <a:xfrm rot="5142651">
                    <a:off x="506" y="341"/>
                    <a:ext cx="30" cy="508"/>
                  </a:xfrm>
                  <a:custGeom>
                    <a:avLst/>
                    <a:gdLst>
                      <a:gd name="T0" fmla="*/ 0 w 28"/>
                      <a:gd name="T1" fmla="*/ 0 h 862"/>
                      <a:gd name="T2" fmla="*/ 30 w 28"/>
                      <a:gd name="T3" fmla="*/ 508 h 862"/>
                      <a:gd name="T4" fmla="*/ 0 60000 65536"/>
                      <a:gd name="T5" fmla="*/ 0 60000 65536"/>
                      <a:gd name="T6" fmla="*/ 0 w 28"/>
                      <a:gd name="T7" fmla="*/ 0 h 862"/>
                      <a:gd name="T8" fmla="*/ 28 w 28"/>
                      <a:gd name="T9" fmla="*/ 862 h 86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8" h="862">
                        <a:moveTo>
                          <a:pt x="0" y="0"/>
                        </a:moveTo>
                        <a:lnTo>
                          <a:pt x="28" y="862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 sz="1800" b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357" name="Freeform 170"/>
                  <p:cNvSpPr/>
                  <p:nvPr/>
                </p:nvSpPr>
                <p:spPr bwMode="auto">
                  <a:xfrm rot="5142651">
                    <a:off x="522" y="-209"/>
                    <a:ext cx="24" cy="502"/>
                  </a:xfrm>
                  <a:custGeom>
                    <a:avLst/>
                    <a:gdLst>
                      <a:gd name="T0" fmla="*/ 0 w 23"/>
                      <a:gd name="T1" fmla="*/ 0 h 852"/>
                      <a:gd name="T2" fmla="*/ 24 w 23"/>
                      <a:gd name="T3" fmla="*/ 502 h 852"/>
                      <a:gd name="T4" fmla="*/ 0 60000 65536"/>
                      <a:gd name="T5" fmla="*/ 0 60000 65536"/>
                      <a:gd name="T6" fmla="*/ 0 w 23"/>
                      <a:gd name="T7" fmla="*/ 0 h 852"/>
                      <a:gd name="T8" fmla="*/ 23 w 23"/>
                      <a:gd name="T9" fmla="*/ 852 h 85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3" h="852">
                        <a:moveTo>
                          <a:pt x="0" y="0"/>
                        </a:moveTo>
                        <a:lnTo>
                          <a:pt x="23" y="852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prstDash val="dash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 sz="1800" b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358" name="Freeform 171"/>
                  <p:cNvSpPr/>
                  <p:nvPr/>
                </p:nvSpPr>
                <p:spPr bwMode="auto">
                  <a:xfrm rot="5142651">
                    <a:off x="795" y="-6"/>
                    <a:ext cx="229" cy="242"/>
                  </a:xfrm>
                  <a:custGeom>
                    <a:avLst/>
                    <a:gdLst>
                      <a:gd name="T0" fmla="*/ 229 w 214"/>
                      <a:gd name="T1" fmla="*/ 0 h 411"/>
                      <a:gd name="T2" fmla="*/ 0 w 214"/>
                      <a:gd name="T3" fmla="*/ 242 h 411"/>
                      <a:gd name="T4" fmla="*/ 0 60000 65536"/>
                      <a:gd name="T5" fmla="*/ 0 60000 65536"/>
                      <a:gd name="T6" fmla="*/ 0 w 214"/>
                      <a:gd name="T7" fmla="*/ 0 h 411"/>
                      <a:gd name="T8" fmla="*/ 214 w 214"/>
                      <a:gd name="T9" fmla="*/ 411 h 41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14" h="411">
                        <a:moveTo>
                          <a:pt x="214" y="0"/>
                        </a:moveTo>
                        <a:lnTo>
                          <a:pt x="0" y="411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prstDash val="dash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 sz="1800" b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359" name="Freeform 172"/>
                  <p:cNvSpPr/>
                  <p:nvPr/>
                </p:nvSpPr>
                <p:spPr bwMode="auto">
                  <a:xfrm rot="5142651">
                    <a:off x="-11" y="95"/>
                    <a:ext cx="320" cy="297"/>
                  </a:xfrm>
                  <a:custGeom>
                    <a:avLst/>
                    <a:gdLst>
                      <a:gd name="T0" fmla="*/ 0 w 299"/>
                      <a:gd name="T1" fmla="*/ 0 h 505"/>
                      <a:gd name="T2" fmla="*/ 320 w 299"/>
                      <a:gd name="T3" fmla="*/ 297 h 505"/>
                      <a:gd name="T4" fmla="*/ 0 60000 65536"/>
                      <a:gd name="T5" fmla="*/ 0 60000 65536"/>
                      <a:gd name="T6" fmla="*/ 0 w 299"/>
                      <a:gd name="T7" fmla="*/ 0 h 505"/>
                      <a:gd name="T8" fmla="*/ 299 w 299"/>
                      <a:gd name="T9" fmla="*/ 505 h 505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99" h="505">
                        <a:moveTo>
                          <a:pt x="0" y="0"/>
                        </a:moveTo>
                        <a:lnTo>
                          <a:pt x="299" y="505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prstDash val="dash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 sz="1800" b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360" name="Line 173"/>
                  <p:cNvSpPr>
                    <a:spLocks noChangeShapeType="1"/>
                  </p:cNvSpPr>
                  <p:nvPr/>
                </p:nvSpPr>
                <p:spPr bwMode="auto">
                  <a:xfrm rot="5142651" flipH="1">
                    <a:off x="22" y="402"/>
                    <a:ext cx="230" cy="239"/>
                  </a:xfrm>
                  <a:prstGeom prst="line">
                    <a:avLst/>
                  </a:prstGeom>
                  <a:noFill/>
                  <a:ln w="19050" cmpd="sng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361" name="Freeform 174"/>
                <p:cNvSpPr/>
                <p:nvPr/>
              </p:nvSpPr>
              <p:spPr bwMode="auto">
                <a:xfrm>
                  <a:off x="8" y="0"/>
                  <a:ext cx="537" cy="1037"/>
                </a:xfrm>
                <a:custGeom>
                  <a:avLst/>
                  <a:gdLst>
                    <a:gd name="T0" fmla="*/ 0 w 537"/>
                    <a:gd name="T1" fmla="*/ 1037 h 1037"/>
                    <a:gd name="T2" fmla="*/ 537 w 537"/>
                    <a:gd name="T3" fmla="*/ 0 h 1037"/>
                    <a:gd name="T4" fmla="*/ 0 60000 65536"/>
                    <a:gd name="T5" fmla="*/ 0 60000 65536"/>
                    <a:gd name="T6" fmla="*/ 0 w 537"/>
                    <a:gd name="T7" fmla="*/ 0 h 1037"/>
                    <a:gd name="T8" fmla="*/ 537 w 537"/>
                    <a:gd name="T9" fmla="*/ 1037 h 103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37" h="1037">
                      <a:moveTo>
                        <a:pt x="0" y="1037"/>
                      </a:moveTo>
                      <a:lnTo>
                        <a:pt x="537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62" name="Freeform 175"/>
                <p:cNvSpPr/>
                <p:nvPr/>
              </p:nvSpPr>
              <p:spPr bwMode="auto">
                <a:xfrm>
                  <a:off x="285" y="3"/>
                  <a:ext cx="262" cy="686"/>
                </a:xfrm>
                <a:custGeom>
                  <a:avLst/>
                  <a:gdLst>
                    <a:gd name="T0" fmla="*/ 0 w 262"/>
                    <a:gd name="T1" fmla="*/ 686 h 686"/>
                    <a:gd name="T2" fmla="*/ 262 w 262"/>
                    <a:gd name="T3" fmla="*/ 0 h 686"/>
                    <a:gd name="T4" fmla="*/ 0 60000 65536"/>
                    <a:gd name="T5" fmla="*/ 0 60000 65536"/>
                    <a:gd name="T6" fmla="*/ 0 w 262"/>
                    <a:gd name="T7" fmla="*/ 0 h 686"/>
                    <a:gd name="T8" fmla="*/ 262 w 262"/>
                    <a:gd name="T9" fmla="*/ 686 h 68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62" h="686">
                      <a:moveTo>
                        <a:pt x="0" y="686"/>
                      </a:moveTo>
                      <a:lnTo>
                        <a:pt x="262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63" name="Freeform 176"/>
                <p:cNvSpPr/>
                <p:nvPr/>
              </p:nvSpPr>
              <p:spPr bwMode="auto">
                <a:xfrm>
                  <a:off x="267" y="3"/>
                  <a:ext cx="280" cy="1242"/>
                </a:xfrm>
                <a:custGeom>
                  <a:avLst/>
                  <a:gdLst>
                    <a:gd name="T0" fmla="*/ 0 w 280"/>
                    <a:gd name="T1" fmla="*/ 1242 h 1242"/>
                    <a:gd name="T2" fmla="*/ 280 w 280"/>
                    <a:gd name="T3" fmla="*/ 0 h 1242"/>
                    <a:gd name="T4" fmla="*/ 0 60000 65536"/>
                    <a:gd name="T5" fmla="*/ 0 60000 65536"/>
                    <a:gd name="T6" fmla="*/ 0 w 280"/>
                    <a:gd name="T7" fmla="*/ 0 h 1242"/>
                    <a:gd name="T8" fmla="*/ 280 w 280"/>
                    <a:gd name="T9" fmla="*/ 1242 h 124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80" h="1242">
                      <a:moveTo>
                        <a:pt x="0" y="1242"/>
                      </a:moveTo>
                      <a:lnTo>
                        <a:pt x="28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64" name="Freeform 177"/>
                <p:cNvSpPr/>
                <p:nvPr/>
              </p:nvSpPr>
              <p:spPr bwMode="auto">
                <a:xfrm>
                  <a:off x="547" y="2"/>
                  <a:ext cx="223" cy="1174"/>
                </a:xfrm>
                <a:custGeom>
                  <a:avLst/>
                  <a:gdLst>
                    <a:gd name="T0" fmla="*/ 223 w 223"/>
                    <a:gd name="T1" fmla="*/ 1174 h 1174"/>
                    <a:gd name="T2" fmla="*/ 0 w 223"/>
                    <a:gd name="T3" fmla="*/ 0 h 1174"/>
                    <a:gd name="T4" fmla="*/ 0 60000 65536"/>
                    <a:gd name="T5" fmla="*/ 0 60000 65536"/>
                    <a:gd name="T6" fmla="*/ 0 w 223"/>
                    <a:gd name="T7" fmla="*/ 0 h 1174"/>
                    <a:gd name="T8" fmla="*/ 223 w 223"/>
                    <a:gd name="T9" fmla="*/ 1174 h 117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23" h="1174">
                      <a:moveTo>
                        <a:pt x="223" y="117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65" name="Freeform 178"/>
                <p:cNvSpPr/>
                <p:nvPr/>
              </p:nvSpPr>
              <p:spPr bwMode="auto">
                <a:xfrm>
                  <a:off x="547" y="3"/>
                  <a:ext cx="496" cy="834"/>
                </a:xfrm>
                <a:custGeom>
                  <a:avLst/>
                  <a:gdLst>
                    <a:gd name="T0" fmla="*/ 496 w 496"/>
                    <a:gd name="T1" fmla="*/ 834 h 834"/>
                    <a:gd name="T2" fmla="*/ 0 w 496"/>
                    <a:gd name="T3" fmla="*/ 0 h 834"/>
                    <a:gd name="T4" fmla="*/ 0 60000 65536"/>
                    <a:gd name="T5" fmla="*/ 0 60000 65536"/>
                    <a:gd name="T6" fmla="*/ 0 w 496"/>
                    <a:gd name="T7" fmla="*/ 0 h 834"/>
                    <a:gd name="T8" fmla="*/ 496 w 496"/>
                    <a:gd name="T9" fmla="*/ 834 h 83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6" h="834">
                      <a:moveTo>
                        <a:pt x="496" y="83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66" name="Freeform 179"/>
                <p:cNvSpPr/>
                <p:nvPr/>
              </p:nvSpPr>
              <p:spPr bwMode="auto">
                <a:xfrm>
                  <a:off x="547" y="3"/>
                  <a:ext cx="236" cy="623"/>
                </a:xfrm>
                <a:custGeom>
                  <a:avLst/>
                  <a:gdLst>
                    <a:gd name="T0" fmla="*/ 236 w 236"/>
                    <a:gd name="T1" fmla="*/ 623 h 623"/>
                    <a:gd name="T2" fmla="*/ 0 w 236"/>
                    <a:gd name="T3" fmla="*/ 0 h 623"/>
                    <a:gd name="T4" fmla="*/ 0 60000 65536"/>
                    <a:gd name="T5" fmla="*/ 0 60000 65536"/>
                    <a:gd name="T6" fmla="*/ 0 w 236"/>
                    <a:gd name="T7" fmla="*/ 0 h 623"/>
                    <a:gd name="T8" fmla="*/ 236 w 236"/>
                    <a:gd name="T9" fmla="*/ 623 h 6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36" h="623">
                      <a:moveTo>
                        <a:pt x="236" y="62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3367" name="Text Box 180"/>
              <p:cNvSpPr txBox="1">
                <a:spLocks noChangeArrowheads="1"/>
              </p:cNvSpPr>
              <p:nvPr/>
            </p:nvSpPr>
            <p:spPr bwMode="auto">
              <a:xfrm>
                <a:off x="273" y="1043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(8)</a:t>
                </a:r>
              </a:p>
            </p:txBody>
          </p:sp>
        </p:grpSp>
        <p:sp>
          <p:nvSpPr>
            <p:cNvPr id="13368" name="Text Box 184"/>
            <p:cNvSpPr txBox="1">
              <a:spLocks noChangeArrowheads="1"/>
            </p:cNvSpPr>
            <p:nvPr/>
          </p:nvSpPr>
          <p:spPr bwMode="auto">
            <a:xfrm>
              <a:off x="0" y="0"/>
              <a:ext cx="9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3369" name="Group 188"/>
          <p:cNvGrpSpPr/>
          <p:nvPr/>
        </p:nvGrpSpPr>
        <p:grpSpPr bwMode="auto">
          <a:xfrm>
            <a:off x="0" y="188913"/>
            <a:ext cx="7202488" cy="2239962"/>
            <a:chOff x="0" y="0"/>
            <a:chExt cx="4537" cy="1411"/>
          </a:xfrm>
        </p:grpSpPr>
        <p:grpSp>
          <p:nvGrpSpPr>
            <p:cNvPr id="13370" name="Group 2"/>
            <p:cNvGrpSpPr/>
            <p:nvPr/>
          </p:nvGrpSpPr>
          <p:grpSpPr bwMode="auto">
            <a:xfrm>
              <a:off x="136" y="272"/>
              <a:ext cx="1088" cy="1047"/>
              <a:chOff x="0" y="0"/>
              <a:chExt cx="1088" cy="1047"/>
            </a:xfrm>
          </p:grpSpPr>
          <p:grpSp>
            <p:nvGrpSpPr>
              <p:cNvPr id="13371" name="Group 3"/>
              <p:cNvGrpSpPr/>
              <p:nvPr/>
            </p:nvGrpSpPr>
            <p:grpSpPr bwMode="auto">
              <a:xfrm>
                <a:off x="0" y="0"/>
                <a:ext cx="1088" cy="771"/>
                <a:chOff x="0" y="0"/>
                <a:chExt cx="2631" cy="1497"/>
              </a:xfrm>
            </p:grpSpPr>
            <p:sp>
              <p:nvSpPr>
                <p:cNvPr id="13372" name="Line 4"/>
                <p:cNvSpPr>
                  <a:spLocks noChangeShapeType="1"/>
                </p:cNvSpPr>
                <p:nvPr/>
              </p:nvSpPr>
              <p:spPr bwMode="auto">
                <a:xfrm>
                  <a:off x="0" y="1497"/>
                  <a:ext cx="1134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3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0" y="771"/>
                  <a:ext cx="454" cy="72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4" name="Line 6"/>
                <p:cNvSpPr>
                  <a:spLocks noChangeShapeType="1"/>
                </p:cNvSpPr>
                <p:nvPr/>
              </p:nvSpPr>
              <p:spPr bwMode="auto">
                <a:xfrm>
                  <a:off x="454" y="771"/>
                  <a:ext cx="680" cy="72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5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454" y="0"/>
                  <a:ext cx="1497" cy="77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" y="723"/>
                  <a:ext cx="1497" cy="77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134" y="726"/>
                  <a:ext cx="1497" cy="77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8" name="Line 10"/>
                <p:cNvSpPr>
                  <a:spLocks noChangeShapeType="1"/>
                </p:cNvSpPr>
                <p:nvPr/>
              </p:nvSpPr>
              <p:spPr bwMode="auto">
                <a:xfrm>
                  <a:off x="1951" y="0"/>
                  <a:ext cx="680" cy="72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9" name="Line 11"/>
                <p:cNvSpPr>
                  <a:spLocks noChangeShapeType="1"/>
                </p:cNvSpPr>
                <p:nvPr/>
              </p:nvSpPr>
              <p:spPr bwMode="auto">
                <a:xfrm>
                  <a:off x="1497" y="726"/>
                  <a:ext cx="1134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497" y="0"/>
                  <a:ext cx="454" cy="72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381" name="Text Box 13"/>
              <p:cNvSpPr txBox="1">
                <a:spLocks noChangeArrowheads="1"/>
              </p:cNvSpPr>
              <p:nvPr/>
            </p:nvSpPr>
            <p:spPr bwMode="auto">
              <a:xfrm>
                <a:off x="272" y="816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(1)</a:t>
                </a:r>
              </a:p>
            </p:txBody>
          </p:sp>
        </p:grpSp>
        <p:grpSp>
          <p:nvGrpSpPr>
            <p:cNvPr id="13382" name="Group 14"/>
            <p:cNvGrpSpPr/>
            <p:nvPr/>
          </p:nvGrpSpPr>
          <p:grpSpPr bwMode="auto">
            <a:xfrm>
              <a:off x="1407" y="404"/>
              <a:ext cx="907" cy="957"/>
              <a:chOff x="0" y="0"/>
              <a:chExt cx="907" cy="957"/>
            </a:xfrm>
          </p:grpSpPr>
          <p:grpSp>
            <p:nvGrpSpPr>
              <p:cNvPr id="13383" name="Group 15"/>
              <p:cNvGrpSpPr/>
              <p:nvPr/>
            </p:nvGrpSpPr>
            <p:grpSpPr bwMode="auto">
              <a:xfrm>
                <a:off x="0" y="0"/>
                <a:ext cx="907" cy="680"/>
                <a:chOff x="0" y="0"/>
                <a:chExt cx="1722" cy="1361"/>
              </a:xfrm>
            </p:grpSpPr>
            <p:sp>
              <p:nvSpPr>
                <p:cNvPr id="13384" name="AutoShape 16"/>
                <p:cNvSpPr>
                  <a:spLocks noChangeArrowheads="1"/>
                </p:cNvSpPr>
                <p:nvPr/>
              </p:nvSpPr>
              <p:spPr bwMode="auto">
                <a:xfrm>
                  <a:off x="475" y="0"/>
                  <a:ext cx="1247" cy="266"/>
                </a:xfrm>
                <a:prstGeom prst="parallelogram">
                  <a:avLst>
                    <a:gd name="adj" fmla="val 117199"/>
                  </a:avLst>
                </a:pr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85" name="Freeform 17"/>
                <p:cNvSpPr/>
                <p:nvPr/>
              </p:nvSpPr>
              <p:spPr bwMode="auto">
                <a:xfrm>
                  <a:off x="0" y="266"/>
                  <a:ext cx="475" cy="1094"/>
                </a:xfrm>
                <a:custGeom>
                  <a:avLst/>
                  <a:gdLst>
                    <a:gd name="T0" fmla="*/ 475 w 588"/>
                    <a:gd name="T1" fmla="*/ 0 h 1495"/>
                    <a:gd name="T2" fmla="*/ 0 w 588"/>
                    <a:gd name="T3" fmla="*/ 1094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86" name="Freeform 18"/>
                <p:cNvSpPr/>
                <p:nvPr/>
              </p:nvSpPr>
              <p:spPr bwMode="auto">
                <a:xfrm>
                  <a:off x="933" y="266"/>
                  <a:ext cx="475" cy="1094"/>
                </a:xfrm>
                <a:custGeom>
                  <a:avLst/>
                  <a:gdLst>
                    <a:gd name="T0" fmla="*/ 475 w 588"/>
                    <a:gd name="T1" fmla="*/ 0 h 1495"/>
                    <a:gd name="T2" fmla="*/ 0 w 588"/>
                    <a:gd name="T3" fmla="*/ 1094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87" name="Freeform 19"/>
                <p:cNvSpPr/>
                <p:nvPr/>
              </p:nvSpPr>
              <p:spPr bwMode="auto">
                <a:xfrm>
                  <a:off x="1244" y="1"/>
                  <a:ext cx="476" cy="1094"/>
                </a:xfrm>
                <a:custGeom>
                  <a:avLst/>
                  <a:gdLst>
                    <a:gd name="T0" fmla="*/ 476 w 588"/>
                    <a:gd name="T1" fmla="*/ 0 h 1495"/>
                    <a:gd name="T2" fmla="*/ 0 w 588"/>
                    <a:gd name="T3" fmla="*/ 1094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88" name="Freeform 20"/>
                <p:cNvSpPr/>
                <p:nvPr/>
              </p:nvSpPr>
              <p:spPr bwMode="auto">
                <a:xfrm>
                  <a:off x="313" y="0"/>
                  <a:ext cx="475" cy="1094"/>
                </a:xfrm>
                <a:custGeom>
                  <a:avLst/>
                  <a:gdLst>
                    <a:gd name="T0" fmla="*/ 475 w 588"/>
                    <a:gd name="T1" fmla="*/ 0 h 1495"/>
                    <a:gd name="T2" fmla="*/ 0 w 588"/>
                    <a:gd name="T3" fmla="*/ 1094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89" name="Freeform 21"/>
                <p:cNvSpPr/>
                <p:nvPr/>
              </p:nvSpPr>
              <p:spPr bwMode="auto">
                <a:xfrm>
                  <a:off x="312" y="1093"/>
                  <a:ext cx="935" cy="1"/>
                </a:xfrm>
                <a:custGeom>
                  <a:avLst/>
                  <a:gdLst>
                    <a:gd name="T0" fmla="*/ 0 w 935"/>
                    <a:gd name="T1" fmla="*/ 0 h 1"/>
                    <a:gd name="T2" fmla="*/ 935 w 935"/>
                    <a:gd name="T3" fmla="*/ 0 h 1"/>
                    <a:gd name="T4" fmla="*/ 0 60000 65536"/>
                    <a:gd name="T5" fmla="*/ 0 60000 65536"/>
                    <a:gd name="T6" fmla="*/ 0 w 935"/>
                    <a:gd name="T7" fmla="*/ 0 h 1"/>
                    <a:gd name="T8" fmla="*/ 935 w 935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35" h="1">
                      <a:moveTo>
                        <a:pt x="0" y="0"/>
                      </a:moveTo>
                      <a:lnTo>
                        <a:pt x="935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90" name="Freeform 22"/>
                <p:cNvSpPr/>
                <p:nvPr/>
              </p:nvSpPr>
              <p:spPr bwMode="auto">
                <a:xfrm>
                  <a:off x="4" y="1360"/>
                  <a:ext cx="935" cy="1"/>
                </a:xfrm>
                <a:custGeom>
                  <a:avLst/>
                  <a:gdLst>
                    <a:gd name="T0" fmla="*/ 0 w 935"/>
                    <a:gd name="T1" fmla="*/ 0 h 1"/>
                    <a:gd name="T2" fmla="*/ 935 w 935"/>
                    <a:gd name="T3" fmla="*/ 0 h 1"/>
                    <a:gd name="T4" fmla="*/ 0 60000 65536"/>
                    <a:gd name="T5" fmla="*/ 0 60000 65536"/>
                    <a:gd name="T6" fmla="*/ 0 w 935"/>
                    <a:gd name="T7" fmla="*/ 0 h 1"/>
                    <a:gd name="T8" fmla="*/ 935 w 935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35" h="1">
                      <a:moveTo>
                        <a:pt x="0" y="0"/>
                      </a:moveTo>
                      <a:lnTo>
                        <a:pt x="935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91" name="Freeform 23"/>
                <p:cNvSpPr/>
                <p:nvPr/>
              </p:nvSpPr>
              <p:spPr bwMode="auto">
                <a:xfrm>
                  <a:off x="939" y="1092"/>
                  <a:ext cx="308" cy="266"/>
                </a:xfrm>
                <a:custGeom>
                  <a:avLst/>
                  <a:gdLst>
                    <a:gd name="T0" fmla="*/ 0 w 308"/>
                    <a:gd name="T1" fmla="*/ 266 h 266"/>
                    <a:gd name="T2" fmla="*/ 308 w 308"/>
                    <a:gd name="T3" fmla="*/ 0 h 266"/>
                    <a:gd name="T4" fmla="*/ 0 60000 65536"/>
                    <a:gd name="T5" fmla="*/ 0 60000 65536"/>
                    <a:gd name="T6" fmla="*/ 0 w 308"/>
                    <a:gd name="T7" fmla="*/ 0 h 266"/>
                    <a:gd name="T8" fmla="*/ 308 w 308"/>
                    <a:gd name="T9" fmla="*/ 266 h 26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8" h="266">
                      <a:moveTo>
                        <a:pt x="0" y="266"/>
                      </a:moveTo>
                      <a:lnTo>
                        <a:pt x="308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92" name="Freeform 24"/>
                <p:cNvSpPr/>
                <p:nvPr/>
              </p:nvSpPr>
              <p:spPr bwMode="auto">
                <a:xfrm>
                  <a:off x="8" y="1089"/>
                  <a:ext cx="308" cy="266"/>
                </a:xfrm>
                <a:custGeom>
                  <a:avLst/>
                  <a:gdLst>
                    <a:gd name="T0" fmla="*/ 0 w 308"/>
                    <a:gd name="T1" fmla="*/ 266 h 266"/>
                    <a:gd name="T2" fmla="*/ 308 w 308"/>
                    <a:gd name="T3" fmla="*/ 0 h 266"/>
                    <a:gd name="T4" fmla="*/ 0 60000 65536"/>
                    <a:gd name="T5" fmla="*/ 0 60000 65536"/>
                    <a:gd name="T6" fmla="*/ 0 w 308"/>
                    <a:gd name="T7" fmla="*/ 0 h 266"/>
                    <a:gd name="T8" fmla="*/ 308 w 308"/>
                    <a:gd name="T9" fmla="*/ 266 h 26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8" h="266">
                      <a:moveTo>
                        <a:pt x="0" y="266"/>
                      </a:moveTo>
                      <a:lnTo>
                        <a:pt x="308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3393" name="Text Box 25"/>
              <p:cNvSpPr txBox="1">
                <a:spLocks noChangeArrowheads="1"/>
              </p:cNvSpPr>
              <p:nvPr/>
            </p:nvSpPr>
            <p:spPr bwMode="auto">
              <a:xfrm>
                <a:off x="161" y="726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(2)</a:t>
                </a:r>
              </a:p>
            </p:txBody>
          </p:sp>
        </p:grpSp>
        <p:grpSp>
          <p:nvGrpSpPr>
            <p:cNvPr id="13394" name="Group 52"/>
            <p:cNvGrpSpPr/>
            <p:nvPr/>
          </p:nvGrpSpPr>
          <p:grpSpPr bwMode="auto">
            <a:xfrm>
              <a:off x="2631" y="136"/>
              <a:ext cx="726" cy="1274"/>
              <a:chOff x="0" y="0"/>
              <a:chExt cx="726" cy="1274"/>
            </a:xfrm>
          </p:grpSpPr>
          <p:grpSp>
            <p:nvGrpSpPr>
              <p:cNvPr id="13395" name="Group 53"/>
              <p:cNvGrpSpPr/>
              <p:nvPr/>
            </p:nvGrpSpPr>
            <p:grpSpPr bwMode="auto">
              <a:xfrm>
                <a:off x="0" y="0"/>
                <a:ext cx="726" cy="998"/>
                <a:chOff x="0" y="0"/>
                <a:chExt cx="1125" cy="1588"/>
              </a:xfrm>
            </p:grpSpPr>
            <p:sp>
              <p:nvSpPr>
                <p:cNvPr id="13396" name="Line 54"/>
                <p:cNvSpPr>
                  <a:spLocks noChangeShapeType="1"/>
                </p:cNvSpPr>
                <p:nvPr/>
              </p:nvSpPr>
              <p:spPr bwMode="auto">
                <a:xfrm>
                  <a:off x="272" y="0"/>
                  <a:ext cx="436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7" name="Line 55"/>
                <p:cNvSpPr>
                  <a:spLocks noChangeShapeType="1"/>
                </p:cNvSpPr>
                <p:nvPr/>
              </p:nvSpPr>
              <p:spPr bwMode="auto">
                <a:xfrm>
                  <a:off x="272" y="0"/>
                  <a:ext cx="381" cy="449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8" name="Line 56"/>
                <p:cNvSpPr>
                  <a:spLocks noChangeShapeType="1"/>
                </p:cNvSpPr>
                <p:nvPr/>
              </p:nvSpPr>
              <p:spPr bwMode="auto">
                <a:xfrm>
                  <a:off x="653" y="449"/>
                  <a:ext cx="436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9" name="Line 57"/>
                <p:cNvSpPr>
                  <a:spLocks noChangeShapeType="1"/>
                </p:cNvSpPr>
                <p:nvPr/>
              </p:nvSpPr>
              <p:spPr bwMode="auto">
                <a:xfrm>
                  <a:off x="708" y="0"/>
                  <a:ext cx="381" cy="449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0" name="Line 58"/>
                <p:cNvSpPr>
                  <a:spLocks noChangeShapeType="1"/>
                </p:cNvSpPr>
                <p:nvPr/>
              </p:nvSpPr>
              <p:spPr bwMode="auto">
                <a:xfrm>
                  <a:off x="653" y="449"/>
                  <a:ext cx="28" cy="77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1" name="Line 59"/>
                <p:cNvSpPr>
                  <a:spLocks noChangeShapeType="1"/>
                </p:cNvSpPr>
                <p:nvPr/>
              </p:nvSpPr>
              <p:spPr bwMode="auto">
                <a:xfrm>
                  <a:off x="1088" y="449"/>
                  <a:ext cx="28" cy="77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2" name="Line 60"/>
                <p:cNvSpPr>
                  <a:spLocks noChangeShapeType="1"/>
                </p:cNvSpPr>
                <p:nvPr/>
              </p:nvSpPr>
              <p:spPr bwMode="auto">
                <a:xfrm>
                  <a:off x="681" y="1225"/>
                  <a:ext cx="436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3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272" cy="36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4" name="Line 62"/>
                <p:cNvSpPr>
                  <a:spLocks noChangeShapeType="1"/>
                </p:cNvSpPr>
                <p:nvPr/>
              </p:nvSpPr>
              <p:spPr bwMode="auto">
                <a:xfrm>
                  <a:off x="0" y="363"/>
                  <a:ext cx="28" cy="77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5" name="Line 63"/>
                <p:cNvSpPr>
                  <a:spLocks noChangeShapeType="1"/>
                </p:cNvSpPr>
                <p:nvPr/>
              </p:nvSpPr>
              <p:spPr bwMode="auto">
                <a:xfrm>
                  <a:off x="28" y="1139"/>
                  <a:ext cx="381" cy="449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6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409" y="1225"/>
                  <a:ext cx="272" cy="36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7" name="Line 65"/>
                <p:cNvSpPr>
                  <a:spLocks noChangeShapeType="1"/>
                </p:cNvSpPr>
                <p:nvPr/>
              </p:nvSpPr>
              <p:spPr bwMode="auto">
                <a:xfrm>
                  <a:off x="409" y="1588"/>
                  <a:ext cx="436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8" name="Line 66"/>
                <p:cNvSpPr>
                  <a:spLocks noChangeShapeType="1"/>
                </p:cNvSpPr>
                <p:nvPr/>
              </p:nvSpPr>
              <p:spPr bwMode="auto">
                <a:xfrm>
                  <a:off x="0" y="363"/>
                  <a:ext cx="436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9" name="Line 67"/>
                <p:cNvSpPr>
                  <a:spLocks noChangeShapeType="1"/>
                </p:cNvSpPr>
                <p:nvPr/>
              </p:nvSpPr>
              <p:spPr bwMode="auto">
                <a:xfrm>
                  <a:off x="37" y="1134"/>
                  <a:ext cx="436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0" name="Line 68"/>
                <p:cNvSpPr>
                  <a:spLocks noChangeShapeType="1"/>
                </p:cNvSpPr>
                <p:nvPr/>
              </p:nvSpPr>
              <p:spPr bwMode="auto">
                <a:xfrm>
                  <a:off x="435" y="363"/>
                  <a:ext cx="28" cy="77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1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436" y="9"/>
                  <a:ext cx="272" cy="36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2" name="Line 70"/>
                <p:cNvSpPr>
                  <a:spLocks noChangeShapeType="1"/>
                </p:cNvSpPr>
                <p:nvPr/>
              </p:nvSpPr>
              <p:spPr bwMode="auto">
                <a:xfrm>
                  <a:off x="472" y="1134"/>
                  <a:ext cx="381" cy="449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3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853" y="1225"/>
                  <a:ext cx="272" cy="363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414" name="Text Box 72"/>
              <p:cNvSpPr txBox="1">
                <a:spLocks noChangeArrowheads="1"/>
              </p:cNvSpPr>
              <p:nvPr/>
            </p:nvSpPr>
            <p:spPr bwMode="auto">
              <a:xfrm>
                <a:off x="227" y="1043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(4)</a:t>
                </a:r>
              </a:p>
            </p:txBody>
          </p:sp>
        </p:grpSp>
        <p:grpSp>
          <p:nvGrpSpPr>
            <p:cNvPr id="13415" name="Group 95"/>
            <p:cNvGrpSpPr/>
            <p:nvPr/>
          </p:nvGrpSpPr>
          <p:grpSpPr bwMode="auto">
            <a:xfrm>
              <a:off x="3765" y="136"/>
              <a:ext cx="772" cy="1275"/>
              <a:chOff x="0" y="0"/>
              <a:chExt cx="772" cy="1275"/>
            </a:xfrm>
          </p:grpSpPr>
          <p:grpSp>
            <p:nvGrpSpPr>
              <p:cNvPr id="13416" name="Group 96"/>
              <p:cNvGrpSpPr/>
              <p:nvPr/>
            </p:nvGrpSpPr>
            <p:grpSpPr bwMode="auto">
              <a:xfrm>
                <a:off x="0" y="0"/>
                <a:ext cx="772" cy="1043"/>
                <a:chOff x="0" y="0"/>
                <a:chExt cx="1543" cy="1996"/>
              </a:xfrm>
            </p:grpSpPr>
            <p:sp>
              <p:nvSpPr>
                <p:cNvPr id="13417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0" y="91"/>
                  <a:ext cx="499" cy="499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8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499" y="0"/>
                  <a:ext cx="454" cy="9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9" name="Line 99"/>
                <p:cNvSpPr>
                  <a:spLocks noChangeShapeType="1"/>
                </p:cNvSpPr>
                <p:nvPr/>
              </p:nvSpPr>
              <p:spPr bwMode="auto">
                <a:xfrm>
                  <a:off x="0" y="590"/>
                  <a:ext cx="590" cy="9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0" name="Freeform 100"/>
                <p:cNvSpPr/>
                <p:nvPr/>
              </p:nvSpPr>
              <p:spPr bwMode="auto">
                <a:xfrm>
                  <a:off x="591" y="453"/>
                  <a:ext cx="363" cy="227"/>
                </a:xfrm>
                <a:custGeom>
                  <a:avLst/>
                  <a:gdLst>
                    <a:gd name="T0" fmla="*/ 0 w 363"/>
                    <a:gd name="T1" fmla="*/ 227 h 227"/>
                    <a:gd name="T2" fmla="*/ 363 w 363"/>
                    <a:gd name="T3" fmla="*/ 0 h 227"/>
                    <a:gd name="T4" fmla="*/ 0 60000 65536"/>
                    <a:gd name="T5" fmla="*/ 0 60000 65536"/>
                    <a:gd name="T6" fmla="*/ 0 w 363"/>
                    <a:gd name="T7" fmla="*/ 0 h 227"/>
                    <a:gd name="T8" fmla="*/ 363 w 363"/>
                    <a:gd name="T9" fmla="*/ 227 h 22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63" h="227">
                      <a:moveTo>
                        <a:pt x="0" y="227"/>
                      </a:moveTo>
                      <a:lnTo>
                        <a:pt x="363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421" name="Line 101"/>
                <p:cNvSpPr>
                  <a:spLocks noChangeShapeType="1"/>
                </p:cNvSpPr>
                <p:nvPr/>
              </p:nvSpPr>
              <p:spPr bwMode="auto">
                <a:xfrm>
                  <a:off x="953" y="0"/>
                  <a:ext cx="0" cy="454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2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589" y="1407"/>
                  <a:ext cx="499" cy="499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1088" y="1316"/>
                  <a:ext cx="454" cy="9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4" name="Line 104"/>
                <p:cNvSpPr>
                  <a:spLocks noChangeShapeType="1"/>
                </p:cNvSpPr>
                <p:nvPr/>
              </p:nvSpPr>
              <p:spPr bwMode="auto">
                <a:xfrm>
                  <a:off x="589" y="1906"/>
                  <a:ext cx="590" cy="9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5" name="Freeform 105"/>
                <p:cNvSpPr/>
                <p:nvPr/>
              </p:nvSpPr>
              <p:spPr bwMode="auto">
                <a:xfrm>
                  <a:off x="1180" y="1769"/>
                  <a:ext cx="363" cy="227"/>
                </a:xfrm>
                <a:custGeom>
                  <a:avLst/>
                  <a:gdLst>
                    <a:gd name="T0" fmla="*/ 0 w 363"/>
                    <a:gd name="T1" fmla="*/ 227 h 227"/>
                    <a:gd name="T2" fmla="*/ 363 w 363"/>
                    <a:gd name="T3" fmla="*/ 0 h 227"/>
                    <a:gd name="T4" fmla="*/ 0 60000 65536"/>
                    <a:gd name="T5" fmla="*/ 0 60000 65536"/>
                    <a:gd name="T6" fmla="*/ 0 w 363"/>
                    <a:gd name="T7" fmla="*/ 0 h 227"/>
                    <a:gd name="T8" fmla="*/ 363 w 363"/>
                    <a:gd name="T9" fmla="*/ 227 h 22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63" h="227">
                      <a:moveTo>
                        <a:pt x="0" y="227"/>
                      </a:moveTo>
                      <a:lnTo>
                        <a:pt x="363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426" name="Line 106"/>
                <p:cNvSpPr>
                  <a:spLocks noChangeShapeType="1"/>
                </p:cNvSpPr>
                <p:nvPr/>
              </p:nvSpPr>
              <p:spPr bwMode="auto">
                <a:xfrm>
                  <a:off x="1542" y="1316"/>
                  <a:ext cx="0" cy="454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7" name="Line 107"/>
                <p:cNvSpPr>
                  <a:spLocks noChangeShapeType="1"/>
                </p:cNvSpPr>
                <p:nvPr/>
              </p:nvSpPr>
              <p:spPr bwMode="auto">
                <a:xfrm>
                  <a:off x="0" y="590"/>
                  <a:ext cx="590" cy="1315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8" name="Line 108"/>
                <p:cNvSpPr>
                  <a:spLocks noChangeShapeType="1"/>
                </p:cNvSpPr>
                <p:nvPr/>
              </p:nvSpPr>
              <p:spPr bwMode="auto">
                <a:xfrm>
                  <a:off x="499" y="91"/>
                  <a:ext cx="590" cy="1315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9" name="Line 109"/>
                <p:cNvSpPr>
                  <a:spLocks noChangeShapeType="1"/>
                </p:cNvSpPr>
                <p:nvPr/>
              </p:nvSpPr>
              <p:spPr bwMode="auto">
                <a:xfrm>
                  <a:off x="590" y="681"/>
                  <a:ext cx="590" cy="1315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0" name="Line 110"/>
                <p:cNvSpPr>
                  <a:spLocks noChangeShapeType="1"/>
                </p:cNvSpPr>
                <p:nvPr/>
              </p:nvSpPr>
              <p:spPr bwMode="auto">
                <a:xfrm>
                  <a:off x="953" y="454"/>
                  <a:ext cx="590" cy="1315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1" name="Line 111"/>
                <p:cNvSpPr>
                  <a:spLocks noChangeShapeType="1"/>
                </p:cNvSpPr>
                <p:nvPr/>
              </p:nvSpPr>
              <p:spPr bwMode="auto">
                <a:xfrm>
                  <a:off x="953" y="0"/>
                  <a:ext cx="590" cy="1315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432" name="Text Box 112"/>
              <p:cNvSpPr txBox="1">
                <a:spLocks noChangeArrowheads="1"/>
              </p:cNvSpPr>
              <p:nvPr/>
            </p:nvSpPr>
            <p:spPr bwMode="auto">
              <a:xfrm>
                <a:off x="363" y="1044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zh-CN" sz="1800"/>
                  <a:t>(7)</a:t>
                </a:r>
              </a:p>
            </p:txBody>
          </p:sp>
        </p:grpSp>
        <p:sp>
          <p:nvSpPr>
            <p:cNvPr id="13433" name="Text Box 182"/>
            <p:cNvSpPr txBox="1">
              <a:spLocks noChangeArrowheads="1"/>
            </p:cNvSpPr>
            <p:nvPr/>
          </p:nvSpPr>
          <p:spPr bwMode="auto">
            <a:xfrm>
              <a:off x="0" y="0"/>
              <a:ext cx="9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7.2棱柱的侧面展开图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.2棱柱的侧面展开图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sym typeface="Wingdings" panose="05000000000000000000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sym typeface="Wingdings" panose="05000000000000000000" pitchFamily="2" charset="2"/>
          </a:defRPr>
        </a:defPPr>
      </a:lstStyle>
    </a:lnDef>
  </a:objectDefaults>
  <a:extraClrSchemeLst>
    <a:extraClrScheme>
      <a:clrScheme name="7.2棱柱的侧面展开图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.2棱柱的侧面展开图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.2棱柱的侧面展开图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.2棱柱的侧面展开图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.2棱柱的侧面展开图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.2棱柱的侧面展开图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.2棱柱的侧面展开图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.2棱柱的侧面展开图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.2棱柱的侧面展开图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.2棱柱的侧面展开图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.2棱柱的侧面展开图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.2棱柱的侧面展开图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661</Words>
  <Application>Microsoft Office PowerPoint</Application>
  <PresentationFormat>全屏显示(4:3)</PresentationFormat>
  <Paragraphs>133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黑体</vt:lpstr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2022-01-04T03:07:23Z</dcterms:created>
  <dcterms:modified xsi:type="dcterms:W3CDTF">2023-01-16T14:39:01Z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E8ACD023F0E54F48989EB55DBA084539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