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30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E857C6-D24F-4CAE-8D50-1104C2C4F5B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719672D-20E9-4C4B-83B1-DB0FF0CAF9D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0BE6B53C-1991-4AEB-9D86-376FFD76740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06267EF-443F-4DB4-93BC-1C6D546600A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267EF-443F-4DB4-93BC-1C6D546600A0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2A182476-3264-41F6-A321-86A91F599348}" type="slidenum">
              <a:rPr lang="zh-CN" altLang="en-US" sz="1200"/>
              <a:t>12</a:t>
            </a:fld>
            <a:endParaRPr lang="en-US" altLang="zh-CN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等腰三角形 21"/>
          <p:cNvSpPr>
            <a:spLocks noChangeArrowheads="1"/>
          </p:cNvSpPr>
          <p:nvPr/>
        </p:nvSpPr>
        <p:spPr bwMode="auto">
          <a:xfrm rot="10800000">
            <a:off x="2235200" y="2390775"/>
            <a:ext cx="4060825" cy="3502025"/>
          </a:xfrm>
          <a:prstGeom prst="triangle">
            <a:avLst>
              <a:gd name="adj" fmla="val 50000"/>
            </a:avLst>
          </a:prstGeom>
          <a:noFill/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等腰三角形 22"/>
          <p:cNvSpPr>
            <a:spLocks noChangeArrowheads="1"/>
          </p:cNvSpPr>
          <p:nvPr/>
        </p:nvSpPr>
        <p:spPr bwMode="auto">
          <a:xfrm rot="10800000">
            <a:off x="1428750" y="3095625"/>
            <a:ext cx="347663" cy="2984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等腰三角形 23"/>
          <p:cNvSpPr>
            <a:spLocks noChangeArrowheads="1"/>
          </p:cNvSpPr>
          <p:nvPr/>
        </p:nvSpPr>
        <p:spPr bwMode="auto">
          <a:xfrm rot="10800000">
            <a:off x="1592263" y="3768725"/>
            <a:ext cx="2238375" cy="1930400"/>
          </a:xfrm>
          <a:prstGeom prst="triangle">
            <a:avLst>
              <a:gd name="adj" fmla="val 50000"/>
            </a:avLst>
          </a:prstGeom>
          <a:noFill/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等腰三角形 24"/>
          <p:cNvSpPr>
            <a:spLocks noChangeArrowheads="1"/>
          </p:cNvSpPr>
          <p:nvPr/>
        </p:nvSpPr>
        <p:spPr bwMode="auto">
          <a:xfrm rot="10800000">
            <a:off x="3348038" y="5767388"/>
            <a:ext cx="334962" cy="3238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等腰三角形 25"/>
          <p:cNvSpPr>
            <a:spLocks noChangeArrowheads="1"/>
          </p:cNvSpPr>
          <p:nvPr/>
        </p:nvSpPr>
        <p:spPr bwMode="auto">
          <a:xfrm rot="10800000">
            <a:off x="4402138" y="4254500"/>
            <a:ext cx="346075" cy="2984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等腰三角形 26"/>
          <p:cNvSpPr>
            <a:spLocks noChangeArrowheads="1"/>
          </p:cNvSpPr>
          <p:nvPr/>
        </p:nvSpPr>
        <p:spPr bwMode="auto">
          <a:xfrm rot="10800000">
            <a:off x="2117725" y="4191000"/>
            <a:ext cx="1185863" cy="1084263"/>
          </a:xfrm>
          <a:prstGeom prst="triangle">
            <a:avLst>
              <a:gd name="adj" fmla="val 50000"/>
            </a:avLst>
          </a:prstGeom>
          <a:solidFill>
            <a:srgbClr val="516D8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等腰三角形 27"/>
          <p:cNvSpPr>
            <a:spLocks noChangeArrowheads="1"/>
          </p:cNvSpPr>
          <p:nvPr/>
        </p:nvSpPr>
        <p:spPr bwMode="auto">
          <a:xfrm rot="9044306">
            <a:off x="5586413" y="4824413"/>
            <a:ext cx="347662" cy="30003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等腰三角形 28"/>
          <p:cNvSpPr>
            <a:spLocks noChangeArrowheads="1"/>
          </p:cNvSpPr>
          <p:nvPr/>
        </p:nvSpPr>
        <p:spPr bwMode="auto">
          <a:xfrm rot="9044306">
            <a:off x="6461125" y="4395788"/>
            <a:ext cx="138113" cy="119062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等腰三角形 29"/>
          <p:cNvSpPr>
            <a:spLocks noChangeArrowheads="1"/>
          </p:cNvSpPr>
          <p:nvPr/>
        </p:nvSpPr>
        <p:spPr bwMode="auto">
          <a:xfrm rot="9044306">
            <a:off x="7026275" y="4700588"/>
            <a:ext cx="138113" cy="119062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4" name="等腰三角形 30"/>
          <p:cNvSpPr>
            <a:spLocks noChangeArrowheads="1"/>
          </p:cNvSpPr>
          <p:nvPr/>
        </p:nvSpPr>
        <p:spPr bwMode="auto">
          <a:xfrm rot="4836188">
            <a:off x="8129588" y="3576638"/>
            <a:ext cx="192087" cy="16668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等腰三角形 31"/>
          <p:cNvSpPr>
            <a:spLocks noChangeArrowheads="1"/>
          </p:cNvSpPr>
          <p:nvPr/>
        </p:nvSpPr>
        <p:spPr bwMode="auto">
          <a:xfrm rot="4836188">
            <a:off x="7118350" y="3773488"/>
            <a:ext cx="192087" cy="166688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" name="等腰三角形 32"/>
          <p:cNvSpPr>
            <a:spLocks noChangeArrowheads="1"/>
          </p:cNvSpPr>
          <p:nvPr/>
        </p:nvSpPr>
        <p:spPr bwMode="auto">
          <a:xfrm rot="4836188">
            <a:off x="7615238" y="3944938"/>
            <a:ext cx="192087" cy="16668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" name="等腰三角形 33"/>
          <p:cNvSpPr>
            <a:spLocks noChangeArrowheads="1"/>
          </p:cNvSpPr>
          <p:nvPr/>
        </p:nvSpPr>
        <p:spPr bwMode="auto">
          <a:xfrm rot="10800000">
            <a:off x="1316038" y="2017713"/>
            <a:ext cx="4062412" cy="3502025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18" name="组合 34"/>
          <p:cNvGrpSpPr/>
          <p:nvPr userDrawn="1"/>
        </p:nvGrpSpPr>
        <p:grpSpPr bwMode="auto">
          <a:xfrm>
            <a:off x="6838950" y="0"/>
            <a:ext cx="2306638" cy="2447925"/>
            <a:chOff x="0" y="0"/>
            <a:chExt cx="2704943" cy="2870458"/>
          </a:xfrm>
        </p:grpSpPr>
        <p:sp>
          <p:nvSpPr>
            <p:cNvPr id="19" name="任意多边形 35"/>
            <p:cNvSpPr/>
            <p:nvPr/>
          </p:nvSpPr>
          <p:spPr bwMode="auto">
            <a:xfrm rot="10800000">
              <a:off x="0" y="0"/>
              <a:ext cx="2544843" cy="2192866"/>
            </a:xfrm>
            <a:custGeom>
              <a:avLst/>
              <a:gdLst/>
              <a:ahLst/>
              <a:cxnLst>
                <a:cxn ang="0">
                  <a:pos x="2544429" y="2193473"/>
                </a:cxn>
                <a:cxn ang="0">
                  <a:pos x="0" y="2193473"/>
                </a:cxn>
                <a:cxn ang="0">
                  <a:pos x="1272214" y="0"/>
                </a:cxn>
                <a:cxn ang="0">
                  <a:pos x="2544429" y="2193473"/>
                </a:cxn>
              </a:cxnLst>
              <a:rect l="0" t="0" r="r" b="b"/>
              <a:pathLst>
                <a:path w="2544429" h="2193473">
                  <a:moveTo>
                    <a:pt x="2544429" y="2193473"/>
                  </a:moveTo>
                  <a:lnTo>
                    <a:pt x="0" y="2193473"/>
                  </a:lnTo>
                  <a:lnTo>
                    <a:pt x="1272214" y="0"/>
                  </a:lnTo>
                  <a:lnTo>
                    <a:pt x="2544429" y="2193473"/>
                  </a:lnTo>
                  <a:close/>
                </a:path>
              </a:pathLst>
            </a:custGeom>
            <a:solidFill>
              <a:srgbClr val="516D8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任意多边形 36"/>
            <p:cNvSpPr/>
            <p:nvPr/>
          </p:nvSpPr>
          <p:spPr bwMode="auto">
            <a:xfrm rot="10800000">
              <a:off x="893580" y="160090"/>
              <a:ext cx="1811363" cy="2164944"/>
            </a:xfrm>
            <a:custGeom>
              <a:avLst/>
              <a:gdLst/>
              <a:ahLst/>
              <a:cxnLst>
                <a:cxn ang="0">
                  <a:pos x="1812046" y="2165347"/>
                </a:cxn>
                <a:cxn ang="0">
                  <a:pos x="0" y="2165347"/>
                </a:cxn>
                <a:cxn ang="0">
                  <a:pos x="0" y="958870"/>
                </a:cxn>
                <a:cxn ang="0">
                  <a:pos x="556145" y="0"/>
                </a:cxn>
                <a:cxn ang="0">
                  <a:pos x="1812046" y="2165347"/>
                </a:cxn>
              </a:cxnLst>
              <a:rect l="0" t="0" r="r" b="b"/>
              <a:pathLst>
                <a:path w="1812046" h="2165347">
                  <a:moveTo>
                    <a:pt x="1812046" y="2165347"/>
                  </a:moveTo>
                  <a:lnTo>
                    <a:pt x="0" y="2165347"/>
                  </a:lnTo>
                  <a:lnTo>
                    <a:pt x="0" y="958870"/>
                  </a:lnTo>
                  <a:lnTo>
                    <a:pt x="556145" y="0"/>
                  </a:lnTo>
                  <a:lnTo>
                    <a:pt x="1812046" y="2165347"/>
                  </a:lnTo>
                  <a:close/>
                </a:path>
              </a:pathLst>
            </a:custGeom>
            <a:solidFill>
              <a:srgbClr val="0CB69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等腰三角形 37"/>
            <p:cNvSpPr>
              <a:spLocks noChangeArrowheads="1"/>
            </p:cNvSpPr>
            <p:nvPr/>
          </p:nvSpPr>
          <p:spPr bwMode="auto">
            <a:xfrm rot="10800000">
              <a:off x="1271491" y="361134"/>
              <a:ext cx="1416697" cy="1221155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等腰三角形 38"/>
            <p:cNvSpPr>
              <a:spLocks noChangeArrowheads="1"/>
            </p:cNvSpPr>
            <p:nvPr/>
          </p:nvSpPr>
          <p:spPr bwMode="auto">
            <a:xfrm rot="10800000">
              <a:off x="688802" y="1623242"/>
              <a:ext cx="662739" cy="569624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等腰三角形 39"/>
            <p:cNvSpPr>
              <a:spLocks noChangeArrowheads="1"/>
            </p:cNvSpPr>
            <p:nvPr/>
          </p:nvSpPr>
          <p:spPr bwMode="auto">
            <a:xfrm rot="10800000">
              <a:off x="2345649" y="2042084"/>
              <a:ext cx="230842" cy="199182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等腰三角形 40"/>
            <p:cNvSpPr>
              <a:spLocks noChangeArrowheads="1"/>
            </p:cNvSpPr>
            <p:nvPr/>
          </p:nvSpPr>
          <p:spPr bwMode="auto">
            <a:xfrm rot="10800000">
              <a:off x="1638231" y="2671276"/>
              <a:ext cx="230842" cy="199182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等腰三角形 41"/>
            <p:cNvSpPr>
              <a:spLocks noChangeArrowheads="1"/>
            </p:cNvSpPr>
            <p:nvPr/>
          </p:nvSpPr>
          <p:spPr bwMode="auto">
            <a:xfrm rot="10800000">
              <a:off x="1593552" y="2159359"/>
              <a:ext cx="230842" cy="199183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等腰三角形 42"/>
            <p:cNvSpPr>
              <a:spLocks noChangeArrowheads="1"/>
            </p:cNvSpPr>
            <p:nvPr/>
          </p:nvSpPr>
          <p:spPr bwMode="auto">
            <a:xfrm rot="10800000">
              <a:off x="1869072" y="2291527"/>
              <a:ext cx="402111" cy="346242"/>
            </a:xfrm>
            <a:prstGeom prst="triangle">
              <a:avLst>
                <a:gd name="adj" fmla="val 50000"/>
              </a:avLst>
            </a:prstGeom>
            <a:solidFill>
              <a:srgbClr val="516D8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7" name="等腰三角形 43"/>
            <p:cNvSpPr>
              <a:spLocks noChangeArrowheads="1"/>
            </p:cNvSpPr>
            <p:nvPr/>
          </p:nvSpPr>
          <p:spPr bwMode="auto">
            <a:xfrm rot="10800000">
              <a:off x="325785" y="1142971"/>
              <a:ext cx="230842" cy="199183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49" name="KSO_BT1"/>
          <p:cNvSpPr>
            <a:spLocks noGrp="1" noChangeArrowheads="1"/>
          </p:cNvSpPr>
          <p:nvPr>
            <p:ph type="ctrTitle"/>
          </p:nvPr>
        </p:nvSpPr>
        <p:spPr>
          <a:xfrm>
            <a:off x="2082800" y="2079625"/>
            <a:ext cx="2552700" cy="1317625"/>
          </a:xfrm>
        </p:spPr>
        <p:txBody>
          <a:bodyPr anchor="ctr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150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451225"/>
            <a:ext cx="1933575" cy="720725"/>
          </a:xfrm>
        </p:spPr>
        <p:txBody>
          <a:bodyPr/>
          <a:lstStyle>
            <a:lvl1pPr marL="0" indent="0" algn="ctr">
              <a:buFont typeface="Wingdings 3" panose="05040102010807070707" pitchFamily="18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28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99BB0A-8B15-4864-A402-E44F3B4E7B28}" type="datetime1">
              <a:rPr lang="zh-CN" altLang="en-US"/>
              <a:t>2023-01-16</a:t>
            </a:fld>
            <a:endParaRPr lang="en-US"/>
          </a:p>
        </p:txBody>
      </p:sp>
      <p:sp>
        <p:nvSpPr>
          <p:cNvPr id="29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3AC8C9-ED28-4CCF-AE1C-65BEBDAE22A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7D15-CE86-44D3-BD6E-7796B469E35D}" type="datetime1">
              <a:rPr lang="zh-CN" altLang="en-US"/>
              <a:t>2023-01-16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ED0C-AC02-4365-AC3D-B96F2BE5DBA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91288" y="169863"/>
            <a:ext cx="2024062" cy="64214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9863"/>
            <a:ext cx="5919788" cy="64214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4A90-BAF1-46BE-A730-7DD43ED338FE}" type="datetime1">
              <a:rPr lang="zh-CN" altLang="en-US"/>
              <a:t>2023-01-16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C0BC1-87F5-46DD-822B-D607729BFE5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5300-2252-437B-A683-0BE0DEB9733A}" type="datetime1">
              <a:rPr lang="zh-CN" altLang="en-US"/>
              <a:t>2023-01-16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E1F4-424E-498F-8D94-32BCBB7C157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612A-48BC-4EB7-B5FC-4EFD0FFEDE45}" type="datetime1">
              <a:rPr lang="zh-CN" altLang="en-US"/>
              <a:t>2023-01-16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D972-CFA7-4DB8-AA52-DC04FA04460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416050"/>
            <a:ext cx="39719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3425" y="1416050"/>
            <a:ext cx="39719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AFCE-12C8-4777-BA19-069B9438C414}" type="datetime1">
              <a:rPr lang="zh-CN" altLang="en-US"/>
              <a:t>2023-01-16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C709-C96E-40AB-B3ED-A9F680A50A5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4CB71-516D-4B15-B907-754EDA16C2AF}" type="datetime1">
              <a:rPr lang="zh-CN" altLang="en-US"/>
              <a:t>2023-01-16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BB1D-BEE2-4B74-BBF5-D2F109F838B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76EC-CB2A-4166-B5FF-76CE950756F5}" type="datetime1">
              <a:rPr lang="zh-CN" altLang="en-US"/>
              <a:t>2023-01-16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99EF-AD36-46E4-B7DA-E47EFD2C760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7C1C-666B-4B10-A7CF-E9A43CDE3D4E}" type="datetime1">
              <a:rPr lang="zh-CN" altLang="en-US"/>
              <a:t>2023-01-16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28C6-F27A-4979-B754-FF4A2A3E899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84C1-B381-424E-9705-439FBFC23F65}" type="datetime1">
              <a:rPr lang="zh-CN" altLang="en-US"/>
              <a:t>2023-01-16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ACC7-9F10-42A1-977D-14FE5C31788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D61E8-4D1A-493A-9C2A-6317FD25C49C}" type="datetime1">
              <a:rPr lang="zh-CN" altLang="en-US"/>
              <a:t>2023-01-16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B566-DE94-4925-B40C-25A442855CC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075" name="组合 6"/>
          <p:cNvGrpSpPr/>
          <p:nvPr/>
        </p:nvGrpSpPr>
        <p:grpSpPr bwMode="auto">
          <a:xfrm>
            <a:off x="7269163" y="0"/>
            <a:ext cx="1876425" cy="1990725"/>
            <a:chOff x="0" y="0"/>
            <a:chExt cx="2704943" cy="2870458"/>
          </a:xfrm>
        </p:grpSpPr>
        <p:sp>
          <p:nvSpPr>
            <p:cNvPr id="4100" name="任意多边形 11"/>
            <p:cNvSpPr/>
            <p:nvPr/>
          </p:nvSpPr>
          <p:spPr bwMode="auto">
            <a:xfrm rot="10800000">
              <a:off x="0" y="0"/>
              <a:ext cx="2544752" cy="2192902"/>
            </a:xfrm>
            <a:custGeom>
              <a:avLst/>
              <a:gdLst/>
              <a:ahLst/>
              <a:cxnLst>
                <a:cxn ang="0">
                  <a:pos x="2544429" y="2193473"/>
                </a:cxn>
                <a:cxn ang="0">
                  <a:pos x="0" y="2193473"/>
                </a:cxn>
                <a:cxn ang="0">
                  <a:pos x="1272214" y="0"/>
                </a:cxn>
                <a:cxn ang="0">
                  <a:pos x="2544429" y="2193473"/>
                </a:cxn>
              </a:cxnLst>
              <a:rect l="0" t="0" r="r" b="b"/>
              <a:pathLst>
                <a:path w="2544429" h="2193473">
                  <a:moveTo>
                    <a:pt x="2544429" y="2193473"/>
                  </a:moveTo>
                  <a:lnTo>
                    <a:pt x="0" y="2193473"/>
                  </a:lnTo>
                  <a:lnTo>
                    <a:pt x="1272214" y="0"/>
                  </a:lnTo>
                  <a:lnTo>
                    <a:pt x="2544429" y="2193473"/>
                  </a:lnTo>
                  <a:close/>
                </a:path>
              </a:pathLst>
            </a:custGeom>
            <a:solidFill>
              <a:srgbClr val="516D8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1" name="任意多边形 12"/>
            <p:cNvSpPr/>
            <p:nvPr/>
          </p:nvSpPr>
          <p:spPr bwMode="auto">
            <a:xfrm rot="10800000">
              <a:off x="892494" y="160233"/>
              <a:ext cx="1812449" cy="2165433"/>
            </a:xfrm>
            <a:custGeom>
              <a:avLst/>
              <a:gdLst/>
              <a:ahLst/>
              <a:cxnLst>
                <a:cxn ang="0">
                  <a:pos x="1812046" y="2165347"/>
                </a:cxn>
                <a:cxn ang="0">
                  <a:pos x="0" y="2165347"/>
                </a:cxn>
                <a:cxn ang="0">
                  <a:pos x="0" y="958870"/>
                </a:cxn>
                <a:cxn ang="0">
                  <a:pos x="556145" y="0"/>
                </a:cxn>
                <a:cxn ang="0">
                  <a:pos x="1812046" y="2165347"/>
                </a:cxn>
              </a:cxnLst>
              <a:rect l="0" t="0" r="r" b="b"/>
              <a:pathLst>
                <a:path w="1812046" h="2165347">
                  <a:moveTo>
                    <a:pt x="1812046" y="2165347"/>
                  </a:moveTo>
                  <a:lnTo>
                    <a:pt x="0" y="2165347"/>
                  </a:lnTo>
                  <a:lnTo>
                    <a:pt x="0" y="958870"/>
                  </a:lnTo>
                  <a:lnTo>
                    <a:pt x="556145" y="0"/>
                  </a:lnTo>
                  <a:lnTo>
                    <a:pt x="1812046" y="2165347"/>
                  </a:lnTo>
                  <a:close/>
                </a:path>
              </a:pathLst>
            </a:custGeom>
            <a:solidFill>
              <a:srgbClr val="0CB69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2" name="等腰三角形 13"/>
            <p:cNvSpPr>
              <a:spLocks noChangeArrowheads="1"/>
            </p:cNvSpPr>
            <p:nvPr/>
          </p:nvSpPr>
          <p:spPr bwMode="auto">
            <a:xfrm rot="10800000">
              <a:off x="1272376" y="361669"/>
              <a:ext cx="1416547" cy="1220060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3" name="等腰三角形 14"/>
            <p:cNvSpPr>
              <a:spLocks noChangeArrowheads="1"/>
            </p:cNvSpPr>
            <p:nvPr/>
          </p:nvSpPr>
          <p:spPr bwMode="auto">
            <a:xfrm rot="10800000">
              <a:off x="688821" y="1622931"/>
              <a:ext cx="661362" cy="569971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4" name="等腰三角形 15"/>
            <p:cNvSpPr>
              <a:spLocks noChangeArrowheads="1"/>
            </p:cNvSpPr>
            <p:nvPr/>
          </p:nvSpPr>
          <p:spPr bwMode="auto">
            <a:xfrm rot="10800000">
              <a:off x="2345656" y="2041825"/>
              <a:ext cx="231134" cy="199147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5" name="等腰三角形 16"/>
            <p:cNvSpPr>
              <a:spLocks noChangeArrowheads="1"/>
            </p:cNvSpPr>
            <p:nvPr/>
          </p:nvSpPr>
          <p:spPr bwMode="auto">
            <a:xfrm rot="10800000">
              <a:off x="1638527" y="2671312"/>
              <a:ext cx="231132" cy="199146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6" name="等腰三角形 17"/>
            <p:cNvSpPr>
              <a:spLocks noChangeArrowheads="1"/>
            </p:cNvSpPr>
            <p:nvPr/>
          </p:nvSpPr>
          <p:spPr bwMode="auto">
            <a:xfrm rot="10800000">
              <a:off x="1592758" y="2160855"/>
              <a:ext cx="231132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7" name="等腰三角形 18"/>
            <p:cNvSpPr>
              <a:spLocks noChangeArrowheads="1"/>
            </p:cNvSpPr>
            <p:nvPr/>
          </p:nvSpPr>
          <p:spPr bwMode="auto">
            <a:xfrm rot="10800000">
              <a:off x="1869660" y="2291331"/>
              <a:ext cx="400479" cy="347934"/>
            </a:xfrm>
            <a:prstGeom prst="triangle">
              <a:avLst>
                <a:gd name="adj" fmla="val 50000"/>
              </a:avLst>
            </a:prstGeom>
            <a:solidFill>
              <a:srgbClr val="516D8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8" name="等腰三角形 19"/>
            <p:cNvSpPr>
              <a:spLocks noChangeArrowheads="1"/>
            </p:cNvSpPr>
            <p:nvPr/>
          </p:nvSpPr>
          <p:spPr bwMode="auto">
            <a:xfrm rot="10800000">
              <a:off x="327247" y="1144521"/>
              <a:ext cx="228845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F527516F-FE2B-4272-9AC1-226F35F2A327}" type="datetime1">
              <a:rPr lang="zh-CN" altLang="en-US"/>
              <a:t>2023-01-16</a:t>
            </a:fld>
            <a:endParaRPr lang="en-US"/>
          </a:p>
        </p:txBody>
      </p:sp>
      <p:sp>
        <p:nvSpPr>
          <p:cNvPr id="411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1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86871770-E61B-4488-AE68-E492BC830E58}" type="slidenum">
              <a:rPr lang="zh-CN" altLang="en-US"/>
              <a:t>‹#›</a:t>
            </a:fld>
            <a:endParaRPr lang="en-US"/>
          </a:p>
        </p:txBody>
      </p:sp>
      <p:sp>
        <p:nvSpPr>
          <p:cNvPr id="3079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69863"/>
            <a:ext cx="696753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80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416050"/>
            <a:ext cx="8096250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chemeClr val="accent1"/>
        </a:buClr>
        <a:buSzPct val="60000"/>
        <a:buFont typeface="Wingdings 3" panose="05040102010807070707" pitchFamily="18" charset="2"/>
        <a:buChar char=""/>
        <a:defRPr sz="2400">
          <a:solidFill>
            <a:srgbClr val="09886D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20000"/>
        </a:lnSpc>
        <a:spcBef>
          <a:spcPct val="0"/>
        </a:spcBef>
        <a:spcAft>
          <a:spcPts val="600"/>
        </a:spcAft>
        <a:buClr>
          <a:srgbClr val="83BBDD"/>
        </a:buClr>
        <a:buFont typeface="幼圆" panose="02010509060101010101" pitchFamily="49" charset="-122"/>
        <a:buChar char=" 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980728"/>
            <a:ext cx="914400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2" rIns="91402" bIns="45702"/>
          <a:lstStyle/>
          <a:p>
            <a:pPr marL="342900" indent="-342900" algn="ctr" defTabSz="913130">
              <a:spcBef>
                <a:spcPct val="20000"/>
              </a:spcBef>
            </a:pPr>
            <a:r>
              <a:rPr lang="en-US" altLang="zh-CN" sz="5200" b="1" dirty="0">
                <a:solidFill>
                  <a:srgbClr val="333399"/>
                </a:solidFill>
              </a:rPr>
              <a:t>Unit 7</a:t>
            </a:r>
          </a:p>
          <a:p>
            <a:pPr marL="342900" indent="-342900" algn="ctr" defTabSz="913130">
              <a:spcBef>
                <a:spcPct val="20000"/>
              </a:spcBef>
            </a:pPr>
            <a:r>
              <a:rPr lang="en-US" altLang="zh-CN" sz="11500" b="1" dirty="0" smtClean="0">
                <a:solidFill>
                  <a:srgbClr val="333399"/>
                </a:solidFill>
              </a:rPr>
              <a:t>Films</a:t>
            </a:r>
            <a:r>
              <a:rPr lang="en-US" altLang="zh-CN" sz="8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1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endParaRPr lang="en-US" altLang="zh-CN" sz="41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ctr" defTabSz="913130">
              <a:spcBef>
                <a:spcPct val="20000"/>
              </a:spcBef>
            </a:pPr>
            <a:r>
              <a:rPr lang="en-US" altLang="zh-CN" sz="4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Grammar</a:t>
            </a:r>
          </a:p>
        </p:txBody>
      </p:sp>
      <p:sp>
        <p:nvSpPr>
          <p:cNvPr id="2" name="矩形 1"/>
          <p:cNvSpPr/>
          <p:nvPr/>
        </p:nvSpPr>
        <p:spPr>
          <a:xfrm>
            <a:off x="3101370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lnSpc>
                <a:spcPct val="110000"/>
              </a:lnSpc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6992938" cy="1260475"/>
          </a:xfrm>
        </p:spPr>
        <p:txBody>
          <a:bodyPr lIns="91423" tIns="45712" rIns="91423" bIns="45712"/>
          <a:lstStyle/>
          <a:p>
            <a:r>
              <a:rPr lang="en-US" altLang="zh-CN" sz="7500" b="1" baseline="-25000" dirty="0" smtClean="0">
                <a:solidFill>
                  <a:srgbClr val="0569B4"/>
                </a:solidFill>
                <a:latin typeface="Comic Sans MS" panose="030F0702030302020204" pitchFamily="66" charset="0"/>
              </a:rPr>
              <a:t>Going to the cinema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9138"/>
            <a:ext cx="8324850" cy="3421062"/>
          </a:xfrm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dirty="0" err="1" smtClean="0">
                <a:latin typeface="Times New Roman" panose="02020603050405020304" pitchFamily="18" charset="0"/>
              </a:rPr>
              <a:t>Mr</a:t>
            </a:r>
            <a:r>
              <a:rPr lang="en-US" altLang="zh-CN" sz="3500" b="1" i="1" dirty="0" smtClean="0">
                <a:latin typeface="Times New Roman" panose="02020603050405020304" pitchFamily="18" charset="0"/>
              </a:rPr>
              <a:t> Wu went to</a:t>
            </a:r>
            <a:r>
              <a:rPr lang="en-US" altLang="zh-CN" sz="3500" b="1" dirty="0" smtClean="0">
                <a:latin typeface="Times New Roman" panose="02020603050405020304" pitchFamily="18" charset="0"/>
              </a:rPr>
              <a:t> see </a:t>
            </a:r>
            <a:r>
              <a:rPr lang="en-US" altLang="zh-CN" sz="3500" b="1" dirty="0" smtClean="0">
                <a:solidFill>
                  <a:srgbClr val="FF6600"/>
                </a:solidFill>
                <a:latin typeface="Times New Roman" panose="02020603050405020304" pitchFamily="18" charset="0"/>
              </a:rPr>
              <a:t>My Fair Lady</a:t>
            </a:r>
            <a:r>
              <a:rPr lang="en-US" altLang="zh-CN" sz="3500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500" b="1" i="1" dirty="0" smtClean="0">
                <a:latin typeface="Times New Roman" panose="02020603050405020304" pitchFamily="18" charset="0"/>
              </a:rPr>
              <a:t>last</a:t>
            </a:r>
            <a:r>
              <a:rPr lang="en-US" altLang="zh-CN" sz="3500" b="1" dirty="0" smtClean="0">
                <a:latin typeface="Times New Roman" panose="02020603050405020304" pitchFamily="18" charset="0"/>
              </a:rPr>
              <a:t>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dirty="0" smtClean="0">
                <a:latin typeface="Times New Roman" panose="02020603050405020304" pitchFamily="18" charset="0"/>
              </a:rPr>
              <a:t>Friday. However, he did not enjoy</a:t>
            </a:r>
            <a:r>
              <a:rPr lang="en-US" altLang="zh-CN" sz="3500" b="1" dirty="0" smtClean="0">
                <a:latin typeface="Times New Roman" panose="02020603050405020304" pitchFamily="18" charset="0"/>
              </a:rPr>
              <a:t>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dirty="0" smtClean="0">
                <a:latin typeface="Times New Roman" panose="02020603050405020304" pitchFamily="18" charset="0"/>
              </a:rPr>
              <a:t>himself. Read the sentences below and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dirty="0" smtClean="0">
                <a:latin typeface="Times New Roman" panose="02020603050405020304" pitchFamily="18" charset="0"/>
              </a:rPr>
              <a:t>find out why. Join the two parts of each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dirty="0" smtClean="0">
                <a:latin typeface="Times New Roman" panose="02020603050405020304" pitchFamily="18" charset="0"/>
              </a:rPr>
              <a:t>sentence with </a:t>
            </a:r>
            <a:r>
              <a:rPr lang="en-US" altLang="zh-CN" sz="35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although/though</a:t>
            </a:r>
            <a:r>
              <a:rPr lang="en-US" altLang="zh-CN" sz="3500" b="1" i="1" dirty="0" smtClean="0">
                <a:latin typeface="Times New Roman" panose="02020603050405020304" pitchFamily="18" charset="0"/>
              </a:rPr>
              <a:t>.</a:t>
            </a:r>
            <a:endParaRPr lang="en-US" altLang="zh-CN" sz="3500" b="1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8542338" cy="6391275"/>
          </a:xfrm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dirty="0" smtClean="0">
                <a:latin typeface="Times New Roman" panose="02020603050405020304" pitchFamily="18" charset="0"/>
              </a:rPr>
              <a:t>1. I left early to avoid the rush hour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dirty="0" smtClean="0">
                <a:latin typeface="Times New Roman" panose="02020603050405020304" pitchFamily="18" charset="0"/>
              </a:rPr>
              <a:t>   /there was a lot of traffic in the streets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endParaRPr lang="en-US" altLang="zh-CN" sz="3500" b="1" dirty="0" smtClean="0">
              <a:latin typeface="Times New Roman" panose="02020603050405020304" pitchFamily="18" charset="0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endParaRPr lang="en-US" altLang="zh-CN" sz="3500" b="1" dirty="0" smtClean="0">
              <a:latin typeface="Times New Roman" panose="02020603050405020304" pitchFamily="18" charset="0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endParaRPr lang="en-US" altLang="zh-CN" sz="3500" b="1" dirty="0" smtClean="0">
              <a:latin typeface="Times New Roman" panose="02020603050405020304" pitchFamily="18" charset="0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dirty="0" smtClean="0">
                <a:latin typeface="Times New Roman" panose="02020603050405020304" pitchFamily="18" charset="0"/>
              </a:rPr>
              <a:t>2. I could not find a space to park my  car/the cinema had a big car park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endParaRPr lang="en-US" altLang="zh-CN" sz="3500" b="1" dirty="0" smtClean="0">
              <a:latin typeface="Times New Roman" panose="02020603050405020304" pitchFamily="18" charset="0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endParaRPr lang="en-US" altLang="zh-CN" sz="3500" b="1" dirty="0" smtClean="0">
              <a:latin typeface="Times New Roman" panose="02020603050405020304" pitchFamily="18" charset="0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endParaRPr lang="zh-CN" altLang="en-US" sz="3500" b="1" dirty="0" smtClean="0">
              <a:latin typeface="Times New Roman" panose="02020603050405020304" pitchFamily="18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539750" y="1628775"/>
            <a:ext cx="8458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>
              <a:spcBef>
                <a:spcPct val="20000"/>
              </a:spcBef>
            </a:pPr>
            <a:r>
              <a:rPr lang="en-US" altLang="zh-CN" sz="3100" b="1" dirty="0">
                <a:solidFill>
                  <a:srgbClr val="0066FF"/>
                </a:solidFill>
                <a:latin typeface="Comic Sans MS" panose="030F0702030302020204" pitchFamily="66" charset="0"/>
              </a:rPr>
              <a:t>Although/Though</a:t>
            </a:r>
            <a:r>
              <a:rPr lang="en-US" altLang="zh-CN" sz="3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I left early to avoid </a:t>
            </a:r>
          </a:p>
          <a:p>
            <a:pPr defTabSz="913130">
              <a:spcBef>
                <a:spcPct val="20000"/>
              </a:spcBef>
            </a:pPr>
            <a:r>
              <a:rPr lang="en-US" altLang="zh-CN" sz="3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rush hour, there was a lot of traffic</a:t>
            </a:r>
          </a:p>
          <a:p>
            <a:pPr defTabSz="913130">
              <a:spcBef>
                <a:spcPct val="20000"/>
              </a:spcBef>
            </a:pPr>
            <a:r>
              <a:rPr lang="en-US" altLang="zh-CN" sz="3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in the streets.	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636588" y="4600575"/>
            <a:ext cx="7872412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spcBef>
                <a:spcPct val="50000"/>
              </a:spcBef>
            </a:pPr>
            <a:r>
              <a:rPr lang="en-US" altLang="zh-CN" sz="3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I could not find a space to park my car, </a:t>
            </a:r>
            <a:r>
              <a:rPr lang="en-US" altLang="zh-CN" sz="3100" b="1" dirty="0">
                <a:solidFill>
                  <a:srgbClr val="0066FF"/>
                </a:solidFill>
                <a:latin typeface="Comic Sans MS" panose="030F0702030302020204" pitchFamily="66" charset="0"/>
              </a:rPr>
              <a:t>although/thoug</a:t>
            </a:r>
            <a:r>
              <a:rPr lang="en-US" altLang="zh-CN" sz="3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 the cinema had a big car park.</a:t>
            </a:r>
            <a:endParaRPr lang="en-US" altLang="zh-CN" sz="31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8788"/>
            <a:ext cx="8229600" cy="5667375"/>
          </a:xfrm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dirty="0" smtClean="0">
                <a:latin typeface="Times New Roman" panose="02020603050405020304" pitchFamily="18" charset="0"/>
              </a:rPr>
              <a:t>3. I finally got a ticket/my seat was in the last row in the corner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endParaRPr lang="en-US" altLang="zh-CN" sz="3500" b="1" dirty="0" smtClean="0">
              <a:latin typeface="Times New Roman" panose="02020603050405020304" pitchFamily="18" charset="0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endParaRPr lang="en-US" altLang="zh-CN" sz="3500" b="1" dirty="0" smtClean="0">
              <a:latin typeface="Times New Roman" panose="02020603050405020304" pitchFamily="18" charset="0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dirty="0" smtClean="0">
                <a:latin typeface="Times New Roman" panose="02020603050405020304" pitchFamily="18" charset="0"/>
              </a:rPr>
              <a:t>4. people kept coming in/the film had already been on for 15 minutes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dirty="0" smtClean="0">
                <a:latin typeface="Times New Roman" panose="02020603050405020304" pitchFamily="18" charset="0"/>
              </a:rPr>
              <a:t> </a:t>
            </a:r>
            <a:endParaRPr lang="en-US" altLang="zh-CN" sz="3500" b="1" dirty="0" smtClean="0">
              <a:latin typeface="Times New Roman" panose="02020603050405020304" pitchFamily="18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531813" y="1719263"/>
            <a:ext cx="8612187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>
              <a:spcBef>
                <a:spcPct val="20000"/>
              </a:spcBef>
            </a:pPr>
            <a:r>
              <a:rPr lang="en-US" altLang="zh-CN" sz="3100" b="1" dirty="0">
                <a:solidFill>
                  <a:srgbClr val="0066FF"/>
                </a:solidFill>
                <a:latin typeface="Comic Sans MS" panose="030F0702030302020204" pitchFamily="66" charset="0"/>
              </a:rPr>
              <a:t>Although/Though</a:t>
            </a:r>
            <a:r>
              <a:rPr lang="en-US" altLang="zh-CN" sz="3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I finally got a ticket, </a:t>
            </a:r>
          </a:p>
          <a:p>
            <a:pPr defTabSz="913130">
              <a:spcBef>
                <a:spcPct val="20000"/>
              </a:spcBef>
            </a:pPr>
            <a:r>
              <a:rPr lang="en-US" altLang="zh-CN" sz="3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my seat was in the last row in the comer.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66713" y="4149725"/>
            <a:ext cx="8777287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>
              <a:spcBef>
                <a:spcPct val="20000"/>
              </a:spcBef>
            </a:pPr>
            <a:r>
              <a:rPr lang="en-US" altLang="zh-CN" sz="3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People kept coming in, </a:t>
            </a:r>
            <a:r>
              <a:rPr lang="en-US" altLang="zh-CN" sz="3100" b="1" dirty="0">
                <a:solidFill>
                  <a:srgbClr val="0066FF"/>
                </a:solidFill>
                <a:latin typeface="Comic Sans MS" panose="030F0702030302020204" pitchFamily="66" charset="0"/>
              </a:rPr>
              <a:t>although/though </a:t>
            </a:r>
            <a:r>
              <a:rPr lang="en-US" altLang="zh-CN" sz="3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</a:t>
            </a:r>
          </a:p>
          <a:p>
            <a:pPr defTabSz="913130">
              <a:spcBef>
                <a:spcPct val="20000"/>
              </a:spcBef>
            </a:pPr>
            <a:r>
              <a:rPr lang="en-US" altLang="zh-CN" sz="31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film had already been on for 15 minutes.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39763"/>
            <a:ext cx="8229600" cy="5040312"/>
          </a:xfrm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smtClean="0">
                <a:latin typeface="Times New Roman" panose="02020603050405020304" pitchFamily="18" charset="0"/>
              </a:rPr>
              <a:t>5.I felt very hot/I only had a T-shirt on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smtClean="0">
                <a:latin typeface="Times New Roman" panose="02020603050405020304" pitchFamily="18" charset="0"/>
              </a:rPr>
              <a:t>  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endParaRPr lang="en-US" altLang="zh-CN" sz="3500" b="1" smtClean="0">
              <a:latin typeface="Times New Roman" panose="02020603050405020304" pitchFamily="18" charset="0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smtClean="0">
                <a:latin typeface="Times New Roman" panose="02020603050405020304" pitchFamily="18" charset="0"/>
              </a:rPr>
              <a:t>6.some people were talking loudly/they were told to keep quiet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endParaRPr lang="zh-CN" altLang="en-US" sz="3500" b="1" smtClean="0">
              <a:latin typeface="Times New Roman" panose="02020603050405020304" pitchFamily="18" charset="0"/>
            </a:endParaRP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444500" y="1449388"/>
            <a:ext cx="7110413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en-US" sz="3100" b="1">
                <a:solidFill>
                  <a:srgbClr val="FF0000"/>
                </a:solidFill>
                <a:latin typeface="Comic Sans MS" panose="030F0702030302020204" pitchFamily="66" charset="0"/>
              </a:rPr>
              <a:t>I felt very hot</a:t>
            </a:r>
            <a:r>
              <a:rPr lang="en-US" altLang="zh-CN" sz="3100" b="1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US" altLang="en-US" sz="3100" b="1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100" b="1">
                <a:solidFill>
                  <a:srgbClr val="0066FF"/>
                </a:solidFill>
                <a:latin typeface="Comic Sans MS" panose="030F0702030302020204" pitchFamily="66" charset="0"/>
              </a:rPr>
              <a:t>although/though</a:t>
            </a:r>
            <a:r>
              <a:rPr lang="en-US" altLang="zh-CN" sz="3100" b="1">
                <a:solidFill>
                  <a:srgbClr val="FF0000"/>
                </a:solidFill>
                <a:latin typeface="Comic Sans MS" panose="030F0702030302020204" pitchFamily="66" charset="0"/>
              </a:rPr>
              <a:t> I</a:t>
            </a:r>
          </a:p>
          <a:p>
            <a:pPr defTabSz="913130"/>
            <a:r>
              <a:rPr lang="en-US" altLang="zh-CN" sz="3100" b="1">
                <a:solidFill>
                  <a:srgbClr val="FF0000"/>
                </a:solidFill>
                <a:latin typeface="Comic Sans MS" panose="030F0702030302020204" pitchFamily="66" charset="0"/>
              </a:rPr>
              <a:t>only had a T-shirt on.	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444500" y="3787775"/>
            <a:ext cx="705802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>
              <a:spcBef>
                <a:spcPct val="2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Comic Sans MS" panose="030F0702030302020204" pitchFamily="66" charset="0"/>
              </a:rPr>
              <a:t>Some people were talking loudly, </a:t>
            </a:r>
          </a:p>
          <a:p>
            <a:pPr defTabSz="913130">
              <a:spcBef>
                <a:spcPct val="20000"/>
              </a:spcBef>
            </a:pPr>
            <a:r>
              <a:rPr lang="en-US" altLang="zh-CN" sz="3100" b="1">
                <a:solidFill>
                  <a:srgbClr val="0066FF"/>
                </a:solidFill>
                <a:latin typeface="Comic Sans MS" panose="030F0702030302020204" pitchFamily="66" charset="0"/>
              </a:rPr>
              <a:t>although/though</a:t>
            </a:r>
            <a:r>
              <a:rPr lang="en-US" altLang="zh-CN" sz="3100" b="1">
                <a:solidFill>
                  <a:srgbClr val="FF0000"/>
                </a:solidFill>
                <a:latin typeface="Comic Sans MS" panose="030F0702030302020204" pitchFamily="66" charset="0"/>
              </a:rPr>
              <a:t> they were told to</a:t>
            </a:r>
          </a:p>
          <a:p>
            <a:pPr defTabSz="913130">
              <a:spcBef>
                <a:spcPct val="2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Comic Sans MS" panose="030F0702030302020204" pitchFamily="66" charset="0"/>
              </a:rPr>
              <a:t>keep quiet.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168525"/>
            <a:ext cx="8434388" cy="3179763"/>
          </a:xfrm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800" b="1" dirty="0" smtClean="0">
                <a:latin typeface="Times New Roman" panose="02020603050405020304" pitchFamily="18" charset="0"/>
              </a:rPr>
              <a:t>We can use </a:t>
            </a:r>
            <a:r>
              <a:rPr lang="en-US" altLang="zh-CN" sz="3800" b="1" dirty="0" smtClean="0">
                <a:solidFill>
                  <a:srgbClr val="0066FF"/>
                </a:solidFill>
                <a:latin typeface="Times New Roman" panose="02020603050405020304" pitchFamily="18" charset="0"/>
              </a:rPr>
              <a:t>although/though</a:t>
            </a:r>
            <a:r>
              <a:rPr lang="en-US" altLang="zh-CN" sz="3800" b="1" dirty="0" smtClean="0">
                <a:latin typeface="Times New Roman" panose="02020603050405020304" pitchFamily="18" charset="0"/>
              </a:rPr>
              <a:t> at the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800" b="1" dirty="0" smtClean="0">
                <a:latin typeface="Times New Roman" panose="02020603050405020304" pitchFamily="18" charset="0"/>
              </a:rPr>
              <a:t>_______ (beginning, end) or in the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800" b="1" dirty="0" smtClean="0">
                <a:latin typeface="Times New Roman" panose="02020603050405020304" pitchFamily="18" charset="0"/>
              </a:rPr>
              <a:t>_______(middle, end) of a sentence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800" b="1" dirty="0" smtClean="0">
                <a:latin typeface="Times New Roman" panose="02020603050405020304" pitchFamily="18" charset="0"/>
              </a:rPr>
              <a:t>to introduce a clause.</a:t>
            </a:r>
          </a:p>
        </p:txBody>
      </p:sp>
      <p:sp>
        <p:nvSpPr>
          <p:cNvPr id="30723" name="WordArt 4"/>
          <p:cNvSpPr>
            <a:spLocks noChangeArrowheads="1" noChangeShapeType="1" noTextEdit="1"/>
          </p:cNvSpPr>
          <p:nvPr/>
        </p:nvSpPr>
        <p:spPr bwMode="auto">
          <a:xfrm>
            <a:off x="2651125" y="458788"/>
            <a:ext cx="3073400" cy="15938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Work out</a:t>
            </a:r>
          </a:p>
          <a:p>
            <a:pPr algn="ctr"/>
            <a:r>
              <a:rPr lang="en-US" altLang="zh-CN" sz="3600" b="1" kern="10" dirty="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the rule!</a:t>
            </a:r>
            <a:endParaRPr lang="zh-CN" altLang="en-US" sz="3600" b="1" kern="10" dirty="0">
              <a:ln w="12700">
                <a:solidFill>
                  <a:srgbClr val="B2B2B2"/>
                </a:solidFill>
                <a:rou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57163" y="2978150"/>
            <a:ext cx="230346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3600" b="1">
                <a:solidFill>
                  <a:srgbClr val="FF0066"/>
                </a:solidFill>
                <a:latin typeface="Comic Sans MS" panose="030F0702030302020204" pitchFamily="66" charset="0"/>
              </a:rPr>
              <a:t>beginning</a:t>
            </a:r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349250" y="3698875"/>
            <a:ext cx="16986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3600" b="1">
                <a:solidFill>
                  <a:srgbClr val="FF0066"/>
                </a:solidFill>
                <a:latin typeface="Comic Sans MS" panose="030F0702030302020204" pitchFamily="66" charset="0"/>
              </a:rPr>
              <a:t>middle</a:t>
            </a:r>
          </a:p>
        </p:txBody>
      </p:sp>
      <p:pic>
        <p:nvPicPr>
          <p:cNvPr id="30726" name="Picture 7" descr="u=2287427792,1825768175&amp;fm=90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458788"/>
            <a:ext cx="2014537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07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639763"/>
            <a:ext cx="8229600" cy="809625"/>
          </a:xfrm>
        </p:spPr>
        <p:txBody>
          <a:bodyPr lIns="91423" tIns="45712" rIns="91423" bIns="45712"/>
          <a:lstStyle/>
          <a:p>
            <a:r>
              <a:rPr lang="en-US" altLang="zh-CN" sz="4000" b="1" smtClean="0">
                <a:solidFill>
                  <a:srgbClr val="FF6600"/>
                </a:solidFill>
              </a:rPr>
              <a:t>Using so ... that and such ... that</a:t>
            </a:r>
          </a:p>
        </p:txBody>
      </p:sp>
      <p:sp>
        <p:nvSpPr>
          <p:cNvPr id="31747" name="Rectangle 3" descr="再生纸"/>
          <p:cNvSpPr>
            <a:spLocks noGrp="1" noChangeArrowheads="1"/>
          </p:cNvSpPr>
          <p:nvPr>
            <p:ph type="body" idx="4294967295"/>
          </p:nvPr>
        </p:nvSpPr>
        <p:spPr>
          <a:xfrm>
            <a:off x="792163" y="2168525"/>
            <a:ext cx="8351837" cy="2701925"/>
          </a:xfrm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333399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We use </a:t>
            </a:r>
            <a:r>
              <a:rPr lang="en-US" altLang="zh-CN" sz="3500" b="1" smtClean="0">
                <a:solidFill>
                  <a:srgbClr val="FF3399"/>
                </a:solidFill>
                <a:latin typeface="Times New Roman" panose="02020603050405020304" pitchFamily="18" charset="0"/>
              </a:rPr>
              <a:t>so ... that</a:t>
            </a: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or </a:t>
            </a:r>
            <a:r>
              <a:rPr lang="en-US" altLang="zh-CN" sz="3500" b="1" smtClean="0">
                <a:solidFill>
                  <a:srgbClr val="FF3399"/>
                </a:solidFill>
                <a:latin typeface="Times New Roman" panose="02020603050405020304" pitchFamily="18" charset="0"/>
              </a:rPr>
              <a:t>such ... that</a:t>
            </a: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to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emphasize the qualities or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characteristics of somebody or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something and show the result of it.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252413" y="728663"/>
            <a:ext cx="6731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100" b="1">
                <a:solidFill>
                  <a:srgbClr val="0066FF"/>
                </a:solidFill>
                <a:latin typeface="Comic Sans MS" panose="030F0702030302020204" pitchFamily="66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925513" y="2079625"/>
            <a:ext cx="7773987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I am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 u="sng">
                <a:solidFill>
                  <a:srgbClr val="0066FF"/>
                </a:solidFill>
                <a:latin typeface="Times New Roman" panose="02020603050405020304" pitchFamily="18" charset="0"/>
              </a:rPr>
              <a:t>good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>
                <a:latin typeface="Times New Roman" panose="02020603050405020304" pitchFamily="18" charset="0"/>
              </a:rPr>
              <a:t> I should be in Hollywood instead.</a:t>
            </a:r>
          </a:p>
        </p:txBody>
      </p:sp>
      <p:pic>
        <p:nvPicPr>
          <p:cNvPr id="356358" name="Picture 6" descr="u=1720158424,1982412645&amp;fm=21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7663" y="2168525"/>
            <a:ext cx="5778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6359" name="Picture 7" descr="u=1720158424,1982412645&amp;fm=21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250" y="3968750"/>
            <a:ext cx="5778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Rectangle 8"/>
          <p:cNvSpPr>
            <a:spLocks noChangeArrowheads="1"/>
          </p:cNvSpPr>
          <p:nvPr/>
        </p:nvSpPr>
        <p:spPr bwMode="auto">
          <a:xfrm>
            <a:off x="927100" y="3968750"/>
            <a:ext cx="765810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The actress worked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zh-CN" sz="3600" b="1" u="sng">
                <a:solidFill>
                  <a:srgbClr val="0066FF"/>
                </a:solidFill>
                <a:latin typeface="Times New Roman" panose="02020603050405020304" pitchFamily="18" charset="0"/>
              </a:rPr>
              <a:t>hard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that</a:t>
            </a:r>
            <a:r>
              <a:rPr lang="en-US" altLang="zh-CN" sz="3600" b="1">
                <a:latin typeface="Times New Roman" panose="02020603050405020304" pitchFamily="18" charset="0"/>
              </a:rPr>
              <a:t> she </a:t>
            </a:r>
          </a:p>
          <a:p>
            <a:pPr defTabSz="913130"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did not have a day off last year.</a:t>
            </a:r>
          </a:p>
        </p:txBody>
      </p:sp>
      <p:sp>
        <p:nvSpPr>
          <p:cNvPr id="32774" name="Rectangle 10"/>
          <p:cNvSpPr>
            <a:spLocks noChangeArrowheads="1"/>
          </p:cNvSpPr>
          <p:nvPr/>
        </p:nvSpPr>
        <p:spPr bwMode="auto">
          <a:xfrm>
            <a:off x="731838" y="458788"/>
            <a:ext cx="7758112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spcBef>
                <a:spcPct val="20000"/>
              </a:spcBef>
            </a:pPr>
            <a:r>
              <a:rPr lang="en-US" altLang="zh-CN" sz="3600" b="1">
                <a:solidFill>
                  <a:srgbClr val="990000"/>
                </a:solidFill>
                <a:latin typeface="Times New Roman" panose="02020603050405020304" pitchFamily="18" charset="0"/>
              </a:rPr>
              <a:t>We use </a:t>
            </a:r>
            <a:r>
              <a:rPr lang="en-US" altLang="zh-CN" sz="3600" b="1" u="sng">
                <a:solidFill>
                  <a:srgbClr val="0066FF"/>
                </a:solidFill>
                <a:latin typeface="Times New Roman" panose="02020603050405020304" pitchFamily="18" charset="0"/>
              </a:rPr>
              <a:t>an adjective</a:t>
            </a:r>
            <a:r>
              <a:rPr lang="en-US" altLang="zh-CN" sz="3600" b="1">
                <a:solidFill>
                  <a:srgbClr val="990000"/>
                </a:solidFill>
                <a:latin typeface="Times New Roman" panose="02020603050405020304" pitchFamily="18" charset="0"/>
              </a:rPr>
              <a:t> or an adverb </a:t>
            </a:r>
          </a:p>
          <a:p>
            <a:pPr defTabSz="913130">
              <a:spcBef>
                <a:spcPct val="20000"/>
              </a:spcBef>
            </a:pPr>
            <a:r>
              <a:rPr lang="en-US" altLang="zh-CN" sz="3600" b="1">
                <a:solidFill>
                  <a:srgbClr val="990000"/>
                </a:solidFill>
                <a:latin typeface="Times New Roman" panose="02020603050405020304" pitchFamily="18" charset="0"/>
              </a:rPr>
              <a:t>between </a:t>
            </a: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zh-CN" sz="3600" b="1">
                <a:solidFill>
                  <a:srgbClr val="990000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>
                <a:solidFill>
                  <a:srgbClr val="99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6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6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6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1020763" y="2079625"/>
            <a:ext cx="78708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marL="342900" indent="-342900" defTabSz="913130"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Millie is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such </a:t>
            </a:r>
            <a:r>
              <a:rPr lang="en-US" altLang="zh-CN" sz="3600" b="1" u="sng">
                <a:solidFill>
                  <a:srgbClr val="0066FF"/>
                </a:solidFill>
                <a:latin typeface="Times New Roman" panose="02020603050405020304" pitchFamily="18" charset="0"/>
              </a:rPr>
              <a:t>a good storyteller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that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</a:p>
          <a:p>
            <a:pPr marL="342900" indent="-342900" defTabSz="913130"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she could write exciting scripts.</a:t>
            </a:r>
          </a:p>
          <a:p>
            <a:pPr marL="342900" indent="-342900" defTabSz="913130">
              <a:spcBef>
                <a:spcPct val="20000"/>
              </a:spcBef>
            </a:pP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827088" y="549275"/>
            <a:ext cx="7516812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>
              <a:spcBef>
                <a:spcPct val="20000"/>
              </a:spcBef>
            </a:pPr>
            <a:r>
              <a:rPr lang="en-US" altLang="zh-CN" sz="3600" b="1">
                <a:solidFill>
                  <a:srgbClr val="990000"/>
                </a:solidFill>
                <a:latin typeface="Times New Roman" panose="02020603050405020304" pitchFamily="18" charset="0"/>
              </a:rPr>
              <a:t>We use </a:t>
            </a:r>
            <a:r>
              <a:rPr lang="en-US" altLang="zh-CN" sz="3600" b="1" u="sng">
                <a:solidFill>
                  <a:srgbClr val="0066FF"/>
                </a:solidFill>
                <a:latin typeface="Times New Roman" panose="02020603050405020304" pitchFamily="18" charset="0"/>
              </a:rPr>
              <a:t>a noun phrase</a:t>
            </a:r>
            <a:r>
              <a:rPr lang="en-US" altLang="zh-CN" sz="3600" b="1">
                <a:solidFill>
                  <a:srgbClr val="990000"/>
                </a:solidFill>
                <a:latin typeface="Times New Roman" panose="02020603050405020304" pitchFamily="18" charset="0"/>
              </a:rPr>
              <a:t> between </a:t>
            </a: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such</a:t>
            </a:r>
          </a:p>
          <a:p>
            <a:pPr defTabSz="913130">
              <a:spcBef>
                <a:spcPct val="20000"/>
              </a:spcBef>
            </a:pPr>
            <a:r>
              <a:rPr lang="en-US" altLang="zh-CN" sz="3600" b="1">
                <a:solidFill>
                  <a:srgbClr val="99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>
                <a:solidFill>
                  <a:srgbClr val="99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pic>
        <p:nvPicPr>
          <p:cNvPr id="358406" name="Picture 6" descr="u=1720158424,1982412645&amp;fm=21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4500" y="2079625"/>
            <a:ext cx="5778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07" name="Picture 7" descr="u=1720158424,1982412645&amp;fm=21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4500" y="4149725"/>
            <a:ext cx="5778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8" name="Rectangle 9"/>
          <p:cNvSpPr>
            <a:spLocks noChangeArrowheads="1"/>
          </p:cNvSpPr>
          <p:nvPr/>
        </p:nvSpPr>
        <p:spPr bwMode="auto">
          <a:xfrm>
            <a:off x="1020763" y="4149725"/>
            <a:ext cx="7869237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It was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such </a:t>
            </a:r>
            <a:r>
              <a:rPr lang="en-US" altLang="zh-CN" sz="3600" b="1" u="sng">
                <a:solidFill>
                  <a:srgbClr val="0066FF"/>
                </a:solidFill>
                <a:latin typeface="Times New Roman" panose="02020603050405020304" pitchFamily="18" charset="0"/>
              </a:rPr>
              <a:t>an exciting script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that</a:t>
            </a:r>
            <a:r>
              <a:rPr lang="en-US" altLang="zh-CN" sz="3600" b="1">
                <a:latin typeface="Times New Roman" panose="02020603050405020304" pitchFamily="18" charset="0"/>
              </a:rPr>
              <a:t> she </a:t>
            </a:r>
          </a:p>
          <a:p>
            <a:pPr defTabSz="913130"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read it through without stopping.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7163" y="1965325"/>
            <a:ext cx="8637587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1. so…that</a:t>
            </a:r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引导结果状语从句</a:t>
            </a:r>
          </a:p>
          <a:p>
            <a:pPr>
              <a:spcBef>
                <a:spcPct val="2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so …that</a:t>
            </a:r>
            <a:r>
              <a:rPr lang="zh-CN" altLang="en-US" sz="3600" b="1" dirty="0">
                <a:latin typeface="Times New Roman" panose="02020603050405020304" pitchFamily="18" charset="0"/>
              </a:rPr>
              <a:t>句型中的</a:t>
            </a:r>
            <a:r>
              <a:rPr lang="en-US" altLang="zh-CN" sz="3600" b="1" dirty="0">
                <a:latin typeface="Times New Roman" panose="02020603050405020304" pitchFamily="18" charset="0"/>
              </a:rPr>
              <a:t>so</a:t>
            </a:r>
            <a:r>
              <a:rPr lang="zh-CN" altLang="en-US" sz="3600" b="1" dirty="0">
                <a:latin typeface="Times New Roman" panose="02020603050405020304" pitchFamily="18" charset="0"/>
              </a:rPr>
              <a:t>是副词，常用来  </a:t>
            </a:r>
          </a:p>
          <a:p>
            <a:pPr>
              <a:spcBef>
                <a:spcPct val="2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    修饰形容词或副词，常用句型为：</a:t>
            </a:r>
          </a:p>
          <a:p>
            <a:pPr>
              <a:spcBef>
                <a:spcPct val="20000"/>
              </a:spcBef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主语 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+ 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谓语动词 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+so +adv./</a:t>
            </a:r>
            <a:r>
              <a:rPr lang="en-US" altLang="zh-CN" sz="36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adj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.+that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从句</a:t>
            </a:r>
          </a:p>
          <a:p>
            <a:pPr>
              <a:spcBef>
                <a:spcPct val="2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如：</a:t>
            </a:r>
            <a:r>
              <a:rPr lang="en-US" altLang="zh-CN" sz="3600" b="1" dirty="0">
                <a:latin typeface="Times New Roman" panose="02020603050405020304" pitchFamily="18" charset="0"/>
              </a:rPr>
              <a:t>The boy ran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zh-CN" sz="3600" b="1" dirty="0">
                <a:latin typeface="Times New Roman" panose="02020603050405020304" pitchFamily="18" charset="0"/>
              </a:rPr>
              <a:t>fast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 dirty="0">
                <a:latin typeface="Times New Roman" panose="02020603050405020304" pitchFamily="18" charset="0"/>
              </a:rPr>
              <a:t> I couldn’t   </a:t>
            </a:r>
          </a:p>
          <a:p>
            <a:pPr>
              <a:spcBef>
                <a:spcPct val="2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        catch him. </a:t>
            </a:r>
            <a:r>
              <a:rPr lang="zh-CN" altLang="en-US" sz="3600" b="1" dirty="0">
                <a:latin typeface="Times New Roman" panose="02020603050405020304" pitchFamily="18" charset="0"/>
              </a:rPr>
              <a:t>那个男孩跑的如此快以至  </a:t>
            </a:r>
          </a:p>
          <a:p>
            <a:pPr>
              <a:spcBef>
                <a:spcPct val="2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        于我追不上他。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158163" cy="1530350"/>
          </a:xfr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</a:extLst>
        </p:spPr>
        <p:txBody>
          <a:bodyPr lIns="91423" tIns="45712" rIns="91423" bIns="45712"/>
          <a:lstStyle/>
          <a:p>
            <a:pPr algn="l"/>
            <a:r>
              <a:rPr lang="en-US" altLang="zh-CN" b="1" dirty="0" smtClean="0"/>
              <a:t>so …that </a:t>
            </a:r>
            <a:r>
              <a:rPr lang="zh-CN" altLang="en-US" b="1" dirty="0" smtClean="0"/>
              <a:t>与</a:t>
            </a:r>
            <a:r>
              <a:rPr lang="en-US" altLang="zh-CN" b="1" dirty="0" smtClean="0"/>
              <a:t>such… that</a:t>
            </a:r>
          </a:p>
        </p:txBody>
      </p:sp>
      <p:pic>
        <p:nvPicPr>
          <p:cNvPr id="34820" name="Picture 4" descr="u=1122834770,404244898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5463" y="277813"/>
            <a:ext cx="1100137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44500" y="639763"/>
            <a:ext cx="8001000" cy="462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2. such …that…</a:t>
            </a:r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作“如此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以致于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…”   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解，连接一个表示结果的状语从句。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 与</a:t>
            </a:r>
            <a:r>
              <a:rPr lang="en-US" altLang="zh-CN" sz="3600" b="1" dirty="0">
                <a:latin typeface="Times New Roman" panose="02020603050405020304" pitchFamily="18" charset="0"/>
              </a:rPr>
              <a:t>so…that  </a:t>
            </a:r>
            <a:r>
              <a:rPr lang="zh-CN" altLang="en-US" sz="3600" b="1" dirty="0">
                <a:latin typeface="Times New Roman" panose="02020603050405020304" pitchFamily="18" charset="0"/>
              </a:rPr>
              <a:t>意思相同，但用法不同。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如：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so…that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这一结构中，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so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后边可加形容词或副词，  而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后边要用名词（这个名词前面可以带形容词，也可以不带）。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43188" y="188913"/>
            <a:ext cx="6500812" cy="717550"/>
          </a:xfrm>
        </p:spPr>
        <p:txBody>
          <a:bodyPr lIns="91423" tIns="45712" rIns="91423" bIns="45712"/>
          <a:lstStyle/>
          <a:p>
            <a:r>
              <a:rPr lang="en-US" altLang="zh-CN" sz="4100" b="1" dirty="0" smtClean="0">
                <a:solidFill>
                  <a:srgbClr val="FF6600"/>
                </a:solidFill>
              </a:rPr>
              <a:t>Using although/though</a:t>
            </a:r>
          </a:p>
        </p:txBody>
      </p:sp>
      <p:sp>
        <p:nvSpPr>
          <p:cNvPr id="16387" name="Rectangle 3" descr="再生纸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68413"/>
            <a:ext cx="8229600" cy="2098675"/>
          </a:xfrm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3366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We use </a:t>
            </a:r>
            <a:r>
              <a:rPr lang="en-US" altLang="zh-CN" sz="35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although/though</a:t>
            </a:r>
            <a:r>
              <a:rPr lang="en-US" altLang="zh-CN" sz="35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to contrast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two clauses. </a:t>
            </a:r>
            <a:r>
              <a:rPr lang="en-US" altLang="zh-CN" sz="35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Although </a:t>
            </a:r>
            <a:r>
              <a:rPr lang="en-US" altLang="zh-CN" sz="35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is more formal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than </a:t>
            </a:r>
            <a:r>
              <a:rPr lang="en-US" altLang="zh-CN" sz="3500" b="1" dirty="0" smtClean="0">
                <a:solidFill>
                  <a:srgbClr val="FF3399"/>
                </a:solidFill>
                <a:latin typeface="Times New Roman" panose="02020603050405020304" pitchFamily="18" charset="0"/>
              </a:rPr>
              <a:t>though</a:t>
            </a:r>
            <a:r>
              <a:rPr lang="en-US" altLang="zh-CN" sz="35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25513" y="188913"/>
            <a:ext cx="67151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100" b="1">
                <a:solidFill>
                  <a:srgbClr val="0066FF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27088" y="3787775"/>
            <a:ext cx="8159750" cy="241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Colette insisted that Hepburn was the  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perfect girl for the lead role in the play,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although</a:t>
            </a:r>
            <a:r>
              <a:rPr lang="en-US" altLang="zh-CN" sz="3600" b="1" dirty="0">
                <a:latin typeface="Times New Roman" panose="02020603050405020304" pitchFamily="18" charset="0"/>
              </a:rPr>
              <a:t> Hepburn had never played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any major roles before.</a:t>
            </a:r>
          </a:p>
        </p:txBody>
      </p:sp>
      <p:pic>
        <p:nvPicPr>
          <p:cNvPr id="348168" name="Picture 8" descr="u=1720158424,1982412645&amp;fm=2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2413" y="3698875"/>
            <a:ext cx="630237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52413" y="609600"/>
            <a:ext cx="8662987" cy="542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marL="342900" indent="-3429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arenR"/>
            </a:pP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a(an)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＋单数可数名词＋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that…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He is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such</a:t>
            </a:r>
            <a:r>
              <a:rPr lang="en-US" altLang="zh-CN" sz="3600" b="1" dirty="0">
                <a:latin typeface="Times New Roman" panose="02020603050405020304" pitchFamily="18" charset="0"/>
              </a:rPr>
              <a:t> a clever boy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that</a:t>
            </a:r>
            <a:r>
              <a:rPr lang="en-US" altLang="zh-CN" sz="3600" b="1" dirty="0">
                <a:latin typeface="Times New Roman" panose="02020603050405020304" pitchFamily="18" charset="0"/>
              </a:rPr>
              <a:t> everybody likes him.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2) such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＋不可数名词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+ that…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He has made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such </a:t>
            </a:r>
            <a:r>
              <a:rPr lang="en-US" altLang="zh-CN" sz="3600" b="1" dirty="0">
                <a:latin typeface="Times New Roman" panose="02020603050405020304" pitchFamily="18" charset="0"/>
              </a:rPr>
              <a:t>great progress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 dirty="0">
                <a:latin typeface="Times New Roman" panose="02020603050405020304" pitchFamily="18" charset="0"/>
              </a:rPr>
              <a:t> the teachers are pleased with him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adj.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＋复数名词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+that…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They are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such</a:t>
            </a:r>
            <a:r>
              <a:rPr lang="en-US" altLang="zh-CN" sz="3600" b="1" dirty="0">
                <a:latin typeface="Times New Roman" panose="02020603050405020304" pitchFamily="18" charset="0"/>
              </a:rPr>
              <a:t> interesting novels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 dirty="0">
                <a:latin typeface="Times New Roman" panose="02020603050405020304" pitchFamily="18" charset="0"/>
              </a:rPr>
              <a:t> I want to read them once again.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277813"/>
            <a:ext cx="9144000" cy="595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>
                <a:latin typeface="Times New Roman" panose="02020603050405020304" pitchFamily="18" charset="0"/>
              </a:rPr>
              <a:t>                     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如果名词前由表示量的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many,  </a:t>
            </a:r>
          </a:p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                     much, few, little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等词所修饰的  </a:t>
            </a:r>
          </a:p>
          <a:p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                     话，则不用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such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而用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so 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。</a:t>
            </a:r>
          </a:p>
          <a:p>
            <a:endParaRPr lang="zh-CN" altLang="en-US" sz="36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r>
              <a:rPr lang="zh-CN" altLang="en-US" sz="3600" b="1">
                <a:latin typeface="Times New Roman" panose="02020603050405020304" pitchFamily="18" charset="0"/>
              </a:rPr>
              <a:t>如：</a:t>
            </a:r>
            <a:r>
              <a:rPr lang="en-US" altLang="zh-CN" sz="3600" b="1">
                <a:latin typeface="Times New Roman" panose="02020603050405020304" pitchFamily="18" charset="0"/>
              </a:rPr>
              <a:t>He had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many </a:t>
            </a:r>
            <a:r>
              <a:rPr lang="en-US" altLang="zh-CN" sz="3600" b="1">
                <a:latin typeface="Times New Roman" panose="02020603050405020304" pitchFamily="18" charset="0"/>
              </a:rPr>
              <a:t>falls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that </a:t>
            </a:r>
            <a:r>
              <a:rPr lang="en-US" altLang="zh-CN" sz="3600" b="1">
                <a:latin typeface="Times New Roman" panose="02020603050405020304" pitchFamily="18" charset="0"/>
              </a:rPr>
              <a:t>he was black 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and blue all over.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</a:t>
            </a:r>
            <a:r>
              <a:rPr lang="zh-CN" altLang="en-US" sz="3600" b="1">
                <a:latin typeface="Times New Roman" panose="02020603050405020304" pitchFamily="18" charset="0"/>
              </a:rPr>
              <a:t>他摔了很多跤，以致于全身上下青一             </a:t>
            </a:r>
          </a:p>
          <a:p>
            <a:r>
              <a:rPr lang="zh-CN" altLang="en-US" sz="3600" b="1">
                <a:latin typeface="Times New Roman" panose="02020603050405020304" pitchFamily="18" charset="0"/>
              </a:rPr>
              <a:t>        块，紫一块的。</a:t>
            </a:r>
          </a:p>
          <a:p>
            <a:r>
              <a:rPr lang="zh-CN" altLang="en-US" sz="3600" b="1">
                <a:latin typeface="Times New Roman" panose="02020603050405020304" pitchFamily="18" charset="0"/>
              </a:rPr>
              <a:t>         </a:t>
            </a:r>
            <a:r>
              <a:rPr lang="en-US" altLang="zh-CN" sz="3600" b="1">
                <a:latin typeface="Times New Roman" panose="02020603050405020304" pitchFamily="18" charset="0"/>
              </a:rPr>
              <a:t>He had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little </a:t>
            </a:r>
            <a:r>
              <a:rPr lang="en-US" altLang="zh-CN" sz="3600" b="1">
                <a:latin typeface="Times New Roman" panose="02020603050405020304" pitchFamily="18" charset="0"/>
              </a:rPr>
              <a:t>education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>
                <a:latin typeface="Times New Roman" panose="02020603050405020304" pitchFamily="18" charset="0"/>
              </a:rPr>
              <a:t> he was 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 unfit for this job.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 </a:t>
            </a:r>
            <a:r>
              <a:rPr lang="zh-CN" altLang="en-US" sz="3600" b="1">
                <a:latin typeface="Times New Roman" panose="02020603050405020304" pitchFamily="18" charset="0"/>
              </a:rPr>
              <a:t>他所受教育很少，不适合做这个工作。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0" y="0"/>
            <a:ext cx="2746375" cy="2070100"/>
            <a:chOff x="0" y="0"/>
            <a:chExt cx="1298" cy="1043"/>
          </a:xfrm>
        </p:grpSpPr>
        <p:sp>
          <p:nvSpPr>
            <p:cNvPr id="37892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1270" cy="1043"/>
            </a:xfrm>
            <a:prstGeom prst="irregularSeal2">
              <a:avLst/>
            </a:prstGeom>
            <a:gradFill rotWithShape="1">
              <a:gsLst>
                <a:gs pos="0">
                  <a:srgbClr val="FEE7F2"/>
                </a:gs>
                <a:gs pos="17999">
                  <a:srgbClr val="FBD49C"/>
                </a:gs>
                <a:gs pos="39000">
                  <a:srgbClr val="FBA97D"/>
                </a:gs>
                <a:gs pos="64000">
                  <a:srgbClr val="FAC77D"/>
                </a:gs>
                <a:gs pos="82001">
                  <a:srgbClr val="FEE7F2"/>
                </a:gs>
                <a:gs pos="100000">
                  <a:srgbClr val="FBEAC7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FF6600"/>
              </a:solidFill>
              <a:prstDash val="sysDot"/>
              <a:miter lim="800000"/>
            </a:ln>
          </p:spPr>
          <p:txBody>
            <a:bodyPr wrap="none" lIns="118515" tIns="59258" rIns="118515" bIns="59258" anchor="ctr"/>
            <a:lstStyle/>
            <a:p>
              <a:pPr algn="ctr" defTabSz="913130"/>
              <a:endParaRPr lang="zh-CN" altLang="zh-CN" b="1">
                <a:latin typeface="Comic Sans MS" panose="030F0702030302020204" pitchFamily="66" charset="0"/>
              </a:endParaRPr>
            </a:p>
          </p:txBody>
        </p:sp>
        <p:sp>
          <p:nvSpPr>
            <p:cNvPr id="37893" name="Text Box 6"/>
            <p:cNvSpPr txBox="1">
              <a:spLocks noChangeArrowheads="1"/>
            </p:cNvSpPr>
            <p:nvPr/>
          </p:nvSpPr>
          <p:spPr bwMode="auto">
            <a:xfrm rot="-2429062">
              <a:off x="119" y="231"/>
              <a:ext cx="117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18515" tIns="59258" rIns="118515" bIns="59258">
              <a:spAutoFit/>
            </a:bodyPr>
            <a:lstStyle>
              <a:lvl1pPr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963930" indent="-3714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48145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207327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667000" indent="-297180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31242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5814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40386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4958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5200" b="1">
                  <a:solidFill>
                    <a:srgbClr val="FF6600"/>
                  </a:solidFill>
                  <a:latin typeface="Comic Sans MS" panose="030F0702030302020204" pitchFamily="66" charset="0"/>
                  <a:ea typeface="华文隶书" panose="02010800040101010101" pitchFamily="2" charset="-122"/>
                </a:rPr>
                <a:t>注意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 lIns="91423" tIns="45712" rIns="91423" bIns="45712"/>
          <a:lstStyle/>
          <a:p>
            <a:r>
              <a:rPr lang="en-US" altLang="zh-CN" sz="4000" b="1" smtClean="0">
                <a:solidFill>
                  <a:srgbClr val="003399"/>
                </a:solidFill>
                <a:latin typeface="Comic Sans MS" panose="030F0702030302020204" pitchFamily="66" charset="0"/>
              </a:rPr>
              <a:t>Talking about Audrey Hepburn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0575" y="1538288"/>
            <a:ext cx="8353425" cy="3332162"/>
          </a:xfrm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smtClean="0">
                <a:latin typeface="Times New Roman" panose="02020603050405020304" pitchFamily="18" charset="0"/>
              </a:rPr>
              <a:t>Shirley does not know who Audrey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smtClean="0">
                <a:latin typeface="Times New Roman" panose="02020603050405020304" pitchFamily="18" charset="0"/>
              </a:rPr>
              <a:t>Hepburn</a:t>
            </a:r>
            <a:r>
              <a:rPr lang="en-US" altLang="zh-CN" sz="3500" b="1" smtClean="0">
                <a:latin typeface="Times New Roman" panose="02020603050405020304" pitchFamily="18" charset="0"/>
              </a:rPr>
              <a:t> was. </a:t>
            </a:r>
            <a:r>
              <a:rPr lang="en-US" altLang="zh-CN" sz="3500" b="1" i="1" smtClean="0">
                <a:latin typeface="Times New Roman" panose="02020603050405020304" pitchFamily="18" charset="0"/>
              </a:rPr>
              <a:t>Amy is telling her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smtClean="0">
                <a:latin typeface="Times New Roman" panose="02020603050405020304" pitchFamily="18" charset="0"/>
              </a:rPr>
              <a:t>something</a:t>
            </a:r>
            <a:r>
              <a:rPr lang="en-US" altLang="zh-CN" sz="3500" b="1" smtClean="0">
                <a:latin typeface="Times New Roman" panose="02020603050405020304" pitchFamily="18" charset="0"/>
              </a:rPr>
              <a:t> </a:t>
            </a:r>
            <a:r>
              <a:rPr lang="en-US" altLang="zh-CN" sz="3500" b="1" i="1" smtClean="0">
                <a:latin typeface="Times New Roman" panose="02020603050405020304" pitchFamily="18" charset="0"/>
              </a:rPr>
              <a:t>about Hepburn. Help Amy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smtClean="0">
                <a:latin typeface="Times New Roman" panose="02020603050405020304" pitchFamily="18" charset="0"/>
              </a:rPr>
              <a:t>join her sentences with </a:t>
            </a:r>
            <a:r>
              <a:rPr lang="en-US" altLang="zh-CN" sz="3500" b="1" i="1" smtClean="0">
                <a:solidFill>
                  <a:srgbClr val="FF3399"/>
                </a:solidFill>
                <a:latin typeface="Times New Roman" panose="02020603050405020304" pitchFamily="18" charset="0"/>
              </a:rPr>
              <a:t>so ... that</a:t>
            </a:r>
            <a:r>
              <a:rPr lang="en-US" altLang="zh-CN" sz="3500" b="1" i="1" smtClean="0">
                <a:latin typeface="Times New Roman" panose="02020603050405020304" pitchFamily="18" charset="0"/>
              </a:rPr>
              <a:t> and  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smtClean="0">
                <a:solidFill>
                  <a:srgbClr val="FF3399"/>
                </a:solidFill>
                <a:latin typeface="Times New Roman" panose="02020603050405020304" pitchFamily="18" charset="0"/>
              </a:rPr>
              <a:t>such</a:t>
            </a:r>
            <a:r>
              <a:rPr lang="en-US" altLang="zh-CN" sz="3500" b="1" smtClean="0">
                <a:solidFill>
                  <a:srgbClr val="FF3399"/>
                </a:solidFill>
                <a:latin typeface="Times New Roman" panose="02020603050405020304" pitchFamily="18" charset="0"/>
              </a:rPr>
              <a:t> ... </a:t>
            </a:r>
            <a:r>
              <a:rPr lang="en-US" altLang="zh-CN" sz="3500" b="1" i="1" smtClean="0">
                <a:solidFill>
                  <a:srgbClr val="FF3399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500" b="1" i="1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5" y="4778375"/>
            <a:ext cx="364807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4553" name="Picture 9" descr="u=2335775679,837155494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458788"/>
            <a:ext cx="2867025" cy="315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4559" name="Picture 15" descr="20120607104902_x24Zv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16613" y="277813"/>
            <a:ext cx="2884487" cy="345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4557" name="Picture 13" descr="u=3591286725,3945853212&amp;fm=21&amp;gp=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51125" y="2079625"/>
            <a:ext cx="35814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45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45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645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645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645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645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4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349250" y="277813"/>
            <a:ext cx="8542338" cy="598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marL="444500" indent="-444500" defTabSz="913130">
              <a:buFontTx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Hepburn was very beautiful. Many  </a:t>
            </a:r>
          </a:p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    people were amazed by her beauty.	</a:t>
            </a:r>
          </a:p>
          <a:p>
            <a:pPr marL="444500" indent="-444500"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2. Hepburn was a kind lady. She spent her last few years working with UNICEF to help poor children all over the world.</a:t>
            </a:r>
          </a:p>
          <a:p>
            <a:pPr marL="444500" indent="-444500"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marL="444500" indent="-444500"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marL="444500" indent="-444500" defTabSz="913130"/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40963" name="Rectangle 5"/>
          <p:cNvSpPr>
            <a:spLocks noChangeArrowheads="1"/>
          </p:cNvSpPr>
          <p:nvPr/>
        </p:nvSpPr>
        <p:spPr bwMode="auto">
          <a:xfrm>
            <a:off x="827088" y="1449388"/>
            <a:ext cx="759142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Hepburn was </a:t>
            </a:r>
            <a:r>
              <a:rPr lang="en-US" altLang="zh-CN" sz="3100" b="1">
                <a:solidFill>
                  <a:srgbClr val="0066FF"/>
                </a:solidFill>
                <a:latin typeface="Comic Sans MS" panose="030F0702030302020204" pitchFamily="66" charset="0"/>
              </a:rPr>
              <a:t>so</a:t>
            </a:r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 beautiful </a:t>
            </a:r>
            <a:r>
              <a:rPr lang="en-US" altLang="zh-CN" sz="3100" b="1">
                <a:solidFill>
                  <a:srgbClr val="0066FF"/>
                </a:solidFill>
                <a:latin typeface="Comic Sans MS" panose="030F0702030302020204" pitchFamily="66" charset="0"/>
              </a:rPr>
              <a:t>that</a:t>
            </a:r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 many </a:t>
            </a:r>
          </a:p>
          <a:p>
            <a:pPr defTabSz="913130"/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people were amazed by her beauty.</a:t>
            </a:r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792163" y="4689475"/>
            <a:ext cx="835183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Hepburn was </a:t>
            </a:r>
            <a:r>
              <a:rPr lang="en-US" altLang="zh-CN" sz="3100" b="1">
                <a:solidFill>
                  <a:srgbClr val="0066FF"/>
                </a:solidFill>
                <a:latin typeface="Comic Sans MS" panose="030F0702030302020204" pitchFamily="66" charset="0"/>
              </a:rPr>
              <a:t>such</a:t>
            </a:r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 a kind lady</a:t>
            </a:r>
            <a:r>
              <a:rPr lang="en-US" altLang="zh-CN" sz="3100" b="1">
                <a:solidFill>
                  <a:srgbClr val="0066FF"/>
                </a:solidFill>
                <a:latin typeface="Comic Sans MS" panose="030F0702030302020204" pitchFamily="66" charset="0"/>
              </a:rPr>
              <a:t> that </a:t>
            </a:r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she spent her last few years working with</a:t>
            </a:r>
          </a:p>
          <a:p>
            <a:pPr defTabSz="913130"/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UNICEF to help poor children all over the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444500" y="549275"/>
            <a:ext cx="8699500" cy="545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3.Hepburm acted very well. Some people</a:t>
            </a:r>
          </a:p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   mistook her for a real princess.</a:t>
            </a:r>
          </a:p>
          <a:p>
            <a:pPr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4.Hepburn was a great actress. She'll always be remembered.</a:t>
            </a:r>
          </a:p>
          <a:p>
            <a:pPr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defTabSz="913130"/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41987" name="Rectangle 6"/>
          <p:cNvSpPr>
            <a:spLocks noChangeArrowheads="1"/>
          </p:cNvSpPr>
          <p:nvPr/>
        </p:nvSpPr>
        <p:spPr bwMode="auto">
          <a:xfrm>
            <a:off x="539750" y="4600575"/>
            <a:ext cx="8062913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Hepburn was </a:t>
            </a:r>
            <a:r>
              <a:rPr lang="en-US" altLang="zh-CN" sz="3100" b="1">
                <a:solidFill>
                  <a:srgbClr val="0066FF"/>
                </a:solidFill>
                <a:latin typeface="Comic Sans MS" panose="030F0702030302020204" pitchFamily="66" charset="0"/>
              </a:rPr>
              <a:t>such</a:t>
            </a:r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 a great actress </a:t>
            </a:r>
            <a:r>
              <a:rPr lang="en-US" altLang="zh-CN" sz="3100" b="1">
                <a:solidFill>
                  <a:srgbClr val="0066FF"/>
                </a:solidFill>
                <a:latin typeface="Comic Sans MS" panose="030F0702030302020204" pitchFamily="66" charset="0"/>
              </a:rPr>
              <a:t>that</a:t>
            </a:r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 she will always be remembered.	</a:t>
            </a:r>
          </a:p>
        </p:txBody>
      </p:sp>
      <p:sp>
        <p:nvSpPr>
          <p:cNvPr id="41988" name="Rectangle 7"/>
          <p:cNvSpPr>
            <a:spLocks noChangeArrowheads="1"/>
          </p:cNvSpPr>
          <p:nvPr/>
        </p:nvSpPr>
        <p:spPr bwMode="auto">
          <a:xfrm>
            <a:off x="636588" y="2079625"/>
            <a:ext cx="81565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Hepburn acted </a:t>
            </a:r>
            <a:r>
              <a:rPr lang="en-US" altLang="zh-CN" sz="3100" b="1">
                <a:solidFill>
                  <a:srgbClr val="0066FF"/>
                </a:solidFill>
                <a:latin typeface="Comic Sans MS" panose="030F0702030302020204" pitchFamily="66" charset="0"/>
              </a:rPr>
              <a:t>so</a:t>
            </a:r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 well </a:t>
            </a:r>
            <a:r>
              <a:rPr lang="en-US" altLang="zh-CN" sz="3100" b="1">
                <a:solidFill>
                  <a:srgbClr val="0066FF"/>
                </a:solidFill>
                <a:latin typeface="Comic Sans MS" panose="030F0702030302020204" pitchFamily="66" charset="0"/>
              </a:rPr>
              <a:t>that</a:t>
            </a:r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 some people</a:t>
            </a:r>
          </a:p>
          <a:p>
            <a:pPr defTabSz="913130"/>
            <a:r>
              <a:rPr lang="en-US" altLang="zh-CN" sz="3100" b="1">
                <a:solidFill>
                  <a:srgbClr val="FF0066"/>
                </a:solidFill>
                <a:latin typeface="Comic Sans MS" panose="030F0702030302020204" pitchFamily="66" charset="0"/>
              </a:rPr>
              <a:t>mistook her for a real princess.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4"/>
          <p:cNvSpPr>
            <a:spLocks noChangeArrowheads="1" noChangeShapeType="1" noTextEdit="1"/>
          </p:cNvSpPr>
          <p:nvPr/>
        </p:nvSpPr>
        <p:spPr bwMode="auto">
          <a:xfrm>
            <a:off x="2844800" y="549275"/>
            <a:ext cx="3071813" cy="15938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Work out</a:t>
            </a:r>
          </a:p>
          <a:p>
            <a:pPr algn="ctr"/>
            <a:r>
              <a:rPr lang="en-US" altLang="zh-CN" sz="3600" b="1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the rule!</a:t>
            </a:r>
            <a:endParaRPr lang="zh-CN" altLang="en-US" sz="3600" b="1" kern="10">
              <a:ln w="12700">
                <a:solidFill>
                  <a:srgbClr val="B2B2B2"/>
                </a:solidFill>
                <a:rou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pic>
        <p:nvPicPr>
          <p:cNvPr id="43011" name="Picture 5" descr="u=2287427792,1825768175&amp;fm=90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0763" y="549275"/>
            <a:ext cx="2014537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349250" y="2619375"/>
            <a:ext cx="82550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en-US" altLang="zh-CN" sz="4100" b="1">
                <a:latin typeface="Times New Roman" panose="02020603050405020304" pitchFamily="18" charset="0"/>
              </a:rPr>
              <a:t>We use an ________ or an ______ between so and that</a:t>
            </a:r>
            <a:r>
              <a:rPr lang="zh-CN" altLang="en-US" sz="4100" b="1">
                <a:latin typeface="Times New Roman" panose="02020603050405020304" pitchFamily="18" charset="0"/>
              </a:rPr>
              <a:t>，</a:t>
            </a:r>
          </a:p>
          <a:p>
            <a:pPr defTabSz="913130"/>
            <a:r>
              <a:rPr lang="en-US" altLang="zh-CN" sz="4100" b="1">
                <a:latin typeface="Times New Roman" panose="02020603050405020304" pitchFamily="18" charset="0"/>
              </a:rPr>
              <a:t>We use a _____________between such and that.</a:t>
            </a:r>
          </a:p>
        </p:txBody>
      </p:sp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2940050" y="2619375"/>
            <a:ext cx="2320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4100" b="1">
                <a:solidFill>
                  <a:srgbClr val="FF0066"/>
                </a:solidFill>
                <a:latin typeface="Times New Roman" panose="02020603050405020304" pitchFamily="18" charset="0"/>
              </a:rPr>
              <a:t>adjective</a:t>
            </a:r>
          </a:p>
        </p:txBody>
      </p:sp>
      <p:sp>
        <p:nvSpPr>
          <p:cNvPr id="43014" name="Rectangle 10"/>
          <p:cNvSpPr>
            <a:spLocks noChangeArrowheads="1"/>
          </p:cNvSpPr>
          <p:nvPr/>
        </p:nvSpPr>
        <p:spPr bwMode="auto">
          <a:xfrm>
            <a:off x="6588125" y="2619375"/>
            <a:ext cx="18700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4100" b="1">
                <a:solidFill>
                  <a:srgbClr val="FF0066"/>
                </a:solidFill>
                <a:latin typeface="Times New Roman" panose="02020603050405020304" pitchFamily="18" charset="0"/>
              </a:rPr>
              <a:t>adverb</a:t>
            </a:r>
          </a:p>
        </p:txBody>
      </p:sp>
      <p:sp>
        <p:nvSpPr>
          <p:cNvPr id="43015" name="Rectangle 12"/>
          <p:cNvSpPr>
            <a:spLocks noChangeArrowheads="1"/>
          </p:cNvSpPr>
          <p:nvPr/>
        </p:nvSpPr>
        <p:spPr bwMode="auto">
          <a:xfrm>
            <a:off x="2844800" y="3879850"/>
            <a:ext cx="31178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4100" b="1">
                <a:solidFill>
                  <a:srgbClr val="FF0066"/>
                </a:solidFill>
                <a:latin typeface="Times New Roman" panose="02020603050405020304" pitchFamily="18" charset="0"/>
              </a:rPr>
              <a:t>noun </a:t>
            </a:r>
            <a:r>
              <a:rPr lang="en-US" altLang="zh-CN" sz="4100" b="1" u="sng">
                <a:solidFill>
                  <a:srgbClr val="FF0066"/>
                </a:solidFill>
                <a:latin typeface="Times New Roman" panose="02020603050405020304" pitchFamily="18" charset="0"/>
              </a:rPr>
              <a:t>phrase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  <p:bldP spid="430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5168900" cy="993775"/>
          </a:xfrm>
        </p:spPr>
        <p:txBody>
          <a:bodyPr lIns="91423" tIns="45712" rIns="91423" bIns="45712"/>
          <a:lstStyle/>
          <a:p>
            <a:r>
              <a:rPr lang="en-US" altLang="zh-CN" b="1" dirty="0" smtClean="0">
                <a:solidFill>
                  <a:srgbClr val="FF6600"/>
                </a:solidFill>
              </a:rPr>
              <a:t>Using so that</a:t>
            </a:r>
          </a:p>
        </p:txBody>
      </p:sp>
      <p:sp>
        <p:nvSpPr>
          <p:cNvPr id="44035" name="Rectangle 3" descr="再生纸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8900"/>
            <a:ext cx="7199313" cy="2520950"/>
          </a:xfrm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333399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/>
          <a:lstStyle/>
          <a:p>
            <a:pPr marL="265430" indent="-265430" defTabSz="70485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We use </a:t>
            </a:r>
            <a:r>
              <a:rPr lang="en-US" altLang="zh-CN" sz="3500" b="1" smtClean="0">
                <a:solidFill>
                  <a:srgbClr val="FF3399"/>
                </a:solidFill>
                <a:latin typeface="Times New Roman" panose="02020603050405020304" pitchFamily="18" charset="0"/>
              </a:rPr>
              <a:t>so that</a:t>
            </a: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to talk about the </a:t>
            </a:r>
          </a:p>
          <a:p>
            <a:pPr marL="265430" indent="-265430" defTabSz="70485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purpose of doing something. We </a:t>
            </a:r>
          </a:p>
          <a:p>
            <a:pPr marL="265430" indent="-265430" defTabSz="70485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usually use </a:t>
            </a:r>
            <a:r>
              <a:rPr lang="en-US" altLang="zh-CN" sz="3500" b="1" smtClean="0">
                <a:solidFill>
                  <a:srgbClr val="FF3399"/>
                </a:solidFill>
                <a:latin typeface="Times New Roman" panose="02020603050405020304" pitchFamily="18" charset="0"/>
              </a:rPr>
              <a:t>can, will, could or may</a:t>
            </a: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marL="265430" indent="-265430" defTabSz="70485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35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after so that.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212850" y="309563"/>
            <a:ext cx="5794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4100" b="1">
                <a:solidFill>
                  <a:srgbClr val="0066FF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117600" y="4330700"/>
            <a:ext cx="767873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en-US" altLang="zh-CN" sz="3100" b="1">
                <a:latin typeface="Comic Sans MS" panose="030F0702030302020204" pitchFamily="66" charset="0"/>
              </a:rPr>
              <a:t>Hepburn spent her last few years working closely with UNICEF </a:t>
            </a:r>
            <a:r>
              <a:rPr lang="en-US" altLang="zh-CN" sz="3100" b="1">
                <a:solidFill>
                  <a:srgbClr val="FF3399"/>
                </a:solidFill>
                <a:latin typeface="Comic Sans MS" panose="030F0702030302020204" pitchFamily="66" charset="0"/>
              </a:rPr>
              <a:t>so that</a:t>
            </a:r>
            <a:r>
              <a:rPr lang="en-US" altLang="zh-CN" sz="3100" b="1">
                <a:latin typeface="Comic Sans MS" panose="030F0702030302020204" pitchFamily="66" charset="0"/>
              </a:rPr>
              <a:t> she could help poor children in different part of the world.</a:t>
            </a:r>
          </a:p>
        </p:txBody>
      </p:sp>
      <p:pic>
        <p:nvPicPr>
          <p:cNvPr id="363526" name="Picture 6" descr="u=1720158424,1982412645&amp;fm=2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4330700"/>
            <a:ext cx="57785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3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52413" y="549275"/>
            <a:ext cx="8458200" cy="564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so that</a:t>
            </a:r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引导目的状语从句时，表示“以便；为了”，从句中常使用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can /could /may /might /will /would /should</a:t>
            </a:r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等情态动词或助动词；此时可与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in order that</a:t>
            </a:r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换。</a:t>
            </a:r>
            <a:r>
              <a:rPr lang="zh-CN" altLang="en-US" sz="3600" b="1">
                <a:latin typeface="Times New Roman" panose="02020603050405020304" pitchFamily="18" charset="0"/>
              </a:rPr>
              <a:t>如：</a:t>
            </a:r>
          </a:p>
          <a:p>
            <a:pPr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I spend more time learning English every day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so that</a:t>
            </a:r>
            <a:r>
              <a:rPr lang="en-US" altLang="zh-CN" sz="3600" b="1">
                <a:latin typeface="Times New Roman" panose="02020603050405020304" pitchFamily="18" charset="0"/>
              </a:rPr>
              <a:t>(in order that) I can make greater progress this year.</a:t>
            </a:r>
          </a:p>
          <a:p>
            <a:pPr>
              <a:spcBef>
                <a:spcPct val="2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为了今年取得更大进步，我每天用了更多的时间学英语。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91423" tIns="45712" rIns="91423" bIns="45712"/>
          <a:lstStyle/>
          <a:p>
            <a:r>
              <a:rPr lang="en-US" altLang="zh-CN" sz="4000" b="1" smtClean="0">
                <a:solidFill>
                  <a:srgbClr val="003399"/>
                </a:solidFill>
                <a:latin typeface="Times New Roman" panose="02020603050405020304" pitchFamily="18" charset="0"/>
              </a:rPr>
              <a:t>Talking about Chinese action films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smtClean="0">
                <a:latin typeface="Times New Roman" panose="02020603050405020304" pitchFamily="18" charset="0"/>
              </a:rPr>
              <a:t>Simon is talking with Neil, his friend in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smtClean="0">
                <a:latin typeface="Times New Roman" panose="02020603050405020304" pitchFamily="18" charset="0"/>
              </a:rPr>
              <a:t>the UK, about Chinese action films</a:t>
            </a:r>
            <a:r>
              <a:rPr lang="en-US" altLang="zh-CN" sz="3500" b="1" smtClean="0">
                <a:latin typeface="Times New Roman" panose="02020603050405020304" pitchFamily="18" charset="0"/>
              </a:rPr>
              <a:t> </a:t>
            </a:r>
            <a:r>
              <a:rPr lang="en-US" altLang="zh-CN" sz="3500" b="1" i="1" smtClean="0">
                <a:latin typeface="Times New Roman" panose="02020603050405020304" pitchFamily="18" charset="0"/>
              </a:rPr>
              <a:t>on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smtClean="0">
                <a:latin typeface="Times New Roman" panose="02020603050405020304" pitchFamily="18" charset="0"/>
              </a:rPr>
              <a:t>the phone. Help Neil answer Simon's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smtClean="0">
                <a:latin typeface="Times New Roman" panose="02020603050405020304" pitchFamily="18" charset="0"/>
              </a:rPr>
              <a:t>questions. Put the words in brackets in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smtClean="0">
                <a:latin typeface="Times New Roman" panose="02020603050405020304" pitchFamily="18" charset="0"/>
              </a:rPr>
              <a:t>the correct order and join the two parts 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smtClean="0">
                <a:latin typeface="Times New Roman" panose="02020603050405020304" pitchFamily="18" charset="0"/>
              </a:rPr>
              <a:t>of each sentence with </a:t>
            </a:r>
            <a:r>
              <a:rPr lang="en-US" altLang="zh-CN" sz="3500" b="1" i="1" smtClean="0">
                <a:solidFill>
                  <a:srgbClr val="FF66CC"/>
                </a:solidFill>
                <a:latin typeface="Times New Roman" panose="02020603050405020304" pitchFamily="18" charset="0"/>
              </a:rPr>
              <a:t>so that</a:t>
            </a:r>
            <a:r>
              <a:rPr lang="en-US" altLang="zh-CN" sz="3500" b="1" i="1" smtClean="0">
                <a:latin typeface="Times New Roman" panose="02020603050405020304" pitchFamily="18" charset="0"/>
              </a:rPr>
              <a:t>.</a:t>
            </a:r>
            <a:endParaRPr lang="en-US" altLang="zh-CN" sz="3500" b="1" smtClean="0">
              <a:latin typeface="Times New Roman" panose="02020603050405020304" pitchFamily="18" charset="0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endParaRPr lang="zh-CN" altLang="en-US" sz="3500" b="1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9975" y="639763"/>
            <a:ext cx="8074025" cy="5486400"/>
          </a:xfrm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zh-CN" altLang="en-US" sz="3500" b="1" i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500" b="1" i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Although</a:t>
            </a:r>
            <a:r>
              <a:rPr lang="en-US" altLang="zh-CN" sz="3500" b="1" dirty="0" smtClean="0">
                <a:latin typeface="Times New Roman" panose="02020603050405020304" pitchFamily="18" charset="0"/>
              </a:rPr>
              <a:t> he was a great player at university, the NBA was not interested in him.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i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  Though</a:t>
            </a:r>
            <a:r>
              <a:rPr lang="en-US" altLang="zh-CN" sz="3500" b="1" dirty="0" smtClean="0">
                <a:latin typeface="Times New Roman" panose="02020603050405020304" pitchFamily="18" charset="0"/>
              </a:rPr>
              <a:t> I like acting, I'd rather be a director.</a:t>
            </a: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en-US" altLang="zh-CN" sz="3500" b="1" dirty="0" smtClean="0">
                <a:latin typeface="Times New Roman" panose="02020603050405020304" pitchFamily="18" charset="0"/>
              </a:rPr>
              <a:t>   The music for the Beijing Olympics uses traditional Chinese music and the sounds of an ancient Chinese bell, </a:t>
            </a:r>
            <a:r>
              <a:rPr lang="en-US" altLang="zh-CN" sz="3500" b="1" i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though</a:t>
            </a:r>
            <a:r>
              <a:rPr lang="en-US" altLang="zh-CN" sz="3500" b="1" dirty="0" smtClean="0">
                <a:latin typeface="Times New Roman" panose="02020603050405020304" pitchFamily="18" charset="0"/>
              </a:rPr>
              <a:t> it is in a Western style.</a:t>
            </a:r>
          </a:p>
        </p:txBody>
      </p:sp>
      <p:pic>
        <p:nvPicPr>
          <p:cNvPr id="17411" name="Picture 4" descr="u=1720158424,1982412645&amp;fm=2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4500" y="728663"/>
            <a:ext cx="63023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u=1720158424,1982412645&amp;fm=2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4500" y="3609975"/>
            <a:ext cx="63023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u=1720158424,1982412645&amp;fm=21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4500" y="2438400"/>
            <a:ext cx="630238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252413" y="639763"/>
            <a:ext cx="8701087" cy="491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marL="444500" indent="-444500" defTabSz="913130">
              <a:buFontTx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Simon: Are you interested in Chinese</a:t>
            </a:r>
          </a:p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                 action films?</a:t>
            </a:r>
          </a:p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    Neil:    Of course. __________________</a:t>
            </a:r>
          </a:p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                 ___________________________</a:t>
            </a:r>
          </a:p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                 ___________________________	</a:t>
            </a:r>
          </a:p>
          <a:p>
            <a:pPr marL="444500" indent="-444500"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marL="444500" indent="-444500" defTabSz="913130"/>
            <a:r>
              <a:rPr lang="en-US" altLang="zh-CN" sz="3600" b="1">
                <a:solidFill>
                  <a:srgbClr val="996633"/>
                </a:solidFill>
                <a:latin typeface="Times New Roman" panose="02020603050405020304" pitchFamily="18" charset="0"/>
              </a:rPr>
              <a:t>   (I have bought/more about Chinese</a:t>
            </a:r>
          </a:p>
          <a:p>
            <a:pPr marL="444500" indent="-444500" defTabSz="913130"/>
            <a:r>
              <a:rPr lang="en-US" altLang="zh-CN" sz="3600" b="1">
                <a:solidFill>
                  <a:srgbClr val="996633"/>
                </a:solidFill>
                <a:latin typeface="Times New Roman" panose="02020603050405020304" pitchFamily="18" charset="0"/>
              </a:rPr>
              <a:t>   kung fu/a lot of DVDs/I can learn)</a:t>
            </a:r>
          </a:p>
          <a:p>
            <a:pPr marL="444500" indent="-444500" defTabSz="913130"/>
            <a:endParaRPr lang="en-US" altLang="zh-CN" sz="3600" b="1">
              <a:solidFill>
                <a:srgbClr val="9966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2232025" y="1719263"/>
            <a:ext cx="6911975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 have bought a lot of </a:t>
            </a:r>
          </a:p>
          <a:p>
            <a:pPr defTabSz="913130"/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DVDs </a:t>
            </a: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so that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I can learn more</a:t>
            </a:r>
          </a:p>
          <a:p>
            <a:pPr defTabSz="913130"/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about Chinese kung fu.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252413" y="639763"/>
            <a:ext cx="8701087" cy="598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2. Simon: Are you going to introduce </a:t>
            </a:r>
          </a:p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                 Chinese kung fu to your friends</a:t>
            </a:r>
          </a:p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                 in the UK?</a:t>
            </a:r>
          </a:p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    Neil:     sure!______________________</a:t>
            </a:r>
          </a:p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                  __________________________</a:t>
            </a:r>
          </a:p>
          <a:p>
            <a:pPr marL="444500" indent="-444500" defTabSz="913130"/>
            <a:r>
              <a:rPr lang="en-US" altLang="zh-CN" sz="3600" b="1">
                <a:latin typeface="Times New Roman" panose="02020603050405020304" pitchFamily="18" charset="0"/>
              </a:rPr>
              <a:t>                  __________________________	</a:t>
            </a:r>
          </a:p>
          <a:p>
            <a:pPr marL="444500" indent="-444500"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marL="444500" indent="-444500" defTabSz="913130"/>
            <a:r>
              <a:rPr lang="en-US" altLang="zh-CN" sz="3600" b="1">
                <a:solidFill>
                  <a:srgbClr val="996633"/>
                </a:solidFill>
                <a:latin typeface="Times New Roman" panose="02020603050405020304" pitchFamily="18" charset="0"/>
              </a:rPr>
              <a:t>(what Chinese kung fu is all about/I will </a:t>
            </a:r>
          </a:p>
          <a:p>
            <a:pPr marL="444500" indent="-444500" defTabSz="913130"/>
            <a:r>
              <a:rPr lang="en-US" altLang="zh-CN" sz="3600" b="1">
                <a:solidFill>
                  <a:srgbClr val="996633"/>
                </a:solidFill>
                <a:latin typeface="Times New Roman" panose="02020603050405020304" pitchFamily="18" charset="0"/>
              </a:rPr>
              <a:t>lend them my DVDs/ they will learn)</a:t>
            </a:r>
          </a:p>
          <a:p>
            <a:pPr marL="444500" indent="-444500" defTabSz="913130"/>
            <a:endParaRPr lang="en-US" altLang="zh-CN" sz="3600" b="1">
              <a:solidFill>
                <a:srgbClr val="996633"/>
              </a:solidFill>
              <a:latin typeface="Times New Roman" panose="02020603050405020304" pitchFamily="18" charset="0"/>
            </a:endParaRPr>
          </a:p>
          <a:p>
            <a:pPr marL="444500" indent="-444500" defTabSz="913130"/>
            <a:endParaRPr lang="en-US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2363788" y="2259013"/>
            <a:ext cx="7104062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zh-CN" altLang="en-US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 will </a:t>
            </a:r>
            <a:r>
              <a:rPr lang="en-US" altLang="zh-CN" sz="3600" b="1" i="1">
                <a:solidFill>
                  <a:srgbClr val="FF0066"/>
                </a:solidFill>
                <a:latin typeface="Times New Roman" panose="02020603050405020304" pitchFamily="18" charset="0"/>
              </a:rPr>
              <a:t>lend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them my DVDs</a:t>
            </a:r>
          </a:p>
          <a:p>
            <a:pPr defTabSz="913130"/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so that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they will learn what Chinese kung fu is all about.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252413" y="639763"/>
            <a:ext cx="8447087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3.Simon: Has anybody taught you  </a:t>
            </a:r>
          </a:p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                Chinese kung fu?</a:t>
            </a:r>
          </a:p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   Neil:     Yes. ______________________</a:t>
            </a:r>
          </a:p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                 __________________________</a:t>
            </a:r>
          </a:p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                 __________________________</a:t>
            </a:r>
          </a:p>
          <a:p>
            <a:pPr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defTabSz="913130"/>
            <a:r>
              <a:rPr lang="en-US" altLang="zh-CN" sz="3600" b="1">
                <a:solidFill>
                  <a:srgbClr val="996633"/>
                </a:solidFill>
                <a:latin typeface="Times New Roman" panose="02020603050405020304" pitchFamily="18" charset="0"/>
              </a:rPr>
              <a:t>(I could improve/my skills/I attended/a course on Chinese kung fu)</a:t>
            </a:r>
          </a:p>
        </p:txBody>
      </p:sp>
      <p:sp>
        <p:nvSpPr>
          <p:cNvPr id="49155" name="Rectangle 6"/>
          <p:cNvSpPr>
            <a:spLocks noChangeArrowheads="1"/>
          </p:cNvSpPr>
          <p:nvPr/>
        </p:nvSpPr>
        <p:spPr bwMode="auto">
          <a:xfrm>
            <a:off x="2268538" y="1719263"/>
            <a:ext cx="6526212" cy="171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zh-CN" altLang="en-US" sz="3600" b="1">
                <a:solidFill>
                  <a:srgbClr val="FF3399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I attended a </a:t>
            </a:r>
            <a:r>
              <a:rPr lang="en-US" altLang="zh-CN" sz="3600" b="1" i="1">
                <a:solidFill>
                  <a:srgbClr val="FF3399"/>
                </a:solidFill>
                <a:latin typeface="Times New Roman" panose="02020603050405020304" pitchFamily="18" charset="0"/>
              </a:rPr>
              <a:t>course on</a:t>
            </a: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 Chinese kung fu </a:t>
            </a:r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so that</a:t>
            </a: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 I </a:t>
            </a:r>
            <a:r>
              <a:rPr lang="en-US" altLang="zh-CN" sz="3600" b="1" i="1">
                <a:solidFill>
                  <a:srgbClr val="FF3399"/>
                </a:solidFill>
                <a:latin typeface="Times New Roman" panose="02020603050405020304" pitchFamily="18" charset="0"/>
              </a:rPr>
              <a:t>could</a:t>
            </a: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 improve my skills.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252413" y="549275"/>
            <a:ext cx="8542337" cy="491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4. Simon: Who’s your favorite actor in   </a:t>
            </a:r>
          </a:p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                 Chinese action films?</a:t>
            </a:r>
          </a:p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    Neil:     Jackie Chan! ______________</a:t>
            </a:r>
          </a:p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                  _________________________</a:t>
            </a:r>
          </a:p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                  _________________________</a:t>
            </a:r>
          </a:p>
          <a:p>
            <a:pPr defTabSz="913130"/>
            <a:r>
              <a:rPr lang="en-US" altLang="zh-CN" sz="3600" b="1">
                <a:latin typeface="Times New Roman" panose="02020603050405020304" pitchFamily="18" charset="0"/>
              </a:rPr>
              <a:t>                  _________________________</a:t>
            </a:r>
          </a:p>
          <a:p>
            <a:pPr defTabSz="913130"/>
            <a:endParaRPr lang="en-US" altLang="zh-CN" sz="3600" b="1">
              <a:latin typeface="Times New Roman" panose="02020603050405020304" pitchFamily="18" charset="0"/>
            </a:endParaRPr>
          </a:p>
          <a:p>
            <a:pPr defTabSz="913130"/>
            <a:r>
              <a:rPr lang="en-US" altLang="zh-CN" sz="3600" b="1">
                <a:solidFill>
                  <a:srgbClr val="996633"/>
                </a:solidFill>
                <a:latin typeface="Times New Roman" panose="02020603050405020304" pitchFamily="18" charset="0"/>
              </a:rPr>
              <a:t>(I can see him/in my room/whenever I want/I have many pictures of him)</a:t>
            </a:r>
          </a:p>
        </p:txBody>
      </p:sp>
      <p:sp>
        <p:nvSpPr>
          <p:cNvPr id="50179" name="Rectangle 6"/>
          <p:cNvSpPr>
            <a:spLocks noChangeArrowheads="1"/>
          </p:cNvSpPr>
          <p:nvPr/>
        </p:nvSpPr>
        <p:spPr bwMode="auto">
          <a:xfrm>
            <a:off x="2363788" y="1628775"/>
            <a:ext cx="5883275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zh-CN" altLang="en-US" sz="3600" b="1">
                <a:solidFill>
                  <a:srgbClr val="FF3399"/>
                </a:solidFill>
                <a:latin typeface="Times New Roman" panose="02020603050405020304" pitchFamily="18" charset="0"/>
              </a:rPr>
              <a:t>                       </a:t>
            </a: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I have many  </a:t>
            </a:r>
          </a:p>
          <a:p>
            <a:pPr defTabSz="913130"/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pictures of him in my room </a:t>
            </a:r>
          </a:p>
          <a:p>
            <a:pPr defTabSz="913130"/>
            <a:r>
              <a:rPr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so that</a:t>
            </a:r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 I can see him </a:t>
            </a:r>
          </a:p>
          <a:p>
            <a:pPr defTabSz="913130"/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whenever I want.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444500" y="2798763"/>
            <a:ext cx="8489950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4100" b="1">
                <a:latin typeface="Times New Roman" panose="02020603050405020304" pitchFamily="18" charset="0"/>
              </a:rPr>
              <a:t>We use _________(so...that, so that)</a:t>
            </a:r>
          </a:p>
          <a:p>
            <a:pPr defTabSz="913130"/>
            <a:r>
              <a:rPr lang="en-US" altLang="zh-CN" sz="4100" b="1">
                <a:latin typeface="Times New Roman" panose="02020603050405020304" pitchFamily="18" charset="0"/>
              </a:rPr>
              <a:t>to talk about the purpose of doing </a:t>
            </a:r>
          </a:p>
          <a:p>
            <a:pPr defTabSz="913130"/>
            <a:r>
              <a:rPr lang="en-US" altLang="zh-CN" sz="4100" b="1">
                <a:latin typeface="Times New Roman" panose="02020603050405020304" pitchFamily="18" charset="0"/>
              </a:rPr>
              <a:t>something. We use __________</a:t>
            </a:r>
          </a:p>
          <a:p>
            <a:pPr defTabSz="913130"/>
            <a:r>
              <a:rPr lang="en-US" altLang="zh-CN" sz="4100" b="1">
                <a:latin typeface="Times New Roman" panose="02020603050405020304" pitchFamily="18" charset="0"/>
              </a:rPr>
              <a:t>(so ... that, so that) to talk about the</a:t>
            </a:r>
          </a:p>
          <a:p>
            <a:pPr defTabSz="913130"/>
            <a:r>
              <a:rPr lang="en-US" altLang="zh-CN" sz="4100" b="1">
                <a:latin typeface="Times New Roman" panose="02020603050405020304" pitchFamily="18" charset="0"/>
              </a:rPr>
              <a:t> result of something.</a:t>
            </a:r>
          </a:p>
        </p:txBody>
      </p:sp>
      <p:sp>
        <p:nvSpPr>
          <p:cNvPr id="51203" name="Rectangle 6"/>
          <p:cNvSpPr>
            <a:spLocks noChangeArrowheads="1"/>
          </p:cNvSpPr>
          <p:nvPr/>
        </p:nvSpPr>
        <p:spPr bwMode="auto">
          <a:xfrm>
            <a:off x="2746375" y="2798763"/>
            <a:ext cx="17954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4100" b="1">
                <a:solidFill>
                  <a:srgbClr val="FF3399"/>
                </a:solidFill>
                <a:latin typeface="Times New Roman" panose="02020603050405020304" pitchFamily="18" charset="0"/>
              </a:rPr>
              <a:t>so that</a:t>
            </a:r>
          </a:p>
        </p:txBody>
      </p:sp>
      <p:sp>
        <p:nvSpPr>
          <p:cNvPr id="51204" name="Rectangle 8"/>
          <p:cNvSpPr>
            <a:spLocks noChangeArrowheads="1"/>
          </p:cNvSpPr>
          <p:nvPr/>
        </p:nvSpPr>
        <p:spPr bwMode="auto">
          <a:xfrm>
            <a:off x="4956175" y="4057650"/>
            <a:ext cx="23368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4100" b="1">
                <a:solidFill>
                  <a:srgbClr val="FF3399"/>
                </a:solidFill>
                <a:latin typeface="Times New Roman" panose="02020603050405020304" pitchFamily="18" charset="0"/>
              </a:rPr>
              <a:t>so ... that</a:t>
            </a:r>
          </a:p>
        </p:txBody>
      </p:sp>
      <p:sp>
        <p:nvSpPr>
          <p:cNvPr id="51205" name="WordArt 9"/>
          <p:cNvSpPr>
            <a:spLocks noChangeArrowheads="1" noChangeShapeType="1" noTextEdit="1"/>
          </p:cNvSpPr>
          <p:nvPr/>
        </p:nvSpPr>
        <p:spPr bwMode="auto">
          <a:xfrm>
            <a:off x="2844800" y="819150"/>
            <a:ext cx="3071813" cy="15938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Work out</a:t>
            </a:r>
          </a:p>
          <a:p>
            <a:pPr algn="ctr"/>
            <a:r>
              <a:rPr lang="en-US" altLang="zh-CN" sz="3600" b="1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the rule!</a:t>
            </a:r>
            <a:endParaRPr lang="zh-CN" altLang="en-US" sz="3600" b="1" kern="10">
              <a:ln w="12700">
                <a:solidFill>
                  <a:srgbClr val="B2B2B2"/>
                </a:solidFill>
                <a:round/>
              </a:ln>
              <a:gradFill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pic>
        <p:nvPicPr>
          <p:cNvPr id="51206" name="Picture 10" descr="u=2287427792,1825768175&amp;fm=90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0763" y="819150"/>
            <a:ext cx="2014537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0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0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5120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4" descr="201110171115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1538288"/>
            <a:ext cx="6048375" cy="438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WordArt 5"/>
          <p:cNvSpPr>
            <a:spLocks noChangeArrowheads="1" noChangeShapeType="1" noTextEdit="1"/>
          </p:cNvSpPr>
          <p:nvPr/>
        </p:nvSpPr>
        <p:spPr bwMode="auto">
          <a:xfrm>
            <a:off x="2651125" y="2798763"/>
            <a:ext cx="3692525" cy="1477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FF66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Exercises</a:t>
            </a:r>
            <a:endParaRPr lang="zh-CN" altLang="en-US" sz="3600" b="1" kern="10" dirty="0">
              <a:ln w="19050">
                <a:solidFill>
                  <a:srgbClr val="FF66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305800" cy="489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marL="342900" indent="-3429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1. She bought a digital camera online ____ she would save a lot of time.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A. so that             B. as soon as 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C. no matter        D. such that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2. — _____ fine day it is today!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 — Yes, the sunshine is ___ beautiful that I'd like to go swimming in the sea.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A. How, such       B. What a, very   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C. How,  so          D. What a, so </a:t>
            </a:r>
          </a:p>
        </p:txBody>
      </p:sp>
      <p:pic>
        <p:nvPicPr>
          <p:cNvPr id="40965" name="Picture 5" descr="f25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349500"/>
            <a:ext cx="573087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f25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9413" y="5562600"/>
            <a:ext cx="5746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57200" y="485775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>
            <a:spAutoFit/>
          </a:bodyPr>
          <a:lstStyle/>
          <a:p>
            <a:pPr marL="1085850" indent="-1085850" defTabSz="1186180"/>
            <a:r>
              <a:rPr lang="zh-CN" altLang="en-US" sz="3400" b="1" dirty="0">
                <a:solidFill>
                  <a:srgbClr val="008000"/>
                </a:solidFill>
                <a:latin typeface="Arial Narrow" panose="020B0606020202030204" pitchFamily="34" charset="0"/>
              </a:rPr>
              <a:t>一、单项选择。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304800" y="242888"/>
            <a:ext cx="8763000" cy="632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>
            <a:spAutoFit/>
          </a:bodyPr>
          <a:lstStyle/>
          <a:p>
            <a:pPr marL="342900" indent="-342900" defTabSz="913130"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The camera is ___ expensive ____ I can't afford it. </a:t>
            </a:r>
          </a:p>
          <a:p>
            <a:pPr marL="342900" indent="-342900" defTabSz="913130"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A. so, that            B. such, that     </a:t>
            </a:r>
          </a:p>
          <a:p>
            <a:pPr marL="342900" indent="-342900" defTabSz="913130"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C. so, as to           D. enough, that </a:t>
            </a:r>
          </a:p>
          <a:p>
            <a:pPr marL="342900" indent="-342900" defTabSz="913130"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Miss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Gao</a:t>
            </a:r>
            <a:r>
              <a:rPr lang="en-US" altLang="zh-CN" sz="3600" b="1" dirty="0">
                <a:latin typeface="Times New Roman" panose="02020603050405020304" pitchFamily="18" charset="0"/>
              </a:rPr>
              <a:t> asked a question, but it was _______ that nobody could answer it. </a:t>
            </a:r>
          </a:p>
          <a:p>
            <a:pPr marL="342900" indent="-342900" defTabSz="913130"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A. very difficult         B. too difficult     </a:t>
            </a:r>
          </a:p>
          <a:p>
            <a:pPr marL="342900" indent="-342900" defTabSz="913130"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C. difficult enough    D. so difficult </a:t>
            </a:r>
          </a:p>
          <a:p>
            <a:pPr marL="342900" indent="-342900" defTabSz="913130"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5. To my surprise, he could get over ____ difficult problems that he succeeded at last. </a:t>
            </a:r>
          </a:p>
          <a:p>
            <a:pPr marL="342900" indent="-342900" defTabSz="913130"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A. so many             B. such many        </a:t>
            </a:r>
          </a:p>
          <a:p>
            <a:pPr marL="342900" indent="-342900" defTabSz="913130">
              <a:lnSpc>
                <a:spcPct val="9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C. so few                 D. such few </a:t>
            </a:r>
          </a:p>
        </p:txBody>
      </p:sp>
      <p:pic>
        <p:nvPicPr>
          <p:cNvPr id="36872" name="Picture 8" descr="f25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4050" y="1143000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3" name="Picture 9" descr="f25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2188" y="3581400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9" descr="f25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572125"/>
            <a:ext cx="565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57200" y="530225"/>
            <a:ext cx="82296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>
            <a:spAutoFit/>
          </a:bodyPr>
          <a:lstStyle/>
          <a:p>
            <a:pPr marL="1085850" indent="-1085850" defTabSz="1186180"/>
            <a:r>
              <a:rPr lang="zh-CN" altLang="en-US" sz="3400" b="1" dirty="0">
                <a:solidFill>
                  <a:srgbClr val="008000"/>
                </a:solidFill>
                <a:latin typeface="Arial Narrow" panose="020B0606020202030204" pitchFamily="34" charset="0"/>
              </a:rPr>
              <a:t>二、翻译下列句子。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33400" y="1365250"/>
            <a:ext cx="8229600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marL="342900" indent="-3429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1. </a:t>
            </a:r>
            <a:r>
              <a:rPr lang="zh-CN" altLang="en-US" sz="3600" b="1" dirty="0">
                <a:latin typeface="Times New Roman" panose="02020603050405020304" pitchFamily="18" charset="0"/>
              </a:rPr>
              <a:t>汽车虽然很旧，但跑起来仍然不错。</a:t>
            </a:r>
          </a:p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Although the car is old it still runs well.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lang="zh-CN" altLang="en-US" sz="3600" b="1" dirty="0">
                <a:latin typeface="Times New Roman" panose="02020603050405020304" pitchFamily="18" charset="0"/>
              </a:rPr>
              <a:t>尽管她只有</a:t>
            </a:r>
            <a:r>
              <a:rPr lang="en-US" altLang="zh-CN" sz="3600" b="1" dirty="0">
                <a:latin typeface="Times New Roman" panose="02020603050405020304" pitchFamily="18" charset="0"/>
              </a:rPr>
              <a:t>12</a:t>
            </a:r>
            <a:r>
              <a:rPr lang="zh-CN" altLang="en-US" sz="3600" b="1" dirty="0">
                <a:latin typeface="Times New Roman" panose="02020603050405020304" pitchFamily="18" charset="0"/>
              </a:rPr>
              <a:t>岁，她却比学校里的任何孩子跑得都快。</a:t>
            </a:r>
          </a:p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Though she was only twelve she could run faster than any kid in the school.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lang="zh-CN" altLang="en-US" sz="3600" b="1" dirty="0">
                <a:latin typeface="Times New Roman" panose="02020603050405020304" pitchFamily="18" charset="0"/>
              </a:rPr>
              <a:t>这个问题太难了，没有人能回答。</a:t>
            </a:r>
          </a:p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This question is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difficult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that 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nobody can answer it</a:t>
            </a:r>
            <a:r>
              <a:rPr lang="en-US" altLang="zh-CN" sz="3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57163" y="549275"/>
            <a:ext cx="8763000" cy="5078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4. </a:t>
            </a:r>
            <a:r>
              <a:rPr lang="zh-CN" altLang="en-US" sz="3600" b="1" dirty="0">
                <a:latin typeface="Times New Roman" panose="02020603050405020304" pitchFamily="18" charset="0"/>
              </a:rPr>
              <a:t>电影</a:t>
            </a:r>
            <a:r>
              <a:rPr lang="en-US" altLang="zh-CN" sz="3600" b="1" dirty="0">
                <a:latin typeface="Times New Roman" panose="02020603050405020304" pitchFamily="18" charset="0"/>
              </a:rPr>
              <a:t>《</a:t>
            </a:r>
            <a:r>
              <a:rPr lang="zh-CN" altLang="en-US" sz="3600" b="1" dirty="0">
                <a:latin typeface="Times New Roman" panose="02020603050405020304" pitchFamily="18" charset="0"/>
              </a:rPr>
              <a:t>罗马假日</a:t>
            </a:r>
            <a:r>
              <a:rPr lang="en-US" altLang="zh-CN" sz="3600" b="1" dirty="0">
                <a:latin typeface="Times New Roman" panose="02020603050405020304" pitchFamily="18" charset="0"/>
              </a:rPr>
              <a:t>》</a:t>
            </a:r>
            <a:r>
              <a:rPr lang="zh-CN" altLang="en-US" sz="3600" b="1" dirty="0">
                <a:latin typeface="Times New Roman" panose="02020603050405020304" pitchFamily="18" charset="0"/>
              </a:rPr>
              <a:t>非常精彩，我们想再看一次。</a:t>
            </a:r>
          </a:p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The film </a:t>
            </a:r>
            <a:r>
              <a:rPr lang="en-US" altLang="zh-CN" sz="36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Roman Holiday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wonderful 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we want to see it again.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5. </a:t>
            </a:r>
            <a:r>
              <a:rPr lang="zh-CN" altLang="en-US" sz="3600" b="1" dirty="0">
                <a:latin typeface="Times New Roman" panose="02020603050405020304" pitchFamily="18" charset="0"/>
              </a:rPr>
              <a:t>我戴眼镜是为了看得更清楚。</a:t>
            </a:r>
          </a:p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 wear glasses so that I can see more clearly.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6. </a:t>
            </a:r>
            <a:r>
              <a:rPr lang="zh-CN" altLang="en-US" sz="3600" b="1" dirty="0">
                <a:latin typeface="Times New Roman" panose="02020603050405020304" pitchFamily="18" charset="0"/>
              </a:rPr>
              <a:t>他借了很多书，以便在暑假里阅读。</a:t>
            </a:r>
          </a:p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He borrowed many books so that he could read them in the summer holiday</a:t>
            </a:r>
            <a:r>
              <a:rPr lang="en-US" altLang="zh-CN" sz="3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63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9888"/>
            <a:ext cx="8542338" cy="1528762"/>
          </a:xfrm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</a:extLst>
        </p:spPr>
        <p:txBody>
          <a:bodyPr lIns="91423" tIns="45712" rIns="91423" bIns="45712"/>
          <a:lstStyle/>
          <a:p>
            <a:r>
              <a:rPr lang="en-US" altLang="zh-CN" sz="4100" b="1" dirty="0" smtClean="0">
                <a:latin typeface="Times New Roman" panose="02020603050405020304" pitchFamily="18" charset="0"/>
              </a:rPr>
              <a:t>although</a:t>
            </a:r>
            <a:r>
              <a:rPr lang="ja-JP" altLang="en-US" sz="41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4100" b="1" dirty="0" smtClean="0">
                <a:latin typeface="Times New Roman" panose="02020603050405020304" pitchFamily="18" charset="0"/>
              </a:rPr>
              <a:t>though</a:t>
            </a:r>
            <a:r>
              <a:rPr lang="ja-JP" altLang="en-US" sz="41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引导的</a:t>
            </a:r>
            <a:r>
              <a:rPr lang="ja-JP" altLang="zh-CN" sz="41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/>
            </a:r>
            <a:br>
              <a:rPr lang="ja-JP" altLang="zh-CN" sz="41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ja-JP" altLang="en-US" sz="41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让步状语从句</a:t>
            </a:r>
            <a:endParaRPr lang="zh-CN" altLang="en-US" sz="4100" b="1" dirty="0" smtClean="0">
              <a:latin typeface="Times New Roman" panose="02020603050405020304" pitchFamily="18" charset="0"/>
            </a:endParaRPr>
          </a:p>
        </p:txBody>
      </p:sp>
      <p:sp>
        <p:nvSpPr>
          <p:cNvPr id="18435" name="Rectangle 3" descr="蓝色面巾纸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79625"/>
            <a:ext cx="8229600" cy="3509963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zh-CN" altLang="ja-JP" sz="3500" b="1" dirty="0" smtClean="0">
                <a:latin typeface="Times New Roman" panose="02020603050405020304" pitchFamily="18" charset="0"/>
              </a:rPr>
              <a:t>although</a:t>
            </a:r>
            <a:r>
              <a:rPr lang="ja-JP" altLang="zh-CN" sz="35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zh-CN" altLang="ja-JP" sz="3500" b="1" dirty="0" smtClean="0">
                <a:latin typeface="Times New Roman" panose="02020603050405020304" pitchFamily="18" charset="0"/>
              </a:rPr>
              <a:t>though</a:t>
            </a:r>
            <a:r>
              <a:rPr lang="ja-JP" altLang="zh-CN" sz="35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都是从属连词，引导</a:t>
            </a:r>
            <a:endParaRPr lang="ja-JP" altLang="en-US" sz="35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ja-JP" altLang="zh-CN" sz="35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让步状语从句，意为：</a:t>
            </a:r>
            <a:r>
              <a:rPr lang="ja-JP" altLang="zh-CN" sz="3500" b="1" dirty="0" smtClean="0">
                <a:solidFill>
                  <a:srgbClr val="FF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虽然、尽管</a:t>
            </a:r>
            <a:r>
              <a:rPr lang="ja-JP" altLang="zh-CN" sz="35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ja-JP" altLang="en-US" sz="35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ja-JP" altLang="en-US" sz="35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让步状语从句表示即便出现从句屮的</a:t>
            </a:r>
            <a:endParaRPr lang="ja-JP" altLang="zh-CN" sz="3500" b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ja-JP" altLang="en-US" sz="35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情況，主句动作仍然会发生，有</a:t>
            </a:r>
            <a:r>
              <a:rPr lang="ja-JP" altLang="en-US" sz="3500" b="1" dirty="0" smtClean="0">
                <a:solidFill>
                  <a:srgbClr val="FF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“退ー</a:t>
            </a:r>
            <a:endParaRPr lang="ja-JP" altLang="zh-CN" sz="3500" b="1" dirty="0" smtClean="0">
              <a:solidFill>
                <a:srgbClr val="FF66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ja-JP" altLang="en-US" sz="3500" b="1" dirty="0" smtClean="0">
                <a:solidFill>
                  <a:srgbClr val="FF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步说</a:t>
            </a:r>
            <a:r>
              <a:rPr lang="en-US" altLang="ja-JP" sz="3500" b="1" dirty="0" smtClean="0">
                <a:solidFill>
                  <a:srgbClr val="FF66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……”</a:t>
            </a:r>
            <a:r>
              <a:rPr lang="ja-JP" altLang="en-US" sz="35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的意思。</a:t>
            </a:r>
            <a:endParaRPr lang="zh-CN" altLang="en-US" sz="3500" b="1" dirty="0" smtClean="0">
              <a:latin typeface="Times New Roman" panose="02020603050405020304" pitchFamily="18" charset="0"/>
            </a:endParaRPr>
          </a:p>
        </p:txBody>
      </p:sp>
      <p:pic>
        <p:nvPicPr>
          <p:cNvPr id="18436" name="Picture 4" descr="u=1122834770,404244898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1725" y="369888"/>
            <a:ext cx="110013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636588" y="5319713"/>
            <a:ext cx="96043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ja-JP" altLang="en-US" sz="3600" b="1">
                <a:latin typeface="宋体" panose="02010600030101010101" pitchFamily="2" charset="-122"/>
              </a:rPr>
              <a:t>如</a:t>
            </a:r>
            <a:r>
              <a:rPr lang="en-US" altLang="ja-JP" sz="3600" b="1">
                <a:latin typeface="宋体" panose="02010600030101010101" pitchFamily="2" charset="-122"/>
              </a:rPr>
              <a:t>:</a:t>
            </a:r>
            <a:endParaRPr lang="en-US" altLang="zh-CN" sz="36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91423" tIns="45712" rIns="91423" bIns="45712"/>
          <a:lstStyle/>
          <a:p>
            <a:r>
              <a:rPr lang="en-US" altLang="zh-CN" sz="4500" b="1" dirty="0" smtClean="0">
                <a:solidFill>
                  <a:srgbClr val="333399"/>
                </a:solidFill>
              </a:rPr>
              <a:t>Homework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3270250"/>
          </a:xfrm>
        </p:spPr>
        <p:txBody>
          <a:bodyPr lIns="91423" tIns="45712" rIns="91423" bIns="45712"/>
          <a:lstStyle/>
          <a:p>
            <a:pPr marL="476250" indent="-476250" defTabSz="704850">
              <a:buFontTx/>
              <a:buAutoNum type="arabicPeriod"/>
            </a:pPr>
            <a:r>
              <a:rPr lang="en-US" altLang="zh-CN" sz="3500" b="1" dirty="0" smtClean="0">
                <a:latin typeface="Times New Roman" panose="02020603050405020304" pitchFamily="18" charset="0"/>
              </a:rPr>
              <a:t>Revise the grammatical items in this period. </a:t>
            </a:r>
          </a:p>
          <a:p>
            <a:pPr marL="476250" indent="-476250" defTabSz="704850">
              <a:buFontTx/>
              <a:buAutoNum type="arabicPeriod"/>
            </a:pPr>
            <a:r>
              <a:rPr lang="en-US" altLang="zh-CN" sz="3500" b="1" dirty="0" smtClean="0">
                <a:latin typeface="Times New Roman" panose="02020603050405020304" pitchFamily="18" charset="0"/>
              </a:rPr>
              <a:t>Finish all the exercises in the  workbook.</a:t>
            </a:r>
          </a:p>
          <a:p>
            <a:pPr marL="476250" indent="-476250" defTabSz="704850">
              <a:buFontTx/>
              <a:buAutoNum type="arabicPeriod"/>
            </a:pPr>
            <a:r>
              <a:rPr lang="en-US" altLang="zh-CN" sz="3500" b="1" dirty="0" smtClean="0">
                <a:latin typeface="Times New Roman" panose="02020603050405020304" pitchFamily="18" charset="0"/>
              </a:rPr>
              <a:t>Preview the next period.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/>
          <p:cNvSpPr>
            <a:spLocks noChangeArrowheads="1" noChangeShapeType="1" noTextEdit="1"/>
          </p:cNvSpPr>
          <p:nvPr/>
        </p:nvSpPr>
        <p:spPr bwMode="auto">
          <a:xfrm>
            <a:off x="971550" y="2349500"/>
            <a:ext cx="7345363" cy="2206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6600" b="1" kern="10">
                <a:ln w="88900">
                  <a:solidFill>
                    <a:srgbClr val="FF0000"/>
                  </a:solidFill>
                  <a:round/>
                </a:ln>
                <a:solidFill>
                  <a:srgbClr val="FFFF66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 you!</a:t>
            </a:r>
            <a:endParaRPr lang="zh-CN" altLang="en-US" sz="6600" b="1" kern="10">
              <a:ln w="88900">
                <a:solidFill>
                  <a:srgbClr val="FF0000"/>
                </a:solidFill>
                <a:round/>
              </a:ln>
              <a:solidFill>
                <a:srgbClr val="FFFF66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444500" y="188913"/>
            <a:ext cx="7872413" cy="598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en-US" altLang="zh-CN" sz="3600" b="1" dirty="0">
                <a:latin typeface="Times New Roman" panose="02020603050405020304" pitchFamily="18" charset="0"/>
              </a:rPr>
              <a:t>I will try it,</a:t>
            </a:r>
            <a:r>
              <a:rPr lang="en-US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 although</a:t>
            </a:r>
            <a:r>
              <a:rPr lang="en-US" altLang="zh-CN" sz="3600" b="1" dirty="0">
                <a:latin typeface="Times New Roman" panose="02020603050405020304" pitchFamily="18" charset="0"/>
              </a:rPr>
              <a:t> I may fail.</a:t>
            </a:r>
          </a:p>
          <a:p>
            <a:pPr defTabSz="913130"/>
            <a:r>
              <a:rPr lang="ja-JP" altLang="en-US" sz="3600" b="1" dirty="0">
                <a:latin typeface="Times New Roman" panose="02020603050405020304" pitchFamily="18" charset="0"/>
              </a:rPr>
              <a:t>即使我可能失败</a:t>
            </a:r>
            <a:r>
              <a:rPr lang="en-US" altLang="ja-JP" sz="3600" b="1" dirty="0">
                <a:latin typeface="Times New Roman" panose="02020603050405020304" pitchFamily="18" charset="0"/>
              </a:rPr>
              <a:t>,</a:t>
            </a:r>
            <a:r>
              <a:rPr lang="ja-JP" altLang="en-US" sz="3600" b="1" dirty="0">
                <a:latin typeface="Times New Roman" panose="02020603050405020304" pitchFamily="18" charset="0"/>
              </a:rPr>
              <a:t>我也要试ー下。</a:t>
            </a:r>
            <a:endParaRPr lang="ja-JP" altLang="zh-CN" sz="3600" b="1" dirty="0">
              <a:latin typeface="Times New Roman" panose="02020603050405020304" pitchFamily="18" charset="0"/>
            </a:endParaRPr>
          </a:p>
          <a:p>
            <a:pPr defTabSz="913130"/>
            <a:endParaRPr lang="zh-CN" altLang="en-US" sz="3600" b="1" dirty="0">
              <a:latin typeface="Times New Roman" panose="02020603050405020304" pitchFamily="18" charset="0"/>
            </a:endParaRPr>
          </a:p>
          <a:p>
            <a:pPr defTabSz="913130"/>
            <a:r>
              <a:rPr lang="en-US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Though</a:t>
            </a:r>
            <a:r>
              <a:rPr lang="en-US" altLang="zh-CN" sz="3600" b="1" dirty="0">
                <a:latin typeface="Times New Roman" panose="02020603050405020304" pitchFamily="18" charset="0"/>
              </a:rPr>
              <a:t> he did not have much money, </a:t>
            </a:r>
            <a:r>
              <a:rPr lang="en-US" altLang="zh-CN" sz="3600" b="1" i="1" dirty="0">
                <a:latin typeface="Times New Roman" panose="02020603050405020304" pitchFamily="18" charset="0"/>
              </a:rPr>
              <a:t>he</a:t>
            </a:r>
            <a:r>
              <a:rPr lang="en-US" altLang="zh-CN" sz="3600" b="1" dirty="0">
                <a:latin typeface="Times New Roman" panose="02020603050405020304" pitchFamily="18" charset="0"/>
              </a:rPr>
              <a:t> was still happy.</a:t>
            </a:r>
          </a:p>
          <a:p>
            <a:pPr defTabSz="913130"/>
            <a:r>
              <a:rPr lang="ja-JP" altLang="en-US" sz="3600" b="1" dirty="0">
                <a:latin typeface="Times New Roman" panose="02020603050405020304" pitchFamily="18" charset="0"/>
              </a:rPr>
              <a:t>虽然他不富有，但他很快乐。</a:t>
            </a:r>
            <a:endParaRPr lang="ja-JP" altLang="zh-CN" sz="3600" b="1" dirty="0">
              <a:latin typeface="Times New Roman" panose="02020603050405020304" pitchFamily="18" charset="0"/>
            </a:endParaRPr>
          </a:p>
          <a:p>
            <a:pPr defTabSz="913130"/>
            <a:endParaRPr lang="ja-JP" altLang="en-US" sz="3600" b="1" dirty="0">
              <a:latin typeface="Times New Roman" panose="02020603050405020304" pitchFamily="18" charset="0"/>
            </a:endParaRPr>
          </a:p>
          <a:p>
            <a:pPr defTabSz="913130"/>
            <a:r>
              <a:rPr lang="en-US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Although/though</a:t>
            </a:r>
            <a:r>
              <a:rPr lang="en-US" altLang="zh-CN" sz="3600" b="1" dirty="0">
                <a:latin typeface="Times New Roman" panose="02020603050405020304" pitchFamily="18" charset="0"/>
              </a:rPr>
              <a:t> it was only eight </a:t>
            </a:r>
          </a:p>
          <a:p>
            <a:pPr defTabSz="913130"/>
            <a:r>
              <a:rPr lang="en-US" altLang="zh-CN" sz="3600" b="1" dirty="0">
                <a:latin typeface="Times New Roman" panose="02020603050405020304" pitchFamily="18" charset="0"/>
              </a:rPr>
              <a:t>o’clock, there were few people in the streets. </a:t>
            </a:r>
          </a:p>
          <a:p>
            <a:pPr defTabSz="913130"/>
            <a:r>
              <a:rPr lang="zh-CN" altLang="en-US" sz="3600" b="1" dirty="0">
                <a:latin typeface="Times New Roman" panose="02020603050405020304" pitchFamily="18" charset="0"/>
              </a:rPr>
              <a:t>虽然才八点钟，街上就没什么人了。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00188" y="369888"/>
            <a:ext cx="578326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though 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although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的区别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2413" y="1179513"/>
            <a:ext cx="8682037" cy="168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6600"/>
                </a:solidFill>
                <a:latin typeface="Times New Roman" panose="02020603050405020304" pitchFamily="18" charset="0"/>
              </a:rPr>
              <a:t>though</a:t>
            </a:r>
            <a:r>
              <a:rPr lang="en-US" altLang="zh-CN" sz="3600" b="1">
                <a:latin typeface="Times New Roman" panose="02020603050405020304" pitchFamily="18" charset="0"/>
              </a:rPr>
              <a:t>    </a:t>
            </a:r>
            <a:r>
              <a:rPr lang="zh-CN" altLang="en-US" sz="3600" b="1">
                <a:latin typeface="Times New Roman" panose="02020603050405020304" pitchFamily="18" charset="0"/>
              </a:rPr>
              <a:t>连词 </a:t>
            </a:r>
            <a:r>
              <a:rPr lang="en-US" altLang="zh-CN" sz="3600" b="1">
                <a:latin typeface="Times New Roman" panose="02020603050405020304" pitchFamily="18" charset="0"/>
              </a:rPr>
              <a:t>conj. </a:t>
            </a:r>
            <a:r>
              <a:rPr lang="zh-CN" altLang="en-US" sz="3600" b="1">
                <a:latin typeface="Times New Roman" panose="02020603050405020304" pitchFamily="18" charset="0"/>
              </a:rPr>
              <a:t>意为：虽然</a:t>
            </a:r>
            <a:r>
              <a:rPr lang="en-US" altLang="zh-CN" sz="3600" b="1">
                <a:latin typeface="Times New Roman" panose="02020603050405020304" pitchFamily="18" charset="0"/>
              </a:rPr>
              <a:t>;</a:t>
            </a:r>
            <a:r>
              <a:rPr lang="zh-CN" altLang="en-US" sz="3600" b="1">
                <a:latin typeface="Times New Roman" panose="02020603050405020304" pitchFamily="18" charset="0"/>
              </a:rPr>
              <a:t>尽管</a:t>
            </a:r>
            <a:r>
              <a:rPr lang="en-US" altLang="zh-CN" sz="3600" b="1">
                <a:latin typeface="Times New Roman" panose="02020603050405020304" pitchFamily="18" charset="0"/>
              </a:rPr>
              <a:t>,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        </a:t>
            </a:r>
            <a:r>
              <a:rPr lang="zh-CN" altLang="en-US" sz="3600" b="1">
                <a:latin typeface="Times New Roman" panose="02020603050405020304" pitchFamily="18" charset="0"/>
              </a:rPr>
              <a:t>副词</a:t>
            </a:r>
            <a:r>
              <a:rPr lang="en-US" altLang="zh-CN" sz="3600" b="1">
                <a:latin typeface="Times New Roman" panose="02020603050405020304" pitchFamily="18" charset="0"/>
              </a:rPr>
              <a:t>adv. </a:t>
            </a:r>
            <a:r>
              <a:rPr lang="zh-CN" altLang="en-US" sz="3600" b="1">
                <a:latin typeface="Times New Roman" panose="02020603050405020304" pitchFamily="18" charset="0"/>
              </a:rPr>
              <a:t>意为</a:t>
            </a:r>
            <a:r>
              <a:rPr lang="en-US" altLang="zh-CN" sz="3600" b="1">
                <a:latin typeface="Times New Roman" panose="02020603050405020304" pitchFamily="18" charset="0"/>
              </a:rPr>
              <a:t>: </a:t>
            </a:r>
            <a:r>
              <a:rPr lang="zh-CN" altLang="en-US" sz="3600" b="1">
                <a:latin typeface="Times New Roman" panose="02020603050405020304" pitchFamily="18" charset="0"/>
              </a:rPr>
              <a:t>不过，然而</a:t>
            </a:r>
          </a:p>
          <a:p>
            <a:r>
              <a:rPr lang="en-US" altLang="zh-CN" sz="3600" b="1">
                <a:solidFill>
                  <a:srgbClr val="FF6600"/>
                </a:solidFill>
                <a:latin typeface="Times New Roman" panose="02020603050405020304" pitchFamily="18" charset="0"/>
              </a:rPr>
              <a:t>although </a:t>
            </a:r>
            <a:r>
              <a:rPr lang="zh-CN" altLang="en-US" sz="3600" b="1">
                <a:latin typeface="Times New Roman" panose="02020603050405020304" pitchFamily="18" charset="0"/>
              </a:rPr>
              <a:t>连词 </a:t>
            </a:r>
            <a:r>
              <a:rPr lang="en-US" altLang="zh-CN" sz="3600" b="1">
                <a:latin typeface="Times New Roman" panose="02020603050405020304" pitchFamily="18" charset="0"/>
              </a:rPr>
              <a:t>conj.</a:t>
            </a:r>
            <a:r>
              <a:rPr lang="zh-CN" altLang="en-US" sz="3600" b="1">
                <a:latin typeface="Times New Roman" panose="02020603050405020304" pitchFamily="18" charset="0"/>
              </a:rPr>
              <a:t>意为：虽然，尽管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3354388"/>
            <a:ext cx="83058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marL="4445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两词同义并可换用，但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although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语气较重，通常放在句首并用于正式场合。</a:t>
            </a:r>
            <a:r>
              <a:rPr lang="zh-CN" altLang="en-US" sz="3600" b="1">
                <a:latin typeface="Times New Roman" panose="02020603050405020304" pitchFamily="18" charset="0"/>
              </a:rPr>
              <a:t>如： </a:t>
            </a:r>
            <a:r>
              <a:rPr lang="en-US" altLang="zh-CN" sz="3600" b="1">
                <a:latin typeface="Times New Roman" panose="02020603050405020304" pitchFamily="18" charset="0"/>
              </a:rPr>
              <a:t>I'd quite like to go out,      </a:t>
            </a:r>
          </a:p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            although/ though</a:t>
            </a:r>
            <a:r>
              <a:rPr lang="en-US" altLang="zh-CN" sz="3600" b="1">
                <a:latin typeface="Times New Roman" panose="02020603050405020304" pitchFamily="18" charset="0"/>
              </a:rPr>
              <a:t> it is a bit late.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    </a:t>
            </a:r>
            <a:r>
              <a:rPr lang="zh-CN" altLang="en-US" sz="3600" b="1">
                <a:latin typeface="Times New Roman" panose="02020603050405020304" pitchFamily="18" charset="0"/>
              </a:rPr>
              <a:t>我很想外出，虽然为时稍晚。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2413" y="728663"/>
            <a:ext cx="8458200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2.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当让步状语从句指某种假设情况，通  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   常用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though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，而不用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although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如：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Let's start as arranged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though</a:t>
            </a:r>
            <a:r>
              <a:rPr lang="en-US" altLang="zh-CN" sz="3600" b="1">
                <a:latin typeface="Times New Roman" panose="02020603050405020304" pitchFamily="18" charset="0"/>
              </a:rPr>
              <a:t> it   </a:t>
            </a:r>
          </a:p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        rains tomorrow.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 </a:t>
            </a:r>
            <a:r>
              <a:rPr lang="zh-CN" altLang="en-US" sz="3600" b="1">
                <a:latin typeface="Times New Roman" panose="02020603050405020304" pitchFamily="18" charset="0"/>
              </a:rPr>
              <a:t>即使明天下雨，咱们也按预定的计  </a:t>
            </a:r>
          </a:p>
          <a:p>
            <a:r>
              <a:rPr lang="zh-CN" altLang="en-US" sz="3600" b="1">
                <a:latin typeface="Times New Roman" panose="02020603050405020304" pitchFamily="18" charset="0"/>
              </a:rPr>
              <a:t>         划出发吧。（假设）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44500" y="819150"/>
            <a:ext cx="8534400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marL="342900" indent="-3429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3. though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可用于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even though, as though </a:t>
            </a:r>
          </a:p>
          <a:p>
            <a:pPr>
              <a:spcBef>
                <a:spcPct val="2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等结构，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although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则不能。</a:t>
            </a:r>
          </a:p>
          <a:p>
            <a:pPr>
              <a:spcBef>
                <a:spcPct val="2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如：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Even though</a:t>
            </a:r>
            <a:r>
              <a:rPr lang="en-US" altLang="zh-CN" sz="3600" b="1">
                <a:latin typeface="Times New Roman" panose="02020603050405020304" pitchFamily="18" charset="0"/>
              </a:rPr>
              <a:t> I fail, I'll keep on  </a:t>
            </a:r>
          </a:p>
          <a:p>
            <a:pPr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       trying. </a:t>
            </a:r>
          </a:p>
          <a:p>
            <a:pPr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       </a:t>
            </a:r>
            <a:r>
              <a:rPr lang="zh-CN" altLang="en-US" sz="3600" b="1">
                <a:latin typeface="Times New Roman" panose="02020603050405020304" pitchFamily="18" charset="0"/>
              </a:rPr>
              <a:t>我纵然失败，仍会继续尝试下去。</a:t>
            </a:r>
          </a:p>
          <a:p>
            <a:pPr>
              <a:spcBef>
                <a:spcPct val="20000"/>
              </a:spcBef>
            </a:pPr>
            <a:r>
              <a:rPr lang="zh-CN" altLang="en-US" sz="3600" b="1">
                <a:latin typeface="Times New Roman" panose="02020603050405020304" pitchFamily="18" charset="0"/>
              </a:rPr>
              <a:t>        </a:t>
            </a:r>
            <a:r>
              <a:rPr lang="en-US" altLang="zh-CN" sz="3600" b="1">
                <a:latin typeface="Times New Roman" panose="02020603050405020304" pitchFamily="18" charset="0"/>
              </a:rPr>
              <a:t>You look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as though</a:t>
            </a:r>
            <a:r>
              <a:rPr lang="en-US" altLang="zh-CN" sz="3600" b="1">
                <a:latin typeface="Times New Roman" panose="02020603050405020304" pitchFamily="18" charset="0"/>
              </a:rPr>
              <a:t> you know each   </a:t>
            </a:r>
          </a:p>
          <a:p>
            <a:pPr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       other.</a:t>
            </a:r>
          </a:p>
          <a:p>
            <a:pPr>
              <a:spcBef>
                <a:spcPct val="2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        </a:t>
            </a:r>
            <a:r>
              <a:rPr lang="zh-CN" altLang="en-US" sz="3600" b="1">
                <a:latin typeface="Times New Roman" panose="02020603050405020304" pitchFamily="18" charset="0"/>
              </a:rPr>
              <a:t>看起来你们好像彼此认识。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49250" y="549275"/>
            <a:ext cx="8382000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4. although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和 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though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用作连词时不能</a:t>
            </a:r>
          </a:p>
          <a:p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   和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but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连用，但可跟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yet, still </a:t>
            </a: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等连用。</a:t>
            </a:r>
            <a:r>
              <a:rPr lang="zh-CN" altLang="en-US" sz="3600" b="1">
                <a:latin typeface="Times New Roman" panose="02020603050405020304" pitchFamily="18" charset="0"/>
              </a:rPr>
              <a:t>如：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Although</a:t>
            </a:r>
            <a:r>
              <a:rPr lang="en-US" altLang="zh-CN" sz="3600" b="1">
                <a:latin typeface="Times New Roman" panose="02020603050405020304" pitchFamily="18" charset="0"/>
              </a:rPr>
              <a:t> he lives alone,but he is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happy. (   )</a:t>
            </a:r>
          </a:p>
          <a:p>
            <a:endParaRPr lang="en-US" altLang="zh-CN" sz="3600" b="1">
              <a:latin typeface="Times New Roman" panose="02020603050405020304" pitchFamily="18" charset="0"/>
            </a:endParaRPr>
          </a:p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       Although</a:t>
            </a:r>
            <a:r>
              <a:rPr lang="en-US" altLang="zh-CN" sz="3600" b="1">
                <a:latin typeface="Times New Roman" panose="02020603050405020304" pitchFamily="18" charset="0"/>
              </a:rPr>
              <a:t> he lives alone,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yet</a:t>
            </a:r>
            <a:r>
              <a:rPr lang="en-US" altLang="zh-CN" sz="3600" b="1">
                <a:latin typeface="Times New Roman" panose="02020603050405020304" pitchFamily="18" charset="0"/>
              </a:rPr>
              <a:t> he is 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happy. (   )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= He lives alone, 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but</a:t>
            </a:r>
            <a:r>
              <a:rPr lang="en-US" altLang="zh-CN" sz="3600" b="1">
                <a:latin typeface="Times New Roman" panose="02020603050405020304" pitchFamily="18" charset="0"/>
              </a:rPr>
              <a:t> he is happy.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</a:t>
            </a:r>
            <a:r>
              <a:rPr lang="zh-CN" altLang="en-US" sz="3600" b="1">
                <a:latin typeface="Times New Roman" panose="02020603050405020304" pitchFamily="18" charset="0"/>
              </a:rPr>
              <a:t>他虽然单独生活，但很愉快。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844800" y="2168525"/>
            <a:ext cx="7207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×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844800" y="3698875"/>
            <a:ext cx="7207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zh-CN" altLang="en-US" sz="3600" b="1">
                <a:solidFill>
                  <a:srgbClr val="FF0000"/>
                </a:solidFill>
                <a:latin typeface="Comic Sans MS" panose="030F0702030302020204" pitchFamily="66" charset="0"/>
              </a:rPr>
              <a:t>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35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35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</p:bldLst>
  </p:timing>
</p:sld>
</file>

<file path=ppt/theme/theme1.xml><?xml version="1.0" encoding="utf-8"?>
<a:theme xmlns:a="http://schemas.openxmlformats.org/drawingml/2006/main" name="WWW.2PPT.COM">
  <a:themeElements>
    <a:clrScheme name="A000120150407A02P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0CB692"/>
      </a:accent1>
      <a:accent2>
        <a:srgbClr val="358CC1"/>
      </a:accent2>
      <a:accent3>
        <a:srgbClr val="FFFFFF"/>
      </a:accent3>
      <a:accent4>
        <a:srgbClr val="505050"/>
      </a:accent4>
      <a:accent5>
        <a:srgbClr val="AAD7C7"/>
      </a:accent5>
      <a:accent6>
        <a:srgbClr val="2F7EAF"/>
      </a:accent6>
      <a:hlink>
        <a:srgbClr val="00B0F0"/>
      </a:hlink>
      <a:folHlink>
        <a:srgbClr val="AFB2B4"/>
      </a:folHlink>
    </a:clrScheme>
    <a:fontScheme name="A000120150407A02PWBG">
      <a:majorFont>
        <a:latin typeface="微软雅黑"/>
        <a:ea typeface="微软雅黑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407A02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0CB692"/>
        </a:accent1>
        <a:accent2>
          <a:srgbClr val="358CC1"/>
        </a:accent2>
        <a:accent3>
          <a:srgbClr val="FFFFFF"/>
        </a:accent3>
        <a:accent4>
          <a:srgbClr val="505050"/>
        </a:accent4>
        <a:accent5>
          <a:srgbClr val="AAD7C7"/>
        </a:accent5>
        <a:accent6>
          <a:srgbClr val="2F7EAF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2056</Words>
  <Application>Microsoft Office PowerPoint</Application>
  <PresentationFormat>全屏显示(4:3)</PresentationFormat>
  <Paragraphs>291</Paragraphs>
  <Slides>41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3" baseType="lpstr">
      <vt:lpstr>华文隶书</vt:lpstr>
      <vt:lpstr>华文新魏</vt:lpstr>
      <vt:lpstr>宋体</vt:lpstr>
      <vt:lpstr>微软雅黑</vt:lpstr>
      <vt:lpstr>幼圆</vt:lpstr>
      <vt:lpstr>Arial</vt:lpstr>
      <vt:lpstr>Arial Narrow</vt:lpstr>
      <vt:lpstr>Calibri</vt:lpstr>
      <vt:lpstr>Comic Sans MS</vt:lpstr>
      <vt:lpstr>Times New Roman</vt:lpstr>
      <vt:lpstr>Wingdings 3</vt:lpstr>
      <vt:lpstr>WWW.2PPT.COM</vt:lpstr>
      <vt:lpstr>PowerPoint 演示文稿</vt:lpstr>
      <vt:lpstr>Using although/though</vt:lpstr>
      <vt:lpstr>PowerPoint 演示文稿</vt:lpstr>
      <vt:lpstr>although和though引导的 让步状语从句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Going to the cinema</vt:lpstr>
      <vt:lpstr>PowerPoint 演示文稿</vt:lpstr>
      <vt:lpstr>PowerPoint 演示文稿</vt:lpstr>
      <vt:lpstr>PowerPoint 演示文稿</vt:lpstr>
      <vt:lpstr>PowerPoint 演示文稿</vt:lpstr>
      <vt:lpstr>Using so ... that and such ... that</vt:lpstr>
      <vt:lpstr>PowerPoint 演示文稿</vt:lpstr>
      <vt:lpstr>PowerPoint 演示文稿</vt:lpstr>
      <vt:lpstr>so …that 与such… that</vt:lpstr>
      <vt:lpstr>PowerPoint 演示文稿</vt:lpstr>
      <vt:lpstr>PowerPoint 演示文稿</vt:lpstr>
      <vt:lpstr>PowerPoint 演示文稿</vt:lpstr>
      <vt:lpstr>Talking about Audrey Hepburn</vt:lpstr>
      <vt:lpstr>PowerPoint 演示文稿</vt:lpstr>
      <vt:lpstr>PowerPoint 演示文稿</vt:lpstr>
      <vt:lpstr>PowerPoint 演示文稿</vt:lpstr>
      <vt:lpstr>PowerPoint 演示文稿</vt:lpstr>
      <vt:lpstr>Using so that</vt:lpstr>
      <vt:lpstr>PowerPoint 演示文稿</vt:lpstr>
      <vt:lpstr>Talking about Chinese action films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2017-01-21T06:23:00Z</dcterms:created>
  <dcterms:modified xsi:type="dcterms:W3CDTF">2023-01-16T14:39:08Z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257236E63E364F87A1A5B3E29A2D7A86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