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2" r:id="rId12"/>
    <p:sldId id="268" r:id="rId13"/>
    <p:sldId id="269" r:id="rId14"/>
    <p:sldId id="270" r:id="rId15"/>
    <p:sldId id="271" r:id="rId16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6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1331F-088F-4DB3-B654-EBD358ACB4A4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326EDB-B576-496A-A669-F747101CF96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9221E-E5C0-4C8A-B83A-059F4A73886E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9221E-E5C0-4C8A-B83A-059F4A73886E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9221E-E5C0-4C8A-B83A-059F4A73886E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9221E-E5C0-4C8A-B83A-059F4A73886E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9221E-E5C0-4C8A-B83A-059F4A73886E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9221E-E5C0-4C8A-B83A-059F4A73886E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9221E-E5C0-4C8A-B83A-059F4A73886E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9221E-E5C0-4C8A-B83A-059F4A73886E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9221E-E5C0-4C8A-B83A-059F4A73886E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9221E-E5C0-4C8A-B83A-059F4A73886E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9221E-E5C0-4C8A-B83A-059F4A73886E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9221E-E5C0-4C8A-B83A-059F4A73886E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9221E-E5C0-4C8A-B83A-059F4A73886E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9221E-E5C0-4C8A-B83A-059F4A73886E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69E43-5221-451D-BF6C-D0BB8927EA4A}" type="slidenum">
              <a:rPr lang="zh-CN" altLang="en-US"/>
              <a:t>‹#›</a:t>
            </a:fld>
            <a:endParaRPr lang="fr-FR" altLang="en-US"/>
          </a:p>
        </p:txBody>
      </p:sp>
    </p:spTree>
  </p:cSld>
  <p:clrMapOvr>
    <a:masterClrMapping/>
  </p:clrMapOvr>
  <p:transition>
    <p:checke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9263F-D293-47DC-9E2E-C13F92185DC7}" type="slidenum">
              <a:rPr lang="zh-CN" altLang="en-US"/>
              <a:t>‹#›</a:t>
            </a:fld>
            <a:endParaRPr lang="fr-FR" altLang="en-US"/>
          </a:p>
        </p:txBody>
      </p:sp>
    </p:spTree>
  </p:cSld>
  <p:clrMapOvr>
    <a:masterClrMapping/>
  </p:clrMapOvr>
  <p:transition>
    <p:checke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14207-DA4F-4985-9B7C-A89E29383D4B}" type="slidenum">
              <a:rPr lang="zh-CN" altLang="en-US"/>
              <a:t>‹#›</a:t>
            </a:fld>
            <a:endParaRPr lang="fr-FR" altLang="en-US"/>
          </a:p>
        </p:txBody>
      </p:sp>
    </p:spTree>
  </p:cSld>
  <p:clrMapOvr>
    <a:masterClrMapping/>
  </p:clrMapOvr>
  <p:transition>
    <p:checke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2"/>
          <p:cNvSpPr>
            <a:spLocks noGrp="1"/>
          </p:cNvSpPr>
          <p:nvPr>
            <p:ph idx="1"/>
          </p:nvPr>
        </p:nvSpPr>
        <p:spPr bwMode="auto">
          <a:xfrm>
            <a:off x="1292139" y="2602141"/>
            <a:ext cx="6333104" cy="580184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sz="2800">
                <a:latin typeface="+mj-lt"/>
              </a:defRPr>
            </a:lvl1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23" name="标题 22"/>
          <p:cNvSpPr>
            <a:spLocks noGrp="1"/>
          </p:cNvSpPr>
          <p:nvPr>
            <p:ph type="title"/>
          </p:nvPr>
        </p:nvSpPr>
        <p:spPr>
          <a:xfrm>
            <a:off x="685903" y="1288435"/>
            <a:ext cx="7545579" cy="994410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0448208-DD14-4F53-95CD-1DBBFCC4A2AA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1A19AD0-7C09-4FC1-92B3-4C6CEC5D26F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2180564" y="2000265"/>
            <a:ext cx="5181600" cy="1257300"/>
          </a:xfrm>
          <a:prstGeom prst="rect">
            <a:avLst/>
          </a:prstGeom>
        </p:spPr>
        <p:txBody>
          <a:bodyPr/>
          <a:lstStyle>
            <a:lvl1pPr>
              <a:defRPr sz="4400">
                <a:latin typeface="+mj-lt"/>
              </a:defRPr>
            </a:lvl1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4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0448208-DD14-4F53-95CD-1DBBFCC4A2AA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1A19AD0-7C09-4FC1-92B3-4C6CEC5D26F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4E350-8B48-4771-95D9-8FFE717277EA}" type="slidenum">
              <a:rPr lang="zh-CN" altLang="en-US"/>
              <a:t>‹#›</a:t>
            </a:fld>
            <a:endParaRPr lang="fr-FR" altLang="en-US"/>
          </a:p>
        </p:txBody>
      </p:sp>
    </p:spTree>
  </p:cSld>
  <p:clrMapOvr>
    <a:masterClrMapping/>
  </p:clrMapOvr>
  <p:transition>
    <p:checke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60CCB-DCF0-4B8D-BE8C-6CC51C121FEE}" type="slidenum">
              <a:rPr lang="zh-CN" altLang="en-US"/>
              <a:t>‹#›</a:t>
            </a:fld>
            <a:endParaRPr lang="fr-FR" altLang="en-US"/>
          </a:p>
        </p:txBody>
      </p:sp>
    </p:spTree>
  </p:cSld>
  <p:clrMapOvr>
    <a:masterClrMapping/>
  </p:clrMapOvr>
  <p:transition>
    <p:checke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88672-DECB-489B-B1E3-DBCE1C0B7601}" type="slidenum">
              <a:rPr lang="zh-CN" altLang="en-US"/>
              <a:t>‹#›</a:t>
            </a:fld>
            <a:endParaRPr lang="fr-FR" altLang="en-US"/>
          </a:p>
        </p:txBody>
      </p:sp>
    </p:spTree>
  </p:cSld>
  <p:clrMapOvr>
    <a:masterClrMapping/>
  </p:clrMapOvr>
  <p:transition>
    <p:checke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D21B6-1489-497B-B1E2-E4D59AF1C038}" type="slidenum">
              <a:rPr lang="zh-CN" altLang="en-US"/>
              <a:t>‹#›</a:t>
            </a:fld>
            <a:endParaRPr lang="fr-FR" altLang="en-US"/>
          </a:p>
        </p:txBody>
      </p:sp>
    </p:spTree>
  </p:cSld>
  <p:clrMapOvr>
    <a:masterClrMapping/>
  </p:clrMapOvr>
  <p:transition>
    <p:checke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695A2-D698-4D3D-94EF-EB1E5F78E78F}" type="slidenum">
              <a:rPr lang="zh-CN" altLang="en-US"/>
              <a:t>‹#›</a:t>
            </a:fld>
            <a:endParaRPr lang="fr-FR" altLang="en-US"/>
          </a:p>
        </p:txBody>
      </p:sp>
    </p:spTree>
  </p:cSld>
  <p:clrMapOvr>
    <a:masterClrMapping/>
  </p:clrMapOvr>
  <p:transition>
    <p:checke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EEF82-38F3-436B-BD66-6702DB721AC5}" type="slidenum">
              <a:rPr lang="zh-CN" altLang="en-US"/>
              <a:t>‹#›</a:t>
            </a:fld>
            <a:endParaRPr lang="fr-FR" alt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8DE28-6879-412D-853D-A5D331439A8D}" type="slidenum">
              <a:rPr lang="zh-CN" altLang="en-US"/>
              <a:t>‹#›</a:t>
            </a:fld>
            <a:endParaRPr lang="fr-FR" altLang="en-US"/>
          </a:p>
        </p:txBody>
      </p:sp>
    </p:spTree>
  </p:cSld>
  <p:clrMapOvr>
    <a:masterClrMapping/>
  </p:clrMapOvr>
  <p:transition>
    <p:checke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5AE88-CA2B-453A-8345-30FFEB81A3C1}" type="slidenum">
              <a:rPr lang="zh-CN" altLang="en-US"/>
              <a:t>‹#›</a:t>
            </a:fld>
            <a:endParaRPr lang="fr-FR" altLang="en-US"/>
          </a:p>
        </p:txBody>
      </p:sp>
    </p:spTree>
  </p:cSld>
  <p:clrMapOvr>
    <a:masterClrMapping/>
  </p:clrMapOvr>
  <p:transition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6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296FA8F0-AA03-4295-A76C-ECED1D5A9522}" type="slidenum">
              <a:rPr lang="zh-CN" altLang="en-US"/>
              <a:t>‹#›</a:t>
            </a:fld>
            <a:endParaRPr lang="fr-F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>
    <p:checker dir="vert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0" y="699542"/>
            <a:ext cx="9144000" cy="994410"/>
          </a:xfrm>
        </p:spPr>
        <p:txBody>
          <a:bodyPr/>
          <a:lstStyle/>
          <a:p>
            <a:r>
              <a:rPr lang="en-US" altLang="zh-CN" dirty="0" smtClean="0"/>
              <a:t>Unit 6 Christmas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0" y="185167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200" b="1" dirty="0"/>
              <a:t>What do you usually do at </a:t>
            </a:r>
            <a:r>
              <a:rPr lang="en-US" altLang="zh-CN" sz="3200" b="1" dirty="0" smtClean="0"/>
              <a:t>Christmas?</a:t>
            </a:r>
            <a:endParaRPr lang="zh-CN" altLang="en-US" sz="3200" dirty="0"/>
          </a:p>
        </p:txBody>
      </p:sp>
      <p:sp>
        <p:nvSpPr>
          <p:cNvPr id="6" name="矩形 5"/>
          <p:cNvSpPr/>
          <p:nvPr/>
        </p:nvSpPr>
        <p:spPr>
          <a:xfrm>
            <a:off x="0" y="3939902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1042988" y="1"/>
            <a:ext cx="6869112" cy="3394472"/>
          </a:xfrm>
          <a:noFill/>
        </p:spPr>
      </p:pic>
      <p:sp>
        <p:nvSpPr>
          <p:cNvPr id="11269" name="Rectangle 6"/>
          <p:cNvSpPr>
            <a:spLocks noChangeArrowheads="1"/>
          </p:cNvSpPr>
          <p:nvPr/>
        </p:nvSpPr>
        <p:spPr bwMode="auto">
          <a:xfrm>
            <a:off x="971550" y="3365262"/>
            <a:ext cx="8029606" cy="193899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altLang="zh-CN" sz="2400" b="1" dirty="0">
                <a:latin typeface="+mj-lt"/>
              </a:rPr>
              <a:t>Li </a:t>
            </a:r>
            <a:r>
              <a:rPr lang="en-US" altLang="zh-CN" sz="2400" b="1" dirty="0" smtClean="0">
                <a:latin typeface="+mj-lt"/>
              </a:rPr>
              <a:t>Ming: Do you get presents?</a:t>
            </a:r>
            <a:endParaRPr lang="en-US" altLang="zh-CN" sz="2400" b="1" dirty="0">
              <a:latin typeface="+mj-lt"/>
            </a:endParaRPr>
          </a:p>
          <a:p>
            <a:pPr eaLnBrk="1" hangingPunct="1"/>
            <a:r>
              <a:rPr lang="en-US" altLang="zh-CN" sz="2400" b="1" dirty="0" smtClean="0">
                <a:latin typeface="+mj-lt"/>
              </a:rPr>
              <a:t>Jenny: Yes. We get presents from  </a:t>
            </a:r>
            <a:r>
              <a:rPr lang="en-US" altLang="zh-CN" sz="2400" b="1" dirty="0">
                <a:latin typeface="+mj-lt"/>
              </a:rPr>
              <a:t>_____. </a:t>
            </a:r>
            <a:r>
              <a:rPr lang="en-US" altLang="zh-CN" sz="2400" b="1" dirty="0" smtClean="0">
                <a:latin typeface="+mj-lt"/>
              </a:rPr>
              <a:t>He _____ toys in his ______.</a:t>
            </a:r>
            <a:endParaRPr lang="en-US" altLang="zh-CN" sz="2400" b="1" dirty="0">
              <a:latin typeface="+mj-lt"/>
            </a:endParaRPr>
          </a:p>
          <a:p>
            <a:pPr eaLnBrk="1" hangingPunct="1"/>
            <a:r>
              <a:rPr lang="en-US" altLang="zh-CN" sz="2400" b="1" dirty="0">
                <a:latin typeface="+mj-lt"/>
              </a:rPr>
              <a:t>Li </a:t>
            </a:r>
            <a:r>
              <a:rPr lang="en-US" altLang="zh-CN" sz="2400" b="1" dirty="0" smtClean="0">
                <a:latin typeface="+mj-lt"/>
              </a:rPr>
              <a:t>Ming: Sack?</a:t>
            </a:r>
            <a:endParaRPr lang="en-US" altLang="zh-CN" sz="2400" b="1" dirty="0">
              <a:latin typeface="+mj-lt"/>
            </a:endParaRPr>
          </a:p>
          <a:p>
            <a:pPr eaLnBrk="1" hangingPunct="1"/>
            <a:r>
              <a:rPr lang="en-US" altLang="zh-CN" sz="2400" b="1" dirty="0" smtClean="0">
                <a:latin typeface="+mj-lt"/>
              </a:rPr>
              <a:t>Jenny: Yes. It’s a big  _____.</a:t>
            </a:r>
            <a:endParaRPr lang="en-US" altLang="zh-CN" sz="2400" b="1" dirty="0">
              <a:latin typeface="+mj-lt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258888" y="841817"/>
            <a:ext cx="6481762" cy="440120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altLang="zh-CN" sz="2800" b="1" dirty="0">
                <a:latin typeface="+mj-lt"/>
              </a:rPr>
              <a:t>1</a:t>
            </a:r>
            <a:r>
              <a:rPr lang="en-US" altLang="zh-CN" sz="2800" b="1" dirty="0" smtClean="0">
                <a:latin typeface="+mj-lt"/>
              </a:rPr>
              <a:t>. (   ) What  ___ you usually do at Christmas? </a:t>
            </a:r>
            <a:endParaRPr lang="en-US" altLang="zh-CN" sz="2800" b="1" dirty="0">
              <a:latin typeface="+mj-lt"/>
            </a:endParaRPr>
          </a:p>
          <a:p>
            <a:pPr eaLnBrk="1" hangingPunct="1"/>
            <a:r>
              <a:rPr lang="en-US" altLang="zh-CN" sz="2800" b="1" dirty="0">
                <a:latin typeface="+mj-lt"/>
              </a:rPr>
              <a:t>      A</a:t>
            </a:r>
            <a:r>
              <a:rPr lang="en-US" altLang="zh-CN" sz="2800" b="1" dirty="0" smtClean="0">
                <a:latin typeface="+mj-lt"/>
              </a:rPr>
              <a:t>. does                </a:t>
            </a:r>
            <a:r>
              <a:rPr lang="en-US" altLang="zh-CN" sz="2800" b="1" dirty="0">
                <a:latin typeface="+mj-lt"/>
              </a:rPr>
              <a:t>B</a:t>
            </a:r>
            <a:r>
              <a:rPr lang="en-US" altLang="zh-CN" sz="2800" b="1" dirty="0" smtClean="0">
                <a:latin typeface="+mj-lt"/>
              </a:rPr>
              <a:t>. do</a:t>
            </a:r>
            <a:endParaRPr lang="en-US" altLang="zh-CN" sz="2800" b="1" dirty="0">
              <a:latin typeface="+mj-lt"/>
            </a:endParaRPr>
          </a:p>
          <a:p>
            <a:pPr eaLnBrk="1" hangingPunct="1"/>
            <a:r>
              <a:rPr lang="en-US" altLang="zh-CN" sz="2800" b="1" dirty="0">
                <a:latin typeface="+mj-lt"/>
              </a:rPr>
              <a:t>2</a:t>
            </a:r>
            <a:r>
              <a:rPr lang="en-US" altLang="zh-CN" sz="2800" b="1" dirty="0" smtClean="0">
                <a:latin typeface="+mj-lt"/>
              </a:rPr>
              <a:t>. (    )-----When is Christmas Day?</a:t>
            </a:r>
            <a:endParaRPr lang="en-US" altLang="zh-CN" sz="2800" b="1" dirty="0">
              <a:latin typeface="+mj-lt"/>
            </a:endParaRPr>
          </a:p>
          <a:p>
            <a:pPr eaLnBrk="1" hangingPunct="1"/>
            <a:r>
              <a:rPr lang="en-US" altLang="zh-CN" sz="2800" b="1" dirty="0">
                <a:latin typeface="+mj-lt"/>
              </a:rPr>
              <a:t>         </a:t>
            </a:r>
            <a:r>
              <a:rPr lang="en-US" altLang="zh-CN" sz="2800" b="1" dirty="0" smtClean="0">
                <a:latin typeface="+mj-lt"/>
              </a:rPr>
              <a:t>  -----It’s </a:t>
            </a:r>
            <a:r>
              <a:rPr lang="en-US" altLang="zh-CN" sz="2800" b="1" dirty="0">
                <a:latin typeface="+mj-lt"/>
              </a:rPr>
              <a:t>____.</a:t>
            </a:r>
          </a:p>
          <a:p>
            <a:pPr eaLnBrk="1" hangingPunct="1"/>
            <a:r>
              <a:rPr lang="en-US" altLang="zh-CN" sz="2800" b="1" dirty="0">
                <a:latin typeface="+mj-lt"/>
              </a:rPr>
              <a:t>     A. December 25    B. December 24</a:t>
            </a:r>
          </a:p>
          <a:p>
            <a:pPr eaLnBrk="1" hangingPunct="1"/>
            <a:r>
              <a:rPr lang="en-US" altLang="zh-CN" sz="2800" b="1" dirty="0">
                <a:latin typeface="+mj-lt"/>
              </a:rPr>
              <a:t>3</a:t>
            </a:r>
            <a:r>
              <a:rPr lang="en-US" altLang="zh-CN" sz="2800" b="1" dirty="0" smtClean="0">
                <a:latin typeface="+mj-lt"/>
              </a:rPr>
              <a:t>. (    ) We have a  ___ dinner</a:t>
            </a:r>
            <a:r>
              <a:rPr lang="en-US" altLang="zh-CN" sz="2800" b="1" dirty="0">
                <a:latin typeface="+mj-lt"/>
              </a:rPr>
              <a:t>.</a:t>
            </a:r>
          </a:p>
          <a:p>
            <a:pPr eaLnBrk="1" hangingPunct="1"/>
            <a:r>
              <a:rPr lang="en-US" altLang="zh-CN" sz="2800" b="1" dirty="0">
                <a:latin typeface="+mj-lt"/>
              </a:rPr>
              <a:t>     </a:t>
            </a:r>
            <a:r>
              <a:rPr lang="en-US" altLang="zh-CN" sz="2800" b="1" dirty="0" smtClean="0">
                <a:latin typeface="+mj-lt"/>
              </a:rPr>
              <a:t>A</a:t>
            </a:r>
            <a:r>
              <a:rPr lang="en-US" altLang="zh-CN" sz="2800" b="1" dirty="0">
                <a:latin typeface="+mj-lt"/>
              </a:rPr>
              <a:t>. small           B. big</a:t>
            </a:r>
          </a:p>
          <a:p>
            <a:pPr eaLnBrk="1" hangingPunct="1"/>
            <a:r>
              <a:rPr lang="en-US" altLang="zh-CN" sz="2800" b="1" dirty="0">
                <a:latin typeface="+mj-lt"/>
              </a:rPr>
              <a:t>4</a:t>
            </a:r>
            <a:r>
              <a:rPr lang="en-US" altLang="zh-CN" sz="2800" b="1" dirty="0" smtClean="0">
                <a:latin typeface="+mj-lt"/>
              </a:rPr>
              <a:t>. He ____ toys in his sack</a:t>
            </a:r>
            <a:r>
              <a:rPr lang="en-US" altLang="zh-CN" sz="2800" b="1" dirty="0">
                <a:latin typeface="+mj-lt"/>
              </a:rPr>
              <a:t>.</a:t>
            </a:r>
          </a:p>
          <a:p>
            <a:pPr eaLnBrk="1" hangingPunct="1"/>
            <a:r>
              <a:rPr lang="en-US" altLang="zh-CN" sz="2800" b="1" dirty="0">
                <a:latin typeface="+mj-lt"/>
              </a:rPr>
              <a:t>     </a:t>
            </a:r>
            <a:r>
              <a:rPr lang="en-US" altLang="zh-CN" sz="2800" b="1" dirty="0" smtClean="0">
                <a:latin typeface="+mj-lt"/>
              </a:rPr>
              <a:t>A</a:t>
            </a:r>
            <a:r>
              <a:rPr lang="en-US" altLang="zh-CN" sz="2800" b="1" dirty="0">
                <a:latin typeface="+mj-lt"/>
              </a:rPr>
              <a:t>. bring            B. brings</a:t>
            </a:r>
          </a:p>
        </p:txBody>
      </p:sp>
      <p:sp>
        <p:nvSpPr>
          <p:cNvPr id="3" name="Text Box 16"/>
          <p:cNvSpPr txBox="1">
            <a:spLocks noChangeArrowheads="1"/>
          </p:cNvSpPr>
          <p:nvPr/>
        </p:nvSpPr>
        <p:spPr bwMode="auto">
          <a:xfrm>
            <a:off x="757618" y="195486"/>
            <a:ext cx="6480175" cy="6463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3600" b="1" dirty="0" smtClean="0">
                <a:latin typeface="+mj-lt"/>
              </a:rPr>
              <a:t>一、</a:t>
            </a:r>
            <a:r>
              <a:rPr lang="en-US" altLang="zh-CN" sz="3600" b="1" dirty="0" smtClean="0">
                <a:latin typeface="+mj-lt"/>
              </a:rPr>
              <a:t>Choose </a:t>
            </a:r>
            <a:r>
              <a:rPr lang="en-US" altLang="zh-CN" sz="3600" b="1" dirty="0">
                <a:latin typeface="+mj-lt"/>
              </a:rPr>
              <a:t>the right answer.</a:t>
            </a:r>
          </a:p>
        </p:txBody>
      </p:sp>
    </p:spTree>
  </p:cSld>
  <p:clrMapOvr>
    <a:masterClrMapping/>
  </p:clrMapOvr>
  <p:transition>
    <p:checke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13"/>
          <p:cNvSpPr>
            <a:spLocks noChangeArrowheads="1"/>
          </p:cNvSpPr>
          <p:nvPr/>
        </p:nvSpPr>
        <p:spPr bwMode="auto">
          <a:xfrm>
            <a:off x="1258888" y="951310"/>
            <a:ext cx="6481762" cy="95410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altLang="zh-CN" sz="2800" b="1" dirty="0">
                <a:solidFill>
                  <a:srgbClr val="FF0000"/>
                </a:solidFill>
                <a:latin typeface="+mj-lt"/>
              </a:rPr>
              <a:t>If </a:t>
            </a:r>
            <a:r>
              <a:rPr lang="en-US" altLang="zh-CN" sz="2800" b="1" dirty="0" smtClean="0">
                <a:solidFill>
                  <a:srgbClr val="FF0000"/>
                </a:solidFill>
                <a:latin typeface="+mj-lt"/>
              </a:rPr>
              <a:t>you are Jenny:</a:t>
            </a:r>
            <a:endParaRPr lang="en-US" altLang="zh-CN" sz="2800" b="1" dirty="0">
              <a:solidFill>
                <a:srgbClr val="FF0000"/>
              </a:solidFill>
              <a:latin typeface="+mj-lt"/>
            </a:endParaRPr>
          </a:p>
          <a:p>
            <a:pPr eaLnBrk="1" hangingPunct="1"/>
            <a:r>
              <a:rPr lang="en-US" altLang="zh-CN" sz="2800" b="1" dirty="0" smtClean="0">
                <a:solidFill>
                  <a:srgbClr val="FF0000"/>
                </a:solidFill>
                <a:latin typeface="+mj-lt"/>
              </a:rPr>
              <a:t>What do you usually do at Christmas?</a:t>
            </a:r>
            <a:endParaRPr lang="en-US" altLang="zh-CN" sz="28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2339975" y="1869282"/>
            <a:ext cx="5570756" cy="6463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3600" dirty="0">
                <a:latin typeface="+mj-lt"/>
              </a:rPr>
              <a:t>The family  </a:t>
            </a:r>
            <a:r>
              <a:rPr lang="en-US" altLang="zh-CN" sz="3600" dirty="0" smtClean="0">
                <a:latin typeface="+mn-lt"/>
              </a:rPr>
              <a:t>_____________</a:t>
            </a:r>
            <a:r>
              <a:rPr lang="en-US" altLang="zh-CN" sz="3600" dirty="0" smtClean="0">
                <a:latin typeface="+mj-lt"/>
              </a:rPr>
              <a:t>.</a:t>
            </a:r>
            <a:endParaRPr lang="en-US" altLang="zh-CN" sz="3600" dirty="0">
              <a:latin typeface="+mj-lt"/>
            </a:endParaRPr>
          </a:p>
        </p:txBody>
      </p:sp>
      <p:pic>
        <p:nvPicPr>
          <p:cNvPr id="8211" name="Picture 19" descr="2012-08-22 2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9553" y="1869206"/>
            <a:ext cx="158432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6" name="Picture 24" descr="2012-08-22 2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39552" y="3758728"/>
            <a:ext cx="1655762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4859339" y="1869281"/>
            <a:ext cx="2949575" cy="6463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altLang="zh-CN" sz="3600" dirty="0">
                <a:solidFill>
                  <a:srgbClr val="FF0000"/>
                </a:solidFill>
                <a:latin typeface="+mj-lt"/>
              </a:rPr>
              <a:t>get   together</a:t>
            </a:r>
          </a:p>
        </p:txBody>
      </p:sp>
      <p:sp>
        <p:nvSpPr>
          <p:cNvPr id="8218" name="Text Box 26"/>
          <p:cNvSpPr txBox="1">
            <a:spLocks noChangeArrowheads="1"/>
          </p:cNvSpPr>
          <p:nvPr/>
        </p:nvSpPr>
        <p:spPr bwMode="auto">
          <a:xfrm>
            <a:off x="2555876" y="2842022"/>
            <a:ext cx="5832475" cy="6463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altLang="zh-CN" sz="3600" dirty="0">
                <a:latin typeface="+mj-lt"/>
              </a:rPr>
              <a:t>We</a:t>
            </a:r>
            <a:r>
              <a:rPr lang="en-US" altLang="zh-CN" dirty="0" smtClean="0">
                <a:latin typeface="+mj-lt"/>
              </a:rPr>
              <a:t>_______________________________________</a:t>
            </a:r>
            <a:r>
              <a:rPr lang="en-US" altLang="zh-CN" sz="3600" dirty="0" smtClean="0">
                <a:latin typeface="+mj-lt"/>
              </a:rPr>
              <a:t>.</a:t>
            </a:r>
            <a:endParaRPr lang="en-US" altLang="zh-CN" dirty="0">
              <a:latin typeface="+mj-lt"/>
            </a:endParaRPr>
          </a:p>
        </p:txBody>
      </p:sp>
      <p:sp>
        <p:nvSpPr>
          <p:cNvPr id="8220" name="Text Box 28"/>
          <p:cNvSpPr txBox="1">
            <a:spLocks noChangeArrowheads="1"/>
          </p:cNvSpPr>
          <p:nvPr/>
        </p:nvSpPr>
        <p:spPr bwMode="auto">
          <a:xfrm>
            <a:off x="3563938" y="2787254"/>
            <a:ext cx="3377848" cy="6463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3600" dirty="0">
                <a:solidFill>
                  <a:srgbClr val="FF0000"/>
                </a:solidFill>
                <a:latin typeface="+mj-lt"/>
              </a:rPr>
              <a:t>have a big </a:t>
            </a:r>
            <a:r>
              <a:rPr lang="en-US" altLang="zh-CN" sz="3600" dirty="0" smtClean="0">
                <a:solidFill>
                  <a:srgbClr val="FF0000"/>
                </a:solidFill>
                <a:latin typeface="+mj-lt"/>
              </a:rPr>
              <a:t>dinner</a:t>
            </a:r>
            <a:endParaRPr lang="en-US" altLang="zh-CN" sz="36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8222" name="Text Box 30"/>
          <p:cNvSpPr txBox="1">
            <a:spLocks noChangeArrowheads="1"/>
          </p:cNvSpPr>
          <p:nvPr/>
        </p:nvSpPr>
        <p:spPr bwMode="auto">
          <a:xfrm>
            <a:off x="2555876" y="3868341"/>
            <a:ext cx="5832475" cy="6463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altLang="zh-CN" sz="3600" dirty="0" smtClean="0">
                <a:latin typeface="+mj-lt"/>
              </a:rPr>
              <a:t>We</a:t>
            </a:r>
            <a:r>
              <a:rPr lang="en-US" altLang="zh-CN" dirty="0" smtClean="0">
                <a:latin typeface="+mj-lt"/>
              </a:rPr>
              <a:t>______________________________________</a:t>
            </a:r>
            <a:r>
              <a:rPr lang="en-US" altLang="zh-CN" sz="3600" dirty="0" smtClean="0">
                <a:latin typeface="+mj-lt"/>
              </a:rPr>
              <a:t>.</a:t>
            </a:r>
            <a:endParaRPr lang="en-US" altLang="zh-CN" dirty="0">
              <a:latin typeface="+mj-lt"/>
            </a:endParaRPr>
          </a:p>
        </p:txBody>
      </p:sp>
      <p:sp>
        <p:nvSpPr>
          <p:cNvPr id="8224" name="Text Box 32"/>
          <p:cNvSpPr txBox="1">
            <a:spLocks noChangeArrowheads="1"/>
          </p:cNvSpPr>
          <p:nvPr/>
        </p:nvSpPr>
        <p:spPr bwMode="auto">
          <a:xfrm>
            <a:off x="3203848" y="3867895"/>
            <a:ext cx="4339650" cy="6463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3600" dirty="0">
                <a:latin typeface="+mj-lt"/>
              </a:rPr>
              <a:t> </a:t>
            </a:r>
            <a:r>
              <a:rPr lang="en-US" altLang="zh-CN" sz="3600" dirty="0" smtClean="0">
                <a:latin typeface="+mj-lt"/>
              </a:rPr>
              <a:t> </a:t>
            </a:r>
            <a:r>
              <a:rPr lang="en-US" altLang="zh-CN" sz="3600" dirty="0" smtClean="0">
                <a:solidFill>
                  <a:srgbClr val="FF0000"/>
                </a:solidFill>
                <a:latin typeface="+mj-lt"/>
                <a:ea typeface="MS PGothic" panose="020B0600070205080204" pitchFamily="34" charset="-128"/>
              </a:rPr>
              <a:t>sing Christmas songs</a:t>
            </a:r>
            <a:endParaRPr lang="en-US" altLang="zh-CN" sz="3600" dirty="0">
              <a:solidFill>
                <a:srgbClr val="FF0000"/>
              </a:solidFill>
              <a:latin typeface="+mj-lt"/>
              <a:ea typeface="MS PGothic" panose="020B0600070205080204" pitchFamily="34" charset="-128"/>
            </a:endParaRPr>
          </a:p>
        </p:txBody>
      </p:sp>
      <p:sp>
        <p:nvSpPr>
          <p:cNvPr id="13328" name="Text Box 33"/>
          <p:cNvSpPr txBox="1">
            <a:spLocks noChangeArrowheads="1"/>
          </p:cNvSpPr>
          <p:nvPr/>
        </p:nvSpPr>
        <p:spPr bwMode="auto">
          <a:xfrm>
            <a:off x="755651" y="290807"/>
            <a:ext cx="4752975" cy="6463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3600" b="1" dirty="0" smtClean="0"/>
              <a:t>二、</a:t>
            </a:r>
            <a:r>
              <a:rPr lang="en-US" altLang="zh-CN" sz="3600" b="1" dirty="0" smtClean="0">
                <a:latin typeface="+mj-lt"/>
              </a:rPr>
              <a:t>Look and write</a:t>
            </a:r>
            <a:r>
              <a:rPr lang="en-US" altLang="zh-CN" sz="3600" b="1" dirty="0">
                <a:latin typeface="+mj-lt"/>
              </a:rPr>
              <a:t>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69688" y="2839567"/>
            <a:ext cx="1338259" cy="826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8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8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8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684213" y="1113235"/>
            <a:ext cx="9072562" cy="34163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/>
            <a:endParaRPr lang="en-US" altLang="zh-CN" sz="4400" dirty="0">
              <a:solidFill>
                <a:srgbClr val="6600FF"/>
              </a:solidFill>
            </a:endParaRPr>
          </a:p>
          <a:p>
            <a:pPr eaLnBrk="1" hangingPunct="1"/>
            <a:endParaRPr lang="en-US" altLang="zh-CN" sz="4400" dirty="0">
              <a:solidFill>
                <a:srgbClr val="6600FF"/>
              </a:solidFill>
            </a:endParaRPr>
          </a:p>
          <a:p>
            <a:pPr eaLnBrk="1" hangingPunct="1"/>
            <a:endParaRPr lang="en-US" altLang="zh-CN" sz="4400" dirty="0">
              <a:solidFill>
                <a:srgbClr val="6600FF"/>
              </a:solidFill>
            </a:endParaRPr>
          </a:p>
          <a:p>
            <a:pPr eaLnBrk="1" hangingPunct="1"/>
            <a:endParaRPr lang="en-US" altLang="zh-CN" sz="4400" dirty="0">
              <a:solidFill>
                <a:srgbClr val="6600FF"/>
              </a:solidFill>
            </a:endParaRPr>
          </a:p>
          <a:p>
            <a:pPr eaLnBrk="1" hangingPunct="1"/>
            <a:r>
              <a:rPr lang="en-US" altLang="zh-CN" sz="4000" dirty="0" err="1">
                <a:latin typeface="+mj-lt"/>
              </a:rPr>
              <a:t>We</a:t>
            </a:r>
            <a:r>
              <a:rPr lang="en-US" altLang="zh-CN" sz="4000" dirty="0" err="1" smtClean="0">
                <a:latin typeface="+mj-lt"/>
              </a:rPr>
              <a:t>_______________</a:t>
            </a:r>
            <a:r>
              <a:rPr lang="en-US" altLang="zh-CN" sz="4000" dirty="0" err="1">
                <a:latin typeface="+mj-lt"/>
              </a:rPr>
              <a:t>from</a:t>
            </a:r>
            <a:r>
              <a:rPr lang="en-US" altLang="zh-CN" sz="4000" dirty="0">
                <a:latin typeface="+mj-lt"/>
              </a:rPr>
              <a:t> Santa.</a:t>
            </a:r>
          </a:p>
        </p:txBody>
      </p:sp>
      <p:pic>
        <p:nvPicPr>
          <p:cNvPr id="12296" name="Picture 8" descr="2012-08-22 2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71800" y="483518"/>
            <a:ext cx="3241675" cy="162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2267744" y="3805071"/>
            <a:ext cx="2808312" cy="6463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altLang="zh-CN" sz="3600" dirty="0">
                <a:solidFill>
                  <a:srgbClr val="FF0000"/>
                </a:solidFill>
                <a:latin typeface="+mj-lt"/>
              </a:rPr>
              <a:t>get presents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2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7"/>
          <p:cNvSpPr txBox="1">
            <a:spLocks noChangeArrowheads="1"/>
          </p:cNvSpPr>
          <p:nvPr/>
        </p:nvSpPr>
        <p:spPr bwMode="auto">
          <a:xfrm>
            <a:off x="827584" y="1275606"/>
            <a:ext cx="7643439" cy="218521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altLang="zh-CN" dirty="0">
                <a:latin typeface="+mj-lt"/>
              </a:rPr>
              <a:t> </a:t>
            </a:r>
            <a:r>
              <a:rPr lang="en-US" altLang="zh-CN" sz="4000" b="1" dirty="0" smtClean="0">
                <a:solidFill>
                  <a:srgbClr val="FF0000"/>
                </a:solidFill>
                <a:latin typeface="+mj-lt"/>
              </a:rPr>
              <a:t>Homework:</a:t>
            </a:r>
            <a:endParaRPr lang="en-US" altLang="zh-CN" sz="4000" b="1" dirty="0"/>
          </a:p>
          <a:p>
            <a:pPr eaLnBrk="1" hangingPunct="1"/>
            <a:r>
              <a:rPr lang="en-US" altLang="zh-CN" sz="3200" b="1" dirty="0">
                <a:latin typeface="+mj-lt"/>
              </a:rPr>
              <a:t>1</a:t>
            </a:r>
            <a:r>
              <a:rPr lang="en-US" altLang="zh-CN" sz="3200" b="1" dirty="0" smtClean="0">
                <a:latin typeface="+mj-lt"/>
              </a:rPr>
              <a:t>. Read </a:t>
            </a:r>
            <a:r>
              <a:rPr lang="en-US" altLang="zh-CN" sz="3200" b="1" dirty="0">
                <a:latin typeface="+mj-lt"/>
              </a:rPr>
              <a:t>the text.</a:t>
            </a:r>
          </a:p>
          <a:p>
            <a:pPr eaLnBrk="1" hangingPunct="1"/>
            <a:r>
              <a:rPr lang="en-US" altLang="zh-CN" sz="3200" b="1" dirty="0">
                <a:latin typeface="+mj-lt"/>
              </a:rPr>
              <a:t>2</a:t>
            </a:r>
            <a:r>
              <a:rPr lang="en-US" altLang="zh-CN" sz="3200" b="1" dirty="0" smtClean="0">
                <a:latin typeface="+mj-lt"/>
              </a:rPr>
              <a:t>. </a:t>
            </a:r>
            <a:r>
              <a:rPr lang="zh-CN" altLang="en-US" sz="3200" b="1" dirty="0" smtClean="0">
                <a:latin typeface="+mj-lt"/>
              </a:rPr>
              <a:t>利用</a:t>
            </a:r>
            <a:r>
              <a:rPr lang="zh-CN" altLang="en-US" sz="3200" b="1" dirty="0">
                <a:latin typeface="+mj-lt"/>
              </a:rPr>
              <a:t>今天所学询问身边的朋友在圣诞节</a:t>
            </a:r>
          </a:p>
          <a:p>
            <a:pPr eaLnBrk="1" hangingPunct="1"/>
            <a:r>
              <a:rPr lang="zh-CN" altLang="en-US" sz="3200" b="1" dirty="0">
                <a:latin typeface="+mj-lt"/>
              </a:rPr>
              <a:t>都进行哪些活动。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zh-CN" dirty="0" smtClean="0"/>
              <a:t>Thank You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sd-4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0" y="3921919"/>
            <a:ext cx="40005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711151" y="1500515"/>
            <a:ext cx="4918462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CN" sz="2800" dirty="0">
                <a:latin typeface="+mj-lt"/>
              </a:rPr>
              <a:t>We </a:t>
            </a:r>
            <a:r>
              <a:rPr kumimoji="1" lang="en-US" altLang="zh-CN" sz="2800" dirty="0" smtClean="0">
                <a:latin typeface="+mj-lt"/>
              </a:rPr>
              <a:t>wish you a Merry Christmas</a:t>
            </a:r>
            <a:r>
              <a:rPr kumimoji="1" lang="en-US" altLang="zh-CN" sz="2800" dirty="0">
                <a:latin typeface="+mj-lt"/>
              </a:rPr>
              <a:t>.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711151" y="1013550"/>
            <a:ext cx="4918462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CN" sz="2800" dirty="0">
                <a:latin typeface="+mj-lt"/>
              </a:rPr>
              <a:t>We </a:t>
            </a:r>
            <a:r>
              <a:rPr kumimoji="1" lang="en-US" altLang="zh-CN" sz="2800" dirty="0" smtClean="0">
                <a:latin typeface="+mj-lt"/>
              </a:rPr>
              <a:t>wish you a Merry Christmas</a:t>
            </a:r>
            <a:r>
              <a:rPr kumimoji="1" lang="en-US" altLang="zh-CN" sz="2800" dirty="0">
                <a:latin typeface="+mj-lt"/>
              </a:rPr>
              <a:t>.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711152" y="1931521"/>
            <a:ext cx="4918462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CN" sz="2800" dirty="0">
                <a:latin typeface="+mj-lt"/>
              </a:rPr>
              <a:t>We </a:t>
            </a:r>
            <a:r>
              <a:rPr kumimoji="1" lang="en-US" altLang="zh-CN" sz="2800" dirty="0" smtClean="0">
                <a:latin typeface="+mj-lt"/>
              </a:rPr>
              <a:t>wish you a Merry Christmas,</a:t>
            </a:r>
            <a:endParaRPr kumimoji="1" lang="en-US" altLang="zh-CN" sz="2800" dirty="0">
              <a:latin typeface="+mj-lt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782588" y="2363719"/>
            <a:ext cx="3432350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CN" sz="2800" dirty="0" smtClean="0">
                <a:latin typeface="+mj-lt"/>
              </a:rPr>
              <a:t>and </a:t>
            </a:r>
            <a:r>
              <a:rPr kumimoji="1" lang="en-US" altLang="zh-CN" sz="2800" dirty="0">
                <a:latin typeface="+mj-lt"/>
              </a:rPr>
              <a:t>a happy new </a:t>
            </a:r>
            <a:r>
              <a:rPr kumimoji="1" lang="en-US" altLang="zh-CN" sz="2800" dirty="0" smtClean="0">
                <a:latin typeface="+mj-lt"/>
              </a:rPr>
              <a:t>year!</a:t>
            </a:r>
            <a:endParaRPr kumimoji="1" lang="en-US" altLang="zh-CN" sz="2800" dirty="0">
              <a:latin typeface="+mj-lt"/>
            </a:endParaRP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782589" y="2742337"/>
            <a:ext cx="3135795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CN" sz="2800" dirty="0">
                <a:latin typeface="+mj-lt"/>
              </a:rPr>
              <a:t>Good tidings to </a:t>
            </a:r>
            <a:r>
              <a:rPr kumimoji="1" lang="en-US" altLang="zh-CN" sz="2800" dirty="0" smtClean="0">
                <a:latin typeface="+mj-lt"/>
              </a:rPr>
              <a:t>you,</a:t>
            </a:r>
            <a:endParaRPr kumimoji="1" lang="en-US" altLang="zh-CN" sz="2800" dirty="0">
              <a:latin typeface="+mj-lt"/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782589" y="3119765"/>
            <a:ext cx="2765501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CN" sz="2800" dirty="0" smtClean="0">
                <a:latin typeface="+mj-lt"/>
              </a:rPr>
              <a:t>wherever </a:t>
            </a:r>
            <a:r>
              <a:rPr kumimoji="1" lang="en-US" altLang="zh-CN" sz="2800" dirty="0">
                <a:latin typeface="+mj-lt"/>
              </a:rPr>
              <a:t>you are.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782588" y="3498384"/>
            <a:ext cx="4192173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CN" sz="2800" dirty="0">
                <a:latin typeface="+mj-lt"/>
              </a:rPr>
              <a:t>Good tidings for </a:t>
            </a:r>
            <a:r>
              <a:rPr kumimoji="1" lang="en-US" altLang="zh-CN" sz="2800" dirty="0" smtClean="0">
                <a:latin typeface="+mj-lt"/>
              </a:rPr>
              <a:t>Christmas,</a:t>
            </a:r>
            <a:endParaRPr kumimoji="1" lang="en-US" altLang="zh-CN" sz="2800" dirty="0">
              <a:latin typeface="+mj-lt"/>
            </a:endParaRP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854026" y="3875812"/>
            <a:ext cx="3432350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CN" sz="2800" dirty="0" smtClean="0">
                <a:latin typeface="+mj-lt"/>
              </a:rPr>
              <a:t>and </a:t>
            </a:r>
            <a:r>
              <a:rPr kumimoji="1" lang="en-US" altLang="zh-CN" sz="2800" dirty="0">
                <a:latin typeface="+mj-lt"/>
              </a:rPr>
              <a:t>a happy new </a:t>
            </a:r>
            <a:r>
              <a:rPr kumimoji="1" lang="en-US" altLang="zh-CN" sz="2800" dirty="0" smtClean="0">
                <a:latin typeface="+mj-lt"/>
              </a:rPr>
              <a:t>year!</a:t>
            </a:r>
            <a:endParaRPr kumimoji="1" lang="en-US" altLang="zh-CN" sz="2800" dirty="0">
              <a:latin typeface="+mj-lt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250825" y="219938"/>
            <a:ext cx="7645234" cy="70788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CN" sz="4000" b="1" dirty="0">
                <a:solidFill>
                  <a:srgbClr val="FF0000"/>
                </a:solidFill>
                <a:latin typeface="+mj-lt"/>
              </a:rPr>
              <a:t>We Wish You </a:t>
            </a:r>
            <a:r>
              <a:rPr kumimoji="1" lang="en-US" altLang="zh-CN" sz="4000" b="1" dirty="0" smtClean="0">
                <a:solidFill>
                  <a:srgbClr val="FF0000"/>
                </a:solidFill>
                <a:latin typeface="+mj-lt"/>
              </a:rPr>
              <a:t>A Merry Christmas</a:t>
            </a:r>
            <a:r>
              <a:rPr kumimoji="1" lang="en-US" altLang="zh-CN" sz="4000" b="1" dirty="0">
                <a:solidFill>
                  <a:srgbClr val="FF0000"/>
                </a:solidFill>
                <a:latin typeface="+mj-lt"/>
              </a:rPr>
              <a:t>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 descr="90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1907704" y="699542"/>
            <a:ext cx="4754490" cy="3394075"/>
          </a:xfrm>
          <a:noFill/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88"/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0" y="1"/>
            <a:ext cx="9144000" cy="5143499"/>
          </a:xfrm>
          <a:noFill/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9" descr="2984756_155846039735_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-304800" y="-110729"/>
            <a:ext cx="9753600" cy="5254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u=3550279900,4137990944&amp;fm=52&amp;gp=0"/>
          <p:cNvPicPr>
            <a:picLocks noChangeAspect="1" noChangeArrowheads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500299" y="4393420"/>
            <a:ext cx="4095993" cy="6463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3600" dirty="0" smtClean="0">
                <a:latin typeface="+mj-lt"/>
              </a:rPr>
              <a:t>Christmas is coming.</a:t>
            </a:r>
            <a:endParaRPr lang="en-US" altLang="zh-CN" sz="3600" dirty="0">
              <a:latin typeface="+mj-lt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7" descr="20071212225525825_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402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ext Box 8"/>
          <p:cNvSpPr txBox="1">
            <a:spLocks noChangeArrowheads="1"/>
          </p:cNvSpPr>
          <p:nvPr/>
        </p:nvSpPr>
        <p:spPr bwMode="auto">
          <a:xfrm>
            <a:off x="3635375" y="4083844"/>
            <a:ext cx="1511300" cy="70788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altLang="zh-CN" sz="4000" dirty="0">
                <a:latin typeface="+mj-lt"/>
              </a:rPr>
              <a:t>Snata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971601" y="0"/>
            <a:ext cx="6948487" cy="3057804"/>
          </a:xfrm>
        </p:spPr>
      </p:pic>
      <p:sp>
        <p:nvSpPr>
          <p:cNvPr id="9219" name="Text Box 8"/>
          <p:cNvSpPr txBox="1">
            <a:spLocks noChangeArrowheads="1"/>
          </p:cNvSpPr>
          <p:nvPr/>
        </p:nvSpPr>
        <p:spPr bwMode="auto">
          <a:xfrm>
            <a:off x="395288" y="3112293"/>
            <a:ext cx="7921128" cy="212365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2400" b="1" dirty="0" smtClean="0">
                <a:latin typeface="+mj-lt"/>
              </a:rPr>
              <a:t>Jenny: Here’s a </a:t>
            </a:r>
            <a:r>
              <a:rPr lang="en-US" altLang="zh-CN" sz="2400" b="1" dirty="0">
                <a:latin typeface="+mj-lt"/>
              </a:rPr>
              <a:t>_______ </a:t>
            </a:r>
            <a:r>
              <a:rPr lang="en-US" altLang="zh-CN" sz="2400" b="1" dirty="0" smtClean="0">
                <a:latin typeface="+mj-lt"/>
              </a:rPr>
              <a:t> card from Lucy.</a:t>
            </a:r>
            <a:endParaRPr lang="en-US" altLang="zh-CN" sz="2400" b="1" dirty="0">
              <a:latin typeface="+mj-lt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latin typeface="+mj-lt"/>
              </a:rPr>
              <a:t>Li </a:t>
            </a:r>
            <a:r>
              <a:rPr lang="en-US" altLang="zh-CN" sz="2400" b="1" dirty="0" smtClean="0">
                <a:latin typeface="+mj-lt"/>
              </a:rPr>
              <a:t>Ming: Oh, ________  is coming</a:t>
            </a:r>
            <a:r>
              <a:rPr lang="en-US" altLang="zh-CN" sz="2400" b="1" dirty="0">
                <a:latin typeface="+mj-lt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b="1" dirty="0" smtClean="0">
                <a:latin typeface="+mj-lt"/>
              </a:rPr>
              <a:t>Danny: When is Christmas Day?</a:t>
            </a:r>
            <a:endParaRPr lang="en-US" altLang="zh-CN" sz="2400" b="1" dirty="0">
              <a:latin typeface="+mj-lt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zh-CN" sz="2400" b="1" dirty="0" smtClean="0">
                <a:latin typeface="+mj-lt"/>
              </a:rPr>
              <a:t>Jenny: It’s  </a:t>
            </a:r>
            <a:r>
              <a:rPr lang="en-US" altLang="zh-CN" sz="2400" b="1" dirty="0">
                <a:latin typeface="+mj-lt"/>
              </a:rPr>
              <a:t>_________ 25.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1116013" y="141685"/>
            <a:ext cx="6769100" cy="3186113"/>
          </a:xfrm>
        </p:spPr>
      </p:pic>
      <p:sp>
        <p:nvSpPr>
          <p:cNvPr id="10244" name="Text Box 6"/>
          <p:cNvSpPr txBox="1">
            <a:spLocks noChangeArrowheads="1"/>
          </p:cNvSpPr>
          <p:nvPr/>
        </p:nvSpPr>
        <p:spPr bwMode="auto">
          <a:xfrm>
            <a:off x="468314" y="3436144"/>
            <a:ext cx="8135937" cy="138499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latin typeface="+mj-lt"/>
              </a:rPr>
              <a:t>Li </a:t>
            </a:r>
            <a:r>
              <a:rPr lang="en-US" altLang="zh-CN" sz="2400" b="1" dirty="0" smtClean="0">
                <a:latin typeface="+mj-lt"/>
              </a:rPr>
              <a:t>Ming: What do you usually do at Christmas?</a:t>
            </a:r>
            <a:endParaRPr lang="en-US" altLang="zh-CN" sz="2400" b="1" dirty="0">
              <a:latin typeface="+mj-lt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zh-CN" sz="2400" b="1" dirty="0" smtClean="0">
                <a:latin typeface="+mj-lt"/>
              </a:rPr>
              <a:t>Jenny: The family get ______.  We have a big dinner. We sing Christmas songs.</a:t>
            </a:r>
            <a:endParaRPr lang="en-US" altLang="zh-CN" sz="2400" b="1" dirty="0">
              <a:latin typeface="+mj-lt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ABC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BC模板">
      <a:majorFont>
        <a:latin typeface="Arial"/>
        <a:ea typeface="微软雅黑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ABC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Unit 6 Christmas Lesson 1_课件1</Template>
  <TotalTime>0</TotalTime>
  <Words>332</Words>
  <Application>Microsoft Office PowerPoint</Application>
  <PresentationFormat>全屏显示(16:9)</PresentationFormat>
  <Paragraphs>68</Paragraphs>
  <Slides>15</Slides>
  <Notes>14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1" baseType="lpstr">
      <vt:lpstr>MS PGothic</vt:lpstr>
      <vt:lpstr>宋体</vt:lpstr>
      <vt:lpstr>微软雅黑</vt:lpstr>
      <vt:lpstr>Arial</vt:lpstr>
      <vt:lpstr>Calibri</vt:lpstr>
      <vt:lpstr>WWW.2PPT.COM
</vt:lpstr>
      <vt:lpstr>Unit 6 Christmas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2020-06-19T12:52:00Z</dcterms:created>
  <dcterms:modified xsi:type="dcterms:W3CDTF">2023-01-16T14:39:15Z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6B79FFCCC3E14E65A877501786A1F730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