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433"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00" d="100"/>
          <a:sy n="100" d="100"/>
        </p:scale>
        <p:origin x="-126" y="-804"/>
      </p:cViewPr>
      <p:guideLst>
        <p:guide orient="horz" pos="1620"/>
        <p:guide pos="2880"/>
      </p:guideLst>
    </p:cSldViewPr>
  </p:slideViewPr>
  <p:notesTextViewPr>
    <p:cViewPr>
      <p:scale>
        <a:sx n="1" d="1"/>
        <a:sy n="1" d="1"/>
      </p:scale>
      <p:origin x="0" y="0"/>
    </p:cViewPr>
  </p:notesTextViewPr>
  <p:sorterViewPr>
    <p:cViewPr>
      <p:scale>
        <a:sx n="168" d="100"/>
        <a:sy n="168" d="100"/>
      </p:scale>
      <p:origin x="0" y="0"/>
    </p:cViewPr>
  </p:sorterViewPr>
  <p:gridSpacing cx="216026" cy="21602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6E159F20-2926-4CF6-A47E-22D10E9AF0C6}"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t>2023-01-16</a:t>
            </a:fld>
            <a:endParaRPr lang="zh-CN" altLang="en-US"/>
          </a:p>
        </p:txBody>
      </p:sp>
      <p:sp>
        <p:nvSpPr>
          <p:cNvPr id="922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9221"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660D4AF0-A082-4B61-8BAF-D09B7841EA5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900" kern="1200">
        <a:solidFill>
          <a:schemeClr val="tx1"/>
        </a:solidFill>
        <a:latin typeface="+mn-lt"/>
        <a:ea typeface="+mn-ea"/>
        <a:cs typeface="+mn-cs"/>
      </a:defRPr>
    </a:lvl1pPr>
    <a:lvl2pPr marL="342900" algn="l" rtl="0" fontAlgn="base">
      <a:spcBef>
        <a:spcPct val="0"/>
      </a:spcBef>
      <a:spcAft>
        <a:spcPct val="0"/>
      </a:spcAft>
      <a:defRPr sz="900" kern="1200">
        <a:solidFill>
          <a:schemeClr val="tx1"/>
        </a:solidFill>
        <a:latin typeface="+mn-lt"/>
        <a:ea typeface="+mn-ea"/>
        <a:cs typeface="+mn-cs"/>
      </a:defRPr>
    </a:lvl2pPr>
    <a:lvl3pPr marL="685800" algn="l" rtl="0" fontAlgn="base">
      <a:spcBef>
        <a:spcPct val="0"/>
      </a:spcBef>
      <a:spcAft>
        <a:spcPct val="0"/>
      </a:spcAft>
      <a:defRPr sz="900" kern="1200">
        <a:solidFill>
          <a:schemeClr val="tx1"/>
        </a:solidFill>
        <a:latin typeface="+mn-lt"/>
        <a:ea typeface="+mn-ea"/>
        <a:cs typeface="+mn-cs"/>
      </a:defRPr>
    </a:lvl3pPr>
    <a:lvl4pPr marL="1028700" algn="l" rtl="0" fontAlgn="base">
      <a:spcBef>
        <a:spcPct val="0"/>
      </a:spcBef>
      <a:spcAft>
        <a:spcPct val="0"/>
      </a:spcAft>
      <a:defRPr sz="900" kern="1200">
        <a:solidFill>
          <a:schemeClr val="tx1"/>
        </a:solidFill>
        <a:latin typeface="+mn-lt"/>
        <a:ea typeface="+mn-ea"/>
        <a:cs typeface="+mn-cs"/>
      </a:defRPr>
    </a:lvl4pPr>
    <a:lvl5pPr marL="1371600" algn="l" rtl="0" fontAlgn="base">
      <a:spcBef>
        <a:spcPct val="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smtClean="0"/>
          </a:p>
        </p:txBody>
      </p:sp>
      <p:sp>
        <p:nvSpPr>
          <p:cNvPr id="133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393D54-1E17-4291-84B1-1C574EEED226}" type="slidenum">
              <a:rPr lang="zh-CN" altLang="en-US"/>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B16060-B2AB-441C-AE56-0776DBC7E5C6}" type="slidenum">
              <a:rPr lang="zh-CN" altLang="en-US"/>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smtClean="0"/>
          </a:p>
        </p:txBody>
      </p:sp>
      <p:sp>
        <p:nvSpPr>
          <p:cNvPr id="337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E52E0E1-C0B5-4780-BE67-61B7B7A8D01F}" type="slidenum">
              <a:rPr lang="zh-CN" altLang="en-US"/>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smtClean="0"/>
          </a:p>
        </p:txBody>
      </p:sp>
      <p:sp>
        <p:nvSpPr>
          <p:cNvPr id="358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FCA68C-AA51-4049-AD1E-E2902AA1BA58}" type="slidenum">
              <a:rPr lang="zh-CN" altLang="en-US"/>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smtClean="0"/>
          </a:p>
        </p:txBody>
      </p:sp>
      <p:sp>
        <p:nvSpPr>
          <p:cNvPr id="378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51D2BDE-F47B-46E2-86B9-03FC381887F2}" type="slidenum">
              <a:rPr lang="zh-CN" altLang="en-US"/>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7D04A68-E767-4F75-ABB7-9519747ABFE3}" type="slidenum">
              <a:rPr lang="zh-CN" altLang="en-US"/>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606551-0DA4-4DA7-8A38-1460961FD49D}" type="slidenum">
              <a:rPr lang="zh-CN" altLang="en-US"/>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D091F1-C603-4EB8-AD02-68E3B5A50D97}" type="slidenum">
              <a:rPr lang="zh-CN" altLang="en-US"/>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smtClean="0"/>
          </a:p>
        </p:txBody>
      </p:sp>
      <p:sp>
        <p:nvSpPr>
          <p:cNvPr id="215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59576D-7148-4A03-A3B7-8B242BF5E3F7}" type="slidenum">
              <a:rPr lang="zh-CN" altLang="en-US"/>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525AD11-4BA5-4DF2-8CFF-377E4F9BBE75}" type="slidenum">
              <a:rPr lang="zh-CN" altLang="en-US"/>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75E972-CB40-412E-9F7B-44CD4BCE75F7}" type="slidenum">
              <a:rPr lang="zh-CN" altLang="en-US"/>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8A26E0-F7A0-4A70-B8E4-F2EF35C2DAB5}" type="slidenum">
              <a:rPr lang="zh-CN" altLang="en-US"/>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smtClean="0"/>
          </a:p>
        </p:txBody>
      </p:sp>
      <p:sp>
        <p:nvSpPr>
          <p:cNvPr id="296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FBC068-B207-4365-B7A2-158B1BE64026}" type="slidenum">
              <a:rPr lang="zh-CN" altLang="en-US"/>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DE621F07-0A02-4A99-802B-5D75DD17736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56D894C9-A3A4-43DF-BD96-39AF4BDD60F1}"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BF7CEF5F-288C-4CD8-9077-A7E83AD12DAA}"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1149510"/>
            <a:ext cx="91440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lnSpc>
                <a:spcPct val="150000"/>
              </a:lnSpc>
              <a:spcAft>
                <a:spcPts val="0"/>
              </a:spcAft>
              <a:defRPr/>
            </a:pPr>
            <a:r>
              <a:rPr lang="en-US" altLang="zh-CN" sz="3600" b="1" kern="100" dirty="0">
                <a:latin typeface="Times New Roman" panose="02020603050405020304"/>
                <a:cs typeface="Courier New" panose="02070309020205020404"/>
              </a:rPr>
              <a:t>Unit 3</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cs typeface="Courier New" panose="02070309020205020404"/>
              </a:rPr>
              <a:t>The Internet</a:t>
            </a:r>
            <a:endParaRPr lang="zh-CN" altLang="zh-CN" sz="3000" kern="100" dirty="0">
              <a:latin typeface="宋体" panose="02010600030101010101" pitchFamily="2" charset="-122"/>
              <a:cs typeface="Courier New" panose="02070309020205020404"/>
            </a:endParaRPr>
          </a:p>
        </p:txBody>
      </p:sp>
      <p:pic>
        <p:nvPicPr>
          <p:cNvPr id="10242" name="Picture 4" descr="网络"/>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30597" y="2116931"/>
            <a:ext cx="190976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2440360" y="2733770"/>
            <a:ext cx="553405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Section </a:t>
            </a:r>
            <a:r>
              <a:rPr lang="en-US" altLang="zh-CN" sz="2400" b="1" kern="100" dirty="0">
                <a:latin typeface="宋体" panose="02010600030101010101" pitchFamily="2" charset="-122"/>
                <a:cs typeface="Times New Roman" panose="02020603050405020304"/>
              </a:rPr>
              <a:t>Ⅰ</a:t>
            </a:r>
            <a:r>
              <a:rPr lang="en-US" altLang="zh-CN" sz="2400" kern="100" dirty="0">
                <a:latin typeface="Times New Roman" panose="02020603050405020304"/>
                <a:cs typeface="Times New Roman" panose="02020603050405020304"/>
              </a:rPr>
              <a:t> </a:t>
            </a:r>
            <a:r>
              <a:rPr lang="en-US" altLang="zh-CN" sz="2400" b="1" kern="100" dirty="0">
                <a:latin typeface="Times New Roman" panose="02020603050405020304"/>
                <a:cs typeface="Courier New" panose="02070309020205020404"/>
              </a:rPr>
              <a:t>Listening and Speaking</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0" y="4487331"/>
            <a:ext cx="9144000" cy="372745"/>
          </a:xfrm>
          <a:prstGeom prst="rect">
            <a:avLst/>
          </a:prstGeom>
        </p:spPr>
        <p:txBody>
          <a:bodyPr wrap="square" lIns="68580" tIns="34290" rIns="68580" bIns="34290">
            <a:spAutoFit/>
          </a:bodyPr>
          <a:lstStyle/>
          <a:p>
            <a:pPr marL="257175" indent="-257175" algn="ctr">
              <a:lnSpc>
                <a:spcPct val="110000"/>
              </a:lnSpc>
            </a:pPr>
            <a:r>
              <a:rPr lang="en-US" altLang="zh-CN"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pPr>
            <a:r>
              <a:rPr lang="zh-CN" altLang="zh-CN" dirty="0">
                <a:latin typeface="Times New Roman" panose="02020603050405020304" pitchFamily="18" charset="0"/>
                <a:ea typeface="黑体" panose="02010609060101010101" charset="-122"/>
              </a:rPr>
              <a:t>语言知识积累</a:t>
            </a:r>
            <a:endParaRPr lang="zh-CN" altLang="zh-CN" dirty="0">
              <a:latin typeface="宋体" panose="02010600030101010101" pitchFamily="2" charset="-122"/>
              <a:ea typeface="黑体" panose="02010609060101010101" charset="-122"/>
            </a:endParaRPr>
          </a:p>
        </p:txBody>
      </p:sp>
      <p:sp>
        <p:nvSpPr>
          <p:cNvPr id="20483" name="矩形 11"/>
          <p:cNvSpPr>
            <a:spLocks noChangeArrowheads="1"/>
          </p:cNvSpPr>
          <p:nvPr/>
        </p:nvSpPr>
        <p:spPr bwMode="auto">
          <a:xfrm>
            <a:off x="409575" y="1146572"/>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在英语听力中，你常会听到一些你不懂的单词，但这些单词有时会在下面的句子中通过一些下定义的词汇来说明它们的意思。常见的下定义的词有：</a:t>
            </a:r>
            <a:r>
              <a:rPr lang="en-US" altLang="zh-CN" kern="100" dirty="0">
                <a:latin typeface="Times New Roman" panose="02020603050405020304"/>
                <a:ea typeface="楷体_GB2312"/>
                <a:cs typeface="Courier New" panose="02070309020205020404"/>
              </a:rPr>
              <a:t>be</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that is</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it</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s like</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for example, refer to</a:t>
            </a:r>
            <a:r>
              <a:rPr lang="zh-CN" altLang="zh-CN" kern="100" dirty="0">
                <a:latin typeface="Times New Roman" panose="02020603050405020304"/>
                <a:ea typeface="楷体_GB2312"/>
                <a:cs typeface="Times New Roman" panose="02020603050405020304"/>
              </a:rPr>
              <a:t>等。</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11"/>
          <p:cNvSpPr>
            <a:spLocks noChangeArrowheads="1"/>
          </p:cNvSpPr>
          <p:nvPr/>
        </p:nvSpPr>
        <p:spPr bwMode="auto">
          <a:xfrm>
            <a:off x="251222" y="896541"/>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pPr>
            <a:r>
              <a:rPr lang="zh-CN" altLang="zh-CN" dirty="0">
                <a:latin typeface="Times New Roman" panose="02020603050405020304" pitchFamily="18" charset="0"/>
                <a:ea typeface="黑体" panose="02010609060101010101" charset="-122"/>
              </a:rPr>
              <a:t>文化知识习得</a:t>
            </a:r>
            <a:endParaRPr lang="zh-CN" altLang="zh-CN" dirty="0">
              <a:latin typeface="宋体" panose="02010600030101010101" pitchFamily="2" charset="-122"/>
              <a:ea typeface="黑体" panose="02010609060101010101" charset="-122"/>
            </a:endParaRPr>
          </a:p>
        </p:txBody>
      </p:sp>
      <p:sp>
        <p:nvSpPr>
          <p:cNvPr id="21507" name="矩形 11"/>
          <p:cNvSpPr>
            <a:spLocks noChangeArrowheads="1"/>
          </p:cNvSpPr>
          <p:nvPr/>
        </p:nvSpPr>
        <p:spPr bwMode="auto">
          <a:xfrm>
            <a:off x="359569" y="1375172"/>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网络是一把双刃剑，有利也有弊。正确使用网络工具，文明上网，健康上网，适度上网。作为新时代的网民，要做到把网络当作自己的信息技术课堂，通过网络获得更多的外界信息，更全面更直接的了解和认知社会，从而更好地认识了解社会。</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pPr>
            <a:r>
              <a:rPr lang="zh-CN" altLang="zh-CN" dirty="0">
                <a:latin typeface="Times New Roman" panose="02020603050405020304" pitchFamily="18" charset="0"/>
                <a:ea typeface="黑体" panose="02010609060101010101" charset="-122"/>
              </a:rPr>
              <a:t>学习策略形成</a:t>
            </a:r>
            <a:endParaRPr lang="zh-CN" altLang="zh-CN" dirty="0">
              <a:latin typeface="宋体" panose="02010600030101010101" pitchFamily="2" charset="-122"/>
              <a:ea typeface="黑体" panose="02010609060101010101" charset="-122"/>
            </a:endParaRPr>
          </a:p>
        </p:txBody>
      </p:sp>
      <p:sp>
        <p:nvSpPr>
          <p:cNvPr id="22531" name="矩形 11"/>
          <p:cNvSpPr>
            <a:spLocks noChangeArrowheads="1"/>
          </p:cNvSpPr>
          <p:nvPr/>
        </p:nvSpPr>
        <p:spPr bwMode="auto">
          <a:xfrm>
            <a:off x="413147" y="1214437"/>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句子重读的规则</a:t>
            </a:r>
            <a:endParaRPr lang="zh-CN" altLang="zh-CN" kern="100" dirty="0">
              <a:latin typeface="宋体" panose="02010600030101010101" pitchFamily="2" charset="-122"/>
              <a:cs typeface="Courier New" panose="02070309020205020404"/>
            </a:endParaRPr>
          </a:p>
          <a:p>
            <a:pPr indent="485775" algn="just">
              <a:lnSpc>
                <a:spcPct val="150000"/>
              </a:lnSpc>
              <a:spcAft>
                <a:spcPts val="0"/>
              </a:spcAft>
              <a:defRPr/>
            </a:pPr>
            <a:r>
              <a:rPr lang="zh-CN" altLang="zh-CN" kern="100" dirty="0">
                <a:latin typeface="Times New Roman" panose="02020603050405020304"/>
                <a:ea typeface="楷体_GB2312"/>
                <a:cs typeface="Times New Roman" panose="02020603050405020304"/>
              </a:rPr>
              <a:t>一般来说，在句子中，实词需要重读，虚词不重读。</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实词：动词、名词、形容词、副词、数词、疑问词和感叹词等。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虚词：助动词、情态动词、冠词、介词、连词、物主代词、关系代词和关系副词等。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名师提醒</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ea typeface="楷体_GB2312"/>
                <a:cs typeface="Times New Roman" panose="02020603050405020304"/>
              </a:rPr>
              <a:t>人称代词、连词等一般不重读，但在特定情景中，也需要重读。如人称代词作并列主语或宾语时需重读，句首的介词也需要重读，作主语或宾语的指示代词也需要重读。</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1"/>
          <p:cNvSpPr>
            <a:spLocks noChangeArrowheads="1"/>
          </p:cNvSpPr>
          <p:nvPr/>
        </p:nvSpPr>
        <p:spPr bwMode="auto">
          <a:xfrm>
            <a:off x="397669" y="933450"/>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defRPr/>
            </a:pPr>
            <a:r>
              <a:rPr lang="en-US" altLang="zh-CN" b="1" kern="100" dirty="0">
                <a:latin typeface="Times New Roman" panose="02020603050405020304"/>
              </a:rPr>
              <a:t>chat </a:t>
            </a:r>
            <a:r>
              <a:rPr lang="en-US" altLang="zh-CN" b="1" i="1" kern="100" dirty="0">
                <a:latin typeface="Times New Roman" panose="02020603050405020304"/>
              </a:rPr>
              <a:t>vi</a:t>
            </a:r>
            <a:r>
              <a:rPr lang="en-US" altLang="zh-CN" b="1" kern="100" dirty="0">
                <a:latin typeface="Times New Roman" panose="02020603050405020304"/>
              </a:rPr>
              <a:t>.</a:t>
            </a:r>
            <a:r>
              <a:rPr lang="zh-CN" altLang="zh-CN" kern="100" dirty="0">
                <a:latin typeface="Times New Roman" panose="02020603050405020304"/>
                <a:ea typeface="黑体" panose="02010609060101010101" charset="-122"/>
                <a:cs typeface="Times New Roman" panose="02020603050405020304"/>
              </a:rPr>
              <a:t>聊天；闲聊</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4579" name="矩形 11"/>
          <p:cNvSpPr>
            <a:spLocks noChangeArrowheads="1"/>
          </p:cNvSpPr>
          <p:nvPr/>
        </p:nvSpPr>
        <p:spPr bwMode="auto">
          <a:xfrm>
            <a:off x="409575" y="1365648"/>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chat</a:t>
            </a:r>
            <a:r>
              <a:rPr lang="en-US" altLang="zh-CN" kern="100" dirty="0">
                <a:latin typeface="Times New Roman" panose="02020603050405020304"/>
                <a:cs typeface="Courier New" panose="02070309020205020404"/>
              </a:rPr>
              <a:t> online </a:t>
            </a:r>
            <a:r>
              <a:rPr lang="zh-CN" altLang="zh-CN" kern="100" dirty="0">
                <a:latin typeface="Times New Roman" panose="02020603050405020304"/>
                <a:cs typeface="Times New Roman" panose="02020603050405020304"/>
              </a:rPr>
              <a:t>网上聊天</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26</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 [</a:t>
            </a:r>
            <a:r>
              <a:rPr lang="zh-CN" altLang="zh-CN" kern="100" dirty="0">
                <a:latin typeface="Times New Roman" panose="02020603050405020304"/>
                <a:ea typeface="黑体" panose="02010609060101010101" charset="-122"/>
                <a:cs typeface="Times New Roman" panose="02020603050405020304"/>
              </a:rPr>
              <a:t>合作探究</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　</a:t>
            </a:r>
            <a:r>
              <a:rPr lang="zh-CN" altLang="zh-CN" kern="100" dirty="0">
                <a:latin typeface="Times New Roman" panose="02020603050405020304"/>
                <a:cs typeface="Times New Roman" panose="02020603050405020304"/>
              </a:rPr>
              <a:t>体会</a:t>
            </a:r>
            <a:r>
              <a:rPr lang="en-US" altLang="zh-CN" kern="100" dirty="0">
                <a:latin typeface="Times New Roman" panose="02020603050405020304"/>
                <a:cs typeface="Courier New" panose="02070309020205020404"/>
              </a:rPr>
              <a:t>chat</a:t>
            </a:r>
            <a:r>
              <a:rPr lang="zh-CN" altLang="zh-CN" kern="100" dirty="0">
                <a:latin typeface="Times New Roman" panose="02020603050405020304"/>
                <a:cs typeface="Times New Roman" panose="02020603050405020304"/>
              </a:rPr>
              <a:t>的用法和意义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James likes </a:t>
            </a:r>
            <a:r>
              <a:rPr lang="en-US" altLang="zh-CN" b="1" kern="100" dirty="0">
                <a:latin typeface="Times New Roman" panose="02020603050405020304"/>
                <a:cs typeface="Courier New" panose="02070309020205020404"/>
              </a:rPr>
              <a:t>chatting with</a:t>
            </a:r>
            <a:r>
              <a:rPr lang="en-US" altLang="zh-CN" kern="100" dirty="0">
                <a:latin typeface="Times New Roman" panose="02020603050405020304"/>
                <a:cs typeface="Courier New" panose="02070309020205020404"/>
              </a:rPr>
              <a:t> his classmates during breaks between classes.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詹姆士喜欢在课间和同学聊天。</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two friends sat in a corner and </a:t>
            </a:r>
            <a:r>
              <a:rPr lang="en-US" altLang="zh-CN" b="1" kern="100" dirty="0">
                <a:latin typeface="Times New Roman" panose="02020603050405020304"/>
                <a:cs typeface="Courier New" panose="02070309020205020404"/>
              </a:rPr>
              <a:t>chatted about</a:t>
            </a:r>
            <a:r>
              <a:rPr lang="en-US" altLang="zh-CN" kern="100" dirty="0">
                <a:latin typeface="Times New Roman" panose="02020603050405020304"/>
                <a:cs typeface="Courier New" panose="02070309020205020404"/>
              </a:rPr>
              <a:t> their new school life.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那两位朋友坐在一个角落里谈论他们的新校园生活。</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On the net, we can even do shopping, </a:t>
            </a:r>
            <a:r>
              <a:rPr lang="en-US" altLang="zh-CN" b="1" kern="100" dirty="0">
                <a:latin typeface="Times New Roman" panose="02020603050405020304"/>
                <a:cs typeface="Courier New" panose="02070309020205020404"/>
              </a:rPr>
              <a:t>have a chat with</a:t>
            </a:r>
            <a:r>
              <a:rPr lang="en-US" altLang="zh-CN" kern="100" dirty="0">
                <a:latin typeface="Times New Roman" panose="02020603050405020304"/>
                <a:cs typeface="Courier New" panose="02070309020205020404"/>
              </a:rPr>
              <a:t> others and make friends with them.</a:t>
            </a:r>
            <a:r>
              <a:rPr lang="zh-CN" altLang="zh-CN" kern="100" dirty="0">
                <a:latin typeface="Times New Roman" panose="02020603050405020304"/>
                <a:cs typeface="Times New Roman" panose="02020603050405020304"/>
              </a:rPr>
              <a:t>在网上，我们甚至可以购物、与他人聊天，并与他们交朋友。</a:t>
            </a:r>
            <a:endParaRPr lang="zh-CN" altLang="zh-CN" kern="100" dirty="0">
              <a:latin typeface="宋体" panose="02010600030101010101" pitchFamily="2" charset="-122"/>
              <a:cs typeface="Courier New" panose="02070309020205020404"/>
            </a:endParaRPr>
          </a:p>
        </p:txBody>
      </p:sp>
      <p:pic>
        <p:nvPicPr>
          <p:cNvPr id="32771" name="Picture 2" descr="Step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97669" y="501254"/>
            <a:ext cx="567094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矩形 11"/>
          <p:cNvSpPr>
            <a:spLocks noChangeArrowheads="1"/>
          </p:cNvSpPr>
          <p:nvPr/>
        </p:nvSpPr>
        <p:spPr bwMode="auto">
          <a:xfrm>
            <a:off x="454819" y="1113235"/>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自主发现</a:t>
            </a:r>
            <a:r>
              <a:rPr lang="en-US" altLang="zh-CN" kern="100" dirty="0">
                <a:latin typeface="Times New Roman" panose="02020603050405020304"/>
                <a:ea typeface="黑体" panose="02010609060101010101"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chat ____________ </a:t>
            </a:r>
            <a:r>
              <a:rPr lang="en-US" altLang="zh-CN" kern="100" dirty="0" err="1">
                <a:latin typeface="Times New Roman" panose="02020603050405020304"/>
                <a:cs typeface="Courier New" panose="02070309020205020404"/>
              </a:rPr>
              <a:t>sb</a:t>
            </a:r>
            <a:r>
              <a:rPr lang="zh-CN" altLang="zh-CN" kern="100" dirty="0">
                <a:latin typeface="Times New Roman" panose="02020603050405020304"/>
                <a:cs typeface="Times New Roman" panose="02020603050405020304"/>
              </a:rPr>
              <a:t>　与某人聊天</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chat ____________  </a:t>
            </a:r>
            <a:r>
              <a:rPr lang="zh-CN" altLang="zh-CN" kern="100" dirty="0">
                <a:latin typeface="Times New Roman" panose="02020603050405020304"/>
                <a:cs typeface="Times New Roman" panose="02020603050405020304"/>
              </a:rPr>
              <a:t>谈论；闲聊</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have a chat with </a:t>
            </a:r>
            <a:r>
              <a:rPr lang="en-US" altLang="zh-CN" kern="100" dirty="0" err="1">
                <a:latin typeface="Times New Roman" panose="02020603050405020304"/>
                <a:cs typeface="Courier New" panose="02070309020205020404"/>
              </a:rPr>
              <a:t>sb</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与某人聊天</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1404938" y="1588294"/>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with/to</a:t>
            </a:r>
            <a:endParaRPr lang="zh-CN" altLang="en-US" dirty="0"/>
          </a:p>
        </p:txBody>
      </p:sp>
      <p:sp>
        <p:nvSpPr>
          <p:cNvPr id="4" name="矩形 3"/>
          <p:cNvSpPr/>
          <p:nvPr/>
        </p:nvSpPr>
        <p:spPr>
          <a:xfrm>
            <a:off x="1495425" y="1997869"/>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about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1"/>
          <p:cNvSpPr>
            <a:spLocks noChangeArrowheads="1"/>
          </p:cNvSpPr>
          <p:nvPr/>
        </p:nvSpPr>
        <p:spPr bwMode="auto">
          <a:xfrm>
            <a:off x="348854" y="105132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ea typeface="黑体" panose="02010609060101010101" charset="-122"/>
                <a:cs typeface="Times New Roman" panose="02020603050405020304"/>
              </a:rPr>
              <a:t>巩固内化</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cs typeface="Times New Roman" panose="02020603050405020304"/>
              </a:rPr>
              <a:t>　补全句子</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26627" name="矩形 11"/>
          <p:cNvSpPr>
            <a:spLocks noChangeArrowheads="1"/>
          </p:cNvSpPr>
          <p:nvPr/>
        </p:nvSpPr>
        <p:spPr bwMode="auto">
          <a:xfrm>
            <a:off x="379810" y="1543050"/>
            <a:ext cx="8428434"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I shared my favorite books and 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我分享我最喜欢的书，并在课后和她聊天。</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Besides</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I often __________________________________________________.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此外，我经常和我的父母谈论我的学习和生活。</a:t>
            </a:r>
            <a:r>
              <a:rPr lang="en-US" altLang="zh-CN" kern="100" dirty="0">
                <a:latin typeface="Times New Roman" panose="02020603050405020304"/>
                <a:cs typeface="Courier New" panose="02070309020205020404"/>
              </a:rPr>
              <a:t> </a:t>
            </a:r>
            <a:r>
              <a:rPr lang="en-US" altLang="zh-CN" kern="100" dirty="0" smtClean="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3634979" y="1600201"/>
            <a:ext cx="408188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chatted with/had a chat with her after class</a:t>
            </a:r>
            <a:endParaRPr lang="zh-CN" altLang="en-US" dirty="0"/>
          </a:p>
        </p:txBody>
      </p:sp>
      <p:sp>
        <p:nvSpPr>
          <p:cNvPr id="5" name="矩形 4"/>
          <p:cNvSpPr/>
          <p:nvPr/>
        </p:nvSpPr>
        <p:spPr>
          <a:xfrm>
            <a:off x="3113485" y="2387204"/>
            <a:ext cx="430630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chat about my study and life with my parents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4"/>
          <p:cNvSpPr>
            <a:spLocks noChangeArrowheads="1"/>
          </p:cNvSpPr>
          <p:nvPr/>
        </p:nvSpPr>
        <p:spPr bwMode="auto">
          <a:xfrm>
            <a:off x="3030395" y="695839"/>
            <a:ext cx="3370153"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algn="ctr">
              <a:lnSpc>
                <a:spcPct val="150000"/>
              </a:lnSpc>
              <a:spcAft>
                <a:spcPts val="0"/>
              </a:spcAft>
              <a:tabLst>
                <a:tab pos="2025015" algn="l"/>
              </a:tabLst>
              <a:defRPr/>
            </a:pPr>
            <a:r>
              <a:rPr lang="zh-CN" altLang="zh-CN" kern="100" dirty="0">
                <a:latin typeface="Times New Roman" panose="02020603050405020304"/>
                <a:ea typeface="黑体" panose="02010609060101010101" charset="-122"/>
                <a:cs typeface="Times New Roman" panose="02020603050405020304"/>
              </a:rPr>
              <a:t>主题语境</a:t>
            </a:r>
            <a:r>
              <a:rPr lang="en-US" altLang="zh-CN" kern="100" dirty="0">
                <a:latin typeface="Times New Roman" panose="02020603050405020304"/>
                <a:ea typeface="黑体" panose="02010609060101010101" charset="-122"/>
                <a:cs typeface="Courier New" panose="02070309020205020404"/>
              </a:rPr>
              <a:t>——</a:t>
            </a:r>
            <a:r>
              <a:rPr lang="zh-CN" altLang="zh-CN" kern="100" dirty="0">
                <a:latin typeface="Times New Roman" panose="02020603050405020304"/>
                <a:cs typeface="Times New Roman" panose="02020603050405020304"/>
              </a:rPr>
              <a:t>人与</a:t>
            </a:r>
            <a:r>
              <a:rPr lang="zh-CN" altLang="en-US" kern="100" dirty="0">
                <a:latin typeface="Times New Roman" panose="02020603050405020304"/>
                <a:cs typeface="Times New Roman" panose="02020603050405020304"/>
              </a:rPr>
              <a:t>社会</a:t>
            </a:r>
            <a:r>
              <a:rPr lang="zh-CN" altLang="zh-CN" kern="100" dirty="0">
                <a:latin typeface="Times New Roman" panose="02020603050405020304"/>
                <a:cs typeface="Times New Roman" panose="02020603050405020304"/>
              </a:rPr>
              <a:t>之</a:t>
            </a:r>
            <a:r>
              <a:rPr lang="zh-CN" altLang="en-US" kern="100" dirty="0">
                <a:latin typeface="Times New Roman" panose="02020603050405020304"/>
                <a:ea typeface="黑体" panose="02010609060101010101" charset="-122"/>
                <a:cs typeface="Times New Roman" panose="02020603050405020304"/>
              </a:rPr>
              <a:t>互联网</a:t>
            </a:r>
            <a:endParaRPr lang="zh-CN" altLang="zh-CN" kern="100" dirty="0">
              <a:latin typeface="宋体" panose="02010600030101010101" pitchFamily="2" charset="-122"/>
              <a:cs typeface="Courier New" panose="02070309020205020404"/>
            </a:endParaRPr>
          </a:p>
        </p:txBody>
      </p:sp>
      <p:sp>
        <p:nvSpPr>
          <p:cNvPr id="11266" name="矩形 6"/>
          <p:cNvSpPr>
            <a:spLocks noChangeArrowheads="1"/>
          </p:cNvSpPr>
          <p:nvPr/>
        </p:nvSpPr>
        <p:spPr bwMode="auto">
          <a:xfrm>
            <a:off x="357188" y="1300163"/>
            <a:ext cx="842962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tabLst>
                <a:tab pos="2025015" algn="l"/>
              </a:tabLst>
            </a:pPr>
            <a:r>
              <a:rPr lang="zh-CN" altLang="zh-CN" dirty="0">
                <a:latin typeface="Times New Roman" panose="02020603050405020304" pitchFamily="18" charset="0"/>
                <a:ea typeface="黑体" panose="02010609060101010101" charset="-122"/>
              </a:rPr>
              <a:t>【语境概说】</a:t>
            </a:r>
            <a:endParaRPr lang="zh-CN" altLang="zh-CN" dirty="0">
              <a:latin typeface="宋体" panose="02010600030101010101" pitchFamily="2" charset="-122"/>
              <a:ea typeface="黑体" panose="02010609060101010101" charset="-122"/>
            </a:endParaRPr>
          </a:p>
        </p:txBody>
      </p:sp>
      <p:sp>
        <p:nvSpPr>
          <p:cNvPr id="4" name="矩形 6"/>
          <p:cNvSpPr>
            <a:spLocks noChangeArrowheads="1"/>
          </p:cNvSpPr>
          <p:nvPr/>
        </p:nvSpPr>
        <p:spPr bwMode="auto">
          <a:xfrm>
            <a:off x="359569" y="1300163"/>
            <a:ext cx="842962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1350010" algn="just">
              <a:lnSpc>
                <a:spcPct val="150000"/>
              </a:lnSpc>
              <a:spcAft>
                <a:spcPts val="0"/>
              </a:spcAft>
              <a:defRPr/>
            </a:pPr>
            <a:r>
              <a:rPr lang="zh-CN" altLang="zh-CN" kern="100" dirty="0">
                <a:latin typeface="Times New Roman" panose="02020603050405020304"/>
                <a:cs typeface="Times New Roman" panose="02020603050405020304"/>
              </a:rPr>
              <a:t>本单元的话题内容是</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互联网</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，属于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人与社会</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主题语境下的</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科学与技术</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本单元的主要内容包括互联网发展与信息技术创新，网络改变生活和信息安全等。这些内容与学生的生活紧密相关，学习它们有助于进一步丰富学生在互联网科技方面的知识和语言能力、文化意识、思维品质，促进学生学习能力的提高。</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4" descr="单元素养目标"/>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087167" y="573881"/>
            <a:ext cx="48601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3" descr="Y3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979689" y="1009650"/>
            <a:ext cx="5184624" cy="368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P7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59569" y="901304"/>
            <a:ext cx="8479631" cy="2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395288" y="951310"/>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No cyber security, no national security.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没有网络安全，就没有国家安全。</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am convinced that human is able to use Internet properly and scientifically.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我相信，人类能够正确地、科学地使用互联网。</a:t>
            </a:r>
            <a:endParaRPr lang="zh-CN" altLang="zh-CN" kern="100" dirty="0">
              <a:latin typeface="宋体" panose="02010600030101010101" pitchFamily="2" charset="-122"/>
              <a:cs typeface="Courier New" panose="02070309020205020404"/>
            </a:endParaRPr>
          </a:p>
          <a:p>
            <a:pPr algn="just">
              <a:lnSpc>
                <a:spcPct val="150000"/>
              </a:lnSpc>
              <a:defRPr/>
            </a:pPr>
            <a:r>
              <a:rPr lang="en-US" altLang="zh-CN" kern="100" dirty="0">
                <a:latin typeface="Times New Roman" panose="02020603050405020304"/>
              </a:rPr>
              <a:t>I believe I can use the Internet very well as long as I know how to control myself.</a:t>
            </a:r>
          </a:p>
          <a:p>
            <a:pPr algn="just">
              <a:lnSpc>
                <a:spcPct val="150000"/>
              </a:lnSpc>
              <a:defRPr/>
            </a:pPr>
            <a:r>
              <a:rPr lang="zh-CN" altLang="zh-CN" kern="100" dirty="0">
                <a:latin typeface="Times New Roman" panose="02020603050405020304"/>
                <a:cs typeface="Times New Roman" panose="02020603050405020304"/>
              </a:rPr>
              <a:t>我相信只要我知道如何控制自己，我就能很好地使用互联网。</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矩形 11"/>
          <p:cNvSpPr>
            <a:spLocks noChangeArrowheads="1"/>
          </p:cNvSpPr>
          <p:nvPr/>
        </p:nvSpPr>
        <p:spPr bwMode="auto">
          <a:xfrm>
            <a:off x="305991" y="2153841"/>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1.Translate the following words and phrases.</a:t>
            </a:r>
            <a:endParaRPr lang="zh-CN" altLang="zh-CN" kern="100" dirty="0">
              <a:latin typeface="宋体" panose="02010600030101010101" pitchFamily="2" charset="-122"/>
              <a:cs typeface="Courier New" panose="02070309020205020404"/>
            </a:endParaRPr>
          </a:p>
        </p:txBody>
      </p:sp>
      <p:pic>
        <p:nvPicPr>
          <p:cNvPr id="16387" name="Picture 4" descr="听说一体突破"/>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36935" y="627516"/>
            <a:ext cx="8709422"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tep1"/>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42888" y="1766888"/>
            <a:ext cx="5630466" cy="3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1"/>
          <p:cNvSpPr>
            <a:spLocks noChangeArrowheads="1"/>
          </p:cNvSpPr>
          <p:nvPr/>
        </p:nvSpPr>
        <p:spPr bwMode="auto">
          <a:xfrm>
            <a:off x="454819" y="2584848"/>
            <a:ext cx="8689181"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blog </a:t>
            </a:r>
            <a:r>
              <a:rPr lang="zh-CN" altLang="zh-CN" kern="100" dirty="0">
                <a:latin typeface="Times New Roman" panose="02020603050405020304"/>
                <a:cs typeface="Times New Roman" panose="02020603050405020304"/>
              </a:rPr>
              <a:t>　</a:t>
            </a:r>
            <a:r>
              <a:rPr lang="en-US" altLang="zh-CN" i="1" kern="100" dirty="0" err="1">
                <a:latin typeface="Times New Roman" panose="02020603050405020304"/>
                <a:cs typeface="Courier New" panose="02070309020205020404"/>
              </a:rPr>
              <a:t>n</a:t>
            </a:r>
            <a:r>
              <a:rPr lang="en-US" altLang="zh-CN" kern="100" dirty="0" err="1">
                <a:latin typeface="Times New Roman" panose="02020603050405020304"/>
                <a:cs typeface="Courier New" panose="02070309020205020404"/>
              </a:rPr>
              <a:t>.____________</a:t>
            </a:r>
            <a:r>
              <a:rPr lang="en-US" altLang="zh-CN" i="1" kern="100" dirty="0" err="1">
                <a:latin typeface="Book Antiqua" panose="02040602050305030304"/>
                <a:cs typeface="Times New Roman" panose="02020603050405020304"/>
              </a:rPr>
              <a:t>v</a:t>
            </a:r>
            <a:r>
              <a:rPr lang="en-US" altLang="zh-CN" i="1" kern="100" dirty="0" err="1">
                <a:latin typeface="Times New Roman" panose="02020603050405020304"/>
                <a:cs typeface="Courier New" panose="02070309020205020404"/>
              </a:rPr>
              <a:t>i</a:t>
            </a:r>
            <a:r>
              <a:rPr lang="en-US" altLang="zh-CN" kern="100" dirty="0">
                <a:latin typeface="Times New Roman" panose="02020603050405020304"/>
                <a:cs typeface="Courier New" panose="02070309020205020404"/>
              </a:rPr>
              <a:t>.____________	</a:t>
            </a:r>
            <a:r>
              <a:rPr lang="en-US" altLang="zh-CN" kern="100" dirty="0" smtClean="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blogger </a:t>
            </a:r>
            <a:r>
              <a:rPr lang="en-US" altLang="zh-CN" i="1" kern="100" dirty="0">
                <a:latin typeface="Times New Roman" panose="02020603050405020304"/>
                <a:cs typeface="Courier New" panose="02070309020205020404"/>
              </a:rPr>
              <a:t>n</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_______________</a:t>
            </a:r>
            <a:endParaRPr lang="en-US" altLang="zh-CN" kern="100" dirty="0">
              <a:latin typeface="Times New Roman" panose="02020603050405020304"/>
              <a:cs typeface="Times New Roman" panose="020206030504050203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engine </a:t>
            </a:r>
            <a:r>
              <a:rPr lang="en-US" altLang="zh-CN" i="1" kern="100" dirty="0">
                <a:latin typeface="Times New Roman" panose="02020603050405020304"/>
                <a:cs typeface="Courier New" panose="02070309020205020404"/>
              </a:rPr>
              <a:t>n</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______________________	</a:t>
            </a:r>
            <a:r>
              <a:rPr lang="en-US" altLang="zh-CN" kern="100" dirty="0" smtClean="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chat </a:t>
            </a:r>
            <a:r>
              <a:rPr lang="en-US" altLang="zh-CN" i="1" kern="100" dirty="0">
                <a:latin typeface="Book Antiqua" panose="02040602050305030304"/>
                <a:cs typeface="Times New Roman" panose="02020603050405020304"/>
              </a:rPr>
              <a:t>v</a:t>
            </a:r>
            <a:r>
              <a:rPr lang="en-US" altLang="zh-CN" i="1" kern="100" dirty="0">
                <a:latin typeface="Times New Roman" panose="02020603050405020304"/>
                <a:cs typeface="Courier New" panose="02070309020205020404"/>
              </a:rPr>
              <a:t>i</a:t>
            </a:r>
            <a:r>
              <a:rPr lang="en-US" altLang="zh-CN" kern="100" dirty="0">
                <a:latin typeface="Times New Roman" panose="02020603050405020304"/>
                <a:cs typeface="Courier New" panose="02070309020205020404"/>
              </a:rPr>
              <a:t>.  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stream   </a:t>
            </a:r>
            <a:r>
              <a:rPr lang="en-US" altLang="zh-CN" i="1" kern="100" dirty="0" err="1">
                <a:latin typeface="Book Antiqua" panose="02040602050305030304"/>
                <a:cs typeface="Times New Roman" panose="02020603050405020304"/>
              </a:rPr>
              <a:t>v</a:t>
            </a:r>
            <a:r>
              <a:rPr lang="en-US" altLang="zh-CN" kern="100" dirty="0" err="1">
                <a:latin typeface="Times New Roman" panose="02020603050405020304"/>
                <a:cs typeface="Courier New" panose="02070309020205020404"/>
              </a:rPr>
              <a:t>.____________</a:t>
            </a:r>
            <a:r>
              <a:rPr lang="en-US" altLang="zh-CN" i="1" kern="100" dirty="0" err="1">
                <a:latin typeface="Times New Roman" panose="02020603050405020304"/>
                <a:cs typeface="Courier New" panose="02070309020205020404"/>
              </a:rPr>
              <a:t>n</a:t>
            </a:r>
            <a:r>
              <a:rPr lang="en-US" altLang="zh-CN" u="sng" kern="100" dirty="0">
                <a:latin typeface="Times New Roman" panose="02020603050405020304"/>
                <a:cs typeface="Courier New" panose="02070309020205020404"/>
              </a:rPr>
              <a:t>.</a:t>
            </a:r>
            <a:r>
              <a:rPr lang="en-US" altLang="zh-CN" kern="100" dirty="0">
                <a:latin typeface="Times New Roman" panose="02020603050405020304"/>
                <a:cs typeface="Courier New" panose="02070309020205020404"/>
              </a:rPr>
              <a:t>____________	</a:t>
            </a:r>
            <a:r>
              <a:rPr lang="en-US" altLang="zh-CN" kern="100" dirty="0" smtClean="0">
                <a:latin typeface="宋体" panose="02010600030101010101" pitchFamily="2" charset="-122"/>
                <a:cs typeface="Times New Roman" panose="02020603050405020304"/>
              </a:rPr>
              <a:t>⑥</a:t>
            </a:r>
            <a:r>
              <a:rPr lang="en-US" altLang="zh-CN" kern="100" dirty="0">
                <a:latin typeface="Times New Roman" panose="02020603050405020304"/>
                <a:cs typeface="Courier New" panose="02070309020205020404"/>
              </a:rPr>
              <a:t>identity </a:t>
            </a:r>
            <a:r>
              <a:rPr lang="en-US" altLang="zh-CN" i="1" kern="100" dirty="0">
                <a:latin typeface="Times New Roman" panose="02020603050405020304"/>
                <a:cs typeface="Courier New" panose="02070309020205020404"/>
              </a:rPr>
              <a:t>n</a:t>
            </a:r>
            <a:r>
              <a:rPr lang="en-US" altLang="zh-CN" kern="100" dirty="0">
                <a:latin typeface="Times New Roman" panose="02020603050405020304"/>
                <a:cs typeface="Courier New" panose="02070309020205020404"/>
              </a:rPr>
              <a:t>.  ____________  </a:t>
            </a:r>
          </a:p>
          <a:p>
            <a:pPr algn="just">
              <a:lnSpc>
                <a:spcPct val="150000"/>
              </a:lnSpc>
              <a:spcAft>
                <a:spcPts val="0"/>
              </a:spcAft>
              <a:defRPr/>
            </a:pPr>
            <a:r>
              <a:rPr lang="en-US" altLang="zh-CN" kern="100" dirty="0">
                <a:latin typeface="宋体" panose="02010600030101010101" pitchFamily="2" charset="-122"/>
                <a:cs typeface="Times New Roman" panose="02020603050405020304"/>
              </a:rPr>
              <a:t>⑦</a:t>
            </a:r>
            <a:r>
              <a:rPr lang="en-US" altLang="zh-CN" kern="100" dirty="0">
                <a:latin typeface="Times New Roman" panose="02020603050405020304"/>
                <a:cs typeface="Courier New" panose="02070309020205020404"/>
              </a:rPr>
              <a:t>blog post  _______________		</a:t>
            </a:r>
            <a:r>
              <a:rPr lang="en-US" altLang="zh-CN" kern="100" dirty="0" smtClean="0">
                <a:latin typeface="宋体" panose="02010600030101010101" pitchFamily="2" charset="-122"/>
                <a:cs typeface="Times New Roman" panose="02020603050405020304"/>
              </a:rPr>
              <a:t>⑧</a:t>
            </a:r>
            <a:r>
              <a:rPr lang="en-US" altLang="zh-CN" kern="100" dirty="0">
                <a:latin typeface="Times New Roman" panose="02020603050405020304"/>
                <a:cs typeface="Courier New" panose="02070309020205020404"/>
              </a:rPr>
              <a:t>search engine   ____________  </a:t>
            </a:r>
          </a:p>
          <a:p>
            <a:pPr algn="just">
              <a:lnSpc>
                <a:spcPct val="150000"/>
              </a:lnSpc>
              <a:spcAft>
                <a:spcPts val="0"/>
              </a:spcAft>
              <a:defRPr/>
            </a:pPr>
            <a:r>
              <a:rPr lang="en-US" altLang="zh-CN" kern="100" dirty="0">
                <a:latin typeface="宋体" panose="02010600030101010101" pitchFamily="2" charset="-122"/>
                <a:cs typeface="Times New Roman" panose="02020603050405020304"/>
              </a:rPr>
              <a:t>⑨</a:t>
            </a:r>
            <a:r>
              <a:rPr lang="en-US" altLang="zh-CN" kern="100" dirty="0">
                <a:latin typeface="Times New Roman" panose="02020603050405020304"/>
                <a:cs typeface="Courier New" panose="02070309020205020404"/>
              </a:rPr>
              <a:t>identity card   ____________</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3" name="矩形 2"/>
          <p:cNvSpPr/>
          <p:nvPr/>
        </p:nvSpPr>
        <p:spPr>
          <a:xfrm>
            <a:off x="2021682" y="2628901"/>
            <a:ext cx="600164" cy="346249"/>
          </a:xfrm>
          <a:prstGeom prst="rect">
            <a:avLst/>
          </a:prstGeom>
        </p:spPr>
        <p:txBody>
          <a:bodyPr wrap="none" lIns="68580" tIns="34290" rIns="68580" bIns="34290">
            <a:spAutoFit/>
          </a:bodyPr>
          <a:lstStyle/>
          <a:p>
            <a:pPr>
              <a:defRPr/>
            </a:pPr>
            <a:r>
              <a:rPr lang="zh-CN" altLang="zh-CN" kern="100">
                <a:solidFill>
                  <a:srgbClr val="FF0000"/>
                </a:solidFill>
                <a:latin typeface="Times New Roman" panose="02020603050405020304"/>
                <a:cs typeface="Times New Roman" panose="02020603050405020304"/>
              </a:rPr>
              <a:t>博客</a:t>
            </a:r>
            <a:endParaRPr lang="zh-CN" altLang="en-US"/>
          </a:p>
        </p:txBody>
      </p:sp>
      <p:sp>
        <p:nvSpPr>
          <p:cNvPr id="9" name="矩形 8"/>
          <p:cNvSpPr/>
          <p:nvPr/>
        </p:nvSpPr>
        <p:spPr>
          <a:xfrm>
            <a:off x="3501628" y="2638426"/>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写博客</a:t>
            </a:r>
            <a:endParaRPr lang="zh-CN" altLang="en-US" dirty="0"/>
          </a:p>
        </p:txBody>
      </p:sp>
      <p:sp>
        <p:nvSpPr>
          <p:cNvPr id="10" name="矩形 9"/>
          <p:cNvSpPr/>
          <p:nvPr/>
        </p:nvSpPr>
        <p:spPr>
          <a:xfrm>
            <a:off x="6705601" y="2608660"/>
            <a:ext cx="1754326"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博客作者；博主</a:t>
            </a:r>
            <a:endParaRPr lang="zh-CN" altLang="en-US" dirty="0"/>
          </a:p>
        </p:txBody>
      </p:sp>
      <p:sp>
        <p:nvSpPr>
          <p:cNvPr id="11" name="矩形 10"/>
          <p:cNvSpPr/>
          <p:nvPr/>
        </p:nvSpPr>
        <p:spPr>
          <a:xfrm>
            <a:off x="1818084" y="3048001"/>
            <a:ext cx="244682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引擎；发动机；火车头</a:t>
            </a:r>
            <a:endParaRPr lang="zh-CN" altLang="en-US" dirty="0"/>
          </a:p>
        </p:txBody>
      </p:sp>
      <p:sp>
        <p:nvSpPr>
          <p:cNvPr id="12" name="矩形 11"/>
          <p:cNvSpPr/>
          <p:nvPr/>
        </p:nvSpPr>
        <p:spPr>
          <a:xfrm>
            <a:off x="6411516" y="3052763"/>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聊天；闲聊</a:t>
            </a:r>
            <a:endParaRPr lang="zh-CN" altLang="en-US" dirty="0"/>
          </a:p>
        </p:txBody>
      </p:sp>
      <p:sp>
        <p:nvSpPr>
          <p:cNvPr id="13" name="矩形 12"/>
          <p:cNvSpPr/>
          <p:nvPr/>
        </p:nvSpPr>
        <p:spPr>
          <a:xfrm>
            <a:off x="1787128" y="3474244"/>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流播</a:t>
            </a:r>
            <a:r>
              <a:rPr lang="zh-CN" altLang="zh-CN" kern="100">
                <a:solidFill>
                  <a:srgbClr val="FF0000"/>
                </a:solidFill>
                <a:latin typeface="Times New Roman" panose="02020603050405020304"/>
                <a:cs typeface="Times New Roman" panose="02020603050405020304"/>
              </a:rPr>
              <a:t>；流动</a:t>
            </a:r>
            <a:endParaRPr lang="zh-CN" altLang="en-US" dirty="0"/>
          </a:p>
        </p:txBody>
      </p:sp>
      <p:sp>
        <p:nvSpPr>
          <p:cNvPr id="14" name="矩形 13"/>
          <p:cNvSpPr/>
          <p:nvPr/>
        </p:nvSpPr>
        <p:spPr>
          <a:xfrm>
            <a:off x="3287316" y="3471863"/>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小河；溪流</a:t>
            </a:r>
            <a:endParaRPr lang="zh-CN" altLang="en-US" dirty="0"/>
          </a:p>
        </p:txBody>
      </p:sp>
      <p:sp>
        <p:nvSpPr>
          <p:cNvPr id="15" name="矩形 14"/>
          <p:cNvSpPr/>
          <p:nvPr/>
        </p:nvSpPr>
        <p:spPr>
          <a:xfrm>
            <a:off x="6650832" y="3471863"/>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身份；个性</a:t>
            </a:r>
            <a:endParaRPr lang="zh-CN" altLang="en-US" dirty="0"/>
          </a:p>
        </p:txBody>
      </p:sp>
      <p:sp>
        <p:nvSpPr>
          <p:cNvPr id="16" name="矩形 15"/>
          <p:cNvSpPr/>
          <p:nvPr/>
        </p:nvSpPr>
        <p:spPr>
          <a:xfrm>
            <a:off x="1749028" y="3870723"/>
            <a:ext cx="1754326"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博文；博客帖子</a:t>
            </a:r>
            <a:endParaRPr lang="zh-CN" altLang="en-US" dirty="0"/>
          </a:p>
        </p:txBody>
      </p:sp>
      <p:sp>
        <p:nvSpPr>
          <p:cNvPr id="17" name="矩形 16"/>
          <p:cNvSpPr/>
          <p:nvPr/>
        </p:nvSpPr>
        <p:spPr>
          <a:xfrm>
            <a:off x="7152085" y="3882629"/>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搜索引擎</a:t>
            </a:r>
            <a:endParaRPr lang="zh-CN" altLang="en-US" dirty="0"/>
          </a:p>
        </p:txBody>
      </p:sp>
      <p:sp>
        <p:nvSpPr>
          <p:cNvPr id="19" name="矩形 18"/>
          <p:cNvSpPr/>
          <p:nvPr/>
        </p:nvSpPr>
        <p:spPr>
          <a:xfrm>
            <a:off x="2444353" y="4260057"/>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身份证</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15" grpId="0"/>
      <p:bldP spid="16"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1"/>
          <p:cNvSpPr>
            <a:spLocks noChangeArrowheads="1"/>
          </p:cNvSpPr>
          <p:nvPr/>
        </p:nvSpPr>
        <p:spPr bwMode="auto">
          <a:xfrm>
            <a:off x="289322" y="51911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2.Brainstorming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What online activities do you like to do?</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
        <p:nvSpPr>
          <p:cNvPr id="13315" name="矩形 11"/>
          <p:cNvSpPr>
            <a:spLocks noChangeArrowheads="1"/>
          </p:cNvSpPr>
          <p:nvPr/>
        </p:nvSpPr>
        <p:spPr bwMode="auto">
          <a:xfrm>
            <a:off x="302419" y="4137423"/>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3.Look at the picture and finish Ex.1 on Page 26.</a:t>
            </a:r>
            <a:endParaRPr lang="zh-CN" altLang="zh-CN" dirty="0">
              <a:latin typeface="宋体" panose="02010600030101010101" pitchFamily="2" charset="-122"/>
              <a:ea typeface="黑体" panose="02010609060101010101" charset="-122"/>
              <a:cs typeface="Courier New" panose="02070309020205020404" pitchFamily="49" charset="0"/>
            </a:endParaRPr>
          </a:p>
        </p:txBody>
      </p:sp>
      <p:pic>
        <p:nvPicPr>
          <p:cNvPr id="18435" name="Picture 4" descr="Y33"/>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938212" y="1125141"/>
            <a:ext cx="7197329" cy="263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464344" y="3743325"/>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solidFill>
                  <a:srgbClr val="FF0000"/>
                </a:solidFill>
                <a:latin typeface="宋体" panose="02010600030101010101" pitchFamily="2" charset="-122"/>
                <a:cs typeface="Times New Roman" panose="02020603050405020304"/>
              </a:rPr>
              <a:t>①</a:t>
            </a:r>
            <a:r>
              <a:rPr lang="en-US" altLang="zh-CN" kern="100" dirty="0">
                <a:solidFill>
                  <a:srgbClr val="FF0000"/>
                </a:solidFill>
                <a:latin typeface="Times New Roman" panose="02020603050405020304"/>
              </a:rPr>
              <a:t>do some shopping</a:t>
            </a:r>
            <a:r>
              <a:rPr lang="zh-CN" altLang="zh-CN" kern="100" dirty="0">
                <a:solidFill>
                  <a:srgbClr val="FF0000"/>
                </a:solidFill>
                <a:latin typeface="Times New Roman" panose="02020603050405020304"/>
                <a:cs typeface="Times New Roman" panose="02020603050405020304"/>
              </a:rPr>
              <a:t>　</a:t>
            </a:r>
            <a:r>
              <a:rPr lang="en-US" altLang="zh-CN" kern="100" dirty="0">
                <a:solidFill>
                  <a:srgbClr val="FF0000"/>
                </a:solidFill>
                <a:latin typeface="宋体" panose="02010600030101010101" pitchFamily="2" charset="-122"/>
                <a:cs typeface="Times New Roman" panose="02020603050405020304"/>
              </a:rPr>
              <a:t>②</a:t>
            </a:r>
            <a:r>
              <a:rPr lang="en-US" altLang="zh-CN" kern="100" dirty="0">
                <a:solidFill>
                  <a:srgbClr val="FF0000"/>
                </a:solidFill>
                <a:latin typeface="Times New Roman" panose="02020603050405020304"/>
              </a:rPr>
              <a:t>take online classes</a:t>
            </a:r>
            <a:r>
              <a:rPr lang="zh-CN" altLang="zh-CN" kern="100" dirty="0">
                <a:solidFill>
                  <a:srgbClr val="FF0000"/>
                </a:solidFill>
                <a:latin typeface="Times New Roman" panose="02020603050405020304"/>
                <a:cs typeface="Times New Roman" panose="02020603050405020304"/>
              </a:rPr>
              <a:t>　</a:t>
            </a:r>
            <a:r>
              <a:rPr lang="en-US" altLang="zh-CN" kern="100" dirty="0">
                <a:solidFill>
                  <a:srgbClr val="FF0000"/>
                </a:solidFill>
                <a:latin typeface="宋体" panose="02010600030101010101" pitchFamily="2" charset="-122"/>
                <a:cs typeface="Times New Roman" panose="02020603050405020304"/>
              </a:rPr>
              <a:t>③</a:t>
            </a:r>
            <a:r>
              <a:rPr lang="en-US" altLang="zh-CN" kern="100" dirty="0">
                <a:solidFill>
                  <a:srgbClr val="FF0000"/>
                </a:solidFill>
                <a:latin typeface="Times New Roman" panose="02020603050405020304"/>
              </a:rPr>
              <a:t>chat online</a:t>
            </a:r>
            <a:r>
              <a:rPr lang="zh-CN" altLang="zh-CN" kern="100" dirty="0">
                <a:solidFill>
                  <a:srgbClr val="FF0000"/>
                </a:solidFill>
                <a:latin typeface="Times New Roman" panose="02020603050405020304"/>
                <a:cs typeface="Times New Roman" panose="02020603050405020304"/>
              </a:rPr>
              <a:t>　</a:t>
            </a:r>
            <a:r>
              <a:rPr lang="en-US" altLang="zh-CN" kern="100" dirty="0">
                <a:solidFill>
                  <a:srgbClr val="FF0000"/>
                </a:solidFill>
                <a:latin typeface="宋体" panose="02010600030101010101" pitchFamily="2" charset="-122"/>
                <a:cs typeface="Times New Roman" panose="02020603050405020304"/>
              </a:rPr>
              <a:t>④</a:t>
            </a:r>
            <a:r>
              <a:rPr lang="en-US" altLang="zh-CN" kern="100" dirty="0">
                <a:solidFill>
                  <a:srgbClr val="FF0000"/>
                </a:solidFill>
                <a:latin typeface="Times New Roman" panose="02020603050405020304"/>
              </a:rPr>
              <a:t>use apps</a:t>
            </a:r>
            <a:endParaRPr lang="zh-CN" altLang="zh-CN" dirty="0">
              <a:latin typeface="宋体" panose="02010600030101010101" pitchFamily="2" charset="-122"/>
              <a:ea typeface="黑体" panose="02010609060101010101"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1"/>
          <p:cNvSpPr>
            <a:spLocks noChangeArrowheads="1"/>
          </p:cNvSpPr>
          <p:nvPr/>
        </p:nvSpPr>
        <p:spPr bwMode="auto">
          <a:xfrm>
            <a:off x="251222" y="951310"/>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Finish Ex.2 &amp; Ex.3 on Page 26. </a:t>
            </a:r>
            <a:endParaRPr lang="zh-CN" altLang="zh-CN" kern="100" dirty="0">
              <a:latin typeface="宋体" panose="02010600030101010101" pitchFamily="2" charset="-122"/>
              <a:cs typeface="Courier New" panose="02070309020205020404"/>
            </a:endParaRPr>
          </a:p>
        </p:txBody>
      </p:sp>
      <p:pic>
        <p:nvPicPr>
          <p:cNvPr id="20482" name="Picture 4" descr="Step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42888" y="519113"/>
            <a:ext cx="5670947" cy="3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1"/>
          <p:cNvSpPr>
            <a:spLocks noChangeArrowheads="1"/>
          </p:cNvSpPr>
          <p:nvPr/>
        </p:nvSpPr>
        <p:spPr bwMode="auto">
          <a:xfrm>
            <a:off x="251222" y="897732"/>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Writing</a:t>
            </a:r>
            <a:r>
              <a:rPr lang="en-US" altLang="zh-CN" kern="100" dirty="0">
                <a:latin typeface="Times New Roman" panose="02020603050405020304"/>
                <a:cs typeface="Courier New" panose="02070309020205020404"/>
              </a:rPr>
              <a:t>—Guess how the words in italics are defined.</a:t>
            </a:r>
            <a:endParaRPr lang="zh-CN" altLang="zh-CN" kern="100" dirty="0">
              <a:latin typeface="宋体" panose="02010600030101010101" pitchFamily="2" charset="-122"/>
              <a:cs typeface="Courier New" panose="02070309020205020404"/>
            </a:endParaRPr>
          </a:p>
        </p:txBody>
      </p:sp>
      <p:sp>
        <p:nvSpPr>
          <p:cNvPr id="18435" name="矩形 11"/>
          <p:cNvSpPr>
            <a:spLocks noChangeArrowheads="1"/>
          </p:cNvSpPr>
          <p:nvPr/>
        </p:nvSpPr>
        <p:spPr bwMode="auto">
          <a:xfrm>
            <a:off x="454819" y="1329929"/>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A.Use</a:t>
            </a:r>
            <a:r>
              <a:rPr lang="en-US" altLang="zh-CN" kern="100" dirty="0">
                <a:latin typeface="Times New Roman" panose="02020603050405020304"/>
                <a:cs typeface="Courier New" panose="02070309020205020404"/>
              </a:rPr>
              <a:t> simpler words.  	</a:t>
            </a:r>
            <a:r>
              <a:rPr lang="en-US" altLang="zh-CN" kern="100" dirty="0" err="1">
                <a:latin typeface="Times New Roman" panose="02020603050405020304"/>
                <a:cs typeface="Courier New" panose="02070309020205020404"/>
              </a:rPr>
              <a:t>B.Use</a:t>
            </a:r>
            <a:r>
              <a:rPr lang="en-US" altLang="zh-CN" kern="100" dirty="0">
                <a:latin typeface="Times New Roman" panose="02020603050405020304"/>
                <a:cs typeface="Courier New" panose="02070309020205020404"/>
              </a:rPr>
              <a:t> an example.	</a:t>
            </a:r>
            <a:r>
              <a:rPr lang="zh-CN" altLang="zh-CN" kern="100" dirty="0">
                <a:latin typeface="宋体" panose="02010600030101010101" pitchFamily="2" charset="-122"/>
                <a:cs typeface="Courier New" panose="02070309020205020404"/>
              </a:rPr>
              <a:t> </a:t>
            </a:r>
            <a:r>
              <a:rPr lang="en-US" altLang="zh-CN" kern="100" dirty="0" err="1">
                <a:latin typeface="Times New Roman" panose="02020603050405020304"/>
                <a:cs typeface="Courier New" panose="02070309020205020404"/>
              </a:rPr>
              <a:t>C.Compare</a:t>
            </a:r>
            <a:r>
              <a:rPr lang="en-US" altLang="zh-CN" kern="100" dirty="0">
                <a:latin typeface="Times New Roman" panose="02020603050405020304"/>
                <a:cs typeface="Courier New" panose="02070309020205020404"/>
              </a:rPr>
              <a:t> to something.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(1)____</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The </a:t>
            </a:r>
            <a:r>
              <a:rPr lang="en-US" altLang="zh-CN" b="1" i="1" kern="100" dirty="0">
                <a:latin typeface="Times New Roman" panose="02020603050405020304"/>
                <a:cs typeface="Courier New" panose="02070309020205020404"/>
              </a:rPr>
              <a:t>keyboard</a:t>
            </a:r>
            <a:r>
              <a:rPr lang="en-US" altLang="zh-CN" kern="100" dirty="0">
                <a:latin typeface="Times New Roman" panose="02020603050405020304"/>
                <a:cs typeface="Courier New" panose="02070309020205020404"/>
              </a:rPr>
              <a:t> is a device used to input text into a computer or other device.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(2)____</a:t>
            </a:r>
            <a:r>
              <a:rPr lang="zh-CN" altLang="zh-CN" kern="100" dirty="0">
                <a:latin typeface="Times New Roman" panose="02020603050405020304"/>
                <a:cs typeface="Times New Roman" panose="02020603050405020304"/>
              </a:rPr>
              <a:t>　</a:t>
            </a:r>
            <a:r>
              <a:rPr lang="en-US" altLang="zh-CN" i="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a:t>
            </a:r>
            <a:r>
              <a:rPr lang="en-US" altLang="zh-CN" b="1" i="1" kern="100" dirty="0">
                <a:latin typeface="Times New Roman" panose="02020603050405020304"/>
                <a:cs typeface="Courier New" panose="02070309020205020404"/>
              </a:rPr>
              <a:t>shops on the Internet, </a:t>
            </a:r>
            <a:r>
              <a:rPr lang="en-US" altLang="zh-CN" kern="100" dirty="0">
                <a:latin typeface="Times New Roman" panose="02020603050405020304"/>
                <a:cs typeface="Courier New" panose="02070309020205020404"/>
              </a:rPr>
              <a:t>for example taobao.com, 360buy.com are open for almost 24 hours a day, so we can buy something we want at any time.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(3)____</a:t>
            </a:r>
            <a:r>
              <a:rPr lang="zh-CN" altLang="zh-CN" kern="100" dirty="0">
                <a:latin typeface="Times New Roman" panose="02020603050405020304"/>
                <a:cs typeface="Times New Roman" panose="02020603050405020304"/>
              </a:rPr>
              <a:t>　</a:t>
            </a:r>
            <a:r>
              <a:rPr lang="en-US" altLang="zh-CN" b="1" i="1" kern="100" dirty="0">
                <a:latin typeface="Times New Roman" panose="02020603050405020304"/>
                <a:cs typeface="Courier New" panose="02070309020205020404"/>
              </a:rPr>
              <a:t>Cyberspace</a:t>
            </a:r>
            <a:r>
              <a:rPr lang="en-US" altLang="zh-CN" kern="100" dirty="0">
                <a:latin typeface="Times New Roman" panose="02020603050405020304"/>
                <a:cs typeface="Courier New" panose="02070309020205020404"/>
              </a:rPr>
              <a:t> refers to the virtual computer world, or a global computer network for online communication.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(4)____</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Life is just like a </a:t>
            </a:r>
            <a:r>
              <a:rPr lang="en-US" altLang="zh-CN" b="1" i="1" kern="100" dirty="0" err="1">
                <a:latin typeface="Times New Roman" panose="02020603050405020304"/>
                <a:cs typeface="Courier New" panose="02070309020205020404"/>
              </a:rPr>
              <a:t>box</a:t>
            </a:r>
            <a:r>
              <a:rPr lang="en-US" altLang="zh-CN" kern="100" dirty="0" err="1">
                <a:latin typeface="Times New Roman" panose="02020603050405020304"/>
                <a:cs typeface="Courier New" panose="02070309020205020404"/>
              </a:rPr>
              <a:t>.Inside</a:t>
            </a:r>
            <a:r>
              <a:rPr lang="en-US" altLang="zh-CN" kern="100" dirty="0">
                <a:latin typeface="Times New Roman" panose="02020603050405020304"/>
                <a:cs typeface="Courier New" panose="02070309020205020404"/>
              </a:rPr>
              <a:t> it are happiness and sorrow, failure and success, hope and despair.</a:t>
            </a:r>
            <a:endParaRPr lang="zh-CN" altLang="zh-CN" kern="100" dirty="0">
              <a:latin typeface="宋体" panose="02010600030101010101" pitchFamily="2" charset="-122"/>
              <a:cs typeface="Courier New" panose="02070309020205020404"/>
            </a:endParaRPr>
          </a:p>
        </p:txBody>
      </p:sp>
      <p:pic>
        <p:nvPicPr>
          <p:cNvPr id="22531" name="Picture 4" descr="Step3"/>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05992" y="465535"/>
            <a:ext cx="566975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57250" y="1796654"/>
            <a:ext cx="3024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a:t>
            </a:r>
            <a:endParaRPr lang="zh-CN" altLang="en-US" dirty="0"/>
          </a:p>
        </p:txBody>
      </p:sp>
      <p:sp>
        <p:nvSpPr>
          <p:cNvPr id="6" name="矩形 5"/>
          <p:cNvSpPr/>
          <p:nvPr/>
        </p:nvSpPr>
        <p:spPr>
          <a:xfrm>
            <a:off x="876301" y="2225279"/>
            <a:ext cx="29238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a:t>
            </a:r>
            <a:endParaRPr lang="zh-CN" altLang="en-US" dirty="0"/>
          </a:p>
        </p:txBody>
      </p:sp>
      <p:sp>
        <p:nvSpPr>
          <p:cNvPr id="7" name="矩形 6"/>
          <p:cNvSpPr/>
          <p:nvPr/>
        </p:nvSpPr>
        <p:spPr>
          <a:xfrm>
            <a:off x="876300" y="3003948"/>
            <a:ext cx="3024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a:t>
            </a:r>
            <a:endParaRPr lang="zh-CN" altLang="en-US" dirty="0"/>
          </a:p>
        </p:txBody>
      </p:sp>
      <p:sp>
        <p:nvSpPr>
          <p:cNvPr id="8" name="矩形 7"/>
          <p:cNvSpPr/>
          <p:nvPr/>
        </p:nvSpPr>
        <p:spPr>
          <a:xfrm>
            <a:off x="900113" y="3852863"/>
            <a:ext cx="29238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1"/>
          <p:cNvSpPr>
            <a:spLocks noChangeArrowheads="1"/>
          </p:cNvSpPr>
          <p:nvPr/>
        </p:nvSpPr>
        <p:spPr bwMode="auto">
          <a:xfrm>
            <a:off x="251222" y="951310"/>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2.Finish Ex.4 on Page 27.</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3</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Pronunciation</a:t>
            </a:r>
            <a:r>
              <a:rPr lang="en-US" altLang="zh-CN" kern="100" dirty="0">
                <a:latin typeface="Times New Roman" panose="02020603050405020304"/>
                <a:cs typeface="Courier New" panose="02070309020205020404"/>
              </a:rPr>
              <a:t>—Underline the words that are stressed.</a:t>
            </a:r>
            <a:endParaRPr lang="zh-CN" altLang="zh-CN" kern="100" dirty="0">
              <a:latin typeface="宋体" panose="02010600030101010101" pitchFamily="2" charset="-122"/>
              <a:cs typeface="Courier New" panose="02070309020205020404"/>
            </a:endParaRPr>
          </a:p>
        </p:txBody>
      </p:sp>
      <p:sp>
        <p:nvSpPr>
          <p:cNvPr id="19459" name="矩形 11"/>
          <p:cNvSpPr>
            <a:spLocks noChangeArrowheads="1"/>
          </p:cNvSpPr>
          <p:nvPr/>
        </p:nvSpPr>
        <p:spPr bwMode="auto">
          <a:xfrm>
            <a:off x="454819" y="1775223"/>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streets are wide and clean.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 am so glad to see you again.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We saw him playing by the river.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On my way to school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my bike was broken.</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He ought to have asked me if I could have given him a few of the tickets.</a:t>
            </a:r>
            <a:endParaRPr lang="zh-CN" altLang="zh-CN" kern="100" dirty="0">
              <a:latin typeface="宋体" panose="02010600030101010101" pitchFamily="2" charset="-122"/>
              <a:cs typeface="Courier New" panose="02070309020205020404"/>
            </a:endParaRPr>
          </a:p>
        </p:txBody>
      </p:sp>
      <p:cxnSp>
        <p:nvCxnSpPr>
          <p:cNvPr id="3" name="直接连接符 2"/>
          <p:cNvCxnSpPr/>
          <p:nvPr/>
        </p:nvCxnSpPr>
        <p:spPr>
          <a:xfrm>
            <a:off x="1173957" y="2193131"/>
            <a:ext cx="5738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146698" y="2182416"/>
            <a:ext cx="39171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34904" y="2182416"/>
            <a:ext cx="47505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93007" y="2601516"/>
            <a:ext cx="22145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57325" y="2625329"/>
            <a:ext cx="3917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77653" y="2625329"/>
            <a:ext cx="2428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917032" y="2625329"/>
            <a:ext cx="47386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36997" y="3015854"/>
            <a:ext cx="29527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66801" y="3015854"/>
            <a:ext cx="35599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494235" y="3003947"/>
            <a:ext cx="35599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25241" y="3039666"/>
            <a:ext cx="69413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95650" y="3003947"/>
            <a:ext cx="3929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60810" y="3436144"/>
            <a:ext cx="26789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463278" y="3436144"/>
            <a:ext cx="35599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115742" y="3436144"/>
            <a:ext cx="5738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52901" y="3424238"/>
            <a:ext cx="63222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36998" y="3844529"/>
            <a:ext cx="24407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03872" y="3832622"/>
            <a:ext cx="47505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706542" y="3856435"/>
            <a:ext cx="4310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798344" y="3820716"/>
            <a:ext cx="35599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06804" y="3837385"/>
            <a:ext cx="5738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linds(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Words>
  <Application>Microsoft Office PowerPoint</Application>
  <PresentationFormat>全屏显示(16:9)</PresentationFormat>
  <Paragraphs>94</Paragraphs>
  <Slides>16</Slides>
  <Notes>13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黑体</vt:lpstr>
      <vt:lpstr>华文中宋</vt:lpstr>
      <vt:lpstr>楷体_GB2312</vt:lpstr>
      <vt:lpstr>宋体</vt:lpstr>
      <vt:lpstr>微软雅黑</vt:lpstr>
      <vt:lpstr>Arial</vt:lpstr>
      <vt:lpstr>Book Antiqua</vt:lpstr>
      <vt:lpstr>Calibri</vt:lpstr>
      <vt:lpstr>Calibri Light</vt:lpstr>
      <vt:lpstr>Courier New</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2023-01-16T14:39:22Z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857B08FB1D4146D6914302A6FFBF0449</vt:lpwstr>
  </property>
  <property fmtid="{A09F084E-AD41-489F-8076-AA5BE3082BCA}" pid="100">
    <vt:ui4>5</vt:ui4>
  </property>
  <property fmtid="{64440492-4C8B-11D1-8B70-080036B11A03}" pid="11">
    <vt:lpwstr>www.2ppt.com-爱PPT提供资源下载</vt:lpwstr>
  </property>
</Properties>
</file>