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10" r:id="rId2"/>
    <p:sldId id="265" r:id="rId3"/>
    <p:sldId id="422" r:id="rId4"/>
    <p:sldId id="423" r:id="rId5"/>
    <p:sldId id="412" r:id="rId6"/>
    <p:sldId id="414" r:id="rId7"/>
    <p:sldId id="413" r:id="rId8"/>
    <p:sldId id="417" r:id="rId9"/>
    <p:sldId id="419" r:id="rId10"/>
    <p:sldId id="418" r:id="rId11"/>
    <p:sldId id="270" r:id="rId12"/>
    <p:sldId id="368" r:id="rId13"/>
    <p:sldId id="274" r:id="rId14"/>
    <p:sldId id="340" r:id="rId15"/>
    <p:sldId id="371" r:id="rId16"/>
    <p:sldId id="409" r:id="rId17"/>
    <p:sldId id="373" r:id="rId18"/>
    <p:sldId id="375" r:id="rId19"/>
    <p:sldId id="42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548640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1097280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645920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2195195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743835" algn="l" defTabSz="1097280" rtl="0" eaLnBrk="1" latinLnBrk="0" hangingPunct="1"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3292475" algn="l" defTabSz="1097280" rtl="0" eaLnBrk="1" latinLnBrk="0" hangingPunct="1"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841115" algn="l" defTabSz="1097280" rtl="0" eaLnBrk="1" latinLnBrk="0" hangingPunct="1"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4389755" algn="l" defTabSz="1097280" rtl="0" eaLnBrk="1" latinLnBrk="0" hangingPunct="1">
      <a:defRPr sz="2600" b="1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9" autoAdjust="0"/>
    <p:restoredTop sz="99701" autoAdjust="0"/>
  </p:normalViewPr>
  <p:slideViewPr>
    <p:cSldViewPr snapToGrid="0">
      <p:cViewPr>
        <p:scale>
          <a:sx n="100" d="100"/>
          <a:sy n="100" d="100"/>
        </p:scale>
        <p:origin x="-384" y="-258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96F8D-FEBE-47E4-9ABF-7AD71EE2480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CB88-E97E-44FD-826D-9CC1FBB7D7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5195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835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2475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1115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9755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2" y="3886201"/>
            <a:ext cx="6400800" cy="1752599"/>
          </a:xfrm>
        </p:spPr>
        <p:txBody>
          <a:bodyPr/>
          <a:lstStyle>
            <a:lvl1pPr marL="0" indent="0" algn="ctr">
              <a:buNone/>
              <a:defRPr/>
            </a:lvl1pPr>
            <a:lvl2pPr marL="381000" indent="0" algn="ctr">
              <a:buNone/>
              <a:defRPr/>
            </a:lvl2pPr>
            <a:lvl3pPr marL="762000" indent="0" algn="ctr">
              <a:buNone/>
              <a:defRPr/>
            </a:lvl3pPr>
            <a:lvl4pPr marL="1142365" indent="0" algn="ctr">
              <a:buNone/>
              <a:defRPr/>
            </a:lvl4pPr>
            <a:lvl5pPr marL="1523365" indent="0" algn="ctr">
              <a:buNone/>
              <a:defRPr/>
            </a:lvl5pPr>
            <a:lvl6pPr marL="1904365" indent="0" algn="ctr">
              <a:buNone/>
              <a:defRPr/>
            </a:lvl6pPr>
            <a:lvl7pPr marL="2285365" indent="0" algn="ctr">
              <a:buNone/>
              <a:defRPr/>
            </a:lvl7pPr>
            <a:lvl8pPr marL="2665730" indent="0" algn="ctr">
              <a:buNone/>
              <a:defRPr/>
            </a:lvl8pPr>
            <a:lvl9pPr marL="304673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748DC8-3E39-4981-A34A-A15BECA05F51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49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1000" indent="0">
              <a:buNone/>
              <a:defRPr sz="1000"/>
            </a:lvl2pPr>
            <a:lvl3pPr marL="762000" indent="0">
              <a:buNone/>
              <a:defRPr sz="800"/>
            </a:lvl3pPr>
            <a:lvl4pPr marL="1142365" indent="0">
              <a:buNone/>
              <a:defRPr sz="800"/>
            </a:lvl4pPr>
            <a:lvl5pPr marL="1523365" indent="0">
              <a:buNone/>
              <a:defRPr sz="800"/>
            </a:lvl5pPr>
            <a:lvl6pPr marL="1904365" indent="0">
              <a:buNone/>
              <a:defRPr sz="800"/>
            </a:lvl6pPr>
            <a:lvl7pPr marL="2285365" indent="0">
              <a:buNone/>
              <a:defRPr sz="800"/>
            </a:lvl7pPr>
            <a:lvl8pPr marL="2665730" indent="0">
              <a:buNone/>
              <a:defRPr sz="800"/>
            </a:lvl8pPr>
            <a:lvl9pPr marL="304673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2A96C4-755A-4DA2-B5FF-009A5FA7FD62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19E951-E247-4FF7-BF98-63AC108C5252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EE2B99-47E2-424D-9263-A668CDB54FA1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2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E775F3-7BD2-45C7-8FD0-9DBEF5988B33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5CDDB7-4156-4F61-9B2A-6DC1EA89FF40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700"/>
            </a:lvl1pPr>
            <a:lvl2pPr marL="381000" indent="0">
              <a:buNone/>
              <a:defRPr sz="1500"/>
            </a:lvl2pPr>
            <a:lvl3pPr marL="762000" indent="0">
              <a:buNone/>
              <a:defRPr sz="1300"/>
            </a:lvl3pPr>
            <a:lvl4pPr marL="1142365" indent="0">
              <a:buNone/>
              <a:defRPr sz="1200"/>
            </a:lvl4pPr>
            <a:lvl5pPr marL="1523365" indent="0">
              <a:buNone/>
              <a:defRPr sz="1200"/>
            </a:lvl5pPr>
            <a:lvl6pPr marL="1904365" indent="0">
              <a:buNone/>
              <a:defRPr sz="1200"/>
            </a:lvl6pPr>
            <a:lvl7pPr marL="2285365" indent="0">
              <a:buNone/>
              <a:defRPr sz="1200"/>
            </a:lvl7pPr>
            <a:lvl8pPr marL="2665730" indent="0">
              <a:buNone/>
              <a:defRPr sz="1200"/>
            </a:lvl8pPr>
            <a:lvl9pPr marL="304673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0AA6D-A8D4-44E2-9C56-09E1D4E3B1A9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2" y="1981199"/>
            <a:ext cx="3810000" cy="41148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199"/>
            <a:ext cx="3810000" cy="41148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34C9E-E0C1-41F0-A12B-109E1416A260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700" b="1"/>
            </a:lvl2pPr>
            <a:lvl3pPr marL="762000" indent="0">
              <a:buNone/>
              <a:defRPr sz="1500" b="1"/>
            </a:lvl3pPr>
            <a:lvl4pPr marL="1142365" indent="0">
              <a:buNone/>
              <a:defRPr sz="1300" b="1"/>
            </a:lvl4pPr>
            <a:lvl5pPr marL="1523365" indent="0">
              <a:buNone/>
              <a:defRPr sz="1300" b="1"/>
            </a:lvl5pPr>
            <a:lvl6pPr marL="1904365" indent="0">
              <a:buNone/>
              <a:defRPr sz="1300" b="1"/>
            </a:lvl6pPr>
            <a:lvl7pPr marL="2285365" indent="0">
              <a:buNone/>
              <a:defRPr sz="1300" b="1"/>
            </a:lvl7pPr>
            <a:lvl8pPr marL="2665730" indent="0">
              <a:buNone/>
              <a:defRPr sz="1300" b="1"/>
            </a:lvl8pPr>
            <a:lvl9pPr marL="3046730" indent="0">
              <a:buNone/>
              <a:defRPr sz="13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700" b="1"/>
            </a:lvl2pPr>
            <a:lvl3pPr marL="762000" indent="0">
              <a:buNone/>
              <a:defRPr sz="1500" b="1"/>
            </a:lvl3pPr>
            <a:lvl4pPr marL="1142365" indent="0">
              <a:buNone/>
              <a:defRPr sz="1300" b="1"/>
            </a:lvl4pPr>
            <a:lvl5pPr marL="1523365" indent="0">
              <a:buNone/>
              <a:defRPr sz="1300" b="1"/>
            </a:lvl5pPr>
            <a:lvl6pPr marL="1904365" indent="0">
              <a:buNone/>
              <a:defRPr sz="1300" b="1"/>
            </a:lvl6pPr>
            <a:lvl7pPr marL="2285365" indent="0">
              <a:buNone/>
              <a:defRPr sz="1300" b="1"/>
            </a:lvl7pPr>
            <a:lvl8pPr marL="2665730" indent="0">
              <a:buNone/>
              <a:defRPr sz="1300" b="1"/>
            </a:lvl8pPr>
            <a:lvl9pPr marL="3046730" indent="0">
              <a:buNone/>
              <a:defRPr sz="13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6F9C4-9ECD-4EC0-A532-105697E926B6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" y="0"/>
            <a:ext cx="9144000" cy="76602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13" y="-70505"/>
            <a:ext cx="1225171" cy="137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" y="6309207"/>
            <a:ext cx="9144000" cy="1886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5567BA-F722-4DB1-9F8D-FA7C6475C2C7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" y="354428"/>
            <a:ext cx="9144000" cy="457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" y="6524532"/>
            <a:ext cx="9144000" cy="181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1" y="86599"/>
            <a:ext cx="774144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CC80B7-901F-4EF1-BF42-D7F91BDB8733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" y="354428"/>
            <a:ext cx="9144000" cy="457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" y="6524532"/>
            <a:ext cx="9144000" cy="181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F80BF4-51F1-4D76-AB78-0D8AAB78BDBC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" y="1"/>
            <a:ext cx="9144000" cy="3544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" y="354428"/>
            <a:ext cx="9144000" cy="457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" y="6524532"/>
            <a:ext cx="9144000" cy="181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109746" tIns="54873" rIns="109746" bIns="54873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endParaRPr lang="zh-CN" altLang="en-US" sz="2000" b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1" y="86599"/>
            <a:ext cx="774144" cy="534092"/>
          </a:xfrm>
          <a:prstGeom prst="ellipse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50000"/>
              </a:lnSpc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715315-E669-46D6-8A95-E3999B16491F}" type="slidenum">
              <a:rPr lang="en-US" altLang="zh-CN"/>
              <a:t>‹#›</a:t>
            </a:fld>
            <a:endParaRPr lang="en-US" altLang="zh-CN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944" y="609770"/>
            <a:ext cx="7772114" cy="114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46" tIns="54873" rIns="109746" bIns="5487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85944" y="1981751"/>
            <a:ext cx="7772114" cy="411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46" tIns="54873" rIns="109746" bIns="54873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943" y="6248231"/>
            <a:ext cx="1905397" cy="4573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09746" tIns="54873" rIns="109746" bIns="54873" numCol="1" anchor="t" anchorCtr="0" compatLnSpc="1"/>
          <a:lstStyle>
            <a:lvl1pPr algn="l" eaLnBrk="1" hangingPunct="1">
              <a:lnSpc>
                <a:spcPct val="150000"/>
              </a:lnSpc>
              <a:buFontTx/>
              <a:buNone/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852" y="6248231"/>
            <a:ext cx="2894298" cy="4573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09746" tIns="54873" rIns="109746" bIns="54873" numCol="1" anchor="t" anchorCtr="0" compatLnSpc="1"/>
          <a:lstStyle>
            <a:lvl1pPr algn="ctr" eaLnBrk="1" hangingPunct="1">
              <a:lnSpc>
                <a:spcPct val="150000"/>
              </a:lnSpc>
              <a:buFontTx/>
              <a:buNone/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660" y="6248231"/>
            <a:ext cx="1905397" cy="4573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09746" tIns="54873" rIns="109746" bIns="54873" numCol="1" anchor="t" anchorCtr="0" compatLnSpc="1"/>
          <a:lstStyle>
            <a:lvl1pPr algn="r">
              <a:lnSpc>
                <a:spcPct val="150000"/>
              </a:lnSpc>
              <a:defRPr sz="11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11E419-C290-4C95-9B46-9AF5BDB40D3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381000" algn="ctr" rtl="0" eaLnBrk="1" fontAlgn="base" hangingPunct="1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762000" algn="ctr" rtl="0" eaLnBrk="1" fontAlgn="base" hangingPunct="1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142365" algn="ctr" rtl="0" eaLnBrk="1" fontAlgn="base" hangingPunct="1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523365" algn="ctr" rtl="0" eaLnBrk="1" fontAlgn="base" hangingPunct="1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283845" indent="-283845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3622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950595" indent="-188595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331595" indent="-18859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12595" indent="-188595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094865" indent="-190500" algn="l" rtl="0" eaLnBrk="1" fontAlgn="base" hangingPunct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475865" indent="-190500" algn="l" rtl="0" eaLnBrk="1" fontAlgn="base" hangingPunct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856230" indent="-190500" algn="l" rtl="0" eaLnBrk="1" fontAlgn="base" hangingPunct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237230" indent="-190500" algn="l" rtl="0" eaLnBrk="1" fontAlgn="base" hangingPunct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365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365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365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5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5730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30" algn="l" defTabSz="7613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Lesson43.sw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TextBox 3"/>
          <p:cNvSpPr>
            <a:spLocks noChangeArrowheads="1"/>
          </p:cNvSpPr>
          <p:nvPr/>
        </p:nvSpPr>
        <p:spPr bwMode="auto">
          <a:xfrm>
            <a:off x="1076551" y="903365"/>
            <a:ext cx="4247129" cy="5430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初中英语冀教版七年级下</a:t>
            </a:r>
          </a:p>
        </p:txBody>
      </p:sp>
      <p:sp>
        <p:nvSpPr>
          <p:cNvPr id="22531" name="TextBox 9"/>
          <p:cNvSpPr>
            <a:spLocks noChangeArrowheads="1"/>
          </p:cNvSpPr>
          <p:nvPr/>
        </p:nvSpPr>
        <p:spPr bwMode="auto">
          <a:xfrm>
            <a:off x="590550" y="1821661"/>
            <a:ext cx="7877175" cy="541705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kumimoji="0"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Unit8 Summer Holiday Is Coming</a:t>
            </a:r>
            <a:r>
              <a:rPr kumimoji="0"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！</a:t>
            </a:r>
          </a:p>
        </p:txBody>
      </p:sp>
      <p:sp>
        <p:nvSpPr>
          <p:cNvPr id="22532" name="TextBox 10"/>
          <p:cNvSpPr>
            <a:spLocks noChangeArrowheads="1"/>
          </p:cNvSpPr>
          <p:nvPr/>
        </p:nvSpPr>
        <p:spPr bwMode="auto">
          <a:xfrm>
            <a:off x="1318950" y="3241221"/>
            <a:ext cx="6285905" cy="78792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kumimoji="0" lang="en-US" altLang="zh-CN" sz="4400" dirty="0" smtClean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Have </a:t>
            </a:r>
            <a:r>
              <a:rPr kumimoji="0" lang="en-US" altLang="zh-CN" sz="4400" dirty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a Good Summer!</a:t>
            </a:r>
          </a:p>
        </p:txBody>
      </p:sp>
      <p:sp>
        <p:nvSpPr>
          <p:cNvPr id="11" name="矩形 10"/>
          <p:cNvSpPr/>
          <p:nvPr/>
        </p:nvSpPr>
        <p:spPr>
          <a:xfrm>
            <a:off x="2700356" y="524868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23"/>
          <p:cNvSpPr txBox="1">
            <a:spLocks noChangeArrowheads="1"/>
          </p:cNvSpPr>
          <p:nvPr/>
        </p:nvSpPr>
        <p:spPr bwMode="auto">
          <a:xfrm>
            <a:off x="788835" y="1724505"/>
            <a:ext cx="6935644" cy="103279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 b="0" dirty="0">
                <a:solidFill>
                  <a:schemeClr val="tx1"/>
                </a:solidFill>
              </a:rPr>
              <a:t>Work in pairs. Make a plan for your summer holiday and then talk about it.</a:t>
            </a:r>
          </a:p>
        </p:txBody>
      </p:sp>
      <p:grpSp>
        <p:nvGrpSpPr>
          <p:cNvPr id="53251" name="组合 2"/>
          <p:cNvGrpSpPr/>
          <p:nvPr/>
        </p:nvGrpSpPr>
        <p:grpSpPr bwMode="auto">
          <a:xfrm>
            <a:off x="664984" y="554510"/>
            <a:ext cx="4494831" cy="1011835"/>
            <a:chOff x="684212" y="2707498"/>
            <a:chExt cx="3744913" cy="842962"/>
          </a:xfrm>
        </p:grpSpPr>
        <p:sp>
          <p:nvSpPr>
            <p:cNvPr id="53255" name="文本框 1"/>
            <p:cNvSpPr txBox="1">
              <a:spLocks noChangeArrowheads="1"/>
            </p:cNvSpPr>
            <p:nvPr/>
          </p:nvSpPr>
          <p:spPr bwMode="auto">
            <a:xfrm>
              <a:off x="1692275" y="2842435"/>
              <a:ext cx="273685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dirty="0">
                  <a:solidFill>
                    <a:srgbClr val="339933"/>
                  </a:solidFill>
                </a:rPr>
                <a:t>Pair work</a:t>
              </a:r>
            </a:p>
          </p:txBody>
        </p:sp>
        <p:pic>
          <p:nvPicPr>
            <p:cNvPr id="53256" name="图片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4212" y="2707498"/>
              <a:ext cx="1008063" cy="80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3252" name="Picture 4" descr="200606242158128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8095" y="3748177"/>
            <a:ext cx="3101986" cy="232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云形标注 1"/>
          <p:cNvSpPr>
            <a:spLocks noChangeArrowheads="1"/>
          </p:cNvSpPr>
          <p:nvPr/>
        </p:nvSpPr>
        <p:spPr bwMode="auto">
          <a:xfrm>
            <a:off x="266756" y="3159367"/>
            <a:ext cx="2901920" cy="1189050"/>
          </a:xfrm>
          <a:prstGeom prst="cloudCallout">
            <a:avLst>
              <a:gd name="adj1" fmla="val 39236"/>
              <a:gd name="adj2" fmla="val 59051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9746" tIns="54873" rIns="109746" bIns="54873" anchor="ctr"/>
          <a:lstStyle/>
          <a:p>
            <a:pPr algn="ctr"/>
            <a:r>
              <a:rPr lang="en-US" altLang="zh-CN" sz="2400" b="0">
                <a:solidFill>
                  <a:schemeClr val="tx1"/>
                </a:solidFill>
              </a:rPr>
              <a:t>  Where will you go?</a:t>
            </a:r>
            <a:endParaRPr lang="zh-CN" altLang="en-US" sz="2400" b="0">
              <a:solidFill>
                <a:schemeClr val="tx1"/>
              </a:solidFill>
            </a:endParaRPr>
          </a:p>
        </p:txBody>
      </p:sp>
      <p:sp>
        <p:nvSpPr>
          <p:cNvPr id="53254" name="云形标注 9"/>
          <p:cNvSpPr>
            <a:spLocks noChangeArrowheads="1"/>
          </p:cNvSpPr>
          <p:nvPr/>
        </p:nvSpPr>
        <p:spPr bwMode="auto">
          <a:xfrm>
            <a:off x="6112513" y="2915460"/>
            <a:ext cx="2903825" cy="1189050"/>
          </a:xfrm>
          <a:prstGeom prst="cloudCallout">
            <a:avLst>
              <a:gd name="adj1" fmla="val -51222"/>
              <a:gd name="adj2" fmla="val 59912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9746" tIns="54873" rIns="109746" bIns="54873" anchor="ctr"/>
          <a:lstStyle/>
          <a:p>
            <a:pPr algn="ctr"/>
            <a:r>
              <a:rPr lang="en-US" altLang="zh-CN" sz="2400" b="0">
                <a:solidFill>
                  <a:schemeClr val="tx1"/>
                </a:solidFill>
              </a:rPr>
              <a:t>  What will you do?</a:t>
            </a:r>
            <a:endParaRPr lang="zh-CN" altLang="en-US" sz="2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5" name="Text Box 9"/>
          <p:cNvSpPr txBox="1">
            <a:spLocks noChangeArrowheads="1"/>
          </p:cNvSpPr>
          <p:nvPr/>
        </p:nvSpPr>
        <p:spPr bwMode="auto">
          <a:xfrm>
            <a:off x="569714" y="1225256"/>
            <a:ext cx="7697803" cy="410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1. I’m </a:t>
            </a:r>
            <a:r>
              <a:rPr lang="en-US" altLang="zh-CN" sz="2900" u="sng" dirty="0">
                <a:ea typeface="黑体" panose="02010609060101010101" pitchFamily="49" charset="-122"/>
              </a:rPr>
              <a:t>looking forward to</a:t>
            </a:r>
            <a:r>
              <a:rPr lang="en-US" altLang="zh-CN" sz="2900" dirty="0">
                <a:ea typeface="黑体" panose="02010609060101010101" pitchFamily="49" charset="-122"/>
              </a:rPr>
              <a:t> </a:t>
            </a:r>
            <a:r>
              <a:rPr lang="en-US" altLang="zh-CN" sz="2900" u="sng" dirty="0">
                <a:ea typeface="黑体" panose="02010609060101010101" pitchFamily="49" charset="-122"/>
              </a:rPr>
              <a:t>it</a:t>
            </a:r>
            <a:r>
              <a:rPr lang="en-US" altLang="zh-CN" sz="2900" dirty="0">
                <a:ea typeface="黑体" panose="02010609060101010101" pitchFamily="49" charset="-122"/>
              </a:rPr>
              <a:t>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dirty="0">
                <a:ea typeface="黑体" panose="02010609060101010101" pitchFamily="49" charset="-122"/>
              </a:rPr>
              <a:t>我期待着它。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FF0000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900" dirty="0">
                <a:solidFill>
                  <a:srgbClr val="FF0000"/>
                </a:solidFill>
                <a:ea typeface="黑体" panose="02010609060101010101" pitchFamily="49" charset="-122"/>
              </a:rPr>
              <a:t>点拨</a:t>
            </a:r>
            <a:r>
              <a:rPr lang="en-US" altLang="zh-CN" sz="2900" dirty="0">
                <a:solidFill>
                  <a:srgbClr val="FF0000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900" dirty="0">
                <a:solidFill>
                  <a:srgbClr val="0000FF"/>
                </a:solidFill>
                <a:ea typeface="黑体" panose="02010609060101010101" pitchFamily="49" charset="-122"/>
              </a:rPr>
              <a:t>(1) look forward to</a:t>
            </a:r>
            <a:r>
              <a:rPr lang="zh-CN" altLang="en-US" sz="2900" dirty="0">
                <a:solidFill>
                  <a:srgbClr val="0000FF"/>
                </a:solidFill>
                <a:ea typeface="黑体" panose="02010609060101010101" pitchFamily="49" charset="-122"/>
              </a:rPr>
              <a:t>意为“期待，盼望”，后面接名词或者动名词。</a:t>
            </a:r>
            <a:r>
              <a:rPr lang="zh-CN" altLang="en-US" sz="2900" dirty="0">
                <a:ea typeface="黑体" panose="02010609060101010101" pitchFamily="49" charset="-122"/>
              </a:rPr>
              <a:t>例如：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I look forward to your good news.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dirty="0">
                <a:ea typeface="黑体" panose="02010609060101010101" pitchFamily="49" charset="-122"/>
              </a:rPr>
              <a:t>我等待你的好消息。</a:t>
            </a:r>
          </a:p>
        </p:txBody>
      </p:sp>
      <p:sp>
        <p:nvSpPr>
          <p:cNvPr id="54275" name="椭圆 5"/>
          <p:cNvSpPr>
            <a:spLocks noChangeArrowheads="1"/>
          </p:cNvSpPr>
          <p:nvPr/>
        </p:nvSpPr>
        <p:spPr bwMode="auto">
          <a:xfrm>
            <a:off x="0" y="41922"/>
            <a:ext cx="2934311" cy="630731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/>
            <a:r>
              <a:rPr lang="zh-CN" altLang="en-US" sz="3400" dirty="0">
                <a:solidFill>
                  <a:srgbClr val="FF0000"/>
                </a:solidFill>
                <a:sym typeface="Times New Roman" panose="02020603050405020304" pitchFamily="18" charset="0"/>
              </a:rPr>
              <a:t>Language points</a:t>
            </a:r>
            <a:endParaRPr lang="zh-CN" altLang="en-US" sz="3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99214" y="964199"/>
            <a:ext cx="7697803" cy="277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900" b="0" dirty="0">
                <a:solidFill>
                  <a:srgbClr val="0000FF"/>
                </a:solidFill>
                <a:ea typeface="黑体" panose="02010609060101010101" pitchFamily="49" charset="-122"/>
              </a:rPr>
              <a:t>(2</a:t>
            </a:r>
            <a:r>
              <a:rPr lang="en-US" altLang="zh-CN" sz="2900" dirty="0">
                <a:solidFill>
                  <a:srgbClr val="0000FF"/>
                </a:solidFill>
                <a:ea typeface="黑体" panose="02010609060101010101" pitchFamily="49" charset="-122"/>
              </a:rPr>
              <a:t>) it </a:t>
            </a:r>
            <a:r>
              <a:rPr lang="zh-CN" altLang="en-US" sz="2900" dirty="0">
                <a:solidFill>
                  <a:srgbClr val="0000FF"/>
                </a:solidFill>
                <a:ea typeface="黑体" panose="02010609060101010101" pitchFamily="49" charset="-122"/>
              </a:rPr>
              <a:t>在此处为代词，代替上文所提到过的事物。</a:t>
            </a:r>
            <a:r>
              <a:rPr lang="zh-CN" altLang="en-US" sz="2900" dirty="0">
                <a:ea typeface="黑体" panose="02010609060101010101" pitchFamily="49" charset="-122"/>
              </a:rPr>
              <a:t>例如：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dirty="0">
                <a:ea typeface="黑体" panose="02010609060101010101" pitchFamily="49" charset="-122"/>
              </a:rPr>
              <a:t>  </a:t>
            </a:r>
            <a:r>
              <a:rPr lang="en-US" altLang="zh-CN" sz="2900" dirty="0">
                <a:ea typeface="黑体" panose="02010609060101010101" pitchFamily="49" charset="-122"/>
              </a:rPr>
              <a:t>I have a new bike. It is from my mother.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dirty="0">
                <a:ea typeface="黑体" panose="02010609060101010101" pitchFamily="49" charset="-122"/>
              </a:rPr>
              <a:t>我有一辆新自行车。我妈妈给我的。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1"/>
          <p:cNvSpPr txBox="1">
            <a:spLocks noChangeArrowheads="1"/>
          </p:cNvSpPr>
          <p:nvPr/>
        </p:nvSpPr>
        <p:spPr bwMode="auto">
          <a:xfrm>
            <a:off x="539228" y="745063"/>
            <a:ext cx="7697803" cy="565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用法辨析</a:t>
            </a: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400" dirty="0">
                <a:ea typeface="黑体" panose="02010609060101010101" pitchFamily="49" charset="-122"/>
              </a:rPr>
              <a:t>one </a:t>
            </a:r>
            <a:r>
              <a:rPr lang="zh-CN" altLang="en-US" sz="2400" dirty="0"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ea typeface="黑体" panose="02010609060101010101" pitchFamily="49" charset="-122"/>
              </a:rPr>
              <a:t>it</a:t>
            </a:r>
            <a:r>
              <a:rPr lang="zh-CN" altLang="en-US" sz="2400" dirty="0">
                <a:ea typeface="黑体" panose="02010609060101010101" pitchFamily="49" charset="-122"/>
              </a:rPr>
              <a:t>的用法区别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(1)one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意为“一个”，表示泛指，用来代替上文中提到过的同类人和事物。</a:t>
            </a:r>
            <a:r>
              <a:rPr lang="zh-CN" altLang="en-US" sz="2400" dirty="0">
                <a:ea typeface="黑体" panose="02010609060101010101" pitchFamily="49" charset="-122"/>
              </a:rPr>
              <a:t>例如：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400" dirty="0">
                <a:ea typeface="黑体" panose="02010609060101010101" pitchFamily="49" charset="-122"/>
              </a:rPr>
              <a:t>My bike is broken,  I need to buy a new one.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我的自行车坏了，我需要买个新的。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(2)it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意为“它”， 用来代替上文中提到过的同一事物。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it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既可替代单数可数名词，也可替代不可数名词或前面提到的事情或情况。</a:t>
            </a:r>
            <a:r>
              <a:rPr lang="zh-CN" altLang="en-US" sz="2400" dirty="0">
                <a:ea typeface="黑体" panose="02010609060101010101" pitchFamily="49" charset="-122"/>
              </a:rPr>
              <a:t>例如：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400" dirty="0">
                <a:ea typeface="黑体" panose="02010609060101010101" pitchFamily="49" charset="-122"/>
              </a:rPr>
              <a:t>I lost my pen. I’m looking for it.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我钢笔丢了，我正在找它。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Text Box 2"/>
          <p:cNvSpPr txBox="1">
            <a:spLocks noChangeArrowheads="1"/>
          </p:cNvSpPr>
          <p:nvPr/>
        </p:nvSpPr>
        <p:spPr bwMode="auto">
          <a:xfrm>
            <a:off x="600201" y="977538"/>
            <a:ext cx="7697803" cy="3157806"/>
          </a:xfrm>
          <a:prstGeom prst="rect">
            <a:avLst/>
          </a:prstGeom>
          <a:noFill/>
          <a:ln>
            <a:noFill/>
          </a:ln>
          <a:effectLst/>
        </p:spPr>
        <p:txBody>
          <a:bodyPr lIns="109746" tIns="54873" rIns="109746" bIns="54873">
            <a:spAutoFit/>
          </a:bodyPr>
          <a:lstStyle/>
          <a:p>
            <a:pPr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【</a:t>
            </a:r>
            <a:r>
              <a:rPr lang="zh-CN" altLang="en-US" sz="22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活学活用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】</a:t>
            </a:r>
            <a:r>
              <a:rPr lang="en-US" altLang="zh-CN" sz="2200" b="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</a:p>
          <a:p>
            <a:pPr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①Look forward to _________ (hear) from you. </a:t>
            </a:r>
          </a:p>
          <a:p>
            <a:pPr algn="just">
              <a:lnSpc>
                <a:spcPct val="150000"/>
              </a:lnSpc>
              <a:buFontTx/>
              <a:buNone/>
              <a:defRPr/>
            </a:pPr>
            <a:r>
              <a:rPr lang="zh-CN" altLang="en-US" sz="22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答案：</a:t>
            </a:r>
            <a:r>
              <a:rPr lang="en-US" altLang="zh-CN" sz="2200" b="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hearing</a:t>
            </a:r>
          </a:p>
          <a:p>
            <a:pPr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②Could you record the football game for me?  I can watch __________ later. </a:t>
            </a:r>
          </a:p>
          <a:p>
            <a:pPr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A. it             B. one                  C. this               D. that</a:t>
            </a:r>
          </a:p>
        </p:txBody>
      </p:sp>
      <p:pic>
        <p:nvPicPr>
          <p:cNvPr id="468995" name="Picture 3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6390" y="3729121"/>
            <a:ext cx="381079" cy="30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672605" y="600243"/>
            <a:ext cx="8168436" cy="543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900" b="0" dirty="0">
                <a:ea typeface="黑体" panose="02010609060101010101" pitchFamily="49" charset="-122"/>
              </a:rPr>
              <a:t>2. Jenny and Danny wrote their </a:t>
            </a:r>
            <a:r>
              <a:rPr lang="en-US" altLang="zh-CN" sz="2900" b="0" u="sng" dirty="0">
                <a:ea typeface="黑体" panose="02010609060101010101" pitchFamily="49" charset="-122"/>
              </a:rPr>
              <a:t>final</a:t>
            </a:r>
            <a:r>
              <a:rPr lang="en-US" altLang="zh-CN" sz="2900" b="0" dirty="0">
                <a:ea typeface="黑体" panose="02010609060101010101" pitchFamily="49" charset="-122"/>
              </a:rPr>
              <a:t> exams today.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b="0" dirty="0">
                <a:ea typeface="黑体" panose="02010609060101010101" pitchFamily="49" charset="-122"/>
              </a:rPr>
              <a:t>詹妮和丹尼今天期末考试。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b="0" dirty="0">
                <a:solidFill>
                  <a:srgbClr val="FF0000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900" b="0" dirty="0">
                <a:solidFill>
                  <a:srgbClr val="FF0000"/>
                </a:solidFill>
                <a:ea typeface="黑体" panose="02010609060101010101" pitchFamily="49" charset="-122"/>
              </a:rPr>
              <a:t>点拨</a:t>
            </a:r>
            <a:r>
              <a:rPr lang="en-US" altLang="zh-CN" sz="2900" b="0" dirty="0">
                <a:solidFill>
                  <a:srgbClr val="FF0000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900" b="0" dirty="0">
                <a:solidFill>
                  <a:srgbClr val="0000FF"/>
                </a:solidFill>
                <a:ea typeface="黑体" panose="02010609060101010101" pitchFamily="49" charset="-122"/>
              </a:rPr>
              <a:t>final </a:t>
            </a:r>
            <a:r>
              <a:rPr lang="zh-CN" altLang="en-US" sz="2900" b="0" dirty="0">
                <a:solidFill>
                  <a:srgbClr val="0000FF"/>
                </a:solidFill>
                <a:ea typeface="黑体" panose="02010609060101010101" pitchFamily="49" charset="-122"/>
              </a:rPr>
              <a:t>形容词，意为“最后的，最终的”，其副词形式为</a:t>
            </a:r>
            <a:r>
              <a:rPr lang="en-US" altLang="zh-CN" sz="2900" b="0" dirty="0">
                <a:solidFill>
                  <a:srgbClr val="0000FF"/>
                </a:solidFill>
                <a:ea typeface="黑体" panose="02010609060101010101" pitchFamily="49" charset="-122"/>
              </a:rPr>
              <a:t>finally</a:t>
            </a:r>
            <a:r>
              <a:rPr lang="zh-CN" altLang="en-US" sz="2900" b="0" dirty="0">
                <a:solidFill>
                  <a:srgbClr val="0000FF"/>
                </a:solidFill>
                <a:ea typeface="黑体" panose="02010609060101010101" pitchFamily="49" charset="-122"/>
              </a:rPr>
              <a:t>。</a:t>
            </a:r>
            <a:endParaRPr lang="en-US" altLang="zh-CN" sz="2900" b="0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b="0" dirty="0">
                <a:ea typeface="黑体" panose="02010609060101010101" pitchFamily="49" charset="-122"/>
              </a:rPr>
              <a:t>例如：</a:t>
            </a:r>
            <a:r>
              <a:rPr lang="en-US" altLang="zh-CN" sz="2900" b="0" dirty="0">
                <a:ea typeface="黑体" panose="02010609060101010101" pitchFamily="49" charset="-122"/>
              </a:rPr>
              <a:t>This is the final lesson of this term.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b="0" dirty="0">
                <a:ea typeface="黑体" panose="02010609060101010101" pitchFamily="49" charset="-122"/>
              </a:rPr>
              <a:t>这是这学期的最后一节课。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b="0" dirty="0">
                <a:ea typeface="黑体" panose="02010609060101010101" pitchFamily="49" charset="-122"/>
              </a:rPr>
              <a:t>Finally, we win the game.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b="0" dirty="0">
                <a:ea typeface="黑体" panose="02010609060101010101" pitchFamily="49" charset="-122"/>
              </a:rPr>
              <a:t>最后，我们赢得比赛。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18268" y="886072"/>
            <a:ext cx="8522841" cy="455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ea typeface="黑体" panose="02010609060101010101" pitchFamily="49" charset="-122"/>
              </a:rPr>
              <a:t>Ⅰ. 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用所给词的适当形式填空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1. We are _________ (excite) for the school trip.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2. I’m going to _____ (play) basketball this afternoon.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3. Bill ___________________ (buy) a pair of shoes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    tomorrow.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4. I’m looking forward to _________ (meet) you again.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5. It’s getting dark. I have to _________ (go) now. </a:t>
            </a:r>
            <a:endParaRPr lang="en-US" altLang="zh-CN" sz="2800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59395" name="椭圆 5"/>
          <p:cNvSpPr>
            <a:spLocks noChangeArrowheads="1"/>
          </p:cNvSpPr>
          <p:nvPr/>
        </p:nvSpPr>
        <p:spPr bwMode="auto">
          <a:xfrm>
            <a:off x="0" y="0"/>
            <a:ext cx="2738056" cy="726007"/>
          </a:xfrm>
          <a:prstGeom prst="ellipse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/>
            <a:r>
              <a:rPr lang="en-US" altLang="zh-CN" sz="3400" dirty="0"/>
              <a:t>Exercise</a:t>
            </a:r>
            <a:endParaRPr lang="zh-CN" altLang="en-US" sz="3400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296004" y="1735938"/>
            <a:ext cx="1314724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excited</a:t>
            </a:r>
            <a:endParaRPr lang="zh-CN" altLang="en-US" b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53366" y="2326652"/>
            <a:ext cx="811699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play</a:t>
            </a:r>
            <a:endParaRPr lang="zh-CN" altLang="en-US" b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655791" y="3031697"/>
            <a:ext cx="3907968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will buy/is going to buy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572953" y="4340795"/>
            <a:ext cx="1575764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meeting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251274" y="4973431"/>
            <a:ext cx="779308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11" name="文本框 4"/>
          <p:cNvSpPr txBox="1">
            <a:spLocks noChangeArrowheads="1"/>
          </p:cNvSpPr>
          <p:nvPr/>
        </p:nvSpPr>
        <p:spPr bwMode="auto">
          <a:xfrm>
            <a:off x="2296004" y="1735938"/>
            <a:ext cx="1312818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excited</a:t>
            </a:r>
            <a:endParaRPr lang="zh-CN" altLang="en-US" b="0">
              <a:solidFill>
                <a:srgbClr val="FF0000"/>
              </a:solidFill>
            </a:endParaRPr>
          </a:p>
        </p:txBody>
      </p:sp>
      <p:sp>
        <p:nvSpPr>
          <p:cNvPr id="12" name="文本框 5"/>
          <p:cNvSpPr txBox="1">
            <a:spLocks noChangeArrowheads="1"/>
          </p:cNvSpPr>
          <p:nvPr/>
        </p:nvSpPr>
        <p:spPr bwMode="auto">
          <a:xfrm>
            <a:off x="2953366" y="2326652"/>
            <a:ext cx="811699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</a:rPr>
              <a:t>play</a:t>
            </a:r>
            <a:endParaRPr lang="zh-CN" altLang="en-US" b="0" dirty="0">
              <a:solidFill>
                <a:srgbClr val="FF0000"/>
              </a:solidFill>
            </a:endParaRPr>
          </a:p>
        </p:txBody>
      </p:sp>
      <p:sp>
        <p:nvSpPr>
          <p:cNvPr id="13" name="文本框 6"/>
          <p:cNvSpPr txBox="1">
            <a:spLocks noChangeArrowheads="1"/>
          </p:cNvSpPr>
          <p:nvPr/>
        </p:nvSpPr>
        <p:spPr bwMode="auto">
          <a:xfrm>
            <a:off x="1655791" y="3031697"/>
            <a:ext cx="3907968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will buy/is going to buy</a:t>
            </a:r>
          </a:p>
        </p:txBody>
      </p:sp>
      <p:sp>
        <p:nvSpPr>
          <p:cNvPr id="14" name="文本框 7"/>
          <p:cNvSpPr txBox="1">
            <a:spLocks noChangeArrowheads="1"/>
          </p:cNvSpPr>
          <p:nvPr/>
        </p:nvSpPr>
        <p:spPr bwMode="auto">
          <a:xfrm>
            <a:off x="4572953" y="4340795"/>
            <a:ext cx="1575764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meeting</a:t>
            </a:r>
          </a:p>
        </p:txBody>
      </p:sp>
      <p:sp>
        <p:nvSpPr>
          <p:cNvPr id="15" name="文本框 7"/>
          <p:cNvSpPr txBox="1">
            <a:spLocks noChangeArrowheads="1"/>
          </p:cNvSpPr>
          <p:nvPr/>
        </p:nvSpPr>
        <p:spPr bwMode="auto">
          <a:xfrm>
            <a:off x="5131234" y="5693721"/>
            <a:ext cx="1575763" cy="44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</a:rPr>
              <a:t>go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90673" y="701235"/>
            <a:ext cx="8231314" cy="47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0000FF"/>
                </a:solidFill>
                <a:ea typeface="黑体" panose="02010609060101010101" pitchFamily="49" charset="-122"/>
              </a:rPr>
              <a:t>Ⅱ. </a:t>
            </a:r>
            <a:r>
              <a:rPr lang="zh-CN" altLang="en-US" sz="2900" dirty="0">
                <a:solidFill>
                  <a:srgbClr val="0000FF"/>
                </a:solidFill>
                <a:ea typeface="黑体" panose="02010609060101010101" pitchFamily="49" charset="-122"/>
              </a:rPr>
              <a:t>完成句子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1. </a:t>
            </a:r>
            <a:r>
              <a:rPr lang="zh-CN" altLang="en-US" sz="2900" dirty="0">
                <a:ea typeface="黑体" panose="02010609060101010101" pitchFamily="49" charset="-122"/>
              </a:rPr>
              <a:t>我打算在星期天去踢足球。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900" dirty="0">
                <a:ea typeface="黑体" panose="02010609060101010101" pitchFamily="49" charset="-122"/>
              </a:rPr>
              <a:t> </a:t>
            </a:r>
            <a:r>
              <a:rPr lang="en-US" altLang="zh-CN" sz="2900" dirty="0">
                <a:ea typeface="黑体" panose="02010609060101010101" pitchFamily="49" charset="-122"/>
              </a:rPr>
              <a:t>I’m going to _____ _______ on Sunday.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2. </a:t>
            </a:r>
            <a:r>
              <a:rPr lang="zh-CN" altLang="en-US" sz="2900" dirty="0">
                <a:ea typeface="黑体" panose="02010609060101010101" pitchFamily="49" charset="-122"/>
              </a:rPr>
              <a:t>我爷爷在河边有一座小房子。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My grandpa has a small house _____ ___ ____.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3. </a:t>
            </a:r>
            <a:r>
              <a:rPr lang="zh-CN" altLang="en-US" sz="2900" dirty="0">
                <a:ea typeface="黑体" panose="02010609060101010101" pitchFamily="49" charset="-122"/>
              </a:rPr>
              <a:t>我期望一个很棒的聚会。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I’m _________ _________ _________ a great party.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778069" y="2166587"/>
            <a:ext cx="2616110" cy="55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>
                <a:solidFill>
                  <a:srgbClr val="FF0000"/>
                </a:solidFill>
              </a:rPr>
              <a:t>play    football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94180" y="3490930"/>
            <a:ext cx="3067689" cy="55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>
                <a:solidFill>
                  <a:srgbClr val="FF0000"/>
                </a:solidFill>
              </a:rPr>
              <a:t>near   the  river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602440" y="4761918"/>
            <a:ext cx="4780640" cy="55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>
                <a:solidFill>
                  <a:srgbClr val="FF0000"/>
                </a:solidFill>
              </a:rPr>
              <a:t>looking       forward         to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51646" y="966105"/>
            <a:ext cx="8036964" cy="345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4. </a:t>
            </a:r>
            <a:r>
              <a:rPr lang="zh-CN" altLang="en-US" sz="2900" dirty="0">
                <a:ea typeface="黑体" panose="02010609060101010101" pitchFamily="49" charset="-122"/>
              </a:rPr>
              <a:t>她打算在上海待一个月。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She is going to _____in Shanghai ___one month.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5. </a:t>
            </a:r>
            <a:r>
              <a:rPr lang="zh-CN" altLang="en-US" sz="2900" dirty="0">
                <a:ea typeface="黑体" panose="02010609060101010101" pitchFamily="49" charset="-122"/>
              </a:rPr>
              <a:t>我确信明天天气晴朗。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ea typeface="黑体" panose="02010609060101010101" pitchFamily="49" charset="-122"/>
              </a:rPr>
              <a:t>I’m _____ the weather ______ ____sunny tomorrow.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14339" y="1766426"/>
            <a:ext cx="4797789" cy="55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>
                <a:solidFill>
                  <a:srgbClr val="FF0000"/>
                </a:solidFill>
              </a:rPr>
              <a:t>stay</a:t>
            </a:r>
            <a:r>
              <a:rPr lang="en-US" altLang="zh-CN" sz="2900" b="0">
                <a:solidFill>
                  <a:srgbClr val="FF0000"/>
                </a:solidFill>
              </a:rPr>
              <a:t>                         </a:t>
            </a:r>
            <a:r>
              <a:rPr lang="en-US" altLang="zh-CN" sz="2900">
                <a:solidFill>
                  <a:srgbClr val="FF0000"/>
                </a:solidFill>
              </a:rPr>
              <a:t>for</a:t>
            </a:r>
            <a:r>
              <a:rPr lang="en-US" altLang="zh-CN" sz="29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413805" y="3073619"/>
            <a:ext cx="1171820" cy="55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>
                <a:solidFill>
                  <a:srgbClr val="FF0000"/>
                </a:solidFill>
              </a:rPr>
              <a:t>sure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95164" y="3069808"/>
            <a:ext cx="2316963" cy="55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>
                <a:solidFill>
                  <a:srgbClr val="FF0000"/>
                </a:solidFill>
              </a:rPr>
              <a:t>will         be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矩形 5"/>
          <p:cNvSpPr>
            <a:spLocks noChangeArrowheads="1"/>
          </p:cNvSpPr>
          <p:nvPr/>
        </p:nvSpPr>
        <p:spPr bwMode="auto">
          <a:xfrm>
            <a:off x="1501453" y="3100297"/>
            <a:ext cx="5340828" cy="144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900" b="0" dirty="0"/>
              <a:t>Listen and read the passage again.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900" b="0" dirty="0"/>
              <a:t>Act out the story with a partner</a:t>
            </a:r>
            <a:r>
              <a:rPr lang="en-US" altLang="zh-CN" sz="2900" b="0" dirty="0" smtClean="0"/>
              <a:t>. </a:t>
            </a:r>
            <a:endParaRPr lang="zh-CN" altLang="en-US" sz="2900" b="0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501453" y="1606362"/>
            <a:ext cx="4767303" cy="103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6000" u="sng" dirty="0">
                <a:solidFill>
                  <a:srgbClr val="339933"/>
                </a:solidFill>
                <a:latin typeface="Arial Black" panose="020B0A04020102020204" pitchFamily="34" charset="0"/>
                <a:cs typeface="Times New Roman" panose="02020603050405020304" pitchFamily="18" charset="0"/>
                <a:sym typeface="+mn-ea"/>
              </a:rPr>
              <a:t>Homework</a:t>
            </a: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椭圆 5"/>
          <p:cNvSpPr>
            <a:spLocks noChangeArrowheads="1"/>
          </p:cNvSpPr>
          <p:nvPr/>
        </p:nvSpPr>
        <p:spPr bwMode="auto">
          <a:xfrm>
            <a:off x="1" y="53355"/>
            <a:ext cx="2678988" cy="1028986"/>
          </a:xfrm>
          <a:prstGeom prst="ellipse">
            <a:avLst/>
          </a:prstGeom>
          <a:gradFill rotWithShape="1">
            <a:gsLst>
              <a:gs pos="0">
                <a:srgbClr val="F4D1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>
              <a:lnSpc>
                <a:spcPct val="150000"/>
              </a:lnSpc>
            </a:pPr>
            <a:endParaRPr lang="zh-CN" altLang="en-US" sz="3400">
              <a:ea typeface="微软雅黑" panose="020B0503020204020204" pitchFamily="34" charset="-122"/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447769" y="981348"/>
            <a:ext cx="8376124" cy="51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I will tell you how _____________. The ________ (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第一步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) ________________is ________(take) a piece of paper and __________(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写下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) a list of your habits. Good habits l______ the 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way____good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h_____ and s______. And I’ll c______ those bad habits. We should ______________and__________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97457" y="1082341"/>
            <a:ext cx="3206782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to know yourself</a:t>
            </a:r>
          </a:p>
        </p:txBody>
      </p:sp>
      <p:sp>
        <p:nvSpPr>
          <p:cNvPr id="45061" name="TextBox 2"/>
          <p:cNvSpPr txBox="1">
            <a:spLocks noChangeArrowheads="1"/>
          </p:cNvSpPr>
          <p:nvPr/>
        </p:nvSpPr>
        <p:spPr bwMode="auto">
          <a:xfrm>
            <a:off x="266756" y="247719"/>
            <a:ext cx="2678988" cy="70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800" dirty="0">
                <a:solidFill>
                  <a:srgbClr val="FF0000"/>
                </a:solidFill>
              </a:rPr>
              <a:t>课前回顾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47769" y="1802631"/>
            <a:ext cx="1791073" cy="77745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first step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97457" y="1779765"/>
            <a:ext cx="3206782" cy="775551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towards success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47769" y="2534354"/>
            <a:ext cx="1791073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taking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91593" y="3363260"/>
            <a:ext cx="2337923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writing down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876817" y="4081643"/>
            <a:ext cx="1068927" cy="77745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 err="1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ead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635832" y="4161676"/>
            <a:ext cx="1068927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to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666985" y="4075928"/>
            <a:ext cx="1068927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 err="1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ealth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01186" y="4859100"/>
            <a:ext cx="1305197" cy="775551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 err="1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uccess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883200" y="4904832"/>
            <a:ext cx="1286143" cy="77745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 err="1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hange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641971" y="5396870"/>
            <a:ext cx="3551660" cy="775551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develop good habits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291495" y="5396870"/>
            <a:ext cx="3119134" cy="77745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improve ourselves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455391" y="659313"/>
            <a:ext cx="8355165" cy="5541279"/>
          </a:xfrm>
          <a:prstGeom prst="rect">
            <a:avLst/>
          </a:prstGeom>
          <a:noFill/>
          <a:ln>
            <a:noFill/>
          </a:ln>
          <a:effectLst/>
        </p:spPr>
        <p:txBody>
          <a:bodyPr lIns="109746" tIns="54873" rIns="109746" bIns="54873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词汇学习</a:t>
            </a:r>
            <a:endParaRPr lang="en-US" altLang="zh-CN" sz="34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marL="548640" indent="-54864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final  adj. ______________ adv. _______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final exams____________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finally </a:t>
            </a:r>
            <a:r>
              <a:rPr lang="zh-CN" altLang="en-US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最后，终于</a:t>
            </a: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=_____________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                       =_________________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2. exam n._________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have/take exams ____________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9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We are going to take the final exams next Monday.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311247" y="1349115"/>
            <a:ext cx="3002905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zh-CN" altLang="en-US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最后的，最终的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15272" y="1434864"/>
            <a:ext cx="1362359" cy="775550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finally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61841" y="2099893"/>
            <a:ext cx="1970180" cy="77745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zh-CN" altLang="en-US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期末考试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34646" y="2677269"/>
            <a:ext cx="2015910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at last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34645" y="3374693"/>
            <a:ext cx="2560853" cy="775550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in the end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84571" y="4150242"/>
            <a:ext cx="1362358" cy="780232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zh-CN" altLang="en-US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考试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71567" y="4760012"/>
            <a:ext cx="2332206" cy="775551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zh-CN" altLang="en-US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参加考试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724051" y="844151"/>
            <a:ext cx="7892154" cy="345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900">
                <a:solidFill>
                  <a:srgbClr val="FF0000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900">
                <a:solidFill>
                  <a:srgbClr val="FF0000"/>
                </a:solidFill>
                <a:ea typeface="黑体" panose="02010609060101010101" pitchFamily="49" charset="-122"/>
              </a:rPr>
              <a:t>活学活用</a:t>
            </a:r>
            <a:r>
              <a:rPr lang="en-US" altLang="zh-CN" sz="2900">
                <a:solidFill>
                  <a:srgbClr val="FF0000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900"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900">
                <a:ea typeface="黑体" panose="02010609060101010101" pitchFamily="49" charset="-122"/>
              </a:rPr>
              <a:t>①</a:t>
            </a:r>
            <a:r>
              <a:rPr lang="zh-CN" altLang="en-US" sz="2900">
                <a:ea typeface="黑体" panose="02010609060101010101" pitchFamily="49" charset="-122"/>
              </a:rPr>
              <a:t>今天我们期末考试。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900">
                <a:ea typeface="黑体" panose="02010609060101010101" pitchFamily="49" charset="-122"/>
              </a:rPr>
              <a:t>We wrote the _________ exam today.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900">
                <a:ea typeface="黑体" panose="02010609060101010101" pitchFamily="49" charset="-122"/>
              </a:rPr>
              <a:t>② _________ (final),  they got to the top of the mountain. </a:t>
            </a:r>
            <a:endParaRPr lang="en-US" altLang="zh-CN" sz="29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098175" y="2208510"/>
            <a:ext cx="1312819" cy="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>
                <a:solidFill>
                  <a:srgbClr val="FF0000"/>
                </a:solidFill>
              </a:rPr>
              <a:t>final</a:t>
            </a:r>
            <a:endParaRPr lang="zh-CN" altLang="en-US" sz="34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27076" y="2835428"/>
            <a:ext cx="1604344" cy="6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>
                <a:solidFill>
                  <a:srgbClr val="FF0000"/>
                </a:solidFill>
              </a:rPr>
              <a:t>Finally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椭圆 5"/>
          <p:cNvSpPr>
            <a:spLocks noChangeArrowheads="1"/>
          </p:cNvSpPr>
          <p:nvPr/>
        </p:nvSpPr>
        <p:spPr bwMode="auto">
          <a:xfrm>
            <a:off x="1" y="32395"/>
            <a:ext cx="2678988" cy="726006"/>
          </a:xfrm>
          <a:prstGeom prst="ellipse">
            <a:avLst/>
          </a:prstGeom>
          <a:gradFill rotWithShape="1">
            <a:gsLst>
              <a:gs pos="0">
                <a:srgbClr val="F4D1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>
              <a:lnSpc>
                <a:spcPct val="150000"/>
              </a:lnSpc>
            </a:pPr>
            <a:r>
              <a:rPr lang="en-US" altLang="zh-CN" sz="3400" dirty="0">
                <a:ea typeface="微软雅黑" panose="020B0503020204020204" pitchFamily="34" charset="-122"/>
              </a:rPr>
              <a:t>Warm-up</a:t>
            </a:r>
            <a:endParaRPr lang="zh-CN" altLang="en-US" sz="3400" dirty="0">
              <a:ea typeface="微软雅黑" panose="020B0503020204020204" pitchFamily="34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6889" y="1059474"/>
            <a:ext cx="6615538" cy="2370478"/>
          </a:xfrm>
          <a:prstGeom prst="rect">
            <a:avLst/>
          </a:prstGeom>
          <a:noFill/>
          <a:ln>
            <a:miter lim="800000"/>
          </a:ln>
        </p:spPr>
        <p:txBody>
          <a:bodyPr lIns="109746" tIns="54873" rIns="109746" bIns="54873"/>
          <a:lstStyle>
            <a:lvl1pPr marL="236855" indent="-236855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968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2pPr>
            <a:lvl3pPr marL="792480" indent="-15748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3pPr>
            <a:lvl4pPr marL="1109980" indent="-15748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+mn-lt"/>
                <a:ea typeface="+mn-ea"/>
              </a:defRPr>
            </a:lvl4pPr>
            <a:lvl5pPr marL="1427480" indent="-15748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300">
                <a:solidFill>
                  <a:schemeClr val="tx1"/>
                </a:solidFill>
                <a:latin typeface="+mn-lt"/>
                <a:ea typeface="+mn-ea"/>
              </a:defRPr>
            </a:lvl5pPr>
            <a:lvl6pPr marL="1745615" indent="-158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90">
                <a:solidFill>
                  <a:schemeClr val="tx1"/>
                </a:solidFill>
                <a:latin typeface="+mn-lt"/>
                <a:ea typeface="+mn-ea"/>
              </a:defRPr>
            </a:lvl6pPr>
            <a:lvl7pPr marL="2063115" indent="-158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90">
                <a:solidFill>
                  <a:schemeClr val="tx1"/>
                </a:solidFill>
                <a:latin typeface="+mn-lt"/>
                <a:ea typeface="+mn-ea"/>
              </a:defRPr>
            </a:lvl7pPr>
            <a:lvl8pPr marL="2379980" indent="-158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90">
                <a:solidFill>
                  <a:schemeClr val="tx1"/>
                </a:solidFill>
                <a:latin typeface="+mn-lt"/>
                <a:ea typeface="+mn-ea"/>
              </a:defRPr>
            </a:lvl8pPr>
            <a:lvl9pPr marL="2697480" indent="-158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9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60000"/>
              </a:lnSpc>
              <a:buNone/>
              <a:defRPr/>
            </a:pPr>
            <a:r>
              <a:rPr lang="en-US" altLang="zh-CN" sz="2900" kern="0" dirty="0">
                <a:sym typeface="+mn-ea"/>
              </a:rPr>
              <a:t>What do you like to do in summer?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en-US" altLang="zh-CN" sz="2900" kern="0" dirty="0">
                <a:sym typeface="+mn-ea"/>
              </a:rPr>
              <a:t>Do you like to swim?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en-US" altLang="zh-CN" sz="2900" kern="0" dirty="0">
                <a:sym typeface="+mn-ea"/>
              </a:rPr>
              <a:t>When did you learn to swim?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281" y="3594077"/>
            <a:ext cx="3349688" cy="25152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67" y="-104804"/>
            <a:ext cx="3010527" cy="11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Box 123"/>
          <p:cNvSpPr txBox="1">
            <a:spLocks noChangeArrowheads="1"/>
          </p:cNvSpPr>
          <p:nvPr/>
        </p:nvSpPr>
        <p:spPr bwMode="auto">
          <a:xfrm>
            <a:off x="929834" y="863206"/>
            <a:ext cx="7486305" cy="55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 dirty="0">
                <a:solidFill>
                  <a:srgbClr val="0000FF"/>
                </a:solidFill>
              </a:rPr>
              <a:t>Read the lesson and complete Danny’s diary.</a:t>
            </a:r>
          </a:p>
        </p:txBody>
      </p:sp>
      <p:sp>
        <p:nvSpPr>
          <p:cNvPr id="49156" name="Oval 3"/>
          <p:cNvSpPr>
            <a:spLocks noChangeArrowheads="1"/>
          </p:cNvSpPr>
          <p:nvPr/>
        </p:nvSpPr>
        <p:spPr bwMode="auto">
          <a:xfrm>
            <a:off x="413472" y="830811"/>
            <a:ext cx="684037" cy="57547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/>
            <a:r>
              <a:rPr lang="en-US" altLang="zh-CN" sz="2900" b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84038" y="1556818"/>
            <a:ext cx="7848329" cy="453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/>
          <a:lstStyle/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Dear Diary,</a:t>
            </a:r>
          </a:p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I am so excited today. We wrote our final ______ </a:t>
            </a:r>
          </a:p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and school is ______. The day after tomorrow, I </a:t>
            </a:r>
          </a:p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will go to my uncle</a:t>
            </a:r>
            <a:r>
              <a:rPr lang="en-US" altLang="zh-CN" sz="2900" dirty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900" dirty="0">
                <a:solidFill>
                  <a:schemeClr val="tx1"/>
                </a:solidFill>
              </a:rPr>
              <a:t>s house. I</a:t>
            </a:r>
            <a:r>
              <a:rPr lang="en-US" altLang="zh-CN" sz="2900" dirty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900" dirty="0">
                <a:solidFill>
                  <a:schemeClr val="tx1"/>
                </a:solidFill>
              </a:rPr>
              <a:t>ll stay there for one </a:t>
            </a:r>
          </a:p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______. Debby and I will play basketball, ______, </a:t>
            </a:r>
          </a:p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volleyball and ______. We will swim and play in </a:t>
            </a:r>
          </a:p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the ______. It</a:t>
            </a:r>
            <a:r>
              <a:rPr lang="en-US" altLang="zh-CN" sz="2900" dirty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900" dirty="0">
                <a:solidFill>
                  <a:schemeClr val="tx1"/>
                </a:solidFill>
              </a:rPr>
              <a:t>s going to be a great summer. I</a:t>
            </a:r>
            <a:r>
              <a:rPr lang="en-US" altLang="zh-CN" sz="2900" dirty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900" dirty="0">
                <a:solidFill>
                  <a:schemeClr val="tx1"/>
                </a:solidFill>
              </a:rPr>
              <a:t>m </a:t>
            </a:r>
          </a:p>
          <a:p>
            <a:pPr marL="731520" indent="-73152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en-US" altLang="zh-CN" sz="2900" dirty="0">
                <a:solidFill>
                  <a:schemeClr val="tx1"/>
                </a:solidFill>
              </a:rPr>
              <a:t>looking forward to it so much.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194778" y="2120855"/>
            <a:ext cx="1221360" cy="55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FF0000"/>
                </a:solidFill>
              </a:rPr>
              <a:t>exam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844759" y="2637253"/>
            <a:ext cx="1223265" cy="55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FF0000"/>
                </a:solidFill>
              </a:rPr>
              <a:t>over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48755" y="3715782"/>
            <a:ext cx="1429048" cy="55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FF0000"/>
                </a:solidFill>
              </a:rPr>
              <a:t>month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194778" y="3715782"/>
            <a:ext cx="1221360" cy="55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FF0000"/>
                </a:solidFill>
              </a:rPr>
              <a:t>tennis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823798" y="4211220"/>
            <a:ext cx="1442386" cy="55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FF0000"/>
                </a:solidFill>
              </a:rPr>
              <a:t>football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421426" y="4763823"/>
            <a:ext cx="1221360" cy="55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900">
                <a:solidFill>
                  <a:srgbClr val="FF0000"/>
                </a:solidFill>
              </a:rPr>
              <a:t>sun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椭圆 5"/>
          <p:cNvSpPr>
            <a:spLocks noChangeArrowheads="1"/>
          </p:cNvSpPr>
          <p:nvPr/>
        </p:nvSpPr>
        <p:spPr bwMode="auto">
          <a:xfrm>
            <a:off x="0" y="32395"/>
            <a:ext cx="3370648" cy="726006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>
              <a:lnSpc>
                <a:spcPct val="150000"/>
              </a:lnSpc>
            </a:pPr>
            <a:r>
              <a:rPr lang="en-US" altLang="zh-CN" sz="3400" dirty="0">
                <a:ea typeface="微软雅黑" panose="020B0503020204020204" pitchFamily="34" charset="-122"/>
              </a:rPr>
              <a:t>Presentation</a:t>
            </a:r>
            <a:endParaRPr lang="zh-CN" altLang="en-US" sz="3400" dirty="0">
              <a:ea typeface="微软雅黑" panose="020B0503020204020204" pitchFamily="34" charset="-122"/>
            </a:endParaRPr>
          </a:p>
        </p:txBody>
      </p:sp>
      <p:sp>
        <p:nvSpPr>
          <p:cNvPr id="50179" name="Text Box 8"/>
          <p:cNvSpPr txBox="1">
            <a:spLocks noChangeArrowheads="1"/>
          </p:cNvSpPr>
          <p:nvPr/>
        </p:nvSpPr>
        <p:spPr bwMode="auto">
          <a:xfrm>
            <a:off x="399542" y="758401"/>
            <a:ext cx="3503303" cy="78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900" b="0">
                <a:solidFill>
                  <a:srgbClr val="0000FF"/>
                </a:solidFill>
              </a:rPr>
              <a:t>Let’s watch the video.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83969" y="1484405"/>
            <a:ext cx="6177965" cy="44023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KSO_Shape">
            <a:hlinkClick r:id="rId3" action="ppaction://hlinkfile"/>
          </p:cNvPr>
          <p:cNvSpPr/>
          <p:nvPr/>
        </p:nvSpPr>
        <p:spPr>
          <a:xfrm>
            <a:off x="3625971" y="2829712"/>
            <a:ext cx="1611966" cy="1612078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46" tIns="54873" rIns="109746" bIns="54873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23"/>
          <p:cNvSpPr txBox="1">
            <a:spLocks noChangeArrowheads="1"/>
          </p:cNvSpPr>
          <p:nvPr/>
        </p:nvSpPr>
        <p:spPr bwMode="auto">
          <a:xfrm>
            <a:off x="880293" y="600242"/>
            <a:ext cx="7920735" cy="996591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900" dirty="0">
                <a:solidFill>
                  <a:srgbClr val="0000FF"/>
                </a:solidFill>
                <a:latin typeface="+mn-lt"/>
                <a:sym typeface="+mn-ea"/>
              </a:rPr>
              <a:t>Rewrite the sentences using “will” or  “be going to”.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304864" y="600242"/>
            <a:ext cx="684038" cy="577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/>
            <a:r>
              <a:rPr lang="en-US" altLang="zh-CN" sz="2900" b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04863" y="1720693"/>
            <a:ext cx="8962987" cy="3671954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altLang="zh-CN" sz="2900" dirty="0">
                <a:latin typeface="+mn-lt"/>
                <a:sym typeface="+mn-ea"/>
              </a:rPr>
              <a:t>She has a new toy car.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0000FF"/>
                </a:solidFill>
                <a:latin typeface="+mn-lt"/>
                <a:sym typeface="+mn-ea"/>
              </a:rPr>
              <a:t>→ </a:t>
            </a:r>
            <a:r>
              <a:rPr lang="en-US" altLang="zh-CN" sz="2900" i="1" dirty="0">
                <a:solidFill>
                  <a:srgbClr val="0000FF"/>
                </a:solidFill>
                <a:latin typeface="+mn-lt"/>
                <a:sym typeface="+mn-ea"/>
              </a:rPr>
              <a:t>She is going to have a new toy car tomorrow.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dirty="0">
                <a:solidFill>
                  <a:srgbClr val="0000FF"/>
                </a:solidFill>
                <a:latin typeface="+mn-lt"/>
                <a:sym typeface="+mn-ea"/>
              </a:rPr>
              <a:t>→ </a:t>
            </a:r>
            <a:r>
              <a:rPr lang="en-US" altLang="zh-CN" sz="2900" i="1" dirty="0">
                <a:solidFill>
                  <a:srgbClr val="0000FF"/>
                </a:solidFill>
                <a:latin typeface="+mn-lt"/>
                <a:sym typeface="+mn-ea"/>
              </a:rPr>
              <a:t>She will have a new toy car tomorrow.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dirty="0">
                <a:latin typeface="+mn-lt"/>
                <a:sym typeface="+mn-ea"/>
              </a:rPr>
              <a:t>2.	Jane sings a folk song at the school party.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dirty="0">
                <a:latin typeface="+mn-lt"/>
                <a:sym typeface="+mn-ea"/>
              </a:rPr>
              <a:t>→__________________________________________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dirty="0">
                <a:latin typeface="+mn-lt"/>
                <a:sym typeface="+mn-ea"/>
              </a:rPr>
              <a:t>→__________________________________________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99281" y="4047344"/>
            <a:ext cx="8444719" cy="480193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dirty="0">
                <a:solidFill>
                  <a:srgbClr val="FF0000"/>
                </a:solidFill>
                <a:latin typeface="+mn-lt"/>
                <a:sym typeface="+mn-ea"/>
              </a:rPr>
              <a:t>Jane is going to sing a folk song at the school party tomorrow.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99282" y="4588514"/>
            <a:ext cx="7579669" cy="480193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dirty="0">
                <a:solidFill>
                  <a:srgbClr val="FF0000"/>
                </a:solidFill>
                <a:latin typeface="+mn-lt"/>
                <a:sym typeface="+mn-ea"/>
              </a:rPr>
              <a:t>Jane will sing a folk song at the school party tomorrow.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3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23"/>
          <p:cNvSpPr txBox="1">
            <a:spLocks noChangeArrowheads="1"/>
          </p:cNvSpPr>
          <p:nvPr/>
        </p:nvSpPr>
        <p:spPr bwMode="auto">
          <a:xfrm>
            <a:off x="880293" y="600242"/>
            <a:ext cx="7920735" cy="554508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900" b="0" dirty="0">
                <a:solidFill>
                  <a:srgbClr val="0000FF"/>
                </a:solidFill>
                <a:latin typeface="+mn-lt"/>
                <a:sym typeface="+mn-ea"/>
              </a:rPr>
              <a:t>Rewrite the sentences using “will” or  “be going to”.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304864" y="600242"/>
            <a:ext cx="684038" cy="577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 algn="ctr"/>
            <a:r>
              <a:rPr lang="en-US" altLang="zh-CN" sz="2900" b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63" y="1720693"/>
            <a:ext cx="8962987" cy="3671954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b="0" dirty="0">
                <a:latin typeface="+mn-lt"/>
                <a:sym typeface="+mn-ea"/>
              </a:rPr>
              <a:t>3.	Sometimes I walk to school.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b="0" dirty="0">
                <a:latin typeface="+mn-lt"/>
                <a:sym typeface="+mn-ea"/>
              </a:rPr>
              <a:t>→</a:t>
            </a:r>
            <a:r>
              <a:rPr lang="en-US" altLang="zh-CN" sz="2900" b="0" dirty="0" smtClean="0">
                <a:latin typeface="+mn-lt"/>
                <a:sym typeface="+mn-ea"/>
              </a:rPr>
              <a:t>_____________________________________</a:t>
            </a:r>
            <a:endParaRPr lang="en-US" altLang="zh-CN" sz="2900" b="0" dirty="0">
              <a:latin typeface="+mn-lt"/>
              <a:sym typeface="+mn-ea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b="0" dirty="0">
                <a:latin typeface="+mn-lt"/>
                <a:sym typeface="+mn-ea"/>
              </a:rPr>
              <a:t>→</a:t>
            </a:r>
            <a:r>
              <a:rPr lang="en-US" altLang="zh-CN" sz="2900" b="0" dirty="0" smtClean="0">
                <a:latin typeface="+mn-lt"/>
                <a:sym typeface="+mn-ea"/>
              </a:rPr>
              <a:t>_____________________________________</a:t>
            </a:r>
            <a:endParaRPr lang="en-US" altLang="zh-CN" sz="2900" b="0" dirty="0">
              <a:latin typeface="+mn-lt"/>
              <a:sym typeface="+mn-ea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b="0" dirty="0">
                <a:latin typeface="+mn-lt"/>
                <a:sym typeface="+mn-ea"/>
              </a:rPr>
              <a:t>4. They listen to the radio every morning.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zh-CN" altLang="en-US" sz="2900" b="0" dirty="0">
                <a:latin typeface="+mn-lt"/>
                <a:sym typeface="+mn-ea"/>
              </a:rPr>
              <a:t>→</a:t>
            </a:r>
            <a:r>
              <a:rPr lang="en-US" altLang="zh-CN" sz="2900" b="0" dirty="0" smtClean="0">
                <a:latin typeface="+mn-lt"/>
                <a:sym typeface="+mn-ea"/>
              </a:rPr>
              <a:t>_____________________________________</a:t>
            </a:r>
            <a:endParaRPr lang="en-US" altLang="zh-CN" sz="2900" b="0" dirty="0">
              <a:latin typeface="+mn-lt"/>
              <a:sym typeface="+mn-ea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zh-CN" sz="2900" b="0" dirty="0">
                <a:latin typeface="+mn-lt"/>
                <a:sym typeface="+mn-ea"/>
              </a:rPr>
              <a:t>→</a:t>
            </a:r>
            <a:r>
              <a:rPr lang="en-US" altLang="zh-CN" sz="2900" b="0" dirty="0" smtClean="0">
                <a:latin typeface="+mn-lt"/>
                <a:sym typeface="+mn-ea"/>
              </a:rPr>
              <a:t>_____________________________________</a:t>
            </a:r>
            <a:endParaRPr lang="en-US" altLang="zh-CN" sz="2900" b="0" dirty="0">
              <a:latin typeface="+mn-lt"/>
              <a:sym typeface="+mn-ea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None/>
              <a:defRPr/>
            </a:pPr>
            <a:endParaRPr lang="en-US" altLang="zh-CN" sz="2900" b="0" dirty="0">
              <a:latin typeface="+mn-lt"/>
              <a:sym typeface="+mn-ea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80295" y="2353329"/>
            <a:ext cx="4263206" cy="480193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I’m going to walk to school.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80293" y="2896404"/>
            <a:ext cx="6874672" cy="480193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I’ll walk to school.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80293" y="4074021"/>
            <a:ext cx="6874672" cy="480193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They are going to listen to the radio.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80293" y="4651397"/>
            <a:ext cx="6874672" cy="480193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They will listen to the radio.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全屏显示(4:3)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2022-02-10T02:43:26Z</dcterms:created>
  <dcterms:modified xsi:type="dcterms:W3CDTF">2023-01-16T14:39:29Z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0C9648621D5C4F2790CC42DA9E14A54D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