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94B5BF5-3C17-4843-BFEC-331CC30D35B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C3C2F0A-F5EA-45FD-8A25-90F54DC2634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文本占位符 2"/>
          <p:cNvSpPr>
            <a:spLocks noGrp="1"/>
          </p:cNvSpPr>
          <p:nvPr>
            <p:ph type="body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9C56-00D8-4F27-8249-7F3ACAF91DB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BAAB8-E499-4EB2-8826-4AFBFF8E7A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pPr lvl="0"/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noProof="1"/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noProof="1">
                <a:cs typeface="+mn-ea"/>
              </a:defRPr>
            </a:lvl1pPr>
          </a:lstStyle>
          <a:p>
            <a:pPr>
              <a:defRPr/>
            </a:pPr>
            <a:fld id="{50BE6EC6-336E-446D-A164-79DA5BF39D50}" type="slidenum">
              <a:rPr lang="en-US" altLang="zh-CN"/>
              <a:t>‹#›</a:t>
            </a:fld>
            <a:endParaRPr lang="zh-CN"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916A6-E1D0-4067-A818-16EEAD973D5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E26E5-C877-423B-AC82-2E47E48185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E8A3C-BFA3-4AFE-BD1E-57ED1DD4708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C37B-9195-4B02-8915-BEFF6C5D38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89012-A733-4A2E-8BE8-1944CEB7FC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7C165-FF18-40A2-9168-7ABBF02C86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537F-F5C4-4CAC-B185-990B94D2A82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80FA-E089-43FF-9440-38A72B4B0E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66E3812E-CD26-472A-B218-9560E5116AC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121"/>
          <p:cNvSpPr/>
          <p:nvPr/>
        </p:nvSpPr>
        <p:spPr>
          <a:xfrm>
            <a:off x="0" y="2209800"/>
            <a:ext cx="91440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6000" b="1" noProof="1" smtClean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6.4</a:t>
            </a:r>
            <a:r>
              <a:rPr lang="en-US" altLang="zh-CN" sz="4400" b="1" noProof="1" smtClean="0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 </a:t>
            </a:r>
            <a:r>
              <a:rPr lang="zh-CN" altLang="en-US" sz="6000" b="1" noProof="1">
                <a:solidFill>
                  <a:schemeClr val="tx2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整式的加减</a:t>
            </a:r>
            <a:endParaRPr lang="zh-CN" altLang="en-US" sz="6000" b="1" noProof="1">
              <a:solidFill>
                <a:schemeClr val="tx2"/>
              </a:solidFill>
              <a:effectLst>
                <a:outerShdw blurRad="38100" dist="38100" dir="2700000">
                  <a:srgbClr val="FFFFFF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71500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文本框 14337"/>
          <p:cNvSpPr txBox="1">
            <a:spLocks noChangeArrowheads="1"/>
          </p:cNvSpPr>
          <p:nvPr/>
        </p:nvSpPr>
        <p:spPr bwMode="auto">
          <a:xfrm>
            <a:off x="722313" y="614363"/>
            <a:ext cx="7378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aphicFrame>
        <p:nvGraphicFramePr>
          <p:cNvPr id="14339" name="Object 1" descr="image12"/>
          <p:cNvGraphicFramePr/>
          <p:nvPr/>
        </p:nvGraphicFramePr>
        <p:xfrm>
          <a:off x="2157413" y="1316038"/>
          <a:ext cx="4829175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3" imgW="2311400" imgH="889000" progId="Equation.3">
                  <p:embed/>
                </p:oleObj>
              </mc:Choice>
              <mc:Fallback>
                <p:oleObj r:id="rId3" imgW="2311400" imgH="889000" progId="Equation.3">
                  <p:embed/>
                  <p:pic>
                    <p:nvPicPr>
                      <p:cNvPr id="0" name="Object 1" descr="image1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1316038"/>
                        <a:ext cx="4829175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文本框 14340"/>
          <p:cNvSpPr txBox="1">
            <a:spLocks noChangeArrowheads="1"/>
          </p:cNvSpPr>
          <p:nvPr/>
        </p:nvSpPr>
        <p:spPr bwMode="auto">
          <a:xfrm>
            <a:off x="722313" y="3278188"/>
            <a:ext cx="7419975" cy="265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chemeClr val="tx2"/>
                </a:solidFill>
              </a:rPr>
              <a:t>通过上面的学习，我们可以得到证实加减的运算法则：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>
                <a:solidFill>
                  <a:srgbClr val="FD2746"/>
                </a:solidFill>
              </a:rPr>
              <a:t>        一般地，几个整式相加减，如果有括号就先去括号，然后再合并同类项。</a:t>
            </a:r>
          </a:p>
        </p:txBody>
      </p:sp>
      <p:sp>
        <p:nvSpPr>
          <p:cNvPr id="4101" name="文本框 1"/>
          <p:cNvSpPr txBox="1">
            <a:spLocks noChangeArrowheads="1"/>
          </p:cNvSpPr>
          <p:nvPr/>
        </p:nvSpPr>
        <p:spPr bwMode="auto">
          <a:xfrm>
            <a:off x="1350963" y="1316038"/>
            <a:ext cx="661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解</a:t>
            </a:r>
            <a:r>
              <a:rPr lang="zh-CN" altLang="en-US" sz="3200"/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矩形 15361" descr="water"/>
          <p:cNvSpPr>
            <a:spLocks noChangeArrowheads="1" noChangeShapeType="1" noTextEdit="1"/>
          </p:cNvSpPr>
          <p:nvPr/>
        </p:nvSpPr>
        <p:spPr bwMode="auto">
          <a:xfrm>
            <a:off x="492125" y="1166813"/>
            <a:ext cx="723900" cy="534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zh-CN" altLang="en-US" sz="3600" b="1" kern="10">
              <a:ln w="9525">
                <a:solidFill>
                  <a:srgbClr val="006600"/>
                </a:solidFill>
                <a:round/>
              </a:ln>
              <a:solidFill>
                <a:srgbClr val="FFFFFF"/>
              </a:solidFill>
              <a:effectLst>
                <a:outerShdw dist="107763" dir="13500000" sx="125000" sy="125000" rotWithShape="0">
                  <a:srgbClr val="C7DFD3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5122" name="Object 3" descr="image13"/>
          <p:cNvGraphicFramePr/>
          <p:nvPr/>
        </p:nvGraphicFramePr>
        <p:xfrm>
          <a:off x="1482725" y="1041400"/>
          <a:ext cx="56276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3" imgW="2552700" imgH="393700" progId="Equation.3">
                  <p:embed/>
                </p:oleObj>
              </mc:Choice>
              <mc:Fallback>
                <p:oleObj r:id="rId3" imgW="2552700" imgH="393700" progId="Equation.3">
                  <p:embed/>
                  <p:pic>
                    <p:nvPicPr>
                      <p:cNvPr id="0" name="Object 3" descr="image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1041400"/>
                        <a:ext cx="5627688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" descr="image14"/>
          <p:cNvGraphicFramePr/>
          <p:nvPr/>
        </p:nvGraphicFramePr>
        <p:xfrm>
          <a:off x="1547813" y="1992313"/>
          <a:ext cx="29464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5" imgW="1195070" imgH="393700" progId="Equation.3">
                  <p:embed/>
                </p:oleObj>
              </mc:Choice>
              <mc:Fallback>
                <p:oleObj r:id="rId5" imgW="1195070" imgH="393700" progId="Equation.3">
                  <p:embed/>
                  <p:pic>
                    <p:nvPicPr>
                      <p:cNvPr id="0" name="Object 2" descr="image14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992313"/>
                        <a:ext cx="29464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" descr="image15"/>
          <p:cNvGraphicFramePr/>
          <p:nvPr/>
        </p:nvGraphicFramePr>
        <p:xfrm>
          <a:off x="1482725" y="3140075"/>
          <a:ext cx="4578350" cy="231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7" imgW="2005965" imgH="1054100" progId="Equation.3">
                  <p:embed/>
                </p:oleObj>
              </mc:Choice>
              <mc:Fallback>
                <p:oleObj r:id="rId7" imgW="2005965" imgH="1054100" progId="Equation.3">
                  <p:embed/>
                  <p:pic>
                    <p:nvPicPr>
                      <p:cNvPr id="0" name="Object 1" descr="image15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3140075"/>
                        <a:ext cx="4578350" cy="231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文本框 1"/>
          <p:cNvSpPr txBox="1">
            <a:spLocks noChangeArrowheads="1"/>
          </p:cNvSpPr>
          <p:nvPr/>
        </p:nvSpPr>
        <p:spPr bwMode="auto">
          <a:xfrm>
            <a:off x="819150" y="3140075"/>
            <a:ext cx="6635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解</a:t>
            </a:r>
            <a:r>
              <a:rPr lang="zh-CN" altLang="en-US" sz="3200"/>
              <a:t>：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" descr="image16"/>
          <p:cNvGraphicFramePr/>
          <p:nvPr/>
        </p:nvGraphicFramePr>
        <p:xfrm>
          <a:off x="1249363" y="1338263"/>
          <a:ext cx="568483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r:id="rId4" imgW="2425700" imgH="812800" progId="Equation.3">
                  <p:embed/>
                </p:oleObj>
              </mc:Choice>
              <mc:Fallback>
                <p:oleObj r:id="rId4" imgW="2425700" imgH="812800" progId="Equation.3">
                  <p:embed/>
                  <p:pic>
                    <p:nvPicPr>
                      <p:cNvPr id="0" name="Object 1" descr="image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1338263"/>
                        <a:ext cx="5684837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文本框 16386"/>
          <p:cNvSpPr txBox="1">
            <a:spLocks noChangeArrowheads="1"/>
          </p:cNvSpPr>
          <p:nvPr/>
        </p:nvSpPr>
        <p:spPr bwMode="auto">
          <a:xfrm>
            <a:off x="866775" y="3233738"/>
            <a:ext cx="7629525" cy="2011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注意：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solidFill>
                  <a:srgbClr val="0000FF"/>
                </a:solidFill>
              </a:rPr>
              <a:t>进行此类题的解答时，需先将式子化简，再代入数值进行计算，这样会使计算比较简便。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矩形 17409" descr="water"/>
          <p:cNvSpPr>
            <a:spLocks noChangeArrowheads="1" noChangeShapeType="1" noTextEdit="1"/>
          </p:cNvSpPr>
          <p:nvPr/>
        </p:nvSpPr>
        <p:spPr bwMode="auto">
          <a:xfrm>
            <a:off x="3705225" y="1119188"/>
            <a:ext cx="914400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graphicFrame>
        <p:nvGraphicFramePr>
          <p:cNvPr id="7170" name="Object 5" descr="image17"/>
          <p:cNvGraphicFramePr/>
          <p:nvPr/>
        </p:nvGraphicFramePr>
        <p:xfrm>
          <a:off x="715963" y="1462088"/>
          <a:ext cx="3176587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r:id="rId3" imgW="1334770" imgH="457835" progId="Equation.3">
                  <p:embed/>
                </p:oleObj>
              </mc:Choice>
              <mc:Fallback>
                <p:oleObj r:id="rId3" imgW="1334770" imgH="457835" progId="Equation.3">
                  <p:embed/>
                  <p:pic>
                    <p:nvPicPr>
                      <p:cNvPr id="0" name="Object 5" descr="image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1462088"/>
                        <a:ext cx="3176587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4" descr="image18"/>
          <p:cNvGraphicFramePr/>
          <p:nvPr/>
        </p:nvGraphicFramePr>
        <p:xfrm>
          <a:off x="4162425" y="1770063"/>
          <a:ext cx="43243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r:id="rId5" imgW="2044700" imgH="393700" progId="Equation.3">
                  <p:embed/>
                </p:oleObj>
              </mc:Choice>
              <mc:Fallback>
                <p:oleObj r:id="rId5" imgW="2044700" imgH="393700" progId="Equation.3">
                  <p:embed/>
                  <p:pic>
                    <p:nvPicPr>
                      <p:cNvPr id="0" name="Object 4" descr="image1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1770063"/>
                        <a:ext cx="43243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 descr="image19"/>
          <p:cNvGraphicFramePr/>
          <p:nvPr/>
        </p:nvGraphicFramePr>
        <p:xfrm>
          <a:off x="715963" y="2733675"/>
          <a:ext cx="4194175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7" imgW="1993900" imgH="457200" progId="Equation.3">
                  <p:embed/>
                </p:oleObj>
              </mc:Choice>
              <mc:Fallback>
                <p:oleObj r:id="rId7" imgW="1993900" imgH="457200" progId="Equation.3">
                  <p:embed/>
                  <p:pic>
                    <p:nvPicPr>
                      <p:cNvPr id="0" name="Object 3" descr="image19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2733675"/>
                        <a:ext cx="4194175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" descr="image20"/>
          <p:cNvGraphicFramePr/>
          <p:nvPr/>
        </p:nvGraphicFramePr>
        <p:xfrm>
          <a:off x="715963" y="3819525"/>
          <a:ext cx="45180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9" imgW="2184400" imgH="228600" progId="Equation.3">
                  <p:embed/>
                </p:oleObj>
              </mc:Choice>
              <mc:Fallback>
                <p:oleObj r:id="rId9" imgW="2184400" imgH="228600" progId="Equation.3">
                  <p:embed/>
                  <p:pic>
                    <p:nvPicPr>
                      <p:cNvPr id="0" name="Object 2" descr="image20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3819525"/>
                        <a:ext cx="45180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" descr="image21"/>
          <p:cNvGraphicFramePr/>
          <p:nvPr/>
        </p:nvGraphicFramePr>
        <p:xfrm>
          <a:off x="715963" y="4475163"/>
          <a:ext cx="4270375" cy="188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11" imgW="1777365" imgH="889000" progId="Equation.3">
                  <p:embed/>
                </p:oleObj>
              </mc:Choice>
              <mc:Fallback>
                <p:oleObj r:id="rId11" imgW="1777365" imgH="889000" progId="Equation.3">
                  <p:embed/>
                  <p:pic>
                    <p:nvPicPr>
                      <p:cNvPr id="0" name="Object 1" descr="image21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4475163"/>
                        <a:ext cx="4270375" cy="188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1" descr="image22"/>
          <p:cNvGraphicFramePr/>
          <p:nvPr/>
        </p:nvGraphicFramePr>
        <p:xfrm>
          <a:off x="1027113" y="1284288"/>
          <a:ext cx="4630737" cy="478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r:id="rId3" imgW="1955800" imgH="2019300" progId="">
                  <p:embed/>
                </p:oleObj>
              </mc:Choice>
              <mc:Fallback>
                <p:oleObj r:id="rId3" imgW="1955800" imgH="2019300" progId="">
                  <p:embed/>
                  <p:pic>
                    <p:nvPicPr>
                      <p:cNvPr id="0" name="Object 1" descr="image2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3" y="1284288"/>
                        <a:ext cx="4630737" cy="478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矩形 6146"/>
          <p:cNvSpPr>
            <a:spLocks noChangeArrowheads="1" noChangeShapeType="1" noTextEdit="1"/>
          </p:cNvSpPr>
          <p:nvPr/>
        </p:nvSpPr>
        <p:spPr bwMode="auto">
          <a:xfrm>
            <a:off x="317500" y="1131888"/>
            <a:ext cx="3667125" cy="4238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effectLst>
                  <a:outerShdw dist="25400" dir="5400000" algn="ctr" rotWithShape="0">
                    <a:srgbClr val="6E747A">
                      <a:alpha val="42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合并同类项的步骤</a:t>
            </a:r>
          </a:p>
        </p:txBody>
      </p:sp>
      <p:sp>
        <p:nvSpPr>
          <p:cNvPr id="6148" name="矩形 6147"/>
          <p:cNvSpPr>
            <a:spLocks noChangeArrowheads="1"/>
          </p:cNvSpPr>
          <p:nvPr/>
        </p:nvSpPr>
        <p:spPr bwMode="auto">
          <a:xfrm>
            <a:off x="250825" y="1974850"/>
            <a:ext cx="823595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 dirty="0" smtClean="0"/>
              <a:t>归</a:t>
            </a:r>
            <a:r>
              <a:rPr lang="zh-CN" altLang="en-US" sz="2800" b="1" dirty="0"/>
              <a:t>纳步骤：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1</a:t>
            </a:r>
            <a:r>
              <a:rPr lang="zh-CN" altLang="en-US" sz="2800" b="1" dirty="0"/>
              <a:t>）找出同类项并做标记；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2</a:t>
            </a:r>
            <a:r>
              <a:rPr lang="zh-CN" altLang="en-US" sz="2800" b="1" dirty="0"/>
              <a:t>）运用交换律、结合律将多项式的同类项结合；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3</a:t>
            </a:r>
            <a:r>
              <a:rPr lang="zh-CN" altLang="en-US" sz="2800" b="1" dirty="0"/>
              <a:t>）合并同类项；</a:t>
            </a:r>
          </a:p>
          <a:p>
            <a:pPr marL="342900" indent="-342900">
              <a:spcBef>
                <a:spcPct val="20000"/>
              </a:spcBef>
            </a:pPr>
            <a:r>
              <a:rPr lang="zh-CN" altLang="en-US" sz="2800" b="1" dirty="0"/>
              <a:t>（</a:t>
            </a:r>
            <a:r>
              <a:rPr lang="en-US" altLang="zh-CN" sz="2800" b="1" dirty="0">
                <a:latin typeface="Times New Roman" panose="02020603050405020304" pitchFamily="18" charset="0"/>
              </a:rPr>
              <a:t>4</a:t>
            </a:r>
            <a:r>
              <a:rPr lang="zh-CN" altLang="en-US" sz="2800" b="1" dirty="0"/>
              <a:t>）按同一个字母的降幂（或升幂排列）．</a:t>
            </a:r>
            <a:r>
              <a:rPr lang="zh-CN" altLang="en-US" sz="32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7169"/>
          <p:cNvSpPr>
            <a:spLocks noChangeArrowheads="1" noChangeShapeType="1" noTextEdit="1"/>
          </p:cNvSpPr>
          <p:nvPr/>
        </p:nvSpPr>
        <p:spPr bwMode="auto">
          <a:xfrm>
            <a:off x="563563" y="1404938"/>
            <a:ext cx="2732087" cy="411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effectLst>
                  <a:outerShdw dist="19049" dir="2700000" algn="tl" rotWithShape="0">
                    <a:schemeClr val="tx1">
                      <a:alpha val="39999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去括号的法则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63563" y="2057400"/>
            <a:ext cx="77755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dirty="0"/>
              <a:t>    </a:t>
            </a:r>
            <a:r>
              <a:rPr lang="zh-CN" altLang="en-US" sz="3200" b="1" dirty="0"/>
              <a:t>  </a:t>
            </a:r>
            <a:r>
              <a:rPr lang="zh-CN" altLang="en-US" sz="2800" b="1" dirty="0"/>
              <a:t> 如果括号外的因数是正数，去括号后原括号内各项的符号与原来的符号相同</a:t>
            </a:r>
            <a:r>
              <a:rPr lang="en-US" sz="2800" b="1" dirty="0"/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en-US" sz="2800" b="1" dirty="0"/>
              <a:t>      </a:t>
            </a:r>
            <a:r>
              <a:rPr lang="zh-CN" altLang="en-US" sz="2800" b="1" dirty="0"/>
              <a:t>如果括号外的因数是负数，去括号后原括号内各项的符号与原来的符号相反</a:t>
            </a:r>
            <a:r>
              <a:rPr lang="en-US" sz="28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矩形 8195" descr="water"/>
          <p:cNvSpPr>
            <a:spLocks noChangeArrowheads="1" noChangeShapeType="1" noTextEdit="1"/>
          </p:cNvSpPr>
          <p:nvPr/>
        </p:nvSpPr>
        <p:spPr bwMode="auto">
          <a:xfrm>
            <a:off x="539750" y="2205038"/>
            <a:ext cx="18288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b="1" kern="10">
              <a:ln w="9525">
                <a:solidFill>
                  <a:srgbClr val="006600"/>
                </a:solidFill>
                <a:round/>
              </a:ln>
              <a:solidFill>
                <a:srgbClr val="FFFFFF"/>
              </a:solidFill>
              <a:effectLst>
                <a:outerShdw dist="107763" dir="13500000" sx="125000" sy="125000" rotWithShape="0">
                  <a:srgbClr val="C7DFD3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1026" name="Object 27" descr="image5"/>
          <p:cNvGraphicFramePr/>
          <p:nvPr/>
        </p:nvGraphicFramePr>
        <p:xfrm>
          <a:off x="684213" y="3709988"/>
          <a:ext cx="37306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3" imgW="1449070" imgH="203200" progId="Equation.3">
                  <p:embed/>
                </p:oleObj>
              </mc:Choice>
              <mc:Fallback>
                <p:oleObj r:id="rId3" imgW="1449070" imgH="203200" progId="Equation.3">
                  <p:embed/>
                  <p:pic>
                    <p:nvPicPr>
                      <p:cNvPr id="0" name="Object 27" descr="image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09988"/>
                        <a:ext cx="373062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8" descr="image6"/>
          <p:cNvGraphicFramePr/>
          <p:nvPr/>
        </p:nvGraphicFramePr>
        <p:xfrm>
          <a:off x="684213" y="4575175"/>
          <a:ext cx="35988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5" imgW="1449070" imgH="203200" progId="Equation.3">
                  <p:embed/>
                </p:oleObj>
              </mc:Choice>
              <mc:Fallback>
                <p:oleObj r:id="rId5" imgW="1449070" imgH="203200" progId="Equation.3">
                  <p:embed/>
                  <p:pic>
                    <p:nvPicPr>
                      <p:cNvPr id="0" name="Object 28" descr="image6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75175"/>
                        <a:ext cx="3598862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文本框 1"/>
          <p:cNvSpPr txBox="1">
            <a:spLocks noChangeArrowheads="1"/>
          </p:cNvSpPr>
          <p:nvPr/>
        </p:nvSpPr>
        <p:spPr bwMode="auto">
          <a:xfrm>
            <a:off x="477838" y="1557338"/>
            <a:ext cx="8188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chemeClr val="tx2"/>
                </a:solidFill>
              </a:rPr>
              <a:t>合并同类项、去括号都是进行整式加减运算的基础。</a:t>
            </a:r>
          </a:p>
        </p:txBody>
      </p:sp>
      <p:sp>
        <p:nvSpPr>
          <p:cNvPr id="1030" name="文本框 2"/>
          <p:cNvSpPr txBox="1">
            <a:spLocks noChangeArrowheads="1"/>
          </p:cNvSpPr>
          <p:nvPr/>
        </p:nvSpPr>
        <p:spPr bwMode="auto">
          <a:xfrm>
            <a:off x="684213" y="2725738"/>
            <a:ext cx="19319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chemeClr val="accent2"/>
                </a:solidFill>
              </a:rPr>
              <a:t>例</a:t>
            </a:r>
            <a:r>
              <a:rPr lang="en-US" altLang="zh-CN" sz="3200" b="1">
                <a:solidFill>
                  <a:schemeClr val="accent2"/>
                </a:solidFill>
              </a:rPr>
              <a:t>6 </a:t>
            </a:r>
            <a:r>
              <a:rPr lang="zh-CN" altLang="en-US" sz="3200" b="1">
                <a:solidFill>
                  <a:schemeClr val="accent2"/>
                </a:solidFill>
              </a:rPr>
              <a:t>计算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217"/>
          <p:cNvSpPr txBox="1">
            <a:spLocks noChangeArrowheads="1"/>
          </p:cNvSpPr>
          <p:nvPr/>
        </p:nvSpPr>
        <p:spPr bwMode="auto">
          <a:xfrm>
            <a:off x="601663" y="1470025"/>
            <a:ext cx="79390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tx2"/>
                </a:solidFill>
              </a:rPr>
              <a:t>分析：第（1）题是计算多项式与多项式的和，第（2）题是计算多项式与多项式的差。</a:t>
            </a:r>
          </a:p>
        </p:txBody>
      </p:sp>
      <p:graphicFrame>
        <p:nvGraphicFramePr>
          <p:cNvPr id="9220" name="Object 2" descr="image7"/>
          <p:cNvGraphicFramePr/>
          <p:nvPr/>
        </p:nvGraphicFramePr>
        <p:xfrm>
          <a:off x="1246188" y="3511550"/>
          <a:ext cx="3506787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3" imgW="1449070" imgH="661035" progId="Equation.3">
                  <p:embed/>
                </p:oleObj>
              </mc:Choice>
              <mc:Fallback>
                <p:oleObj r:id="rId3" imgW="1449070" imgH="661035" progId="Equation.3">
                  <p:embed/>
                  <p:pic>
                    <p:nvPicPr>
                      <p:cNvPr id="0" name="Object 2" descr="image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3511550"/>
                        <a:ext cx="3506787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" descr="image8"/>
          <p:cNvGraphicFramePr/>
          <p:nvPr/>
        </p:nvGraphicFramePr>
        <p:xfrm>
          <a:off x="5178425" y="3511550"/>
          <a:ext cx="3502025" cy="141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5" imgW="1449070" imgH="635635" progId="Equation.3">
                  <p:embed/>
                </p:oleObj>
              </mc:Choice>
              <mc:Fallback>
                <p:oleObj r:id="rId5" imgW="1449070" imgH="635635" progId="Equation.3">
                  <p:embed/>
                  <p:pic>
                    <p:nvPicPr>
                      <p:cNvPr id="0" name="Object 1" descr="image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8425" y="3511550"/>
                        <a:ext cx="3502025" cy="141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文本框 1"/>
          <p:cNvSpPr txBox="1">
            <a:spLocks noChangeArrowheads="1"/>
          </p:cNvSpPr>
          <p:nvPr/>
        </p:nvSpPr>
        <p:spPr bwMode="auto">
          <a:xfrm>
            <a:off x="584200" y="3455988"/>
            <a:ext cx="6619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解：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charRg st="0" end="3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0241" descr="water"/>
          <p:cNvSpPr>
            <a:spLocks noChangeArrowheads="1" noChangeShapeType="1" noTextEdit="1"/>
          </p:cNvSpPr>
          <p:nvPr/>
        </p:nvSpPr>
        <p:spPr bwMode="auto">
          <a:xfrm>
            <a:off x="341313" y="1239838"/>
            <a:ext cx="6858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endParaRPr lang="zh-CN" altLang="en-US" sz="3600" b="1" kern="10">
              <a:ln w="9525">
                <a:solidFill>
                  <a:srgbClr val="006600"/>
                </a:solidFill>
                <a:round/>
              </a:ln>
              <a:solidFill>
                <a:srgbClr val="FFFFFF"/>
              </a:solidFill>
              <a:effectLst>
                <a:outerShdw dist="107763" dir="13500000" sx="125000" sy="125000" rotWithShape="0">
                  <a:srgbClr val="C7DFD3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3" name="文本框 10242"/>
          <p:cNvSpPr txBox="1">
            <a:spLocks noChangeArrowheads="1"/>
          </p:cNvSpPr>
          <p:nvPr/>
        </p:nvSpPr>
        <p:spPr bwMode="auto">
          <a:xfrm>
            <a:off x="1103313" y="1063625"/>
            <a:ext cx="7394575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zh-CN" altLang="en-US" sz="2800" b="1" dirty="0"/>
              <a:t>笔记本的单价是x元，圆珠笔的单价是y元，小红买3本笔记本，2支圆珠笔，小明买4本笔记本，3支圆珠笔，买这些笔记本和圆珠笔，小红和小明一共花了多少钱？</a:t>
            </a:r>
          </a:p>
        </p:txBody>
      </p:sp>
      <p:sp>
        <p:nvSpPr>
          <p:cNvPr id="10244" name="文本框 10243"/>
          <p:cNvSpPr txBox="1">
            <a:spLocks noChangeArrowheads="1"/>
          </p:cNvSpPr>
          <p:nvPr/>
        </p:nvSpPr>
        <p:spPr bwMode="auto">
          <a:xfrm>
            <a:off x="1027113" y="3201988"/>
            <a:ext cx="7526337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解法1：小红买笔记本和圆珠笔共花费（3x+2y）元，小明买笔记本和圆柱笔共花费（4x+3y）元，小红和小明一共花费（单位：元）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（3x+2y）+（4x+3y）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=3x+2y+4x+3y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=7x+5y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bldLvl="0"/>
      <p:bldP spid="10244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1265"/>
          <p:cNvSpPr txBox="1">
            <a:spLocks noChangeArrowheads="1"/>
          </p:cNvSpPr>
          <p:nvPr/>
        </p:nvSpPr>
        <p:spPr bwMode="auto">
          <a:xfrm>
            <a:off x="1103313" y="1601788"/>
            <a:ext cx="66738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解法2：小红和小明买笔记本共花费（3x+4x）元，买圆珠笔共花费（2y+3y）元，小红和小明一共花费：（单位：元）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（3x+4x）+（2y+3y）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=7x+5y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2289" descr="water"/>
          <p:cNvSpPr>
            <a:spLocks noChangeArrowheads="1" noChangeShapeType="1" noTextEdit="1"/>
          </p:cNvSpPr>
          <p:nvPr/>
        </p:nvSpPr>
        <p:spPr bwMode="auto">
          <a:xfrm>
            <a:off x="704850" y="1416050"/>
            <a:ext cx="6858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sz="3600" b="1" kern="10">
                <a:ln w="9525">
                  <a:solidFill>
                    <a:srgbClr val="006600"/>
                  </a:solidFill>
                  <a:round/>
                </a:ln>
                <a:solidFill>
                  <a:srgbClr val="FFFFFF"/>
                </a:solidFill>
                <a:effectLst>
                  <a:outerShdw dist="107763" dir="13500000" sx="125000" sy="125000" rotWithShape="0">
                    <a:srgbClr val="C7DFD3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zh-CN" altLang="en-US" sz="3600" b="1" kern="10">
              <a:ln w="9525">
                <a:solidFill>
                  <a:srgbClr val="006600"/>
                </a:solidFill>
                <a:round/>
              </a:ln>
              <a:solidFill>
                <a:srgbClr val="FFFFFF"/>
              </a:solidFill>
              <a:effectLst>
                <a:outerShdw dist="107763" dir="13500000" sx="125000" sy="125000" rotWithShape="0">
                  <a:srgbClr val="C7DFD3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483" name="文本框 12290"/>
          <p:cNvSpPr txBox="1">
            <a:spLocks noChangeArrowheads="1"/>
          </p:cNvSpPr>
          <p:nvPr/>
        </p:nvSpPr>
        <p:spPr bwMode="auto">
          <a:xfrm>
            <a:off x="1543050" y="1416050"/>
            <a:ext cx="5786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/>
              <a:t>做大小两个长方体纸盒，尺寸如下：</a:t>
            </a:r>
          </a:p>
        </p:txBody>
      </p:sp>
      <p:graphicFrame>
        <p:nvGraphicFramePr>
          <p:cNvPr id="12292" name="表格占位符 12291"/>
          <p:cNvGraphicFramePr>
            <a:graphicFrameLocks noGrp="1"/>
          </p:cNvGraphicFramePr>
          <p:nvPr>
            <p:ph type="tbl" idx="1"/>
          </p:nvPr>
        </p:nvGraphicFramePr>
        <p:xfrm>
          <a:off x="1504950" y="2613025"/>
          <a:ext cx="6134100" cy="1787525"/>
        </p:xfrm>
        <a:graphic>
          <a:graphicData uri="http://schemas.openxmlformats.org/drawingml/2006/table">
            <a:tbl>
              <a:tblPr/>
              <a:tblGrid>
                <a:gridCol w="144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2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小纸盒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大纸盒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1.5a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楷体" panose="02010609060101010101" pitchFamily="49" charset="-122"/>
                        </a:rPr>
                        <a:t>2c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6" name="文本框 12335"/>
          <p:cNvSpPr txBox="1">
            <a:spLocks noChangeArrowheads="1"/>
          </p:cNvSpPr>
          <p:nvPr/>
        </p:nvSpPr>
        <p:spPr bwMode="auto">
          <a:xfrm>
            <a:off x="704850" y="4611688"/>
            <a:ext cx="6575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（1）做这两个纸盒共用料多少平方厘米？</a:t>
            </a:r>
          </a:p>
        </p:txBody>
      </p:sp>
      <p:sp>
        <p:nvSpPr>
          <p:cNvPr id="20507" name="文本框 12336"/>
          <p:cNvSpPr txBox="1">
            <a:spLocks noChangeArrowheads="1"/>
          </p:cNvSpPr>
          <p:nvPr/>
        </p:nvSpPr>
        <p:spPr bwMode="auto">
          <a:xfrm>
            <a:off x="704850" y="5219700"/>
            <a:ext cx="746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（2）做大纸盒比做小纸盒多用料多少平方厘米？</a:t>
            </a:r>
          </a:p>
        </p:txBody>
      </p:sp>
      <p:sp>
        <p:nvSpPr>
          <p:cNvPr id="20508" name="文本框 1"/>
          <p:cNvSpPr txBox="1">
            <a:spLocks noChangeArrowheads="1"/>
          </p:cNvSpPr>
          <p:nvPr/>
        </p:nvSpPr>
        <p:spPr bwMode="auto">
          <a:xfrm>
            <a:off x="5927725" y="2247900"/>
            <a:ext cx="17113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（</a:t>
            </a:r>
            <a:r>
              <a:rPr lang="zh-CN" altLang="en-US" b="1">
                <a:latin typeface="楷体" panose="02010609060101010101" pitchFamily="49" charset="-122"/>
                <a:ea typeface="楷体" panose="02010609060101010101" pitchFamily="49" charset="-122"/>
              </a:rPr>
              <a:t>单位：</a:t>
            </a:r>
            <a:r>
              <a:rPr lang="zh-CN" altLang="en-US" b="1">
                <a:latin typeface="Times New Roman" panose="02020603050405020304" pitchFamily="18" charset="0"/>
              </a:rPr>
              <a:t>cm</a:t>
            </a:r>
            <a:r>
              <a:rPr lang="zh-CN" altLang="en-US" b="1"/>
              <a:t>）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" descr="image9"/>
          <p:cNvGraphicFramePr/>
          <p:nvPr/>
        </p:nvGraphicFramePr>
        <p:xfrm>
          <a:off x="1225550" y="1490663"/>
          <a:ext cx="6400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r:id="rId3" imgW="2717800" imgH="203200" progId="Equation.3">
                  <p:embed/>
                </p:oleObj>
              </mc:Choice>
              <mc:Fallback>
                <p:oleObj r:id="rId3" imgW="2717800" imgH="203200" progId="Equation.3">
                  <p:embed/>
                  <p:pic>
                    <p:nvPicPr>
                      <p:cNvPr id="0" name="Object 3" descr="image9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490663"/>
                        <a:ext cx="6400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 descr="image10"/>
          <p:cNvGraphicFramePr/>
          <p:nvPr/>
        </p:nvGraphicFramePr>
        <p:xfrm>
          <a:off x="1225550" y="2220913"/>
          <a:ext cx="63134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r:id="rId5" imgW="2705100" imgH="203200" progId="Equation.3">
                  <p:embed/>
                </p:oleObj>
              </mc:Choice>
              <mc:Fallback>
                <p:oleObj r:id="rId5" imgW="2705100" imgH="203200" progId="Equation.3">
                  <p:embed/>
                  <p:pic>
                    <p:nvPicPr>
                      <p:cNvPr id="0" name="Object 2" descr="image10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2220913"/>
                        <a:ext cx="63134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" descr="image11"/>
          <p:cNvGraphicFramePr/>
          <p:nvPr/>
        </p:nvGraphicFramePr>
        <p:xfrm>
          <a:off x="1225550" y="2909888"/>
          <a:ext cx="5395913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r:id="rId7" imgW="2298700" imgH="889000" progId="Equation.3">
                  <p:embed/>
                </p:oleObj>
              </mc:Choice>
              <mc:Fallback>
                <p:oleObj r:id="rId7" imgW="2298700" imgH="889000" progId="Equation.3">
                  <p:embed/>
                  <p:pic>
                    <p:nvPicPr>
                      <p:cNvPr id="0" name="Object 1" descr="image1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2909888"/>
                        <a:ext cx="5395913" cy="210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文本框 1"/>
          <p:cNvSpPr txBox="1">
            <a:spLocks noChangeArrowheads="1"/>
          </p:cNvSpPr>
          <p:nvPr/>
        </p:nvSpPr>
        <p:spPr bwMode="auto">
          <a:xfrm>
            <a:off x="563563" y="1490663"/>
            <a:ext cx="661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/>
              <a:t>解：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全屏显示(4:3)</PresentationFormat>
  <Paragraphs>49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2016-08-15T07:12:00Z</dcterms:created>
  <dcterms:modified xsi:type="dcterms:W3CDTF">2023-01-16T14:39:36Z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92A5D2BA465F46D98951B05FDA93EA4E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