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9" r:id="rId13"/>
    <p:sldId id="270" r:id="rId14"/>
    <p:sldId id="273" r:id="rId15"/>
    <p:sldId id="274" r:id="rId16"/>
    <p:sldId id="275" r:id="rId17"/>
    <p:sldId id="271" r:id="rId18"/>
    <p:sldId id="260" r:id="rId19"/>
    <p:sldId id="272" r:id="rId20"/>
    <p:sldId id="276" r:id="rId21"/>
    <p:sldId id="277" r:id="rId22"/>
    <p:sldId id="278" r:id="rId23"/>
    <p:sldId id="261" r:id="rId24"/>
    <p:sldId id="279" r:id="rId25"/>
    <p:sldId id="285" r:id="rId26"/>
    <p:sldId id="286" r:id="rId27"/>
    <p:sldId id="287" r:id="rId28"/>
    <p:sldId id="288" r:id="rId29"/>
    <p:sldId id="26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688">
          <p15:clr>
            <a:srgbClr val="A4A3A4"/>
          </p15:clr>
        </p15:guide>
        <p15:guide id="3" pos="6947">
          <p15:clr>
            <a:srgbClr val="A4A3A4"/>
          </p15:clr>
        </p15:guide>
        <p15:guide id="4" pos="1753">
          <p15:clr>
            <a:srgbClr val="A4A3A4"/>
          </p15:clr>
        </p15:guide>
        <p15:guide id="5" pos="30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DD"/>
    <a:srgbClr val="F5D3BE"/>
    <a:srgbClr val="F4D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1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50" y="-942"/>
      </p:cViewPr>
      <p:guideLst>
        <p:guide orient="horz" pos="2137"/>
        <p:guide pos="688"/>
        <p:guide pos="6947"/>
        <p:guide pos="1753"/>
        <p:guide pos="30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7094-9DC8-4251-A72C-A2161733AA2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900668" y="1238844"/>
            <a:ext cx="4218012" cy="443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7671893" y="4196016"/>
            <a:ext cx="502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二十四节气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87624" y="662371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FFF3DD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FFF3DD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FFF3DD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FFF3DD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FFF3DD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74145" y="619766"/>
            <a:ext cx="4398387" cy="399853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“小年”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69200" y="1899139"/>
            <a:ext cx="7035007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古人认为自冬至起，天地阳气开始兴作渐强，代表下一个循环开始，是大吉之日。因此，后来一般春节期间的祭祖、家庭聚餐等习俗，也往往出现在冬至。冬至又被称为“小年”，一是说明年关将近，余日不多；二是表示冬至的重要性。在现存文字记述中的把冬至作为节日来过最早在汉代。周历的正月为夏历的冬季十一月，因此，周代的正月等于如今的农历十一月，所以说拜岁和贺冬并没有分别；直到汉武帝采用夏历后，才把正月和冬至分开；从现存文献上考究，专门过“冬至节”是自汉代以后才有，盛于唐宋，相沿至今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1717040"/>
              <a:ext cx="3769360" cy="3271520"/>
            </a:xfrm>
            <a:prstGeom prst="rect">
              <a:avLst/>
            </a:prstGeom>
            <a:solidFill>
              <a:srgbClr val="FFF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4341" y="2583359"/>
            <a:ext cx="427309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b="1">
                <a:cs typeface="+mn-ea"/>
                <a:sym typeface="+mn-lt"/>
              </a:rPr>
              <a:t>二、历史渊源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84680" y="3505201"/>
            <a:ext cx="583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传说早在</a:t>
            </a:r>
            <a:r>
              <a:rPr lang="en-US" altLang="zh-CN" sz="1600" dirty="0">
                <a:cs typeface="+mn-ea"/>
                <a:sym typeface="+mn-lt"/>
              </a:rPr>
              <a:t>3000</a:t>
            </a:r>
            <a:r>
              <a:rPr lang="zh-CN" altLang="en-US" sz="1600" dirty="0">
                <a:cs typeface="+mn-ea"/>
                <a:sym typeface="+mn-lt"/>
              </a:rPr>
              <a:t>多年前，周公始用土圭法测影，在洛邑测得天下之中的位置，定此为土中，这在当时有着政治意义的举动，却成了影响后世几千年的节日之一。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冬至大如年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970403" y="2226678"/>
            <a:ext cx="5797550" cy="30008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据现存文献上说，人们早在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2500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多年前的春秋时代就开始过冬至了。周秦时代是以冬天十一月为正月。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汉书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说：“冬至阳气起，君道长，故贺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……”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另外有云：古人认为自冬至起，天地阳气开始兴作渐强，即下一个循环开始了，为“大吉之日”。还有一种说法是，冬至作为节日来源于汉代。冬至为“冬节”，所以被视为大节日，有“冬至大如年”的说法。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35426" y="2006760"/>
            <a:ext cx="3294924" cy="3294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习俗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48048" y="1806206"/>
            <a:ext cx="6098451" cy="87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古时有“冬至一阳生”的说法，就是说从冬至这天开始，阳气慢慢开始回升了。就如现代诗所云：冬天到了，春天还会远吗？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48048" y="3295737"/>
            <a:ext cx="6098451" cy="87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古时漂在外地的人到了这时节都要回家过冬节，所谓“年终有所归宿”。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92456" y="4286783"/>
            <a:ext cx="4835907" cy="87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后汉书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记载：“冬至前后，君子安身静体，百官绝事，不听政，择吉辰而后省事。</a:t>
            </a:r>
            <a:r>
              <a:rPr lang="en-US" altLang="zh-CN" dirty="0">
                <a:cs typeface="+mn-ea"/>
                <a:sym typeface="+mn-lt"/>
              </a:rPr>
              <a:t>”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92456" y="5383306"/>
            <a:ext cx="4835907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在民间，人们则亲朋相互拜访，并以美食相赠。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36243" y="1150214"/>
            <a:ext cx="2394995" cy="23949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8277252">
            <a:off x="1357891" y="4148515"/>
            <a:ext cx="2183273" cy="2471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一个传统的祭祀之日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051425" y="2495001"/>
            <a:ext cx="5797550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至还是一个传统的祭祀之日。据说，宋朝以后，冬至逐渐成为祭祀祖先和神灵的节日。唐宋时期冬至就是祭天祀祖的日子，皇帝要到郊外举行祭天大典，百姓则要向父母尊长祭拜。明、清两代的冬至日，皇帝要举行祭天大典，谓“冬至郊天”。民间在这一期间同样有祭祖、家庭聚餐等习俗。故而冬至才被称为“小年”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8048" r="18048"/>
          <a:stretch>
            <a:fillRect/>
          </a:stretch>
        </p:blipFill>
        <p:spPr>
          <a:xfrm>
            <a:off x="797972" y="1878854"/>
            <a:ext cx="4161764" cy="3367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历史渊源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014913" y="2528351"/>
            <a:ext cx="6013450" cy="21698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冬至作为节日来过源于汉代，盛于唐宋，相沿至今。周历正月为夏历的十一月，因此，周代正月等于如今公历的十一月，所以拜岁和贺冬并没有分别。直到汉朝汉武帝采用夏历后，把正月和冬至分开。也可以说单纯的过“冬至节”是自汉代以后才有，盛于唐宋，相沿至今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0585" y="1374949"/>
            <a:ext cx="4200840" cy="4200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历史渊源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7125" y="1917609"/>
            <a:ext cx="8097017" cy="170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汉代以冬至为“冬节”，官府要举行祝贺仪式称为“贺冬”，官方例行放假，官场流行互贺的“拜冬”礼俗。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后汉书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中有这样的记载：“冬至前后，君子安身静体，百官绝事，不听政，择吉辰而后省事。”所以这天朝廷上下要放假休息，军队待命，边塞闭关，商旅停业，亲朋各以美食相赠，相互拜访，欢乐地过一个“安身静体”的节日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27125" y="4366257"/>
            <a:ext cx="8097017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魏晋六朝时，冬至称为“亚岁”，民众要向父母长辈拜节。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27125" y="5152912"/>
            <a:ext cx="8097017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宋朝以后，冬至逐渐成为祭祀祖先和神灵的节庆活动。</a:t>
            </a:r>
          </a:p>
        </p:txBody>
      </p:sp>
      <p:pic>
        <p:nvPicPr>
          <p:cNvPr id="14" name="图片 13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9196973" y="2126809"/>
            <a:ext cx="2316486" cy="3569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1717040"/>
              <a:ext cx="3769360" cy="3271520"/>
            </a:xfrm>
            <a:prstGeom prst="rect">
              <a:avLst/>
            </a:prstGeom>
            <a:solidFill>
              <a:srgbClr val="FFF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4341" y="2583359"/>
            <a:ext cx="427309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cs typeface="+mn-ea"/>
                <a:sym typeface="+mn-lt"/>
              </a:rPr>
              <a:t>三、民俗活动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84680" y="3505201"/>
            <a:ext cx="5278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冬至节亦称冬节、交冬。它既是二十四节气之一，是中国的一个传统节日，曾有“冬至大如年”的说法，宫廷和民间历来十分重视，从周代起就有祭祀活动。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冬至习俗</a:t>
              </a:r>
              <a:r>
                <a:rPr lang="en-US" altLang="zh-CN" sz="2800" dirty="0">
                  <a:cs typeface="+mn-ea"/>
                  <a:sym typeface="+mn-lt"/>
                </a:rPr>
                <a:t>-</a:t>
              </a:r>
              <a:r>
                <a:rPr lang="zh-CN" altLang="en-US" sz="2800" dirty="0">
                  <a:cs typeface="+mn-ea"/>
                  <a:sym typeface="+mn-lt"/>
                </a:rPr>
                <a:t>祭天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104114" y="2106946"/>
            <a:ext cx="5797550" cy="30008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历代统治者都要于冬至日祭天。“祭天”即是古代的“郊祀”礼，是历代帝王禳灾祈福，在冬至日必须举行的一种仪式。</a:t>
            </a:r>
          </a:p>
          <a:p>
            <a:pPr algn="just" hangingPunct="0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hangingPunct="0">
              <a:lnSpc>
                <a:spcPct val="150000"/>
              </a:lnSpc>
              <a:tabLst>
                <a:tab pos="3230245" algn="l"/>
              </a:tabLs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北宋时祭天多在京城的南郊举行，明清时则在北京天坛的圆丘。圆丘在古代即是高出地面的圆土丘，它像征着天圆，故用来祭天的前一天晚上，皇帝要斋戒沐浴，住在斋宫，冬至日举行祭天大典。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127125" y="1913425"/>
            <a:ext cx="3673447" cy="3339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冬至习俗</a:t>
              </a:r>
              <a:r>
                <a:rPr lang="en-US" altLang="zh-CN" sz="2800" dirty="0">
                  <a:cs typeface="+mn-ea"/>
                  <a:sym typeface="+mn-lt"/>
                </a:rPr>
                <a:t>--</a:t>
              </a:r>
              <a:r>
                <a:rPr lang="zh-CN" altLang="en-US" sz="2800" dirty="0">
                  <a:cs typeface="+mn-ea"/>
                  <a:sym typeface="+mn-lt"/>
                </a:rPr>
                <a:t>祭祖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230813" y="2430849"/>
            <a:ext cx="5797550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民间，有于冬至日祭祖的习俗。冬至祭祖之礼与元旦祭祖相同。在祭祖的同时，人们还要向父母长辈拜节。古时流传有向老人敬献鞋袜的习俗，此习俗现代仍然十分流行。闽台有俗谚“冬至大过年，唔（“不”的意思）返无祖宗”，所有外出谋生的人都要在冬至节时赶回家乡过年，表示年终有归宿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764989" y="995589"/>
            <a:ext cx="4465823" cy="4533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902960" y="1717040"/>
              <a:ext cx="3769360" cy="3271520"/>
            </a:xfrm>
            <a:prstGeom prst="rect">
              <a:avLst/>
            </a:prstGeom>
            <a:solidFill>
              <a:srgbClr val="FFF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727156" y="1314924"/>
            <a:ext cx="1987173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6600" b="1" dirty="0">
                <a:cs typeface="+mn-ea"/>
                <a:sym typeface="+mn-lt"/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23221" y="2422920"/>
            <a:ext cx="27490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一、冬至起源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23221" y="3466891"/>
            <a:ext cx="27490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二、历史渊源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23221" y="4510862"/>
            <a:ext cx="27490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三、民俗活动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23221" y="5554832"/>
            <a:ext cx="27490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四、传统饮食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冬至习俗</a:t>
              </a:r>
              <a:r>
                <a:rPr lang="en-US" altLang="zh-CN" sz="2800" dirty="0">
                  <a:cs typeface="+mn-ea"/>
                  <a:sym typeface="+mn-lt"/>
                </a:rPr>
                <a:t>-</a:t>
              </a:r>
              <a:r>
                <a:rPr lang="zh-CN" altLang="en-US" sz="2800" dirty="0">
                  <a:cs typeface="+mn-ea"/>
                  <a:sym typeface="+mn-lt"/>
                </a:rPr>
                <a:t>数九九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63638" y="1909360"/>
            <a:ext cx="9864726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民间把冬至义称为作“交九”或“数九”，即从冬至这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大起，每隔九天作为一个“九”，共分成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个“九”，共九九八十一天，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天之后便进入春天。冬至之后数九九在全国各地都十分流行，各地的人们根据各地不同的气候条件、景物特征、农事物候及风俗习惯，编排出了各种数九九的谚语和顺口溜。这些谚语和顺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溜在许多古籍：卜部多有记载。其中最有代表性的是下面这首顺口溜：一九二九不出乎，三九四九冰上走，五九六九沿河看柳，七九河开，八九雁来，九九加一九，耕牛遍地走。</a:t>
            </a:r>
          </a:p>
          <a:p>
            <a:pPr algn="just" hangingPunct="0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数九九的谚语和顺口溜不仅仅是人们多年来对气候的经验总结，也是人们在严冬时节对春天的一种企盼。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冬节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7125" y="1799270"/>
            <a:ext cx="9901239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古人认为冬至是阴阳二气的自然转换，是上天所赐的福气。汉朝把冬至作为“冬节”，官府要举行庆贺仪式，称为“贺冬”，依例放假。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后汉书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记载：“冬至前后，君子安身静体，百官绝事，不听政，择吉辰而后省事。”因此这天朝廷上下放假休息，军队听命，边塞关闭，商旅停业，亲朋皆以美食相送，互相拜访，愉悦地过一个“安身静体”的节日。</a:t>
            </a:r>
          </a:p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及至唐宋，与岁首同等重要。在南宋孟元老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东京梦华录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中说：“十一月冬至。京师最重此节，虽至贫者，一年之间，积累假借，至此日更易新衣，备办饮食，享祀先祖。官放关扑，庆祝往来，一如年节。”</a:t>
            </a:r>
          </a:p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明、清两代皇帝均有祭天大典，谓之“冬至郊天”。百官须向皇帝呈递贺表的礼仪，且还要互相投刺庆贺，仿若元旦一般。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1717040"/>
              <a:ext cx="3769360" cy="3271520"/>
            </a:xfrm>
            <a:prstGeom prst="rect">
              <a:avLst/>
            </a:prstGeom>
            <a:solidFill>
              <a:srgbClr val="FFF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4341" y="2583359"/>
            <a:ext cx="427309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b="1">
                <a:cs typeface="+mn-ea"/>
                <a:sym typeface="+mn-lt"/>
              </a:rPr>
              <a:t>四、传统饮食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0700" y="350520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冬至是养生的大好时机，主要是因为“气始于冬至”。此时科学养生有助于保证旺盛的精力而防早衰，达到延年益寿的目的。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传统饮食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704802" y="1823092"/>
            <a:ext cx="352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北方普遍吃水饺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04803" y="2284757"/>
            <a:ext cx="58753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每年农历冬至这天，不论贫富，饺子是必不可少的节日饭。谚云：“十月一，冬至到，家家户户吃水饺。”这种习俗，是因纪念“医圣”张仲景冬至舍药留下的。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04803" y="3672204"/>
            <a:ext cx="213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江南米饭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04803" y="4133869"/>
            <a:ext cx="5875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在江南水乡，有冬至之夜全家欢聚一堂共吃赤豆糯米饭的习俗。相传，共工氏有不才子，作恶多端，死于冬至这一天，死后变成疫鬼，继续残害百姓。但是，这个疫鬼最怕赤豆，于是，人们就在冬至这一天煮吃赤豆饭，用以驱避疫鬼，防灾祛病。</a:t>
            </a:r>
          </a:p>
        </p:txBody>
      </p:sp>
      <p:pic>
        <p:nvPicPr>
          <p:cNvPr id="15" name="图片 14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1684592" y="1504533"/>
            <a:ext cx="2306030" cy="230603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653421" y="3218609"/>
            <a:ext cx="2306030" cy="2306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传统饮食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796252" y="1663791"/>
            <a:ext cx="300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山东滕州羊肉汤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96252" y="2257244"/>
            <a:ext cx="57975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冬至吃羊肉的习俗据说是从汉代开始的。相传，汉高祖刘邦在冬至这一天吃了樊哙煮的羊肉，觉得味道特别鲜美，赞不绝口。从此在民间形成了冬至吃羊肉的习俗。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96252" y="3567929"/>
            <a:ext cx="259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cs typeface="+mn-ea"/>
                <a:sym typeface="+mn-lt"/>
              </a:rPr>
              <a:t>宁波番薯汤果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96252" y="4161382"/>
            <a:ext cx="5797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“番”和“翻”同音，在宁波人的理解中，冬至吃番薯，就是将过去一年的霉运全部“翻”过去。汤果，跟汤团类似，但个头要小得多，而且里面没有馅。汤果也被叫做圆子，取其“团圆”、“圆满”之意。老宁波也有“吃了汤果大一岁”的说法。</a:t>
            </a:r>
          </a:p>
        </p:txBody>
      </p:sp>
      <p:pic>
        <p:nvPicPr>
          <p:cNvPr id="15" name="图片 14"/>
          <p:cNvPicPr/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802011" y="1663791"/>
            <a:ext cx="1961754" cy="1961752"/>
          </a:xfrm>
          <a:custGeom>
            <a:avLst/>
            <a:gdLst>
              <a:gd name="connsiteX0" fmla="*/ 542197 w 1084394"/>
              <a:gd name="connsiteY0" fmla="*/ 0 h 1084394"/>
              <a:gd name="connsiteX1" fmla="*/ 1084394 w 1084394"/>
              <a:gd name="connsiteY1" fmla="*/ 542197 h 1084394"/>
              <a:gd name="connsiteX2" fmla="*/ 542197 w 1084394"/>
              <a:gd name="connsiteY2" fmla="*/ 1084394 h 1084394"/>
              <a:gd name="connsiteX3" fmla="*/ 0 w 1084394"/>
              <a:gd name="connsiteY3" fmla="*/ 542197 h 1084394"/>
              <a:gd name="connsiteX4" fmla="*/ 542197 w 1084394"/>
              <a:gd name="connsiteY4" fmla="*/ 0 h 108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394" h="1084394">
                <a:moveTo>
                  <a:pt x="542197" y="0"/>
                </a:moveTo>
                <a:cubicBezTo>
                  <a:pt x="841644" y="0"/>
                  <a:pt x="1084394" y="242750"/>
                  <a:pt x="1084394" y="542197"/>
                </a:cubicBezTo>
                <a:cubicBezTo>
                  <a:pt x="1084394" y="841644"/>
                  <a:pt x="841644" y="1084394"/>
                  <a:pt x="542197" y="1084394"/>
                </a:cubicBezTo>
                <a:cubicBezTo>
                  <a:pt x="242750" y="1084394"/>
                  <a:pt x="0" y="841644"/>
                  <a:pt x="0" y="542197"/>
                </a:cubicBezTo>
                <a:cubicBezTo>
                  <a:pt x="0" y="242750"/>
                  <a:pt x="242750" y="0"/>
                  <a:pt x="542197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/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802011" y="3805910"/>
            <a:ext cx="1961754" cy="1961752"/>
          </a:xfrm>
          <a:custGeom>
            <a:avLst/>
            <a:gdLst>
              <a:gd name="connsiteX0" fmla="*/ 681078 w 1362156"/>
              <a:gd name="connsiteY0" fmla="*/ 0 h 1362155"/>
              <a:gd name="connsiteX1" fmla="*/ 1362156 w 1362156"/>
              <a:gd name="connsiteY1" fmla="*/ 681078 h 1362155"/>
              <a:gd name="connsiteX2" fmla="*/ 818339 w 1362156"/>
              <a:gd name="connsiteY2" fmla="*/ 1348319 h 1362155"/>
              <a:gd name="connsiteX3" fmla="*/ 681088 w 1362156"/>
              <a:gd name="connsiteY3" fmla="*/ 1362155 h 1362155"/>
              <a:gd name="connsiteX4" fmla="*/ 681068 w 1362156"/>
              <a:gd name="connsiteY4" fmla="*/ 1362155 h 1362155"/>
              <a:gd name="connsiteX5" fmla="*/ 543817 w 1362156"/>
              <a:gd name="connsiteY5" fmla="*/ 1348319 h 1362155"/>
              <a:gd name="connsiteX6" fmla="*/ 0 w 1362156"/>
              <a:gd name="connsiteY6" fmla="*/ 681078 h 1362155"/>
              <a:gd name="connsiteX7" fmla="*/ 681078 w 1362156"/>
              <a:gd name="connsiteY7" fmla="*/ 0 h 136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2156" h="1362155">
                <a:moveTo>
                  <a:pt x="681078" y="0"/>
                </a:moveTo>
                <a:cubicBezTo>
                  <a:pt x="1057227" y="0"/>
                  <a:pt x="1362156" y="304929"/>
                  <a:pt x="1362156" y="681078"/>
                </a:cubicBezTo>
                <a:cubicBezTo>
                  <a:pt x="1362156" y="1010209"/>
                  <a:pt x="1128695" y="1284811"/>
                  <a:pt x="818339" y="1348319"/>
                </a:cubicBezTo>
                <a:lnTo>
                  <a:pt x="681088" y="1362155"/>
                </a:lnTo>
                <a:lnTo>
                  <a:pt x="681068" y="1362155"/>
                </a:lnTo>
                <a:lnTo>
                  <a:pt x="543817" y="1348319"/>
                </a:lnTo>
                <a:cubicBezTo>
                  <a:pt x="233461" y="1284811"/>
                  <a:pt x="0" y="1010209"/>
                  <a:pt x="0" y="681078"/>
                </a:cubicBezTo>
                <a:cubicBezTo>
                  <a:pt x="0" y="304929"/>
                  <a:pt x="304929" y="0"/>
                  <a:pt x="681078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传统饮食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835524" y="1591786"/>
            <a:ext cx="354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台湾糯糕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35524" y="2111521"/>
            <a:ext cx="61801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在我国台湾还保存着冬至用九层糕祭祖的传统，用糯米粉捏成鸡、鸭、龟、猪、牛、羊等象征吉祥中意福禄寿的动物，然后用蒸笼分层蒸成，用以祭祖，以示不忘老祖宗。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48188" y="3720224"/>
            <a:ext cx="32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江苏苏州酿酒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48187" y="4260711"/>
            <a:ext cx="61801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姑苏地区对冬至这一节气非常重视，姑苏地区有俗语云：“冬至如大年”。传统的姑苏人家，会在冬至夜喝冬酿酒，冬酿酒是一种米酒，加入桂花酿造，香气宜人。姑苏百姓在冬至夜畅饮冬酿酒的同时，还会配以卤牛肉、卤羊肉等各式各样的卤菜。在寒冷的冬天，冬酿酒不仅能够驱寒，更是寄托了姑苏人对生活的一种美好的祈愿。</a:t>
            </a:r>
          </a:p>
        </p:txBody>
      </p:sp>
      <p:pic>
        <p:nvPicPr>
          <p:cNvPr id="15" name="图片 14"/>
          <p:cNvPicPr/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875816" y="1651371"/>
            <a:ext cx="1814144" cy="1814142"/>
          </a:xfrm>
          <a:custGeom>
            <a:avLst/>
            <a:gdLst>
              <a:gd name="connsiteX0" fmla="*/ 488790 w 977580"/>
              <a:gd name="connsiteY0" fmla="*/ 0 h 977580"/>
              <a:gd name="connsiteX1" fmla="*/ 977580 w 977580"/>
              <a:gd name="connsiteY1" fmla="*/ 488790 h 977580"/>
              <a:gd name="connsiteX2" fmla="*/ 488790 w 977580"/>
              <a:gd name="connsiteY2" fmla="*/ 977580 h 977580"/>
              <a:gd name="connsiteX3" fmla="*/ 0 w 977580"/>
              <a:gd name="connsiteY3" fmla="*/ 488790 h 977580"/>
              <a:gd name="connsiteX4" fmla="*/ 488790 w 977580"/>
              <a:gd name="connsiteY4" fmla="*/ 0 h 97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580" h="977580">
                <a:moveTo>
                  <a:pt x="488790" y="0"/>
                </a:moveTo>
                <a:cubicBezTo>
                  <a:pt x="758741" y="0"/>
                  <a:pt x="977580" y="218839"/>
                  <a:pt x="977580" y="488790"/>
                </a:cubicBezTo>
                <a:cubicBezTo>
                  <a:pt x="977580" y="758741"/>
                  <a:pt x="758741" y="977580"/>
                  <a:pt x="488790" y="977580"/>
                </a:cubicBezTo>
                <a:cubicBezTo>
                  <a:pt x="218839" y="977580"/>
                  <a:pt x="0" y="758741"/>
                  <a:pt x="0" y="488790"/>
                </a:cubicBezTo>
                <a:cubicBezTo>
                  <a:pt x="0" y="218839"/>
                  <a:pt x="218839" y="0"/>
                  <a:pt x="488790" y="0"/>
                </a:cubicBezTo>
                <a:close/>
              </a:path>
            </a:pathLst>
          </a:custGeom>
        </p:spPr>
      </p:pic>
      <p:pic>
        <p:nvPicPr>
          <p:cNvPr id="16" name="图片 15"/>
          <p:cNvPicPr/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817728" y="3718932"/>
            <a:ext cx="1814144" cy="1814142"/>
          </a:xfrm>
          <a:custGeom>
            <a:avLst/>
            <a:gdLst>
              <a:gd name="connsiteX0" fmla="*/ 921524 w 1843048"/>
              <a:gd name="connsiteY0" fmla="*/ 0 h 1843048"/>
              <a:gd name="connsiteX1" fmla="*/ 1843048 w 1843048"/>
              <a:gd name="connsiteY1" fmla="*/ 921524 h 1843048"/>
              <a:gd name="connsiteX2" fmla="*/ 921524 w 1843048"/>
              <a:gd name="connsiteY2" fmla="*/ 1843048 h 1843048"/>
              <a:gd name="connsiteX3" fmla="*/ 0 w 1843048"/>
              <a:gd name="connsiteY3" fmla="*/ 921524 h 1843048"/>
              <a:gd name="connsiteX4" fmla="*/ 921524 w 1843048"/>
              <a:gd name="connsiteY4" fmla="*/ 0 h 184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048" h="1843048">
                <a:moveTo>
                  <a:pt x="921524" y="0"/>
                </a:moveTo>
                <a:cubicBezTo>
                  <a:pt x="1430468" y="0"/>
                  <a:pt x="1843048" y="412580"/>
                  <a:pt x="1843048" y="921524"/>
                </a:cubicBezTo>
                <a:cubicBezTo>
                  <a:pt x="1843048" y="1430468"/>
                  <a:pt x="1430468" y="1843048"/>
                  <a:pt x="921524" y="1843048"/>
                </a:cubicBezTo>
                <a:cubicBezTo>
                  <a:pt x="412580" y="1843048"/>
                  <a:pt x="0" y="1430468"/>
                  <a:pt x="0" y="921524"/>
                </a:cubicBezTo>
                <a:cubicBezTo>
                  <a:pt x="0" y="412580"/>
                  <a:pt x="412580" y="0"/>
                  <a:pt x="921524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传统饮食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856726" y="1780564"/>
            <a:ext cx="311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浙江台州擂圆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56727" y="2286989"/>
            <a:ext cx="6171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浙江台州人好美食，冬至是一年中重要节气，在这一天要做些特色菜肴和食物，首先要祭奠祖先，祈祷祖先保佑全家人来年一切平安如意。然后全家人欢乐地聚在一起喝酒吃菜。其中吃“冬至圆”（擂圆，又叫硬擂圆、翻糙圆）是台州的老传统，擂圆取圆圆润润、团圆之意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56726" y="4391676"/>
            <a:ext cx="428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潮汕、闽南地区的汤圆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56727" y="4898101"/>
            <a:ext cx="61716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潮汕地区汉族民谚云：“冬节大如年”、“冬节没返没祖宗”。意思是外出的人，到冬至这一天无论如何要赶回家敬拜祖宗，否则就是没有祖家观念。海峡两岸的同胞，都很看重冬至，把冬至当作团圆节。</a:t>
            </a:r>
          </a:p>
        </p:txBody>
      </p:sp>
      <p:pic>
        <p:nvPicPr>
          <p:cNvPr id="15" name="图片 14"/>
          <p:cNvPicPr/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832866" y="1876057"/>
            <a:ext cx="1900044" cy="1900040"/>
          </a:xfrm>
          <a:custGeom>
            <a:avLst/>
            <a:gdLst>
              <a:gd name="connsiteX0" fmla="*/ 780241 w 1560482"/>
              <a:gd name="connsiteY0" fmla="*/ 0 h 1560482"/>
              <a:gd name="connsiteX1" fmla="*/ 1560482 w 1560482"/>
              <a:gd name="connsiteY1" fmla="*/ 780241 h 1560482"/>
              <a:gd name="connsiteX2" fmla="*/ 780241 w 1560482"/>
              <a:gd name="connsiteY2" fmla="*/ 1560482 h 1560482"/>
              <a:gd name="connsiteX3" fmla="*/ 0 w 1560482"/>
              <a:gd name="connsiteY3" fmla="*/ 780241 h 1560482"/>
              <a:gd name="connsiteX4" fmla="*/ 780241 w 1560482"/>
              <a:gd name="connsiteY4" fmla="*/ 0 h 156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482" h="1560482">
                <a:moveTo>
                  <a:pt x="780241" y="0"/>
                </a:moveTo>
                <a:cubicBezTo>
                  <a:pt x="1211156" y="0"/>
                  <a:pt x="1560482" y="349326"/>
                  <a:pt x="1560482" y="780241"/>
                </a:cubicBezTo>
                <a:cubicBezTo>
                  <a:pt x="1560482" y="1211156"/>
                  <a:pt x="1211156" y="1560482"/>
                  <a:pt x="780241" y="1560482"/>
                </a:cubicBezTo>
                <a:cubicBezTo>
                  <a:pt x="349326" y="1560482"/>
                  <a:pt x="0" y="1211156"/>
                  <a:pt x="0" y="780241"/>
                </a:cubicBezTo>
                <a:cubicBezTo>
                  <a:pt x="0" y="349326"/>
                  <a:pt x="349326" y="0"/>
                  <a:pt x="780241" y="0"/>
                </a:cubicBezTo>
                <a:close/>
              </a:path>
            </a:pathLst>
          </a:custGeom>
        </p:spPr>
      </p:pic>
      <p:pic>
        <p:nvPicPr>
          <p:cNvPr id="16" name="图片 15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634628" y="3930998"/>
            <a:ext cx="2296520" cy="2296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5263" y="3203029"/>
            <a:ext cx="2646751" cy="264675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传统饮食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962276" y="1840528"/>
            <a:ext cx="8066087" cy="21698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中国古代对冬至很重视，冬至被当作一个较大节日，曾有“冬至大如年”的说法，而且有庆贺冬至的习俗。</a:t>
            </a:r>
            <a:r>
              <a:rPr lang="en-US" altLang="zh-CN">
                <a:cs typeface="+mn-ea"/>
                <a:sym typeface="+mn-lt"/>
              </a:rPr>
              <a:t>《</a:t>
            </a:r>
            <a:r>
              <a:rPr lang="zh-CN" altLang="en-US">
                <a:cs typeface="+mn-ea"/>
                <a:sym typeface="+mn-lt"/>
              </a:rPr>
              <a:t>汉书</a:t>
            </a:r>
            <a:r>
              <a:rPr lang="en-US" altLang="zh-CN">
                <a:cs typeface="+mn-ea"/>
                <a:sym typeface="+mn-lt"/>
              </a:rPr>
              <a:t>》</a:t>
            </a:r>
            <a:r>
              <a:rPr lang="zh-CN" altLang="en-US">
                <a:cs typeface="+mn-ea"/>
                <a:sym typeface="+mn-lt"/>
              </a:rPr>
              <a:t>中说：“冬至阳气起，君道长，故贺。”人们认为：过了冬至，白昼一天比一天长，阳气回升，是一个节气循环的开始，也是一个吉日，应该庆贺。</a:t>
            </a:r>
            <a:r>
              <a:rPr lang="en-US" altLang="zh-CN">
                <a:cs typeface="+mn-ea"/>
                <a:sym typeface="+mn-lt"/>
              </a:rPr>
              <a:t>《</a:t>
            </a:r>
            <a:r>
              <a:rPr lang="zh-CN" altLang="en-US">
                <a:cs typeface="+mn-ea"/>
                <a:sym typeface="+mn-lt"/>
              </a:rPr>
              <a:t>晋书</a:t>
            </a:r>
            <a:r>
              <a:rPr lang="en-US" altLang="zh-CN">
                <a:cs typeface="+mn-ea"/>
                <a:sym typeface="+mn-lt"/>
              </a:rPr>
              <a:t>》</a:t>
            </a:r>
            <a:r>
              <a:rPr lang="zh-CN" altLang="en-US">
                <a:cs typeface="+mn-ea"/>
                <a:sym typeface="+mn-lt"/>
              </a:rPr>
              <a:t>上记载有“魏晋冬至日受万国及百僚称贺</a:t>
            </a:r>
            <a:r>
              <a:rPr lang="en-US" altLang="zh-CN">
                <a:cs typeface="+mn-ea"/>
                <a:sym typeface="+mn-lt"/>
              </a:rPr>
              <a:t>……</a:t>
            </a:r>
            <a:r>
              <a:rPr lang="zh-CN" altLang="en-US">
                <a:cs typeface="+mn-ea"/>
                <a:sym typeface="+mn-lt"/>
              </a:rPr>
              <a:t>其仪亚于正旦。”说明古代对冬至日的重视。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62277" y="4210222"/>
            <a:ext cx="8066086" cy="13388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人们还会把冬至作为一个节日来过。北方地区有冬至宰羊，吃饺子、吃馄饨的习俗，南方地区在这一天则有吃姜饭、冬至米团以及长线面的习惯。各个地区在冬至这一天还有祭天祭祖的习俗。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02643" y="2938810"/>
            <a:ext cx="5586714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>
              <a:tabLst>
                <a:tab pos="2061845" algn="l"/>
              </a:tabLst>
            </a:pPr>
            <a:r>
              <a:rPr lang="zh-CN" altLang="en-US" sz="9600" dirty="0">
                <a:cs typeface="+mn-ea"/>
                <a:sym typeface="+mn-lt"/>
              </a:rPr>
              <a:t>谢谢欣赏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1717040"/>
              <a:ext cx="3769360" cy="3271520"/>
            </a:xfrm>
            <a:prstGeom prst="rect">
              <a:avLst/>
            </a:prstGeom>
            <a:solidFill>
              <a:srgbClr val="FFF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4341" y="2583359"/>
            <a:ext cx="427309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b="1">
                <a:cs typeface="+mn-ea"/>
                <a:sym typeface="+mn-lt"/>
              </a:rPr>
              <a:t>一、冬至起源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84680" y="3505201"/>
            <a:ext cx="4211320" cy="79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冬至兼具自然与人文两大内涵，既是自然节气点，也是一个传统的祭祀祖先和神灵的节日。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冬至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085617" y="2410245"/>
            <a:ext cx="6037182" cy="21242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至，不但是中国农历中一个非常重要的节气，也是我国一个传统节日，冬至俗称“冬节”、“长至节”、“亚岁”等，因此冬至可谓是众多节气中最为丰富多彩的一个。冬至，历来就是我国一个非常重要的节气，至也被称为“冬节”、“长至节”、“亚岁”、廷和民间都十分重视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127124" y="2239610"/>
            <a:ext cx="3650795" cy="2686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俗称“冬节”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271039" y="2154457"/>
            <a:ext cx="9757324" cy="30008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至，俗称“冬节”“长至节”或“亚岁”等。冬至是太阳历二十四节气中一个重要的节气，也是中华民族的一个传统节日。冬至为“冬节”，所以被视为冬季的大节日，在古代民间有“冬至大如年”的讲法。古时候，漂在外地的人到了这时节都要回家过冬节，所谓“年终有所归宿”。古时有“冬至一阳生”的讲法，也就是说从冬至这天开始，阳气慢慢开始回升。</a:t>
            </a:r>
          </a:p>
          <a:p>
            <a:pPr hangingPunct="0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古人讲：阴极之至，阳气始生，日南至，日短之至，日影长之至，故曰“冬至”。古人认为自冬至起，天地阳气开始兴作渐强，即下一个循环开始了，冬至一阳生、天地阳气回升，为“大吉之日”。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冬至节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7125" y="2486202"/>
            <a:ext cx="6037182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冬至节，来由于节气特点“冬至一阳生、天地阳气回升”，古人认为自冬至起，天地阳气开始兴作渐强，代表下一个循环开始，是大吉之日。因此在冬至祭祀神灵和祖先，此后形成节日习俗。相传冬至是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节气中最早被制订的一个，为二十四节气之首。冬至是上古时期根据天象物候确定阳气渐渐开始回升而定出的节气。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24310" y="1435259"/>
            <a:ext cx="5167786" cy="5167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569843" y="1534358"/>
            <a:ext cx="3294927" cy="426889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春秋时代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7125" y="2265030"/>
            <a:ext cx="6616337" cy="87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据现存文献记载，在二千五百多年前的春秋时代，中国就已经用土圭观测太阳，测定出了冬至。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27124" y="3654178"/>
            <a:ext cx="6616337" cy="12023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在二千五百多年前的春秋时代，中国就已经用土圭观测太阳，测定出了冬至。据说，唐宋时期冬至就是祭天祀祖的日子，皇帝要到郊外举行祭天大典，百姓则要向父母尊长祭拜。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《</a:t>
              </a:r>
              <a:r>
                <a:rPr lang="zh-CN" altLang="en-US" sz="2800" dirty="0">
                  <a:cs typeface="+mn-ea"/>
                  <a:sym typeface="+mn-lt"/>
                </a:rPr>
                <a:t>周礼春官</a:t>
              </a:r>
              <a:r>
                <a:rPr lang="en-US" altLang="zh-CN" sz="2800" dirty="0">
                  <a:cs typeface="+mn-ea"/>
                  <a:sym typeface="+mn-lt"/>
                </a:rPr>
                <a:t>·</a:t>
              </a:r>
              <a:r>
                <a:rPr lang="zh-CN" altLang="en-US" sz="2800" dirty="0">
                  <a:cs typeface="+mn-ea"/>
                  <a:sym typeface="+mn-lt"/>
                </a:rPr>
                <a:t>神仕</a:t>
              </a:r>
              <a:r>
                <a:rPr lang="en-US" altLang="zh-CN" sz="2800" dirty="0">
                  <a:cs typeface="+mn-ea"/>
                  <a:sym typeface="+mn-lt"/>
                </a:rPr>
                <a:t>》</a:t>
              </a:r>
              <a:r>
                <a:rPr lang="zh-CN" altLang="en-US" sz="2800" dirty="0">
                  <a:cs typeface="+mn-ea"/>
                  <a:sym typeface="+mn-lt"/>
                </a:rPr>
                <a:t>载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7125" y="2584304"/>
            <a:ext cx="6037182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周礼春官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神仕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载：“以冬日至，致天神人鬼。”目的在于祈求与消除疫疾，减少荒年人们的饥饿与死亡。周历的正月为夏历的十一月，那么周代的正月就相当于现在的阴历十一月，所以拜岁和贺冬并没有区别，直到汉武帝采用夏历后才把正月和冬至分开，因此，可以说过“冬节”是自汉代以后才有，而盛行于唐宋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0800000" flipH="1" flipV="1">
            <a:off x="7292648" y="1683653"/>
            <a:ext cx="3735715" cy="5189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/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宋朝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213959" y="2027873"/>
            <a:ext cx="6037182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宋朝以后，冬至逐渐成为祭祀祖先和神灵的节日。明、清两代的冬至日，皇帝要举行祭天大典，谓“冬至郊天”。民间在这一期间同样有祭祖、家庭聚餐等习俗。故而冬至才被称为“小年”。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13959" y="4148618"/>
            <a:ext cx="6037182" cy="13388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南宋孟元老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东京梦华录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所载：“十一月冬至。京师最重此节，虽至贫者，一年之间，积累假借，至此日更易新衣，各办饮食，享祀先祖。官放关扑，庆祝往来，一如年节。”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48732" y="1968752"/>
            <a:ext cx="3399468" cy="3399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csypyl5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2836</Words>
  <Application>Microsoft Office PowerPoint</Application>
  <PresentationFormat>宽屏</PresentationFormat>
  <Paragraphs>86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2022-03-11T03:09:18Z</dcterms:created>
  <dcterms:modified xsi:type="dcterms:W3CDTF">2023-01-10T10:01:56Z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66BD1817914541BCB999894C273B3A71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