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62" r:id="rId3"/>
    <p:sldId id="297" r:id="rId4"/>
    <p:sldId id="298" r:id="rId5"/>
    <p:sldId id="264" r:id="rId6"/>
    <p:sldId id="283" r:id="rId7"/>
    <p:sldId id="272" r:id="rId8"/>
    <p:sldId id="271" r:id="rId9"/>
    <p:sldId id="299" r:id="rId10"/>
    <p:sldId id="270" r:id="rId11"/>
    <p:sldId id="265" r:id="rId12"/>
    <p:sldId id="267" r:id="rId13"/>
    <p:sldId id="268" r:id="rId14"/>
    <p:sldId id="269" r:id="rId15"/>
    <p:sldId id="273" r:id="rId16"/>
    <p:sldId id="300" r:id="rId17"/>
    <p:sldId id="274" r:id="rId18"/>
    <p:sldId id="275" r:id="rId19"/>
    <p:sldId id="286" r:id="rId20"/>
    <p:sldId id="281" r:id="rId21"/>
    <p:sldId id="282" r:id="rId22"/>
    <p:sldId id="302" r:id="rId23"/>
  </p:sldIdLst>
  <p:sldSz cx="12192000" cy="685800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47C"/>
    <a:srgbClr val="000000"/>
    <a:srgbClr val="7A85B5"/>
    <a:srgbClr val="E8E5EC"/>
    <a:srgbClr val="F3F9FA"/>
    <a:srgbClr val="BEC2C3"/>
    <a:srgbClr val="5E8799"/>
    <a:srgbClr val="A8C0B8"/>
    <a:srgbClr val="EB8893"/>
    <a:srgbClr val="FE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0" autoAdjust="0"/>
    <p:restoredTop sz="94660"/>
  </p:normalViewPr>
  <p:slideViewPr>
    <p:cSldViewPr>
      <p:cViewPr>
        <p:scale>
          <a:sx n="66" d="100"/>
          <a:sy n="66" d="100"/>
        </p:scale>
        <p:origin x="-2172" y="-10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358C299-427F-427C-A261-0517D3BB00E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31504" y="672465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12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39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38.pn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1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44.jpe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11" Type="http://schemas.openxmlformats.org/officeDocument/2006/relationships/image" Target="../media/image14.png"/><Relationship Id="rId5" Type="http://schemas.openxmlformats.org/officeDocument/2006/relationships/image" Target="../media/image52.png"/><Relationship Id="rId10" Type="http://schemas.openxmlformats.org/officeDocument/2006/relationships/image" Target="../media/image13.png"/><Relationship Id="rId4" Type="http://schemas.openxmlformats.org/officeDocument/2006/relationships/image" Target="../media/image51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11" Type="http://schemas.openxmlformats.org/officeDocument/2006/relationships/image" Target="../media/image18.png"/><Relationship Id="rId5" Type="http://schemas.openxmlformats.org/officeDocument/2006/relationships/image" Target="../media/image28.jpeg"/><Relationship Id="rId10" Type="http://schemas.openxmlformats.org/officeDocument/2006/relationships/image" Target="../media/image14.png"/><Relationship Id="rId4" Type="http://schemas.openxmlformats.org/officeDocument/2006/relationships/image" Target="../media/image27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2648712" y="-2667000"/>
            <a:ext cx="6894576" cy="12192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15880" y="980728"/>
            <a:ext cx="5669678" cy="29718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605553" y="-552393"/>
            <a:ext cx="7950505" cy="7950505"/>
          </a:xfrm>
          <a:prstGeom prst="rect">
            <a:avLst/>
          </a:prstGeom>
        </p:spPr>
      </p:pic>
      <p:sp>
        <p:nvSpPr>
          <p:cNvPr id="2054" name="矩形 5"/>
          <p:cNvSpPr>
            <a:spLocks noChangeArrowheads="1"/>
          </p:cNvSpPr>
          <p:nvPr/>
        </p:nvSpPr>
        <p:spPr bwMode="auto">
          <a:xfrm>
            <a:off x="5534310" y="5184778"/>
            <a:ext cx="56959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父亲节营销推广方案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23" name="矩形 22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46149" y="3902795"/>
            <a:ext cx="6408712" cy="1203497"/>
            <a:chOff x="4821548" y="3812162"/>
            <a:chExt cx="6408712" cy="1203497"/>
          </a:xfrm>
        </p:grpSpPr>
        <p:sp>
          <p:nvSpPr>
            <p:cNvPr id="2055" name="TextBox 3"/>
            <p:cNvSpPr>
              <a:spLocks noChangeArrowheads="1"/>
            </p:cNvSpPr>
            <p:nvPr/>
          </p:nvSpPr>
          <p:spPr bwMode="auto">
            <a:xfrm>
              <a:off x="4821548" y="3812162"/>
              <a:ext cx="640871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感恩父亲节浓浓子女</a:t>
              </a:r>
              <a:r>
                <a:rPr lang="zh-CN" altLang="en-US" sz="3600" b="1" dirty="0" smtClean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心</a:t>
              </a:r>
              <a:endParaRPr lang="en-US" altLang="zh-CN" sz="3600" b="1" dirty="0">
                <a:ln w="139700">
                  <a:solidFill>
                    <a:srgbClr val="F6C40E"/>
                  </a:solidFill>
                </a:ln>
                <a:solidFill>
                  <a:srgbClr val="F6C4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/>
              <a:r>
                <a:rPr lang="en-US" altLang="zh-CN" sz="3600" b="1" dirty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b="1" dirty="0" smtClean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    —</a:t>
              </a:r>
              <a:r>
                <a:rPr lang="zh-CN" altLang="en-US" sz="3600" b="1" dirty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泡茶香暖亲情</a:t>
              </a:r>
            </a:p>
          </p:txBody>
        </p:sp>
        <p:sp>
          <p:nvSpPr>
            <p:cNvPr id="29" name="TextBox 3"/>
            <p:cNvSpPr>
              <a:spLocks noChangeArrowheads="1"/>
            </p:cNvSpPr>
            <p:nvPr/>
          </p:nvSpPr>
          <p:spPr bwMode="auto">
            <a:xfrm>
              <a:off x="4821548" y="3815330"/>
              <a:ext cx="640871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感恩父亲节浓浓子女</a:t>
              </a:r>
              <a:r>
                <a:rPr lang="zh-CN" altLang="en-US" sz="3600" b="1" dirty="0" smtClean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心</a:t>
              </a:r>
              <a:endParaRPr lang="en-US" altLang="zh-CN" sz="3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/>
              <a:r>
                <a:rPr lang="en-US" altLang="zh-CN" sz="3600" b="1" dirty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b="1" dirty="0" smtClean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    —</a:t>
              </a:r>
              <a:r>
                <a:rPr lang="zh-CN" altLang="en-US" sz="3600" b="1" dirty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泡茶香暖亲情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83" name="TextBox 2"/>
          <p:cNvSpPr>
            <a:spLocks noChangeArrowheads="1"/>
          </p:cNvSpPr>
          <p:nvPr/>
        </p:nvSpPr>
        <p:spPr bwMode="auto">
          <a:xfrm>
            <a:off x="3356262" y="2020496"/>
            <a:ext cx="295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一</a:t>
            </a:r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杯茶，老爸辛苦了</a:t>
            </a:r>
          </a:p>
        </p:txBody>
      </p:sp>
      <p:sp>
        <p:nvSpPr>
          <p:cNvPr id="2084" name="TextBox 3"/>
          <p:cNvSpPr>
            <a:spLocks noChangeArrowheads="1"/>
          </p:cNvSpPr>
          <p:nvPr/>
        </p:nvSpPr>
        <p:spPr bwMode="auto">
          <a:xfrm>
            <a:off x="1590640" y="2637141"/>
            <a:ext cx="50814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一杯茶可以解渴，一杯茶可以解乏，一杯茶可以怡情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···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男人与茶总是形影不离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···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而选在父亲节这天，亲手端一杯茶给父亲，对于他来说莫过于最好的礼物，莫过于最欣慰的感动</a:t>
            </a:r>
            <a:r>
              <a:rPr lang="en-US" altLang="zh-CN" sz="1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···</a:t>
            </a:r>
            <a:endParaRPr lang="en-US" altLang="zh-CN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30812" y="1975401"/>
            <a:ext cx="1797050" cy="568096"/>
            <a:chOff x="2092325" y="3172055"/>
            <a:chExt cx="1797050" cy="568096"/>
          </a:xfrm>
        </p:grpSpPr>
        <p:sp>
          <p:nvSpPr>
            <p:cNvPr id="21" name="MH_SubTitle_1"/>
            <p:cNvSpPr/>
            <p:nvPr/>
          </p:nvSpPr>
          <p:spPr>
            <a:xfrm>
              <a:off x="2092325" y="3176589"/>
              <a:ext cx="1797050" cy="433387"/>
            </a:xfrm>
            <a:prstGeom prst="rect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1"/>
            <p:cNvSpPr/>
            <p:nvPr/>
          </p:nvSpPr>
          <p:spPr>
            <a:xfrm flipH="1" flipV="1">
              <a:off x="2092325" y="3609976"/>
              <a:ext cx="185738" cy="130175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2325" y="3172055"/>
              <a:ext cx="1797050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活动二：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30812" y="4687817"/>
            <a:ext cx="95555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活动具体安排：</a:t>
            </a:r>
            <a:endParaRPr lang="en-US" altLang="zh-CN" sz="24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首先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主持人开场白，简单说明今天的活动主题，然后是茶艺表演，展示茶艺过程，外加古典舞蹈表演；茶艺表演结束，让一些小朋友作为代表将沏好的茶亲手端给自己的父亲，这个时候主持人在讲解一些有关敬茶、孝道的意义。</a:t>
            </a:r>
            <a:endParaRPr lang="en-US" altLang="zh-CN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498468">
            <a:off x="7056903" y="2151987"/>
            <a:ext cx="3513991" cy="2462732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31252" y="751044"/>
            <a:ext cx="3210336" cy="1671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3" grpId="0"/>
      <p:bldP spid="2084" grpId="0"/>
      <p:bldP spid="2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89" name="TextBox 3"/>
          <p:cNvSpPr>
            <a:spLocks noChangeArrowheads="1"/>
          </p:cNvSpPr>
          <p:nvPr/>
        </p:nvSpPr>
        <p:spPr bwMode="auto">
          <a:xfrm>
            <a:off x="1741886" y="2523420"/>
            <a:ext cx="59757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忘不了，父亲与儿女天伦嬉闹的情，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忘不了，夜归时您额上的担忧，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忘不了，您骑车载送儿女上学的背影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忘不了，您为儿女求医问路的多方奔走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···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您没有母亲般的温柔，可您在儿女成长的路上却是很好的玩伴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！</a:t>
            </a:r>
            <a:endParaRPr lang="en-US" altLang="zh-CN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30812" y="1975401"/>
            <a:ext cx="1797050" cy="568096"/>
            <a:chOff x="2092325" y="3172055"/>
            <a:chExt cx="1797050" cy="568096"/>
          </a:xfrm>
        </p:grpSpPr>
        <p:sp>
          <p:nvSpPr>
            <p:cNvPr id="21" name="MH_SubTitle_1"/>
            <p:cNvSpPr/>
            <p:nvPr/>
          </p:nvSpPr>
          <p:spPr>
            <a:xfrm>
              <a:off x="2092325" y="3176589"/>
              <a:ext cx="1797050" cy="433387"/>
            </a:xfrm>
            <a:prstGeom prst="rect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1"/>
            <p:cNvSpPr/>
            <p:nvPr/>
          </p:nvSpPr>
          <p:spPr>
            <a:xfrm flipH="1" flipV="1">
              <a:off x="2092325" y="3609976"/>
              <a:ext cx="185738" cy="130175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2325" y="3172055"/>
              <a:ext cx="1797050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活动二：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555946" y="1975401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上阵父子兵</a:t>
            </a:r>
          </a:p>
        </p:txBody>
      </p:sp>
      <p:sp>
        <p:nvSpPr>
          <p:cNvPr id="3" name="矩形 2"/>
          <p:cNvSpPr/>
          <p:nvPr/>
        </p:nvSpPr>
        <p:spPr>
          <a:xfrm>
            <a:off x="1759801" y="45854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具体活动安排：</a:t>
            </a:r>
            <a:endParaRPr lang="en-US" altLang="zh-CN" sz="2400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亲子游戏环节，主要体现孩子和爸爸之间的合作能力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9888791">
            <a:off x="7548521" y="4087383"/>
            <a:ext cx="2585261" cy="1473304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6480546" y="1772027"/>
            <a:ext cx="3733336" cy="2092550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81044" y="4961025"/>
            <a:ext cx="583376" cy="5382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47658" y="3349060"/>
            <a:ext cx="840786" cy="775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" grpId="0"/>
      <p:bldP spid="2" grpId="0"/>
      <p:bldP spid="3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93" name="TextBox 2"/>
          <p:cNvSpPr>
            <a:spLocks noChangeArrowheads="1"/>
          </p:cNvSpPr>
          <p:nvPr/>
        </p:nvSpPr>
        <p:spPr bwMode="auto">
          <a:xfrm>
            <a:off x="1520521" y="1786818"/>
            <a:ext cx="378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亲子游戏（</a:t>
            </a:r>
            <a:r>
              <a:rPr lang="en-US" altLang="zh-CN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）：萝卜蹲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1787400" y="2387205"/>
            <a:ext cx="48126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、所有人围成一个大圆圈，将所有参与者分成四组，每组五对父子（女），每人扮演一种名称为两个字水果或蔬菜（例：苹果，南瓜，洋葱等等）；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1787400" y="3294342"/>
            <a:ext cx="4812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扮演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角色的玩家念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YY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蹲”，并做出相应动作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玩家动作完成后，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YY</a:t>
            </a:r>
            <a:endParaRPr lang="zh-CN" altLang="en-US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1787400" y="3986035"/>
            <a:ext cx="4884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、玩家必须立即跟上并念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YY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YY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YY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ZZ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蹲”，同样做出相应动作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ZZ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玩家立即跟上，如此往复；</a:t>
            </a:r>
          </a:p>
        </p:txBody>
      </p:sp>
      <p:sp>
        <p:nvSpPr>
          <p:cNvPr id="23" name="TextBox 3"/>
          <p:cNvSpPr>
            <a:spLocks noChangeArrowheads="1"/>
          </p:cNvSpPr>
          <p:nvPr/>
        </p:nvSpPr>
        <p:spPr bwMode="auto">
          <a:xfrm>
            <a:off x="1787400" y="4677728"/>
            <a:ext cx="47406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、反映慢的玩家和传错的玩家被淘汰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最后台上剩下的一对玩家为胜利者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  <a:endParaRPr lang="zh-CN" altLang="en-US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3"/>
          <p:cNvSpPr>
            <a:spLocks noChangeArrowheads="1"/>
          </p:cNvSpPr>
          <p:nvPr/>
        </p:nvSpPr>
        <p:spPr bwMode="auto">
          <a:xfrm>
            <a:off x="1787400" y="5369419"/>
            <a:ext cx="2244525" cy="38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、凡参与游戏都有奖励。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88877" y="2422197"/>
            <a:ext cx="390117" cy="35992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88877" y="3340484"/>
            <a:ext cx="390117" cy="35992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88877" y="3994616"/>
            <a:ext cx="390117" cy="3599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88877" y="4652775"/>
            <a:ext cx="390117" cy="35992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88877" y="5361445"/>
            <a:ext cx="390117" cy="35992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567744" y="618208"/>
            <a:ext cx="2993789" cy="2424969"/>
          </a:xfrm>
          <a:prstGeom prst="rect">
            <a:avLst/>
          </a:prstGeom>
        </p:spPr>
      </p:pic>
      <p:pic>
        <p:nvPicPr>
          <p:cNvPr id="32" name="图片占位符 7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48278" y="4024726"/>
            <a:ext cx="1898382" cy="2043092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ln w="38100">
            <a:solidFill>
              <a:schemeClr val="bg1"/>
            </a:solidFill>
            <a:prstDash val="solid"/>
          </a:ln>
        </p:spPr>
      </p:pic>
      <p:pic>
        <p:nvPicPr>
          <p:cNvPr id="33" name="图片占位符 9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47899" y="1717418"/>
            <a:ext cx="1898382" cy="2043092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ln w="38100">
            <a:solidFill>
              <a:schemeClr val="bg1"/>
            </a:solidFill>
            <a:prstDash val="solid"/>
          </a:ln>
        </p:spPr>
      </p:pic>
      <p:pic>
        <p:nvPicPr>
          <p:cNvPr id="34" name="图片占位符 11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272809" y="3239811"/>
            <a:ext cx="1898382" cy="2043092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ln w="38100">
            <a:solidFill>
              <a:schemeClr val="bg1"/>
            </a:solidFill>
            <a:prstDash val="solid"/>
          </a:ln>
        </p:spPr>
      </p:pic>
      <p:cxnSp>
        <p:nvCxnSpPr>
          <p:cNvPr id="3" name="直接连接符 2"/>
          <p:cNvCxnSpPr/>
          <p:nvPr/>
        </p:nvCxnSpPr>
        <p:spPr>
          <a:xfrm>
            <a:off x="1590640" y="3141713"/>
            <a:ext cx="4577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590640" y="3839003"/>
            <a:ext cx="4577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590640" y="4509255"/>
            <a:ext cx="4577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590640" y="5276719"/>
            <a:ext cx="4577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" grpId="0"/>
      <p:bldP spid="20" grpId="0"/>
      <p:bldP spid="21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98" name="TextBox 2"/>
          <p:cNvSpPr>
            <a:spLocks noChangeArrowheads="1"/>
          </p:cNvSpPr>
          <p:nvPr/>
        </p:nvSpPr>
        <p:spPr bwMode="auto">
          <a:xfrm>
            <a:off x="1403070" y="1617318"/>
            <a:ext cx="3947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亲子游戏（</a:t>
            </a:r>
            <a:r>
              <a:rPr lang="en-US" altLang="zh-CN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）：我演你猜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1650193" y="2157469"/>
            <a:ext cx="48862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、准备一些简单的实物图片，比如动物、家用电器等；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1823317" y="2682655"/>
            <a:ext cx="49503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、让爸爸演，小孩来猜，三分钟的限制，猜的最多的获胜；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1630328" y="3197476"/>
            <a:ext cx="40671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、遵守游戏规则，不能提示图片有关的文字；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036901">
            <a:off x="7793022" y="1458784"/>
            <a:ext cx="2987176" cy="2167158"/>
            <a:chOff x="1059543" y="1465943"/>
            <a:chExt cx="3294743" cy="2682695"/>
          </a:xfrm>
        </p:grpSpPr>
        <p:sp>
          <p:nvSpPr>
            <p:cNvPr id="28" name="矩形 2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19200" y="1640115"/>
              <a:ext cx="3022556" cy="2216465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20812898">
            <a:off x="7893313" y="3715401"/>
            <a:ext cx="2855681" cy="2064999"/>
            <a:chOff x="1059543" y="1465943"/>
            <a:chExt cx="3294743" cy="2682695"/>
          </a:xfrm>
        </p:grpSpPr>
        <p:sp>
          <p:nvSpPr>
            <p:cNvPr id="26" name="矩形 25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9199" y="1640113"/>
              <a:ext cx="3022556" cy="2382263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697" y="3599021"/>
            <a:ext cx="4791828" cy="2523313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1590640" y="2498610"/>
            <a:ext cx="52974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590640" y="3031143"/>
            <a:ext cx="52974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571577" y="3550011"/>
            <a:ext cx="52974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861989" y="3444923"/>
            <a:ext cx="3010111" cy="1816153"/>
            <a:chOff x="4118588" y="2235927"/>
            <a:chExt cx="3954823" cy="2386146"/>
          </a:xfrm>
        </p:grpSpPr>
        <p:sp>
          <p:nvSpPr>
            <p:cNvPr id="30" name="矩形 29"/>
            <p:cNvSpPr/>
            <p:nvPr/>
          </p:nvSpPr>
          <p:spPr>
            <a:xfrm rot="21231735">
              <a:off x="4118588" y="2235927"/>
              <a:ext cx="3954823" cy="2386146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 rot="21180000">
              <a:off x="4354567" y="2524300"/>
              <a:ext cx="3404969" cy="18916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103" name="TextBox 2"/>
          <p:cNvSpPr>
            <a:spLocks noChangeArrowheads="1"/>
          </p:cNvSpPr>
          <p:nvPr/>
        </p:nvSpPr>
        <p:spPr bwMode="auto">
          <a:xfrm>
            <a:off x="904492" y="1681514"/>
            <a:ext cx="48834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亲子游戏（</a:t>
            </a:r>
            <a:r>
              <a:rPr lang="en-US" altLang="zh-CN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）：默契大考验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1415480" y="2268536"/>
            <a:ext cx="6032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、主持人将放有活动开始前小朋友写给爸爸贺卡的箱子拿上台；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1415480" y="2817176"/>
            <a:ext cx="8029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、随机抽取，读出来，让爸爸们猜是否是自家小孩写给自己的贺卡，猜中即有精美奖品一份；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1415480" y="3365816"/>
            <a:ext cx="40142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、由小朋友送给父亲，作为父亲节的礼物。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487488" y="2607090"/>
            <a:ext cx="8496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487488" y="3155730"/>
            <a:ext cx="8496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487488" y="3704370"/>
            <a:ext cx="8496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KSO_Img1"/>
          <p:cNvSpPr/>
          <p:nvPr/>
        </p:nvSpPr>
        <p:spPr>
          <a:xfrm>
            <a:off x="1283035" y="4109269"/>
            <a:ext cx="2767192" cy="1897712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  <a:gd name="connsiteX0-133" fmla="*/ 77696 w 1476601"/>
              <a:gd name="connsiteY0-134" fmla="*/ 321831 h 1458744"/>
              <a:gd name="connsiteX1-135" fmla="*/ 135361 w 1476601"/>
              <a:gd name="connsiteY1-136" fmla="*/ 1368038 h 1458744"/>
              <a:gd name="connsiteX2-137" fmla="*/ 1429646 w 1476601"/>
              <a:gd name="connsiteY2-138" fmla="*/ 1184195 h 1458744"/>
              <a:gd name="connsiteX3-139" fmla="*/ 1371036 w 1476601"/>
              <a:gd name="connsiteY3-140" fmla="*/ 272406 h 1458744"/>
              <a:gd name="connsiteX4-141" fmla="*/ 473111 w 1476601"/>
              <a:gd name="connsiteY4-142" fmla="*/ 556 h 1458744"/>
              <a:gd name="connsiteX5-143" fmla="*/ 77696 w 1476601"/>
              <a:gd name="connsiteY5-144" fmla="*/ 321831 h 1458744"/>
              <a:gd name="connsiteX0-145" fmla="*/ 77696 w 1492027"/>
              <a:gd name="connsiteY0-146" fmla="*/ 321831 h 1448282"/>
              <a:gd name="connsiteX1-147" fmla="*/ 135361 w 1492027"/>
              <a:gd name="connsiteY1-148" fmla="*/ 1368038 h 1448282"/>
              <a:gd name="connsiteX2-149" fmla="*/ 1429646 w 1492027"/>
              <a:gd name="connsiteY2-150" fmla="*/ 1184195 h 1448282"/>
              <a:gd name="connsiteX3-151" fmla="*/ 1371036 w 1492027"/>
              <a:gd name="connsiteY3-152" fmla="*/ 272406 h 1448282"/>
              <a:gd name="connsiteX4-153" fmla="*/ 473111 w 1492027"/>
              <a:gd name="connsiteY4-154" fmla="*/ 556 h 1448282"/>
              <a:gd name="connsiteX5-155" fmla="*/ 77696 w 1492027"/>
              <a:gd name="connsiteY5-156" fmla="*/ 321831 h 1448282"/>
              <a:gd name="connsiteX0-157" fmla="*/ 77696 w 1492027"/>
              <a:gd name="connsiteY0-158" fmla="*/ 321831 h 1448282"/>
              <a:gd name="connsiteX1-159" fmla="*/ 135361 w 1492027"/>
              <a:gd name="connsiteY1-160" fmla="*/ 1368038 h 1448282"/>
              <a:gd name="connsiteX2-161" fmla="*/ 1429646 w 1492027"/>
              <a:gd name="connsiteY2-162" fmla="*/ 1184195 h 1448282"/>
              <a:gd name="connsiteX3-163" fmla="*/ 1371036 w 1492027"/>
              <a:gd name="connsiteY3-164" fmla="*/ 272406 h 1448282"/>
              <a:gd name="connsiteX4-165" fmla="*/ 473111 w 1492027"/>
              <a:gd name="connsiteY4-166" fmla="*/ 556 h 1448282"/>
              <a:gd name="connsiteX5-167" fmla="*/ 77696 w 1492027"/>
              <a:gd name="connsiteY5-168" fmla="*/ 321831 h 1448282"/>
              <a:gd name="connsiteX0-169" fmla="*/ 78583 w 1501289"/>
              <a:gd name="connsiteY0-170" fmla="*/ 321893 h 1472879"/>
              <a:gd name="connsiteX1-171" fmla="*/ 136248 w 1501289"/>
              <a:gd name="connsiteY1-172" fmla="*/ 1368100 h 1472879"/>
              <a:gd name="connsiteX2-173" fmla="*/ 1443658 w 1501289"/>
              <a:gd name="connsiteY2-174" fmla="*/ 1242488 h 1472879"/>
              <a:gd name="connsiteX3-175" fmla="*/ 1371923 w 1501289"/>
              <a:gd name="connsiteY3-176" fmla="*/ 272468 h 1472879"/>
              <a:gd name="connsiteX4-177" fmla="*/ 473998 w 1501289"/>
              <a:gd name="connsiteY4-178" fmla="*/ 618 h 1472879"/>
              <a:gd name="connsiteX5-179" fmla="*/ 78583 w 1501289"/>
              <a:gd name="connsiteY5-180" fmla="*/ 321893 h 1472879"/>
              <a:gd name="connsiteX0-181" fmla="*/ 78583 w 1514864"/>
              <a:gd name="connsiteY0-182" fmla="*/ 321893 h 1464370"/>
              <a:gd name="connsiteX1-183" fmla="*/ 136248 w 1514864"/>
              <a:gd name="connsiteY1-184" fmla="*/ 1368100 h 1464370"/>
              <a:gd name="connsiteX2-185" fmla="*/ 1443658 w 1514864"/>
              <a:gd name="connsiteY2-186" fmla="*/ 1242488 h 1464370"/>
              <a:gd name="connsiteX3-187" fmla="*/ 1371923 w 1514864"/>
              <a:gd name="connsiteY3-188" fmla="*/ 272468 h 1464370"/>
              <a:gd name="connsiteX4-189" fmla="*/ 473998 w 1514864"/>
              <a:gd name="connsiteY4-190" fmla="*/ 618 h 1464370"/>
              <a:gd name="connsiteX5-191" fmla="*/ 78583 w 1514864"/>
              <a:gd name="connsiteY5-192" fmla="*/ 321893 h 1464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14864" h="1464370">
                <a:moveTo>
                  <a:pt x="78583" y="321893"/>
                </a:moveTo>
                <a:cubicBezTo>
                  <a:pt x="22291" y="549807"/>
                  <a:pt x="-91265" y="1214668"/>
                  <a:pt x="136248" y="1368100"/>
                </a:cubicBezTo>
                <a:cubicBezTo>
                  <a:pt x="363761" y="1521533"/>
                  <a:pt x="1328265" y="1499961"/>
                  <a:pt x="1443658" y="1242488"/>
                </a:cubicBezTo>
                <a:cubicBezTo>
                  <a:pt x="1559051" y="985015"/>
                  <a:pt x="1533533" y="479446"/>
                  <a:pt x="1371923" y="272468"/>
                </a:cubicBezTo>
                <a:cubicBezTo>
                  <a:pt x="1210313" y="65490"/>
                  <a:pt x="689555" y="-7619"/>
                  <a:pt x="473998" y="618"/>
                </a:cubicBezTo>
                <a:cubicBezTo>
                  <a:pt x="258441" y="8855"/>
                  <a:pt x="134875" y="93979"/>
                  <a:pt x="78583" y="321893"/>
                </a:cubicBez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 w="38100">
            <a:solidFill>
              <a:srgbClr val="FDE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9" name="KSO_Img1"/>
          <p:cNvSpPr/>
          <p:nvPr/>
        </p:nvSpPr>
        <p:spPr>
          <a:xfrm>
            <a:off x="4308285" y="4109269"/>
            <a:ext cx="3038109" cy="1863895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  <a:gd name="connsiteX0-133" fmla="*/ 77696 w 1476601"/>
              <a:gd name="connsiteY0-134" fmla="*/ 321831 h 1458744"/>
              <a:gd name="connsiteX1-135" fmla="*/ 135361 w 1476601"/>
              <a:gd name="connsiteY1-136" fmla="*/ 1368038 h 1458744"/>
              <a:gd name="connsiteX2-137" fmla="*/ 1429646 w 1476601"/>
              <a:gd name="connsiteY2-138" fmla="*/ 1184195 h 1458744"/>
              <a:gd name="connsiteX3-139" fmla="*/ 1371036 w 1476601"/>
              <a:gd name="connsiteY3-140" fmla="*/ 272406 h 1458744"/>
              <a:gd name="connsiteX4-141" fmla="*/ 473111 w 1476601"/>
              <a:gd name="connsiteY4-142" fmla="*/ 556 h 1458744"/>
              <a:gd name="connsiteX5-143" fmla="*/ 77696 w 1476601"/>
              <a:gd name="connsiteY5-144" fmla="*/ 321831 h 1458744"/>
              <a:gd name="connsiteX0-145" fmla="*/ 77696 w 1492027"/>
              <a:gd name="connsiteY0-146" fmla="*/ 321831 h 1448282"/>
              <a:gd name="connsiteX1-147" fmla="*/ 135361 w 1492027"/>
              <a:gd name="connsiteY1-148" fmla="*/ 1368038 h 1448282"/>
              <a:gd name="connsiteX2-149" fmla="*/ 1429646 w 1492027"/>
              <a:gd name="connsiteY2-150" fmla="*/ 1184195 h 1448282"/>
              <a:gd name="connsiteX3-151" fmla="*/ 1371036 w 1492027"/>
              <a:gd name="connsiteY3-152" fmla="*/ 272406 h 1448282"/>
              <a:gd name="connsiteX4-153" fmla="*/ 473111 w 1492027"/>
              <a:gd name="connsiteY4-154" fmla="*/ 556 h 1448282"/>
              <a:gd name="connsiteX5-155" fmla="*/ 77696 w 1492027"/>
              <a:gd name="connsiteY5-156" fmla="*/ 321831 h 1448282"/>
              <a:gd name="connsiteX0-157" fmla="*/ 77696 w 1492027"/>
              <a:gd name="connsiteY0-158" fmla="*/ 321831 h 1448282"/>
              <a:gd name="connsiteX1-159" fmla="*/ 135361 w 1492027"/>
              <a:gd name="connsiteY1-160" fmla="*/ 1368038 h 1448282"/>
              <a:gd name="connsiteX2-161" fmla="*/ 1429646 w 1492027"/>
              <a:gd name="connsiteY2-162" fmla="*/ 1184195 h 1448282"/>
              <a:gd name="connsiteX3-163" fmla="*/ 1371036 w 1492027"/>
              <a:gd name="connsiteY3-164" fmla="*/ 272406 h 1448282"/>
              <a:gd name="connsiteX4-165" fmla="*/ 473111 w 1492027"/>
              <a:gd name="connsiteY4-166" fmla="*/ 556 h 1448282"/>
              <a:gd name="connsiteX5-167" fmla="*/ 77696 w 1492027"/>
              <a:gd name="connsiteY5-168" fmla="*/ 321831 h 1448282"/>
              <a:gd name="connsiteX0-169" fmla="*/ 78583 w 1501289"/>
              <a:gd name="connsiteY0-170" fmla="*/ 321893 h 1472879"/>
              <a:gd name="connsiteX1-171" fmla="*/ 136248 w 1501289"/>
              <a:gd name="connsiteY1-172" fmla="*/ 1368100 h 1472879"/>
              <a:gd name="connsiteX2-173" fmla="*/ 1443658 w 1501289"/>
              <a:gd name="connsiteY2-174" fmla="*/ 1242488 h 1472879"/>
              <a:gd name="connsiteX3-175" fmla="*/ 1371923 w 1501289"/>
              <a:gd name="connsiteY3-176" fmla="*/ 272468 h 1472879"/>
              <a:gd name="connsiteX4-177" fmla="*/ 473998 w 1501289"/>
              <a:gd name="connsiteY4-178" fmla="*/ 618 h 1472879"/>
              <a:gd name="connsiteX5-179" fmla="*/ 78583 w 1501289"/>
              <a:gd name="connsiteY5-180" fmla="*/ 321893 h 1472879"/>
              <a:gd name="connsiteX0-181" fmla="*/ 78583 w 1514864"/>
              <a:gd name="connsiteY0-182" fmla="*/ 321893 h 1464370"/>
              <a:gd name="connsiteX1-183" fmla="*/ 136248 w 1514864"/>
              <a:gd name="connsiteY1-184" fmla="*/ 1368100 h 1464370"/>
              <a:gd name="connsiteX2-185" fmla="*/ 1443658 w 1514864"/>
              <a:gd name="connsiteY2-186" fmla="*/ 1242488 h 1464370"/>
              <a:gd name="connsiteX3-187" fmla="*/ 1371923 w 1514864"/>
              <a:gd name="connsiteY3-188" fmla="*/ 272468 h 1464370"/>
              <a:gd name="connsiteX4-189" fmla="*/ 473998 w 1514864"/>
              <a:gd name="connsiteY4-190" fmla="*/ 618 h 1464370"/>
              <a:gd name="connsiteX5-191" fmla="*/ 78583 w 1514864"/>
              <a:gd name="connsiteY5-192" fmla="*/ 321893 h 1464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14864" h="1464370">
                <a:moveTo>
                  <a:pt x="78583" y="321893"/>
                </a:moveTo>
                <a:cubicBezTo>
                  <a:pt x="22291" y="549807"/>
                  <a:pt x="-91265" y="1214668"/>
                  <a:pt x="136248" y="1368100"/>
                </a:cubicBezTo>
                <a:cubicBezTo>
                  <a:pt x="363761" y="1521533"/>
                  <a:pt x="1328265" y="1499961"/>
                  <a:pt x="1443658" y="1242488"/>
                </a:cubicBezTo>
                <a:cubicBezTo>
                  <a:pt x="1559051" y="985015"/>
                  <a:pt x="1533533" y="479446"/>
                  <a:pt x="1371923" y="272468"/>
                </a:cubicBezTo>
                <a:cubicBezTo>
                  <a:pt x="1210313" y="65490"/>
                  <a:pt x="689555" y="-7619"/>
                  <a:pt x="473998" y="618"/>
                </a:cubicBezTo>
                <a:cubicBezTo>
                  <a:pt x="258441" y="8855"/>
                  <a:pt x="134875" y="93979"/>
                  <a:pt x="78583" y="321893"/>
                </a:cubicBezTo>
                <a:close/>
              </a:path>
            </a:pathLst>
          </a:custGeom>
          <a:blipFill dpi="0" rotWithShape="1">
            <a:blip r:embed="rId8" cstate="screen"/>
            <a:srcRect/>
            <a:stretch>
              <a:fillRect/>
            </a:stretch>
          </a:blipFill>
          <a:ln w="38100">
            <a:solidFill>
              <a:srgbClr val="FDE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0" name="KSO_Img1"/>
          <p:cNvSpPr/>
          <p:nvPr/>
        </p:nvSpPr>
        <p:spPr>
          <a:xfrm>
            <a:off x="7604452" y="4109269"/>
            <a:ext cx="2911989" cy="1969373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  <a:gd name="connsiteX0-133" fmla="*/ 77696 w 1476601"/>
              <a:gd name="connsiteY0-134" fmla="*/ 321831 h 1458744"/>
              <a:gd name="connsiteX1-135" fmla="*/ 135361 w 1476601"/>
              <a:gd name="connsiteY1-136" fmla="*/ 1368038 h 1458744"/>
              <a:gd name="connsiteX2-137" fmla="*/ 1429646 w 1476601"/>
              <a:gd name="connsiteY2-138" fmla="*/ 1184195 h 1458744"/>
              <a:gd name="connsiteX3-139" fmla="*/ 1371036 w 1476601"/>
              <a:gd name="connsiteY3-140" fmla="*/ 272406 h 1458744"/>
              <a:gd name="connsiteX4-141" fmla="*/ 473111 w 1476601"/>
              <a:gd name="connsiteY4-142" fmla="*/ 556 h 1458744"/>
              <a:gd name="connsiteX5-143" fmla="*/ 77696 w 1476601"/>
              <a:gd name="connsiteY5-144" fmla="*/ 321831 h 1458744"/>
              <a:gd name="connsiteX0-145" fmla="*/ 77696 w 1492027"/>
              <a:gd name="connsiteY0-146" fmla="*/ 321831 h 1448282"/>
              <a:gd name="connsiteX1-147" fmla="*/ 135361 w 1492027"/>
              <a:gd name="connsiteY1-148" fmla="*/ 1368038 h 1448282"/>
              <a:gd name="connsiteX2-149" fmla="*/ 1429646 w 1492027"/>
              <a:gd name="connsiteY2-150" fmla="*/ 1184195 h 1448282"/>
              <a:gd name="connsiteX3-151" fmla="*/ 1371036 w 1492027"/>
              <a:gd name="connsiteY3-152" fmla="*/ 272406 h 1448282"/>
              <a:gd name="connsiteX4-153" fmla="*/ 473111 w 1492027"/>
              <a:gd name="connsiteY4-154" fmla="*/ 556 h 1448282"/>
              <a:gd name="connsiteX5-155" fmla="*/ 77696 w 1492027"/>
              <a:gd name="connsiteY5-156" fmla="*/ 321831 h 1448282"/>
              <a:gd name="connsiteX0-157" fmla="*/ 77696 w 1492027"/>
              <a:gd name="connsiteY0-158" fmla="*/ 321831 h 1448282"/>
              <a:gd name="connsiteX1-159" fmla="*/ 135361 w 1492027"/>
              <a:gd name="connsiteY1-160" fmla="*/ 1368038 h 1448282"/>
              <a:gd name="connsiteX2-161" fmla="*/ 1429646 w 1492027"/>
              <a:gd name="connsiteY2-162" fmla="*/ 1184195 h 1448282"/>
              <a:gd name="connsiteX3-163" fmla="*/ 1371036 w 1492027"/>
              <a:gd name="connsiteY3-164" fmla="*/ 272406 h 1448282"/>
              <a:gd name="connsiteX4-165" fmla="*/ 473111 w 1492027"/>
              <a:gd name="connsiteY4-166" fmla="*/ 556 h 1448282"/>
              <a:gd name="connsiteX5-167" fmla="*/ 77696 w 1492027"/>
              <a:gd name="connsiteY5-168" fmla="*/ 321831 h 1448282"/>
              <a:gd name="connsiteX0-169" fmla="*/ 78583 w 1501289"/>
              <a:gd name="connsiteY0-170" fmla="*/ 321893 h 1472879"/>
              <a:gd name="connsiteX1-171" fmla="*/ 136248 w 1501289"/>
              <a:gd name="connsiteY1-172" fmla="*/ 1368100 h 1472879"/>
              <a:gd name="connsiteX2-173" fmla="*/ 1443658 w 1501289"/>
              <a:gd name="connsiteY2-174" fmla="*/ 1242488 h 1472879"/>
              <a:gd name="connsiteX3-175" fmla="*/ 1371923 w 1501289"/>
              <a:gd name="connsiteY3-176" fmla="*/ 272468 h 1472879"/>
              <a:gd name="connsiteX4-177" fmla="*/ 473998 w 1501289"/>
              <a:gd name="connsiteY4-178" fmla="*/ 618 h 1472879"/>
              <a:gd name="connsiteX5-179" fmla="*/ 78583 w 1501289"/>
              <a:gd name="connsiteY5-180" fmla="*/ 321893 h 1472879"/>
              <a:gd name="connsiteX0-181" fmla="*/ 78583 w 1514864"/>
              <a:gd name="connsiteY0-182" fmla="*/ 321893 h 1464370"/>
              <a:gd name="connsiteX1-183" fmla="*/ 136248 w 1514864"/>
              <a:gd name="connsiteY1-184" fmla="*/ 1368100 h 1464370"/>
              <a:gd name="connsiteX2-185" fmla="*/ 1443658 w 1514864"/>
              <a:gd name="connsiteY2-186" fmla="*/ 1242488 h 1464370"/>
              <a:gd name="connsiteX3-187" fmla="*/ 1371923 w 1514864"/>
              <a:gd name="connsiteY3-188" fmla="*/ 272468 h 1464370"/>
              <a:gd name="connsiteX4-189" fmla="*/ 473998 w 1514864"/>
              <a:gd name="connsiteY4-190" fmla="*/ 618 h 1464370"/>
              <a:gd name="connsiteX5-191" fmla="*/ 78583 w 1514864"/>
              <a:gd name="connsiteY5-192" fmla="*/ 321893 h 1464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14864" h="1464370">
                <a:moveTo>
                  <a:pt x="78583" y="321893"/>
                </a:moveTo>
                <a:cubicBezTo>
                  <a:pt x="22291" y="549807"/>
                  <a:pt x="-91265" y="1214668"/>
                  <a:pt x="136248" y="1368100"/>
                </a:cubicBezTo>
                <a:cubicBezTo>
                  <a:pt x="363761" y="1521533"/>
                  <a:pt x="1328265" y="1499961"/>
                  <a:pt x="1443658" y="1242488"/>
                </a:cubicBezTo>
                <a:cubicBezTo>
                  <a:pt x="1559051" y="985015"/>
                  <a:pt x="1533533" y="479446"/>
                  <a:pt x="1371923" y="272468"/>
                </a:cubicBezTo>
                <a:cubicBezTo>
                  <a:pt x="1210313" y="65490"/>
                  <a:pt x="689555" y="-7619"/>
                  <a:pt x="473998" y="618"/>
                </a:cubicBezTo>
                <a:cubicBezTo>
                  <a:pt x="258441" y="8855"/>
                  <a:pt x="134875" y="93979"/>
                  <a:pt x="78583" y="321893"/>
                </a:cubicBezTo>
                <a:close/>
              </a:path>
            </a:pathLst>
          </a:custGeom>
          <a:blipFill dpi="0" rotWithShape="1">
            <a:blip r:embed="rId9" cstate="screen"/>
            <a:srcRect/>
            <a:stretch>
              <a:fillRect/>
            </a:stretch>
          </a:blipFill>
          <a:ln w="38100">
            <a:solidFill>
              <a:srgbClr val="FDE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20" grpId="0"/>
      <p:bldP spid="21" grpId="0"/>
      <p:bldP spid="22" grpId="0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2648712" y="-2667000"/>
            <a:ext cx="6894576" cy="12192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23" name="矩形 22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52027" y="2152034"/>
            <a:ext cx="4326630" cy="2579739"/>
            <a:chOff x="2634353" y="1734247"/>
            <a:chExt cx="2192719" cy="1757204"/>
          </a:xfrm>
        </p:grpSpPr>
        <p:sp>
          <p:nvSpPr>
            <p:cNvPr id="20" name="文本框 3"/>
            <p:cNvSpPr txBox="1"/>
            <p:nvPr/>
          </p:nvSpPr>
          <p:spPr>
            <a:xfrm>
              <a:off x="2940165" y="1734247"/>
              <a:ext cx="1886907" cy="754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defRPr sz="3600" b="1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卡通" panose="03000509000000000000" pitchFamily="65" charset="-122"/>
                  <a:ea typeface="迷你简卡通" panose="03000509000000000000" pitchFamily="65" charset="-122"/>
                </a:defRPr>
              </a:lvl1pPr>
              <a:lvl2pPr algn="ctr" eaLnBrk="0" hangingPunct="0"/>
              <a:lvl3pPr algn="ctr" eaLnBrk="0" hangingPunct="0"/>
              <a:lvl4pPr algn="ctr" eaLnBrk="0" hangingPunct="0"/>
              <a:lvl5pPr algn="ctr" eaLnBrk="0" hangingPunct="0"/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9pPr>
            </a:lstStyle>
            <a:p>
              <a:r>
                <a:rPr lang="zh-CN" altLang="en-US" sz="6600" dirty="0" smtClean="0">
                  <a:ln w="19050">
                    <a:solidFill>
                      <a:srgbClr val="30347C"/>
                    </a:solidFill>
                  </a:ln>
                  <a:effectLst/>
                  <a:latin typeface="+mn-lt"/>
                  <a:ea typeface="+mn-ea"/>
                  <a:cs typeface="+mn-ea"/>
                  <a:sym typeface="+mn-lt"/>
                </a:rPr>
                <a:t>活动准备</a:t>
              </a:r>
              <a:endParaRPr lang="zh-CN" altLang="en-US" sz="6600" dirty="0">
                <a:ln w="19050">
                  <a:solidFill>
                    <a:srgbClr val="30347C"/>
                  </a:solidFill>
                </a:ln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2634353" y="2548054"/>
              <a:ext cx="2153109" cy="9433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cs typeface="+mn-ea"/>
                  <a:sym typeface="+mn-lt"/>
                </a:rPr>
                <a:t>请在此处添加详细描述文本，尽量与标题文本语言风格相符合请在此处添加详细描述文本，尽量与标题文本语言风格相符合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72752" y="-750582"/>
            <a:ext cx="7950505" cy="79505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649240" y="2229163"/>
            <a:ext cx="995508" cy="995508"/>
            <a:chOff x="1810574" y="1077382"/>
            <a:chExt cx="678095" cy="678095"/>
          </a:xfrm>
        </p:grpSpPr>
        <p:sp>
          <p:nvSpPr>
            <p:cNvPr id="18" name="椭圆 17"/>
            <p:cNvSpPr/>
            <p:nvPr/>
          </p:nvSpPr>
          <p:spPr>
            <a:xfrm>
              <a:off x="1810574" y="1077382"/>
              <a:ext cx="678095" cy="678095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95155" y="1137269"/>
              <a:ext cx="479450" cy="5241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4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04112" y="4796288"/>
            <a:ext cx="3862214" cy="2010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graphicFrame>
        <p:nvGraphicFramePr>
          <p:cNvPr id="2108" name="表格 2"/>
          <p:cNvGraphicFramePr>
            <a:graphicFrameLocks noGrp="1"/>
          </p:cNvGraphicFramePr>
          <p:nvPr/>
        </p:nvGraphicFramePr>
        <p:xfrm>
          <a:off x="1683490" y="2550412"/>
          <a:ext cx="9217023" cy="3058506"/>
        </p:xfrm>
        <a:graphic>
          <a:graphicData uri="http://schemas.openxmlformats.org/drawingml/2006/table">
            <a:tbl>
              <a:tblPr/>
              <a:tblGrid>
                <a:gridCol w="1719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具体事项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13:00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之前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活动现场布置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13:00-13:30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嘉宾签到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13:30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活动正式开始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主持人开场白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13:40-14:10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茶艺展示、送茶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14:10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准备游戏道具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14:30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游戏环节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5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活动准备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7" name="椭圆 16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8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03912" y="680373"/>
            <a:ext cx="3939651" cy="1930257"/>
            <a:chOff x="5303912" y="565368"/>
            <a:chExt cx="3939651" cy="19302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492722" y="565368"/>
              <a:ext cx="1750841" cy="16212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5303912" y="1131101"/>
              <a:ext cx="2778787" cy="13645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52671" y="663947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/>
          <a:srcRect b="13053"/>
          <a:stretch>
            <a:fillRect/>
          </a:stretch>
        </p:blipFill>
        <p:spPr>
          <a:xfrm>
            <a:off x="1871780" y="4254883"/>
            <a:ext cx="2254080" cy="135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729238" y="4254883"/>
            <a:ext cx="2327202" cy="135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36134" y="4254883"/>
            <a:ext cx="2381250" cy="135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36135" y="2207852"/>
            <a:ext cx="2381250" cy="1490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812834" y="2213136"/>
            <a:ext cx="2270185" cy="1484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239" y="2207852"/>
            <a:ext cx="2327202" cy="1490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149" name="TextBox 2"/>
          <p:cNvSpPr>
            <a:spLocks noChangeArrowheads="1"/>
          </p:cNvSpPr>
          <p:nvPr/>
        </p:nvSpPr>
        <p:spPr bwMode="auto">
          <a:xfrm>
            <a:off x="1960598" y="1593581"/>
            <a:ext cx="2214563" cy="38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物料准备：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活动准备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2362030" y="3731973"/>
            <a:ext cx="1428596" cy="3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、贺卡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5006157" y="3768011"/>
            <a:ext cx="1953939" cy="32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、签到用的纸笔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8274046" y="3752536"/>
            <a:ext cx="1430200" cy="35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、茶具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3"/>
          <p:cNvSpPr>
            <a:spLocks noChangeArrowheads="1"/>
          </p:cNvSpPr>
          <p:nvPr/>
        </p:nvSpPr>
        <p:spPr bwMode="auto">
          <a:xfrm>
            <a:off x="1903738" y="5755226"/>
            <a:ext cx="2104030" cy="36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、整场活动的礼品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3"/>
          <p:cNvSpPr>
            <a:spLocks noChangeArrowheads="1"/>
          </p:cNvSpPr>
          <p:nvPr/>
        </p:nvSpPr>
        <p:spPr bwMode="auto">
          <a:xfrm>
            <a:off x="4915056" y="5721302"/>
            <a:ext cx="2202328" cy="2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、游戏中的实物图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3"/>
          <p:cNvSpPr>
            <a:spLocks noChangeArrowheads="1"/>
          </p:cNvSpPr>
          <p:nvPr/>
        </p:nvSpPr>
        <p:spPr bwMode="auto">
          <a:xfrm>
            <a:off x="8257098" y="5651189"/>
            <a:ext cx="1430200" cy="3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、桌椅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2" name="矩形 12"/>
          <p:cNvSpPr>
            <a:spLocks noChangeArrowheads="1"/>
          </p:cNvSpPr>
          <p:nvPr/>
        </p:nvSpPr>
        <p:spPr bwMode="auto">
          <a:xfrm>
            <a:off x="5277516" y="2480730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矩形 12"/>
          <p:cNvSpPr>
            <a:spLocks noChangeArrowheads="1"/>
          </p:cNvSpPr>
          <p:nvPr/>
        </p:nvSpPr>
        <p:spPr bwMode="auto">
          <a:xfrm>
            <a:off x="5277516" y="3168743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矩形 12"/>
          <p:cNvSpPr>
            <a:spLocks noChangeArrowheads="1"/>
          </p:cNvSpPr>
          <p:nvPr/>
        </p:nvSpPr>
        <p:spPr bwMode="auto">
          <a:xfrm>
            <a:off x="5277516" y="3819265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12"/>
          <p:cNvSpPr>
            <a:spLocks noChangeArrowheads="1"/>
          </p:cNvSpPr>
          <p:nvPr/>
        </p:nvSpPr>
        <p:spPr bwMode="auto">
          <a:xfrm>
            <a:off x="5277516" y="4469787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矩形 12"/>
          <p:cNvSpPr>
            <a:spLocks noChangeArrowheads="1"/>
          </p:cNvSpPr>
          <p:nvPr/>
        </p:nvSpPr>
        <p:spPr bwMode="auto">
          <a:xfrm>
            <a:off x="5277516" y="5120309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178" name="矩形 12"/>
          <p:cNvSpPr>
            <a:spLocks noChangeArrowheads="1"/>
          </p:cNvSpPr>
          <p:nvPr/>
        </p:nvSpPr>
        <p:spPr bwMode="auto">
          <a:xfrm>
            <a:off x="5277516" y="1830208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02623" y="1875201"/>
            <a:ext cx="3635940" cy="568842"/>
            <a:chOff x="1302623" y="1972555"/>
            <a:chExt cx="1230313" cy="471487"/>
          </a:xfrm>
        </p:grpSpPr>
        <p:sp>
          <p:nvSpPr>
            <p:cNvPr id="22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3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1.在线广告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12386" y="2533886"/>
            <a:ext cx="3626177" cy="568842"/>
            <a:chOff x="1302623" y="1972555"/>
            <a:chExt cx="1230313" cy="471487"/>
          </a:xfrm>
        </p:grpSpPr>
        <p:sp>
          <p:nvSpPr>
            <p:cNvPr id="26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7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2.资讯推广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12386" y="3192571"/>
            <a:ext cx="3635940" cy="568842"/>
            <a:chOff x="1302623" y="1972555"/>
            <a:chExt cx="1230313" cy="471487"/>
          </a:xfrm>
        </p:grpSpPr>
        <p:sp>
          <p:nvSpPr>
            <p:cNvPr id="29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0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3.新房中心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12386" y="3851256"/>
            <a:ext cx="3635940" cy="568842"/>
            <a:chOff x="1302623" y="1972555"/>
            <a:chExt cx="1230313" cy="471487"/>
          </a:xfrm>
        </p:grpSpPr>
        <p:sp>
          <p:nvSpPr>
            <p:cNvPr id="32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3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4.</a:t>
              </a:r>
              <a:r>
                <a:rPr lang="en-US" altLang="zh-CN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BBS</a:t>
              </a:r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论坛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12386" y="4509941"/>
            <a:ext cx="3635940" cy="568842"/>
            <a:chOff x="1302623" y="1972555"/>
            <a:chExt cx="1230313" cy="471487"/>
          </a:xfrm>
          <a:solidFill>
            <a:schemeClr val="bg1">
              <a:lumMod val="85000"/>
            </a:schemeClr>
          </a:solidFill>
        </p:grpSpPr>
        <p:sp>
          <p:nvSpPr>
            <p:cNvPr id="35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6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5.项目专题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2386" y="5155249"/>
            <a:ext cx="3635940" cy="568842"/>
            <a:chOff x="1302623" y="1972555"/>
            <a:chExt cx="1230313" cy="471487"/>
          </a:xfrm>
        </p:grpSpPr>
        <p:sp>
          <p:nvSpPr>
            <p:cNvPr id="38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9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6.</a:t>
              </a:r>
              <a:r>
                <a:rPr lang="en-US" altLang="zh-CN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365</a:t>
              </a:r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淘房</a:t>
              </a:r>
              <a:r>
                <a:rPr lang="en-US" altLang="zh-CN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APP</a:t>
              </a:r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移动终端</a:t>
              </a:r>
              <a:endParaRPr lang="zh-CN" altLang="en-US" sz="2000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sp>
        <p:nvSpPr>
          <p:cNvPr id="40" name="文本框 3"/>
          <p:cNvSpPr txBox="1"/>
          <p:nvPr/>
        </p:nvSpPr>
        <p:spPr>
          <a:xfrm>
            <a:off x="1728539" y="770162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活动推广传播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42" name="椭圆 41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3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6736297" y="1827457"/>
            <a:ext cx="3070071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首页顶部皇冠或全屏弹出；</a:t>
            </a:r>
            <a:endParaRPr lang="zh-CN" altLang="en-US" sz="2000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969448" y="2463898"/>
            <a:ext cx="2300630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资讯内页顶部通栏；</a:t>
            </a:r>
            <a:endParaRPr lang="zh-CN" altLang="en-US" sz="2000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37295" y="3217308"/>
            <a:ext cx="3633233" cy="400110"/>
            <a:chOff x="6413132" y="3016008"/>
            <a:chExt cx="3633233" cy="400110"/>
          </a:xfrm>
        </p:grpSpPr>
        <p:sp>
          <p:nvSpPr>
            <p:cNvPr id="46" name="矩形 45"/>
            <p:cNvSpPr/>
            <p:nvPr/>
          </p:nvSpPr>
          <p:spPr>
            <a:xfrm>
              <a:off x="6413132" y="3016008"/>
              <a:ext cx="20441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smtClean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新房详情页旗帜；</a:t>
              </a:r>
              <a:endParaRPr lang="zh-CN" altLang="en-US" sz="2000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258696" y="3016008"/>
              <a:ext cx="17876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dirty="0" smtClean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论坛顶部通栏；</a:t>
              </a:r>
              <a:endParaRPr lang="zh-CN" altLang="en-US" sz="2000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6223336" y="3856529"/>
            <a:ext cx="4095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资讯大头条、关键字、首页轮播图；</a:t>
            </a:r>
            <a:endParaRPr lang="zh-CN" altLang="en-US" sz="2000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936364" y="4526191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活动期间跟踪报道；</a:t>
            </a:r>
            <a:endParaRPr lang="zh-CN" altLang="en-US" sz="2000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22519" y="5146496"/>
            <a:ext cx="3471498" cy="413943"/>
            <a:chOff x="6413132" y="4648095"/>
            <a:chExt cx="3471498" cy="413943"/>
          </a:xfrm>
        </p:grpSpPr>
        <p:sp>
          <p:nvSpPr>
            <p:cNvPr id="50" name="矩形 49"/>
            <p:cNvSpPr/>
            <p:nvPr/>
          </p:nvSpPr>
          <p:spPr>
            <a:xfrm>
              <a:off x="6413132" y="4661928"/>
              <a:ext cx="23006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smtClean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微信公共平台推广；</a:t>
              </a:r>
              <a:endParaRPr lang="zh-CN" altLang="en-US" sz="2000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449622" y="4648095"/>
              <a:ext cx="14350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dirty="0" smtClean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QQ</a:t>
              </a:r>
              <a:r>
                <a:rPr lang="zh-CN" altLang="en-US" sz="2000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群推广；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2178" grpId="0" animBg="1"/>
      <p:bldP spid="44" grpId="0"/>
      <p:bldP spid="45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graphicFrame>
        <p:nvGraphicFramePr>
          <p:cNvPr id="2197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0526" y="1643560"/>
          <a:ext cx="10153127" cy="4006851"/>
        </p:xfrm>
        <a:graphic>
          <a:graphicData uri="http://schemas.openxmlformats.org/drawingml/2006/table">
            <a:tbl>
              <a:tblPr/>
              <a:tblGrid>
                <a:gridCol w="2952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163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 w="3175"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页面</a:t>
                      </a:r>
                      <a:endParaRPr kumimoji="0" lang="zh-CN" altLang="zh-CN" sz="4400" b="0" i="0" u="none" strike="noStrike" cap="none" normalizeH="0" baseline="0" dirty="0" smtClean="0">
                        <a:ln w="3175">
                          <a:solidFill>
                            <a:srgbClr val="30347C"/>
                          </a:solidFill>
                        </a:ln>
                        <a:gradFill>
                          <a:gsLst>
                            <a:gs pos="77000">
                              <a:srgbClr val="30347C"/>
                            </a:gs>
                            <a:gs pos="27000">
                              <a:srgbClr val="4FB0E5"/>
                            </a:gs>
                            <a:gs pos="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 w="3175"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广告位</a:t>
                      </a:r>
                      <a:endParaRPr kumimoji="0" lang="zh-CN" altLang="zh-CN" sz="4400" b="0" i="0" u="none" strike="noStrike" cap="none" normalizeH="0" baseline="0" dirty="0" smtClean="0">
                        <a:ln w="3175">
                          <a:solidFill>
                            <a:srgbClr val="30347C"/>
                          </a:solidFill>
                        </a:ln>
                        <a:gradFill>
                          <a:gsLst>
                            <a:gs pos="77000">
                              <a:srgbClr val="30347C"/>
                            </a:gs>
                            <a:gs pos="27000">
                              <a:srgbClr val="4FB0E5"/>
                            </a:gs>
                            <a:gs pos="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 w="3175"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  <a:endParaRPr kumimoji="0" lang="zh-CN" altLang="zh-CN" sz="4400" b="0" i="0" u="none" strike="noStrike" cap="none" normalizeH="0" baseline="0" dirty="0" smtClean="0">
                        <a:ln w="3175">
                          <a:solidFill>
                            <a:srgbClr val="30347C"/>
                          </a:solidFill>
                        </a:ln>
                        <a:gradFill>
                          <a:gsLst>
                            <a:gs pos="77000">
                              <a:srgbClr val="30347C"/>
                            </a:gs>
                            <a:gs pos="27000">
                              <a:srgbClr val="4FB0E5"/>
                            </a:gs>
                            <a:gs pos="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 w="3175"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刊例价</a:t>
                      </a:r>
                      <a:endParaRPr kumimoji="0" lang="zh-CN" altLang="zh-CN" sz="4400" b="0" i="0" u="none" strike="noStrike" cap="none" normalizeH="0" baseline="0" dirty="0" smtClean="0">
                        <a:ln w="3175">
                          <a:solidFill>
                            <a:srgbClr val="30347C"/>
                          </a:solidFill>
                        </a:ln>
                        <a:gradFill>
                          <a:gsLst>
                            <a:gs pos="77000">
                              <a:srgbClr val="30347C"/>
                            </a:gs>
                            <a:gs pos="27000">
                              <a:srgbClr val="4FB0E5"/>
                            </a:gs>
                            <a:gs pos="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 w="3175"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总额</a:t>
                      </a:r>
                      <a:endParaRPr kumimoji="0" lang="zh-CN" altLang="zh-CN" sz="4400" b="0" i="0" u="none" strike="noStrike" cap="none" normalizeH="0" baseline="0" dirty="0" smtClean="0">
                        <a:ln w="3175">
                          <a:solidFill>
                            <a:srgbClr val="30347C"/>
                          </a:solidFill>
                        </a:ln>
                        <a:gradFill>
                          <a:gsLst>
                            <a:gs pos="77000">
                              <a:srgbClr val="30347C"/>
                            </a:gs>
                            <a:gs pos="27000">
                              <a:srgbClr val="4FB0E5"/>
                            </a:gs>
                            <a:gs pos="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网首页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顶部通栏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2019.4.251-6.30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5500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网首页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2019.4.251-6.30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5200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网新闻资讯页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2019.4.251-6.30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2800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配送资源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288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网新房详情页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2019.4.251-6.30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2800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配送资源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BBS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页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2019.4.251-6.30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2200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配送资源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41" name="矩形 5"/>
          <p:cNvSpPr>
            <a:spLocks noChangeArrowheads="1"/>
          </p:cNvSpPr>
          <p:nvPr/>
        </p:nvSpPr>
        <p:spPr bwMode="auto">
          <a:xfrm>
            <a:off x="3143672" y="5805264"/>
            <a:ext cx="5143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价格：</a:t>
            </a:r>
            <a:r>
              <a:rPr lang="en-US" altLang="zh-CN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万元   </a:t>
            </a:r>
            <a:r>
              <a:rPr lang="en-US" altLang="zh-CN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含所有物料费用及推广费用</a:t>
            </a:r>
            <a:r>
              <a:rPr lang="en-US" altLang="zh-CN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en-US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804863" y="843663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活动价及回报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6" name="矩形 5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27588" y="1865810"/>
            <a:ext cx="2310716" cy="2403320"/>
            <a:chOff x="1884590" y="2922948"/>
            <a:chExt cx="2310716" cy="2403320"/>
          </a:xfrm>
        </p:grpSpPr>
        <p:grpSp>
          <p:nvGrpSpPr>
            <p:cNvPr id="9" name="组合 8"/>
            <p:cNvGrpSpPr/>
            <p:nvPr/>
          </p:nvGrpSpPr>
          <p:grpSpPr>
            <a:xfrm>
              <a:off x="1884590" y="3703906"/>
              <a:ext cx="2310716" cy="1413454"/>
              <a:chOff x="1873547" y="2567740"/>
              <a:chExt cx="1719229" cy="1413454"/>
            </a:xfrm>
          </p:grpSpPr>
          <p:sp>
            <p:nvSpPr>
              <p:cNvPr id="14" name="文本框 3"/>
              <p:cNvSpPr txBox="1"/>
              <p:nvPr/>
            </p:nvSpPr>
            <p:spPr>
              <a:xfrm>
                <a:off x="1873547" y="2567740"/>
                <a:ext cx="171922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eaLnBrk="1" hangingPunct="1">
                  <a:defRPr sz="3600" b="1">
                    <a:ln w="19050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59000">
                          <a:srgbClr val="30347C"/>
                        </a:gs>
                        <a:gs pos="21000">
                          <a:srgbClr val="4FB0E5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卡通" panose="03000509000000000000" pitchFamily="65" charset="-122"/>
                    <a:ea typeface="迷你简卡通" panose="03000509000000000000" pitchFamily="65" charset="-122"/>
                  </a:defRPr>
                </a:lvl1pPr>
                <a:lvl2pPr algn="ctr" eaLnBrk="0" hangingPunct="0"/>
                <a:lvl3pPr algn="ctr" eaLnBrk="0" hangingPunct="0"/>
                <a:lvl4pPr algn="ctr" eaLnBrk="0" hangingPunct="0"/>
                <a:lvl5pPr algn="ctr" eaLnBrk="0" hangingPunct="0"/>
                <a:lvl6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6pPr>
                <a:lvl7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7pPr>
                <a:lvl8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8pPr>
                <a:lvl9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9pPr>
              </a:lstStyle>
              <a:p>
                <a:r>
                  <a:rPr lang="zh-CN" altLang="en-US" dirty="0" smtClean="0">
                    <a:ln w="6350">
                      <a:solidFill>
                        <a:srgbClr val="30347C"/>
                      </a:solidFill>
                    </a:ln>
                    <a:effectLst/>
                    <a:latin typeface="+mn-lt"/>
                    <a:ea typeface="+mn-ea"/>
                    <a:cs typeface="+mn-ea"/>
                    <a:sym typeface="+mn-lt"/>
                  </a:rPr>
                  <a:t>活动概述</a:t>
                </a:r>
                <a:endParaRPr lang="zh-CN" altLang="en-US" dirty="0">
                  <a:ln w="6350">
                    <a:solidFill>
                      <a:srgbClr val="30347C"/>
                    </a:solidFill>
                  </a:ln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文本框 4"/>
              <p:cNvSpPr txBox="1"/>
              <p:nvPr/>
            </p:nvSpPr>
            <p:spPr>
              <a:xfrm>
                <a:off x="2058906" y="3127114"/>
                <a:ext cx="1338451" cy="85408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000000"/>
                    </a:solidFill>
                    <a:cs typeface="+mn-ea"/>
                    <a:sym typeface="+mn-lt"/>
                  </a:rPr>
                  <a:t>请在此处添加详细描述文本，尽量与标题文本语言风格相</a:t>
                </a:r>
                <a:r>
                  <a:rPr lang="zh-CN" altLang="en-US" sz="110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符合</a:t>
                </a:r>
                <a:endParaRPr lang="zh-CN" altLang="en-US" sz="11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700900" y="2922948"/>
              <a:ext cx="678095" cy="678095"/>
              <a:chOff x="1810574" y="1077382"/>
              <a:chExt cx="678095" cy="678095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810574" y="1077382"/>
                <a:ext cx="678095" cy="678095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3"/>
              <p:cNvSpPr txBox="1"/>
              <p:nvPr/>
            </p:nvSpPr>
            <p:spPr>
              <a:xfrm>
                <a:off x="1868251" y="1124041"/>
                <a:ext cx="479450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513169" y="361131"/>
            <a:ext cx="1622894" cy="1257082"/>
            <a:chOff x="5496933" y="399071"/>
            <a:chExt cx="1622894" cy="125708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0658261">
              <a:off x="5554765" y="764246"/>
              <a:ext cx="1565062" cy="89190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5496933" y="399071"/>
              <a:ext cx="15760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71959" y="1865810"/>
            <a:ext cx="2310715" cy="2403320"/>
            <a:chOff x="1884589" y="2922948"/>
            <a:chExt cx="2310715" cy="2403320"/>
          </a:xfrm>
        </p:grpSpPr>
        <p:grpSp>
          <p:nvGrpSpPr>
            <p:cNvPr id="18" name="组合 17"/>
            <p:cNvGrpSpPr/>
            <p:nvPr/>
          </p:nvGrpSpPr>
          <p:grpSpPr>
            <a:xfrm>
              <a:off x="1884589" y="3703906"/>
              <a:ext cx="2310715" cy="1413454"/>
              <a:chOff x="1873547" y="2567740"/>
              <a:chExt cx="1719229" cy="1413454"/>
            </a:xfrm>
          </p:grpSpPr>
          <p:sp>
            <p:nvSpPr>
              <p:cNvPr id="23" name="文本框 3"/>
              <p:cNvSpPr txBox="1"/>
              <p:nvPr/>
            </p:nvSpPr>
            <p:spPr>
              <a:xfrm>
                <a:off x="1873547" y="2567740"/>
                <a:ext cx="171922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eaLnBrk="1" hangingPunct="1">
                  <a:defRPr sz="3600" b="1">
                    <a:ln w="19050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59000">
                          <a:srgbClr val="30347C"/>
                        </a:gs>
                        <a:gs pos="21000">
                          <a:srgbClr val="4FB0E5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卡通" panose="03000509000000000000" pitchFamily="65" charset="-122"/>
                    <a:ea typeface="迷你简卡通" panose="03000509000000000000" pitchFamily="65" charset="-122"/>
                  </a:defRPr>
                </a:lvl1pPr>
                <a:lvl2pPr algn="ctr" eaLnBrk="0" hangingPunct="0"/>
                <a:lvl3pPr algn="ctr" eaLnBrk="0" hangingPunct="0"/>
                <a:lvl4pPr algn="ctr" eaLnBrk="0" hangingPunct="0"/>
                <a:lvl5pPr algn="ctr" eaLnBrk="0" hangingPunct="0"/>
                <a:lvl6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6pPr>
                <a:lvl7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7pPr>
                <a:lvl8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8pPr>
                <a:lvl9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9pPr>
              </a:lstStyle>
              <a:p>
                <a:r>
                  <a:rPr lang="zh-CN" altLang="en-US" dirty="0">
                    <a:ln w="6350">
                      <a:solidFill>
                        <a:srgbClr val="30347C"/>
                      </a:solidFill>
                    </a:ln>
                    <a:effectLst/>
                    <a:latin typeface="+mn-lt"/>
                    <a:ea typeface="+mn-ea"/>
                    <a:cs typeface="+mn-ea"/>
                    <a:sym typeface="+mn-lt"/>
                  </a:rPr>
                  <a:t>活动安排</a:t>
                </a:r>
              </a:p>
            </p:txBody>
          </p:sp>
          <p:sp>
            <p:nvSpPr>
              <p:cNvPr id="24" name="文本框 4"/>
              <p:cNvSpPr txBox="1"/>
              <p:nvPr/>
            </p:nvSpPr>
            <p:spPr>
              <a:xfrm>
                <a:off x="2058906" y="3127114"/>
                <a:ext cx="1338451" cy="85408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000000"/>
                    </a:solidFill>
                    <a:cs typeface="+mn-ea"/>
                    <a:sym typeface="+mn-lt"/>
                  </a:rPr>
                  <a:t>请在此处添加详细描述文本，尽量与标题文本语言风格相</a:t>
                </a:r>
                <a:r>
                  <a:rPr lang="zh-CN" altLang="en-US" sz="110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符合</a:t>
                </a:r>
                <a:endParaRPr lang="zh-CN" altLang="en-US" sz="11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700900" y="2922948"/>
              <a:ext cx="678095" cy="678095"/>
              <a:chOff x="1810574" y="1077382"/>
              <a:chExt cx="678095" cy="67809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810574" y="1077382"/>
                <a:ext cx="678095" cy="678095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文本框 13"/>
              <p:cNvSpPr txBox="1"/>
              <p:nvPr/>
            </p:nvSpPr>
            <p:spPr>
              <a:xfrm>
                <a:off x="1868251" y="1124041"/>
                <a:ext cx="479450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816330" y="1865810"/>
            <a:ext cx="2310715" cy="2403320"/>
            <a:chOff x="1884589" y="2922948"/>
            <a:chExt cx="2310715" cy="2403320"/>
          </a:xfrm>
        </p:grpSpPr>
        <p:grpSp>
          <p:nvGrpSpPr>
            <p:cNvPr id="26" name="组合 25"/>
            <p:cNvGrpSpPr/>
            <p:nvPr/>
          </p:nvGrpSpPr>
          <p:grpSpPr>
            <a:xfrm>
              <a:off x="1884589" y="3703906"/>
              <a:ext cx="2310715" cy="1413454"/>
              <a:chOff x="1873547" y="2567740"/>
              <a:chExt cx="1719229" cy="1413454"/>
            </a:xfrm>
          </p:grpSpPr>
          <p:sp>
            <p:nvSpPr>
              <p:cNvPr id="31" name="文本框 3"/>
              <p:cNvSpPr txBox="1"/>
              <p:nvPr/>
            </p:nvSpPr>
            <p:spPr>
              <a:xfrm>
                <a:off x="1873547" y="2567740"/>
                <a:ext cx="171922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eaLnBrk="1" hangingPunct="1">
                  <a:defRPr sz="3600" b="1">
                    <a:ln w="19050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59000">
                          <a:srgbClr val="30347C"/>
                        </a:gs>
                        <a:gs pos="21000">
                          <a:srgbClr val="4FB0E5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卡通" panose="03000509000000000000" pitchFamily="65" charset="-122"/>
                    <a:ea typeface="迷你简卡通" panose="03000509000000000000" pitchFamily="65" charset="-122"/>
                  </a:defRPr>
                </a:lvl1pPr>
                <a:lvl2pPr algn="ctr" eaLnBrk="0" hangingPunct="0"/>
                <a:lvl3pPr algn="ctr" eaLnBrk="0" hangingPunct="0"/>
                <a:lvl4pPr algn="ctr" eaLnBrk="0" hangingPunct="0"/>
                <a:lvl5pPr algn="ctr" eaLnBrk="0" hangingPunct="0"/>
                <a:lvl6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6pPr>
                <a:lvl7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7pPr>
                <a:lvl8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8pPr>
                <a:lvl9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9pPr>
              </a:lstStyle>
              <a:p>
                <a:r>
                  <a:rPr lang="zh-CN" altLang="en-US" dirty="0" smtClean="0">
                    <a:ln w="6350">
                      <a:solidFill>
                        <a:srgbClr val="30347C"/>
                      </a:solidFill>
                    </a:ln>
                    <a:effectLst/>
                    <a:latin typeface="+mn-lt"/>
                    <a:ea typeface="+mn-ea"/>
                    <a:cs typeface="+mn-ea"/>
                    <a:sym typeface="+mn-lt"/>
                  </a:rPr>
                  <a:t>活动准备</a:t>
                </a:r>
                <a:endParaRPr lang="zh-CN" altLang="en-US" dirty="0">
                  <a:ln w="6350">
                    <a:solidFill>
                      <a:srgbClr val="30347C"/>
                    </a:solidFill>
                  </a:ln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文本框 4"/>
              <p:cNvSpPr txBox="1"/>
              <p:nvPr/>
            </p:nvSpPr>
            <p:spPr>
              <a:xfrm>
                <a:off x="2058906" y="3127114"/>
                <a:ext cx="1338451" cy="85408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000000"/>
                    </a:solidFill>
                    <a:cs typeface="+mn-ea"/>
                    <a:sym typeface="+mn-lt"/>
                  </a:rPr>
                  <a:t>请在此处添加详细描述文本，尽量与标题文本语言风格相</a:t>
                </a:r>
                <a:r>
                  <a:rPr lang="zh-CN" altLang="en-US" sz="110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符合</a:t>
                </a:r>
                <a:endParaRPr lang="zh-CN" altLang="en-US" sz="11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700900" y="2922948"/>
              <a:ext cx="678095" cy="678095"/>
              <a:chOff x="1810574" y="1077382"/>
              <a:chExt cx="678095" cy="678095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810574" y="1077382"/>
                <a:ext cx="678095" cy="678095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文本框 13"/>
              <p:cNvSpPr txBox="1"/>
              <p:nvPr/>
            </p:nvSpPr>
            <p:spPr>
              <a:xfrm>
                <a:off x="1868251" y="1124041"/>
                <a:ext cx="479450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6843" y="3369907"/>
            <a:ext cx="3758558" cy="348042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722056" y="4561446"/>
            <a:ext cx="3481338" cy="1824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244" name="矩形 4"/>
          <p:cNvSpPr>
            <a:spLocks noChangeArrowheads="1"/>
          </p:cNvSpPr>
          <p:nvPr/>
        </p:nvSpPr>
        <p:spPr bwMode="auto">
          <a:xfrm>
            <a:off x="2186470" y="1247927"/>
            <a:ext cx="8152694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zh-CN" altLang="en-US" sz="4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平台的高度决定您的视野，决定您战略实施的达成！</a:t>
            </a:r>
            <a:endParaRPr lang="en-US" altLang="zh-CN" sz="44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zh-CN" altLang="en-US" sz="4400" b="1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以上</a:t>
            </a:r>
            <a:r>
              <a:rPr lang="zh-CN" altLang="en-US" sz="4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是方案全部内容，再次感谢您的阅读。期待与您携手作！</a:t>
            </a:r>
            <a:r>
              <a:rPr lang="en-US" altLang="en-US" sz="4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 </a:t>
            </a:r>
            <a:endParaRPr lang="zh-CN" altLang="en-US" sz="44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2648712" y="-2667000"/>
            <a:ext cx="6894576" cy="12192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15880" y="980728"/>
            <a:ext cx="5669678" cy="29718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605553" y="-552393"/>
            <a:ext cx="7950505" cy="7950505"/>
          </a:xfrm>
          <a:prstGeom prst="rect">
            <a:avLst/>
          </a:prstGeom>
        </p:spPr>
      </p:pic>
      <p:sp>
        <p:nvSpPr>
          <p:cNvPr id="2054" name="矩形 5"/>
          <p:cNvSpPr>
            <a:spLocks noChangeArrowheads="1"/>
          </p:cNvSpPr>
          <p:nvPr/>
        </p:nvSpPr>
        <p:spPr bwMode="auto">
          <a:xfrm>
            <a:off x="5231904" y="5208309"/>
            <a:ext cx="56959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父亲节营销推广方案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23" name="矩形 22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27299" y="3691815"/>
            <a:ext cx="6446412" cy="1589711"/>
            <a:chOff x="4821548" y="3611208"/>
            <a:chExt cx="6446412" cy="1589711"/>
          </a:xfrm>
        </p:grpSpPr>
        <p:sp>
          <p:nvSpPr>
            <p:cNvPr id="2055" name="TextBox 3"/>
            <p:cNvSpPr>
              <a:spLocks noChangeArrowheads="1"/>
            </p:cNvSpPr>
            <p:nvPr/>
          </p:nvSpPr>
          <p:spPr bwMode="auto">
            <a:xfrm>
              <a:off x="4821548" y="3611208"/>
              <a:ext cx="6408712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600" b="1" dirty="0" smtClean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THANKS!</a:t>
              </a:r>
              <a:endParaRPr lang="zh-CN" altLang="en-US" sz="9600" b="1" dirty="0">
                <a:ln w="139700">
                  <a:solidFill>
                    <a:srgbClr val="F6C40E"/>
                  </a:solidFill>
                </a:ln>
                <a:solidFill>
                  <a:srgbClr val="F6C4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3"/>
            <p:cNvSpPr>
              <a:spLocks noChangeArrowheads="1"/>
            </p:cNvSpPr>
            <p:nvPr/>
          </p:nvSpPr>
          <p:spPr bwMode="auto">
            <a:xfrm>
              <a:off x="4859248" y="3631259"/>
              <a:ext cx="6408712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600" b="1" dirty="0" smtClean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THANKS!</a:t>
              </a:r>
              <a:endParaRPr lang="zh-CN" altLang="en-US" sz="9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2648712" y="-2667000"/>
            <a:ext cx="6894576" cy="12192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23" name="矩形 22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52027" y="2152034"/>
            <a:ext cx="4326630" cy="2579739"/>
            <a:chOff x="2634353" y="1734247"/>
            <a:chExt cx="2192719" cy="1757204"/>
          </a:xfrm>
        </p:grpSpPr>
        <p:sp>
          <p:nvSpPr>
            <p:cNvPr id="20" name="文本框 3"/>
            <p:cNvSpPr txBox="1"/>
            <p:nvPr/>
          </p:nvSpPr>
          <p:spPr>
            <a:xfrm>
              <a:off x="2940165" y="1734247"/>
              <a:ext cx="1886907" cy="754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defRPr sz="3600" b="1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卡通" panose="03000509000000000000" pitchFamily="65" charset="-122"/>
                  <a:ea typeface="迷你简卡通" panose="03000509000000000000" pitchFamily="65" charset="-122"/>
                </a:defRPr>
              </a:lvl1pPr>
              <a:lvl2pPr algn="ctr" eaLnBrk="0" hangingPunct="0"/>
              <a:lvl3pPr algn="ctr" eaLnBrk="0" hangingPunct="0"/>
              <a:lvl4pPr algn="ctr" eaLnBrk="0" hangingPunct="0"/>
              <a:lvl5pPr algn="ctr" eaLnBrk="0" hangingPunct="0"/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9pPr>
            </a:lstStyle>
            <a:p>
              <a:r>
                <a:rPr lang="zh-CN" altLang="en-US" sz="6600" dirty="0" smtClean="0">
                  <a:ln w="19050">
                    <a:solidFill>
                      <a:srgbClr val="30347C"/>
                    </a:solidFill>
                  </a:ln>
                  <a:effectLst/>
                  <a:latin typeface="+mn-lt"/>
                  <a:ea typeface="+mn-ea"/>
                  <a:cs typeface="+mn-ea"/>
                  <a:sym typeface="+mn-lt"/>
                </a:rPr>
                <a:t>活动概述</a:t>
              </a:r>
              <a:endParaRPr lang="zh-CN" altLang="en-US" sz="6600" dirty="0">
                <a:ln w="19050">
                  <a:solidFill>
                    <a:srgbClr val="30347C"/>
                  </a:solidFill>
                </a:ln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2634353" y="2548054"/>
              <a:ext cx="2153109" cy="9433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cs typeface="+mn-ea"/>
                  <a:sym typeface="+mn-lt"/>
                </a:rPr>
                <a:t>请在此处添加详细描述文本，尽量与标题文本语言风格相符合请在此处添加详细描述文本，尽量与标题文本语言风格相符合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72752" y="-750582"/>
            <a:ext cx="7950505" cy="79505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649240" y="2229163"/>
            <a:ext cx="995508" cy="995508"/>
            <a:chOff x="1810574" y="1077382"/>
            <a:chExt cx="678095" cy="678095"/>
          </a:xfrm>
        </p:grpSpPr>
        <p:sp>
          <p:nvSpPr>
            <p:cNvPr id="18" name="椭圆 17"/>
            <p:cNvSpPr/>
            <p:nvPr/>
          </p:nvSpPr>
          <p:spPr>
            <a:xfrm>
              <a:off x="1810574" y="1077382"/>
              <a:ext cx="678095" cy="678095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95155" y="1137269"/>
              <a:ext cx="479450" cy="5241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400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04112" y="4796288"/>
            <a:ext cx="3862214" cy="2010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60" name="TextBox 4"/>
          <p:cNvSpPr>
            <a:spLocks noChangeArrowheads="1"/>
          </p:cNvSpPr>
          <p:nvPr/>
        </p:nvSpPr>
        <p:spPr bwMode="auto">
          <a:xfrm>
            <a:off x="1363773" y="1772053"/>
            <a:ext cx="5808014" cy="315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父亲，把我们带到这个缤纷的世界，指引我们迈出生命的第一步，教会我们做人的道理，永远是我们强有力地后盾和支撑！父亲，是每个人生命中不可或缺的重要角色！因此，人们把每年的</a:t>
            </a:r>
            <a:r>
              <a:rPr lang="en-US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月的第三个星期日定是父亲节，以此来感恩我们的父辈。</a:t>
            </a:r>
            <a:endParaRPr lang="en-US" altLang="zh-CN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父亲的角色在孩子的成长道理上有着不可或缺的作用，在现代家庭中，爸爸在孩子心目中的形象是繁忙、威严，孩子与父亲接触交流的机会甚少。</a:t>
            </a:r>
            <a:endParaRPr lang="en-US" altLang="zh-CN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为此，我们在父亲节当天开展</a:t>
            </a:r>
            <a:r>
              <a:rPr lang="zh-CN" altLang="en-US" b="1" dirty="0"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“感恩父亲节浓浓子女心</a:t>
            </a:r>
            <a:endParaRPr lang="en-US" altLang="zh-CN" b="1" dirty="0"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b="1" dirty="0"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的亲子活动，提供孩子与父亲沟通交流的机会和平台，让孩子多亲近父亲、父亲更了解孩子，增进与父辈的感情，留下更多与的美好回忆！</a:t>
            </a:r>
          </a:p>
        </p:txBody>
      </p:sp>
      <p:sp>
        <p:nvSpPr>
          <p:cNvPr id="20" name="文本框 3"/>
          <p:cNvSpPr txBox="1"/>
          <p:nvPr/>
        </p:nvSpPr>
        <p:spPr>
          <a:xfrm>
            <a:off x="1315195" y="809771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活动背景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1332" y="1131100"/>
            <a:ext cx="4178523" cy="5256583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23" name="椭圆 22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4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408522" y="4743940"/>
            <a:ext cx="4648381" cy="2460076"/>
            <a:chOff x="408522" y="4743940"/>
            <a:chExt cx="4648381" cy="2460076"/>
          </a:xfrm>
        </p:grpSpPr>
        <p:grpSp>
          <p:nvGrpSpPr>
            <p:cNvPr id="9" name="组合 8"/>
            <p:cNvGrpSpPr/>
            <p:nvPr/>
          </p:nvGrpSpPr>
          <p:grpSpPr>
            <a:xfrm>
              <a:off x="1513249" y="5359192"/>
              <a:ext cx="3543654" cy="1844824"/>
              <a:chOff x="8067597" y="4948383"/>
              <a:chExt cx="3543654" cy="1844824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8067597" y="4948383"/>
                <a:ext cx="3543654" cy="184482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9377075" y="5301208"/>
                <a:ext cx="924697" cy="484692"/>
              </a:xfrm>
              <a:prstGeom prst="rect">
                <a:avLst/>
              </a:prstGeom>
            </p:spPr>
          </p:pic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08522" y="4743940"/>
              <a:ext cx="2192545" cy="2192545"/>
            </a:xfrm>
            <a:prstGeom prst="rect">
              <a:avLst/>
            </a:prstGeom>
          </p:spPr>
        </p:pic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F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矩形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315195" y="809771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活动目的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22" name="椭圆 21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3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4" name="TextBox 3"/>
          <p:cNvSpPr>
            <a:spLocks noChangeArrowheads="1"/>
          </p:cNvSpPr>
          <p:nvPr/>
        </p:nvSpPr>
        <p:spPr bwMode="auto">
          <a:xfrm>
            <a:off x="1281128" y="3052427"/>
            <a:ext cx="18044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通过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此次活动，让孩子们关注父亲节，多亲近父亲，增加孩子与父亲接触交流的机会。</a:t>
            </a:r>
          </a:p>
        </p:txBody>
      </p:sp>
      <p:sp>
        <p:nvSpPr>
          <p:cNvPr id="25" name="TextBox 3"/>
          <p:cNvSpPr>
            <a:spLocks noChangeArrowheads="1"/>
          </p:cNvSpPr>
          <p:nvPr/>
        </p:nvSpPr>
        <p:spPr bwMode="auto">
          <a:xfrm>
            <a:off x="3925666" y="3158006"/>
            <a:ext cx="17700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通过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本次活动展现对客户的人文关怀，树立企业在客户心目中的良好形象。</a:t>
            </a:r>
          </a:p>
        </p:txBody>
      </p:sp>
      <p:sp>
        <p:nvSpPr>
          <p:cNvPr id="26" name="TextBox 3"/>
          <p:cNvSpPr>
            <a:spLocks noChangeArrowheads="1"/>
          </p:cNvSpPr>
          <p:nvPr/>
        </p:nvSpPr>
        <p:spPr bwMode="auto">
          <a:xfrm>
            <a:off x="6743429" y="3108103"/>
            <a:ext cx="15489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让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活动成为客户维护的纽带，提升项目的美誉度，带动项目的成交。</a:t>
            </a:r>
          </a:p>
        </p:txBody>
      </p:sp>
      <p:sp>
        <p:nvSpPr>
          <p:cNvPr id="27" name="TextBox 3"/>
          <p:cNvSpPr>
            <a:spLocks noChangeArrowheads="1"/>
          </p:cNvSpPr>
          <p:nvPr/>
        </p:nvSpPr>
        <p:spPr bwMode="auto">
          <a:xfrm>
            <a:off x="9350533" y="3231213"/>
            <a:ext cx="15316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新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渠道拓展客户到访，深化体验式营销，促进销售。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86862" y="2348880"/>
            <a:ext cx="2345408" cy="2564628"/>
            <a:chOff x="1956708" y="2972080"/>
            <a:chExt cx="2152956" cy="2354188"/>
          </a:xfrm>
        </p:grpSpPr>
        <p:sp>
          <p:nvSpPr>
            <p:cNvPr id="30" name="椭圆 29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792190" y="2972080"/>
              <a:ext cx="517956" cy="517956"/>
              <a:chOff x="1901864" y="1126514"/>
              <a:chExt cx="517956" cy="517956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901864" y="1126514"/>
                <a:ext cx="517956" cy="517956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文本框 13"/>
              <p:cNvSpPr txBox="1"/>
              <p:nvPr/>
            </p:nvSpPr>
            <p:spPr>
              <a:xfrm>
                <a:off x="1921117" y="1129400"/>
                <a:ext cx="479450" cy="4802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618392" y="2568100"/>
            <a:ext cx="2345408" cy="2636900"/>
            <a:chOff x="1956708" y="3173312"/>
            <a:chExt cx="2152956" cy="2420530"/>
          </a:xfrm>
        </p:grpSpPr>
        <p:sp>
          <p:nvSpPr>
            <p:cNvPr id="54" name="椭圆 53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2784766" y="5067291"/>
              <a:ext cx="517956" cy="526551"/>
              <a:chOff x="1894440" y="3221725"/>
              <a:chExt cx="517956" cy="526551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894440" y="3230320"/>
                <a:ext cx="517956" cy="517956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文本框 13"/>
              <p:cNvSpPr txBox="1"/>
              <p:nvPr/>
            </p:nvSpPr>
            <p:spPr>
              <a:xfrm>
                <a:off x="1909460" y="3221725"/>
                <a:ext cx="479450" cy="4802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261727" y="2348880"/>
            <a:ext cx="2345408" cy="2564628"/>
            <a:chOff x="1956708" y="2972080"/>
            <a:chExt cx="2152956" cy="2354188"/>
          </a:xfrm>
        </p:grpSpPr>
        <p:sp>
          <p:nvSpPr>
            <p:cNvPr id="59" name="椭圆 58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792190" y="2972080"/>
              <a:ext cx="517956" cy="517956"/>
              <a:chOff x="1901864" y="1126514"/>
              <a:chExt cx="517956" cy="517956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901864" y="1126514"/>
                <a:ext cx="517956" cy="517956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文本框 13"/>
              <p:cNvSpPr txBox="1"/>
              <p:nvPr/>
            </p:nvSpPr>
            <p:spPr>
              <a:xfrm>
                <a:off x="1918571" y="1131358"/>
                <a:ext cx="479450" cy="4802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8888784" y="2568100"/>
            <a:ext cx="2345408" cy="2618593"/>
            <a:chOff x="1956708" y="3173312"/>
            <a:chExt cx="2152956" cy="2403725"/>
          </a:xfrm>
        </p:grpSpPr>
        <p:sp>
          <p:nvSpPr>
            <p:cNvPr id="65" name="椭圆 64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2882499" y="5059081"/>
              <a:ext cx="517956" cy="517956"/>
              <a:chOff x="1992173" y="3213515"/>
              <a:chExt cx="517956" cy="517956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1992173" y="3213515"/>
                <a:ext cx="517956" cy="517956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文本框 13"/>
              <p:cNvSpPr txBox="1"/>
              <p:nvPr/>
            </p:nvSpPr>
            <p:spPr>
              <a:xfrm>
                <a:off x="1997492" y="3218360"/>
                <a:ext cx="479450" cy="4802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肆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034622" y="1286863"/>
            <a:ext cx="1788125" cy="178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660005" y="1186358"/>
            <a:ext cx="1008547" cy="1853438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86741" y="4166409"/>
            <a:ext cx="2200745" cy="220074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502843" y="4268380"/>
            <a:ext cx="2122311" cy="212231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15" name="文本框 3"/>
          <p:cNvSpPr txBox="1"/>
          <p:nvPr/>
        </p:nvSpPr>
        <p:spPr>
          <a:xfrm>
            <a:off x="1728539" y="750257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活动前期准备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7" name="椭圆 16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8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2664612" y="2035206"/>
            <a:ext cx="25506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联系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好参加活动的人员；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2664612" y="2827939"/>
            <a:ext cx="20890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准备好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需要的物料；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2664612" y="3584514"/>
            <a:ext cx="4203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提前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购买礼品，分活动礼品和父亲节礼品；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3"/>
          <p:cNvSpPr>
            <a:spLocks noChangeArrowheads="1"/>
          </p:cNvSpPr>
          <p:nvPr/>
        </p:nvSpPr>
        <p:spPr bwMode="auto">
          <a:xfrm>
            <a:off x="2664612" y="4504430"/>
            <a:ext cx="3012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安排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好各项活动的负责人员；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3"/>
          <p:cNvSpPr>
            <a:spLocks noChangeArrowheads="1"/>
          </p:cNvSpPr>
          <p:nvPr/>
        </p:nvSpPr>
        <p:spPr bwMode="auto">
          <a:xfrm>
            <a:off x="2664612" y="5320559"/>
            <a:ext cx="3222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考虑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天气炎热，准备充足的水。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302623" y="1972555"/>
            <a:ext cx="6305545" cy="3736798"/>
            <a:chOff x="5425535" y="1735002"/>
            <a:chExt cx="6305545" cy="3736798"/>
          </a:xfrm>
        </p:grpSpPr>
        <p:sp>
          <p:nvSpPr>
            <p:cNvPr id="34" name="MH_Other_1"/>
            <p:cNvSpPr>
              <a:spLocks noChangeShapeType="1"/>
            </p:cNvSpPr>
            <p:nvPr/>
          </p:nvSpPr>
          <p:spPr bwMode="auto">
            <a:xfrm>
              <a:off x="6044659" y="2003291"/>
              <a:ext cx="0" cy="3466921"/>
            </a:xfrm>
            <a:prstGeom prst="line">
              <a:avLst/>
            </a:prstGeom>
            <a:noFill/>
            <a:ln w="6350" cmpd="sng">
              <a:solidFill>
                <a:srgbClr val="C2C2C2"/>
              </a:solidFill>
              <a:prstDash val="dash"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5" name="MH_Other_2"/>
            <p:cNvSpPr>
              <a:spLocks noChangeShapeType="1"/>
            </p:cNvSpPr>
            <p:nvPr/>
          </p:nvSpPr>
          <p:spPr bwMode="auto">
            <a:xfrm>
              <a:off x="6041485" y="2273164"/>
              <a:ext cx="5689595" cy="0"/>
            </a:xfrm>
            <a:prstGeom prst="line">
              <a:avLst/>
            </a:prstGeom>
            <a:noFill/>
            <a:ln w="6350" cap="rnd">
              <a:solidFill>
                <a:srgbClr val="C2C2C2"/>
              </a:solidFill>
              <a:prstDash val="dash"/>
              <a:round/>
              <a:headEnd type="oval" w="sm" len="sm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6" name="MH_Other_3"/>
            <p:cNvSpPr>
              <a:spLocks noChangeShapeType="1"/>
            </p:cNvSpPr>
            <p:nvPr/>
          </p:nvSpPr>
          <p:spPr bwMode="auto">
            <a:xfrm>
              <a:off x="6041485" y="3125652"/>
              <a:ext cx="5689595" cy="0"/>
            </a:xfrm>
            <a:prstGeom prst="line">
              <a:avLst/>
            </a:prstGeom>
            <a:noFill/>
            <a:ln w="6350" cap="rnd">
              <a:solidFill>
                <a:srgbClr val="C2C2C2"/>
              </a:solidFill>
              <a:prstDash val="dash"/>
              <a:round/>
              <a:headEnd type="oval" w="sm" len="sm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7" name="MH_Other_4"/>
            <p:cNvSpPr>
              <a:spLocks noChangeShapeType="1"/>
            </p:cNvSpPr>
            <p:nvPr/>
          </p:nvSpPr>
          <p:spPr bwMode="auto">
            <a:xfrm flipV="1">
              <a:off x="6041485" y="3933689"/>
              <a:ext cx="5689595" cy="0"/>
            </a:xfrm>
            <a:prstGeom prst="line">
              <a:avLst/>
            </a:prstGeom>
            <a:noFill/>
            <a:ln w="6350" cap="rnd">
              <a:solidFill>
                <a:srgbClr val="C2C2C2"/>
              </a:solidFill>
              <a:prstDash val="dash"/>
              <a:round/>
              <a:headEnd type="oval" w="sm" len="sm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8" name="MH_Other_5"/>
            <p:cNvSpPr>
              <a:spLocks noChangeShapeType="1"/>
            </p:cNvSpPr>
            <p:nvPr/>
          </p:nvSpPr>
          <p:spPr bwMode="auto">
            <a:xfrm flipV="1">
              <a:off x="6041485" y="4760777"/>
              <a:ext cx="5689595" cy="0"/>
            </a:xfrm>
            <a:prstGeom prst="line">
              <a:avLst/>
            </a:prstGeom>
            <a:noFill/>
            <a:ln w="6350" cap="rnd">
              <a:solidFill>
                <a:srgbClr val="C2C2C2"/>
              </a:solidFill>
              <a:prstDash val="dash"/>
              <a:round/>
              <a:headEnd type="oval" w="sm" len="sm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9" name="MH_Other_6"/>
            <p:cNvSpPr/>
            <p:nvPr/>
          </p:nvSpPr>
          <p:spPr bwMode="gray">
            <a:xfrm>
              <a:off x="5496972" y="2017577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MH_Other_7"/>
            <p:cNvSpPr>
              <a:spLocks noChangeArrowheads="1"/>
            </p:cNvSpPr>
            <p:nvPr/>
          </p:nvSpPr>
          <p:spPr bwMode="gray">
            <a:xfrm>
              <a:off x="5425535" y="1735002"/>
              <a:ext cx="1230313" cy="392112"/>
            </a:xfrm>
            <a:prstGeom prst="roundRect">
              <a:avLst>
                <a:gd name="adj" fmla="val 8924"/>
              </a:avLst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第一步</a:t>
              </a:r>
              <a:endParaRPr lang="en-US" altLang="zh-CN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MH_Other_8"/>
            <p:cNvSpPr/>
            <p:nvPr/>
          </p:nvSpPr>
          <p:spPr bwMode="gray">
            <a:xfrm>
              <a:off x="5496972" y="2833552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MH_Other_9"/>
            <p:cNvSpPr>
              <a:spLocks noChangeArrowheads="1"/>
            </p:cNvSpPr>
            <p:nvPr/>
          </p:nvSpPr>
          <p:spPr bwMode="gray">
            <a:xfrm>
              <a:off x="5425535" y="2550977"/>
              <a:ext cx="1230313" cy="392112"/>
            </a:xfrm>
            <a:prstGeom prst="roundRect">
              <a:avLst>
                <a:gd name="adj" fmla="val 9785"/>
              </a:avLst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第二步</a:t>
              </a:r>
              <a:endParaRPr lang="en-US" altLang="zh-CN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MH_Other_10"/>
            <p:cNvSpPr/>
            <p:nvPr/>
          </p:nvSpPr>
          <p:spPr bwMode="gray">
            <a:xfrm>
              <a:off x="5496972" y="3649527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MH_Other_11"/>
            <p:cNvSpPr>
              <a:spLocks noChangeArrowheads="1"/>
            </p:cNvSpPr>
            <p:nvPr/>
          </p:nvSpPr>
          <p:spPr bwMode="gray">
            <a:xfrm>
              <a:off x="5425535" y="3366952"/>
              <a:ext cx="1230313" cy="392112"/>
            </a:xfrm>
            <a:prstGeom prst="roundRect">
              <a:avLst>
                <a:gd name="adj" fmla="val 8064"/>
              </a:avLst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第三步</a:t>
              </a:r>
              <a:endParaRPr lang="en-US" altLang="zh-CN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MH_Other_12"/>
            <p:cNvSpPr/>
            <p:nvPr/>
          </p:nvSpPr>
          <p:spPr bwMode="gray">
            <a:xfrm>
              <a:off x="5496972" y="4465502"/>
              <a:ext cx="1085850" cy="188912"/>
            </a:xfrm>
            <a:custGeom>
              <a:avLst/>
              <a:gdLst>
                <a:gd name="T0" fmla="*/ 3937 w 1120"/>
                <a:gd name="T1" fmla="*/ 15 h 252"/>
                <a:gd name="T2" fmla="*/ 3920 w 1120"/>
                <a:gd name="T3" fmla="*/ 15 h 252"/>
                <a:gd name="T4" fmla="*/ 3863 w 1120"/>
                <a:gd name="T5" fmla="*/ 15 h 252"/>
                <a:gd name="T6" fmla="*/ 3776 w 1120"/>
                <a:gd name="T7" fmla="*/ 14 h 252"/>
                <a:gd name="T8" fmla="*/ 3650 w 1120"/>
                <a:gd name="T9" fmla="*/ 14 h 252"/>
                <a:gd name="T10" fmla="*/ 3488 w 1120"/>
                <a:gd name="T11" fmla="*/ 13 h 252"/>
                <a:gd name="T12" fmla="*/ 3300 w 1120"/>
                <a:gd name="T13" fmla="*/ 13 h 252"/>
                <a:gd name="T14" fmla="*/ 3079 w 1120"/>
                <a:gd name="T15" fmla="*/ 13 h 252"/>
                <a:gd name="T16" fmla="*/ 2830 w 1120"/>
                <a:gd name="T17" fmla="*/ 11 h 252"/>
                <a:gd name="T18" fmla="*/ 2567 w 1120"/>
                <a:gd name="T19" fmla="*/ 11 h 252"/>
                <a:gd name="T20" fmla="*/ 2271 w 1120"/>
                <a:gd name="T21" fmla="*/ 11 h 252"/>
                <a:gd name="T22" fmla="*/ 1950 w 1120"/>
                <a:gd name="T23" fmla="*/ 11 h 252"/>
                <a:gd name="T24" fmla="*/ 1636 w 1120"/>
                <a:gd name="T25" fmla="*/ 11 h 252"/>
                <a:gd name="T26" fmla="*/ 1347 w 1120"/>
                <a:gd name="T27" fmla="*/ 11 h 252"/>
                <a:gd name="T28" fmla="*/ 1082 w 1120"/>
                <a:gd name="T29" fmla="*/ 11 h 252"/>
                <a:gd name="T30" fmla="*/ 837 w 1120"/>
                <a:gd name="T31" fmla="*/ 13 h 252"/>
                <a:gd name="T32" fmla="*/ 628 w 1120"/>
                <a:gd name="T33" fmla="*/ 13 h 252"/>
                <a:gd name="T34" fmla="*/ 444 w 1120"/>
                <a:gd name="T35" fmla="*/ 13 h 252"/>
                <a:gd name="T36" fmla="*/ 286 w 1120"/>
                <a:gd name="T37" fmla="*/ 14 h 252"/>
                <a:gd name="T38" fmla="*/ 162 w 1120"/>
                <a:gd name="T39" fmla="*/ 14 h 252"/>
                <a:gd name="T40" fmla="*/ 69 w 1120"/>
                <a:gd name="T41" fmla="*/ 15 h 252"/>
                <a:gd name="T42" fmla="*/ 20 w 1120"/>
                <a:gd name="T43" fmla="*/ 15 h 252"/>
                <a:gd name="T44" fmla="*/ 0 w 1120"/>
                <a:gd name="T45" fmla="*/ 15 h 252"/>
                <a:gd name="T46" fmla="*/ 0 w 1120"/>
                <a:gd name="T47" fmla="*/ 4 h 252"/>
                <a:gd name="T48" fmla="*/ 1966 w 1120"/>
                <a:gd name="T49" fmla="*/ 0 h 252"/>
                <a:gd name="T50" fmla="*/ 3937 w 1120"/>
                <a:gd name="T51" fmla="*/ 4 h 252"/>
                <a:gd name="T52" fmla="*/ 3937 w 1120"/>
                <a:gd name="T53" fmla="*/ 15 h 252"/>
                <a:gd name="T54" fmla="*/ 3937 w 1120"/>
                <a:gd name="T55" fmla="*/ 1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6" name="MH_Other_13"/>
            <p:cNvSpPr>
              <a:spLocks noChangeArrowheads="1"/>
            </p:cNvSpPr>
            <p:nvPr/>
          </p:nvSpPr>
          <p:spPr bwMode="gray">
            <a:xfrm>
              <a:off x="5425535" y="4182927"/>
              <a:ext cx="1230313" cy="392112"/>
            </a:xfrm>
            <a:prstGeom prst="roundRect">
              <a:avLst>
                <a:gd name="adj" fmla="val 9785"/>
              </a:avLst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第四步</a:t>
              </a:r>
              <a:endParaRPr lang="en-US" altLang="zh-CN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1" name="MH_Other_5"/>
            <p:cNvSpPr>
              <a:spLocks noChangeShapeType="1"/>
            </p:cNvSpPr>
            <p:nvPr/>
          </p:nvSpPr>
          <p:spPr bwMode="auto">
            <a:xfrm flipV="1">
              <a:off x="6041485" y="5471800"/>
              <a:ext cx="5565643" cy="0"/>
            </a:xfrm>
            <a:prstGeom prst="line">
              <a:avLst/>
            </a:prstGeom>
            <a:noFill/>
            <a:ln w="6350" cap="rnd">
              <a:solidFill>
                <a:srgbClr val="C2C2C2"/>
              </a:solidFill>
              <a:prstDash val="dash"/>
              <a:round/>
              <a:headEnd type="oval" w="sm" len="sm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2" name="MH_Other_12"/>
            <p:cNvSpPr/>
            <p:nvPr/>
          </p:nvSpPr>
          <p:spPr bwMode="gray">
            <a:xfrm>
              <a:off x="5496972" y="5267672"/>
              <a:ext cx="1085850" cy="188912"/>
            </a:xfrm>
            <a:custGeom>
              <a:avLst/>
              <a:gdLst>
                <a:gd name="T0" fmla="*/ 3937 w 1120"/>
                <a:gd name="T1" fmla="*/ 15 h 252"/>
                <a:gd name="T2" fmla="*/ 3920 w 1120"/>
                <a:gd name="T3" fmla="*/ 15 h 252"/>
                <a:gd name="T4" fmla="*/ 3863 w 1120"/>
                <a:gd name="T5" fmla="*/ 15 h 252"/>
                <a:gd name="T6" fmla="*/ 3776 w 1120"/>
                <a:gd name="T7" fmla="*/ 14 h 252"/>
                <a:gd name="T8" fmla="*/ 3650 w 1120"/>
                <a:gd name="T9" fmla="*/ 14 h 252"/>
                <a:gd name="T10" fmla="*/ 3488 w 1120"/>
                <a:gd name="T11" fmla="*/ 13 h 252"/>
                <a:gd name="T12" fmla="*/ 3300 w 1120"/>
                <a:gd name="T13" fmla="*/ 13 h 252"/>
                <a:gd name="T14" fmla="*/ 3079 w 1120"/>
                <a:gd name="T15" fmla="*/ 13 h 252"/>
                <a:gd name="T16" fmla="*/ 2830 w 1120"/>
                <a:gd name="T17" fmla="*/ 11 h 252"/>
                <a:gd name="T18" fmla="*/ 2567 w 1120"/>
                <a:gd name="T19" fmla="*/ 11 h 252"/>
                <a:gd name="T20" fmla="*/ 2271 w 1120"/>
                <a:gd name="T21" fmla="*/ 11 h 252"/>
                <a:gd name="T22" fmla="*/ 1950 w 1120"/>
                <a:gd name="T23" fmla="*/ 11 h 252"/>
                <a:gd name="T24" fmla="*/ 1636 w 1120"/>
                <a:gd name="T25" fmla="*/ 11 h 252"/>
                <a:gd name="T26" fmla="*/ 1347 w 1120"/>
                <a:gd name="T27" fmla="*/ 11 h 252"/>
                <a:gd name="T28" fmla="*/ 1082 w 1120"/>
                <a:gd name="T29" fmla="*/ 11 h 252"/>
                <a:gd name="T30" fmla="*/ 837 w 1120"/>
                <a:gd name="T31" fmla="*/ 13 h 252"/>
                <a:gd name="T32" fmla="*/ 628 w 1120"/>
                <a:gd name="T33" fmla="*/ 13 h 252"/>
                <a:gd name="T34" fmla="*/ 444 w 1120"/>
                <a:gd name="T35" fmla="*/ 13 h 252"/>
                <a:gd name="T36" fmla="*/ 286 w 1120"/>
                <a:gd name="T37" fmla="*/ 14 h 252"/>
                <a:gd name="T38" fmla="*/ 162 w 1120"/>
                <a:gd name="T39" fmla="*/ 14 h 252"/>
                <a:gd name="T40" fmla="*/ 69 w 1120"/>
                <a:gd name="T41" fmla="*/ 15 h 252"/>
                <a:gd name="T42" fmla="*/ 20 w 1120"/>
                <a:gd name="T43" fmla="*/ 15 h 252"/>
                <a:gd name="T44" fmla="*/ 0 w 1120"/>
                <a:gd name="T45" fmla="*/ 15 h 252"/>
                <a:gd name="T46" fmla="*/ 0 w 1120"/>
                <a:gd name="T47" fmla="*/ 4 h 252"/>
                <a:gd name="T48" fmla="*/ 1966 w 1120"/>
                <a:gd name="T49" fmla="*/ 0 h 252"/>
                <a:gd name="T50" fmla="*/ 3937 w 1120"/>
                <a:gd name="T51" fmla="*/ 4 h 252"/>
                <a:gd name="T52" fmla="*/ 3937 w 1120"/>
                <a:gd name="T53" fmla="*/ 15 h 252"/>
                <a:gd name="T54" fmla="*/ 3937 w 1120"/>
                <a:gd name="T55" fmla="*/ 1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3" name="MH_Other_13"/>
            <p:cNvSpPr>
              <a:spLocks noChangeArrowheads="1"/>
            </p:cNvSpPr>
            <p:nvPr/>
          </p:nvSpPr>
          <p:spPr bwMode="gray">
            <a:xfrm>
              <a:off x="5425535" y="4985097"/>
              <a:ext cx="1230313" cy="392112"/>
            </a:xfrm>
            <a:prstGeom prst="roundRect">
              <a:avLst>
                <a:gd name="adj" fmla="val 9785"/>
              </a:avLst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第五步</a:t>
              </a:r>
              <a:endParaRPr lang="en-US" altLang="zh-CN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43149" y="50339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74" name="TextBox 2"/>
          <p:cNvSpPr>
            <a:spLocks noChangeArrowheads="1"/>
          </p:cNvSpPr>
          <p:nvPr/>
        </p:nvSpPr>
        <p:spPr bwMode="auto">
          <a:xfrm>
            <a:off x="4214662" y="4703155"/>
            <a:ext cx="540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ln w="19050"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父亲节主题</a:t>
            </a:r>
            <a:r>
              <a:rPr lang="zh-CN" altLang="en-US" sz="3200" b="1" dirty="0" smtClean="0">
                <a:ln w="19050"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活动节目</a:t>
            </a:r>
            <a:r>
              <a:rPr lang="zh-CN" altLang="en-US" sz="3200" b="1" dirty="0">
                <a:ln w="19050"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推荐以及具体活动安排</a:t>
            </a:r>
            <a:r>
              <a:rPr lang="en-US" altLang="zh-CN" sz="3200" b="1" dirty="0">
                <a:ln w="19050"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(2019.6.15)</a:t>
            </a:r>
            <a:endParaRPr lang="zh-CN" altLang="en-US" sz="3200" b="1" dirty="0">
              <a:ln w="19050"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5" name="文本框 3"/>
          <p:cNvSpPr txBox="1"/>
          <p:nvPr/>
        </p:nvSpPr>
        <p:spPr>
          <a:xfrm>
            <a:off x="1728539" y="750257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活动前期准备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7" name="椭圆 16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8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6437" y="1142543"/>
            <a:ext cx="8856103" cy="5476308"/>
            <a:chOff x="236458" y="1104843"/>
            <a:chExt cx="8856103" cy="54763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331921" y="1681050"/>
              <a:ext cx="5760640" cy="301951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36458" y="1104843"/>
              <a:ext cx="5476308" cy="54763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2648712" y="-2667000"/>
            <a:ext cx="6894576" cy="12192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23" name="矩形 22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52027" y="2152034"/>
            <a:ext cx="4326630" cy="2579739"/>
            <a:chOff x="2634353" y="1734247"/>
            <a:chExt cx="2192719" cy="1757204"/>
          </a:xfrm>
        </p:grpSpPr>
        <p:sp>
          <p:nvSpPr>
            <p:cNvPr id="20" name="文本框 3"/>
            <p:cNvSpPr txBox="1"/>
            <p:nvPr/>
          </p:nvSpPr>
          <p:spPr>
            <a:xfrm>
              <a:off x="2940165" y="1734247"/>
              <a:ext cx="1886907" cy="754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defRPr sz="3600" b="1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卡通" panose="03000509000000000000" pitchFamily="65" charset="-122"/>
                  <a:ea typeface="迷你简卡通" panose="03000509000000000000" pitchFamily="65" charset="-122"/>
                </a:defRPr>
              </a:lvl1pPr>
              <a:lvl2pPr algn="ctr" eaLnBrk="0" hangingPunct="0"/>
              <a:lvl3pPr algn="ctr" eaLnBrk="0" hangingPunct="0"/>
              <a:lvl4pPr algn="ctr" eaLnBrk="0" hangingPunct="0"/>
              <a:lvl5pPr algn="ctr" eaLnBrk="0" hangingPunct="0"/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9pPr>
            </a:lstStyle>
            <a:p>
              <a:r>
                <a:rPr lang="zh-CN" altLang="en-US" sz="6600" dirty="0" smtClean="0">
                  <a:ln w="19050">
                    <a:solidFill>
                      <a:srgbClr val="30347C"/>
                    </a:solidFill>
                  </a:ln>
                  <a:effectLst/>
                  <a:latin typeface="+mn-lt"/>
                  <a:ea typeface="+mn-ea"/>
                  <a:cs typeface="+mn-ea"/>
                  <a:sym typeface="+mn-lt"/>
                </a:rPr>
                <a:t>活动安排</a:t>
              </a:r>
              <a:endParaRPr lang="zh-CN" altLang="en-US" sz="6600" dirty="0">
                <a:ln w="19050">
                  <a:solidFill>
                    <a:srgbClr val="30347C"/>
                  </a:solidFill>
                </a:ln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2634353" y="2548054"/>
              <a:ext cx="2153109" cy="9433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cs typeface="+mn-ea"/>
                  <a:sym typeface="+mn-lt"/>
                </a:rPr>
                <a:t>请在此处添加详细描述文本，尽量与标题文本语言风格相符合请在此处添加详细描述文本，尽量与标题文本语言风格相符合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72752" y="-750582"/>
            <a:ext cx="7950505" cy="79505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649240" y="2229163"/>
            <a:ext cx="995508" cy="995508"/>
            <a:chOff x="1810574" y="1077382"/>
            <a:chExt cx="678095" cy="678095"/>
          </a:xfrm>
        </p:grpSpPr>
        <p:sp>
          <p:nvSpPr>
            <p:cNvPr id="18" name="椭圆 17"/>
            <p:cNvSpPr/>
            <p:nvPr/>
          </p:nvSpPr>
          <p:spPr>
            <a:xfrm>
              <a:off x="1810574" y="1077382"/>
              <a:ext cx="678095" cy="678095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95155" y="1137269"/>
              <a:ext cx="479450" cy="5241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4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04112" y="4796288"/>
            <a:ext cx="3862214" cy="2010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41535" y="46035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1535" y="1536154"/>
            <a:ext cx="11089232" cy="3009246"/>
            <a:chOff x="-7897" y="1511843"/>
            <a:chExt cx="12458801" cy="3380902"/>
          </a:xfrm>
        </p:grpSpPr>
        <p:sp>
          <p:nvSpPr>
            <p:cNvPr id="44" name="矩形 43"/>
            <p:cNvSpPr/>
            <p:nvPr/>
          </p:nvSpPr>
          <p:spPr>
            <a:xfrm rot="292558">
              <a:off x="3595750" y="2190201"/>
              <a:ext cx="2311400" cy="2702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21342450">
              <a:off x="6059916" y="2179643"/>
              <a:ext cx="2311400" cy="2649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389709">
              <a:off x="8503057" y="2150169"/>
              <a:ext cx="2311400" cy="267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7897" y="1511843"/>
              <a:ext cx="12458801" cy="981936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 rot="321590">
              <a:off x="3765921" y="2421848"/>
              <a:ext cx="1992402" cy="1977679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21315759">
              <a:off x="6214410" y="2407556"/>
              <a:ext cx="1992402" cy="1977679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430459">
              <a:off x="8683666" y="2399830"/>
              <a:ext cx="1992402" cy="1977679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21089853">
              <a:off x="1250347" y="2253454"/>
              <a:ext cx="2311400" cy="2598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21099082">
              <a:off x="1400042" y="2457122"/>
              <a:ext cx="1992402" cy="1977679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78" name="TextBox 2"/>
          <p:cNvSpPr>
            <a:spLocks noChangeArrowheads="1"/>
          </p:cNvSpPr>
          <p:nvPr/>
        </p:nvSpPr>
        <p:spPr bwMode="auto">
          <a:xfrm>
            <a:off x="2486892" y="4804682"/>
            <a:ext cx="435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老爸</a:t>
            </a:r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，我想对你说</a:t>
            </a:r>
          </a:p>
        </p:txBody>
      </p:sp>
      <p:sp>
        <p:nvSpPr>
          <p:cNvPr id="2079" name="TextBox 3"/>
          <p:cNvSpPr>
            <a:spLocks noChangeArrowheads="1"/>
          </p:cNvSpPr>
          <p:nvPr/>
        </p:nvSpPr>
        <p:spPr bwMode="auto">
          <a:xfrm>
            <a:off x="1828107" y="5382395"/>
            <a:ext cx="7735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父亲用坚实的肩膀把我们托起，让我们拥有了更广阔的天空，让我们看得更高、更远，而不善言辞的你，却只是默默的关注着，时刻告诫着儿女，第一个脚印都要踏实清澈。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/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53533" y="4812823"/>
            <a:ext cx="1797050" cy="568096"/>
            <a:chOff x="2092325" y="3172055"/>
            <a:chExt cx="1797050" cy="568096"/>
          </a:xfrm>
        </p:grpSpPr>
        <p:sp>
          <p:nvSpPr>
            <p:cNvPr id="21" name="MH_SubTitle_1"/>
            <p:cNvSpPr/>
            <p:nvPr/>
          </p:nvSpPr>
          <p:spPr>
            <a:xfrm>
              <a:off x="2092325" y="3176589"/>
              <a:ext cx="1797050" cy="433387"/>
            </a:xfrm>
            <a:prstGeom prst="rect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1"/>
            <p:cNvSpPr/>
            <p:nvPr/>
          </p:nvSpPr>
          <p:spPr>
            <a:xfrm flipH="1" flipV="1">
              <a:off x="2092325" y="3609976"/>
              <a:ext cx="185738" cy="130175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2325" y="3172055"/>
              <a:ext cx="1797050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活动一：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0"/>
      <p:bldP spid="20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6460"/>
  <p:tag name="AS_OS" val="Microsoft Windows NT 6.1.7601 Service Pack 1"/>
  <p:tag name="AS_RELEASE_DATE" val="2016.09.30"/>
  <p:tag name="AS_TITLE" val="Aspose.Slides for .NET 2.0"/>
  <p:tag name="AS_VERSION" val="16.9.0.0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17b587a-fa77-46fd-8218-99b45ab84248}"/>
</p:tagLst>
</file>

<file path=ppt/theme/theme1.xml><?xml version="1.0" encoding="utf-8"?>
<a:theme xmlns:a="http://schemas.openxmlformats.org/drawingml/2006/main" name=" 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ty1isrs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1409</Words>
  <Application>Microsoft Office PowerPoint</Application>
  <PresentationFormat>宽屏</PresentationFormat>
  <Paragraphs>204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cp:lastPrinted>2019-03-10T00:19:00Z</cp:lastPrinted>
  <dcterms:created xsi:type="dcterms:W3CDTF">2022-03-09T06:10:00Z</dcterms:created>
  <dcterms:modified xsi:type="dcterms:W3CDTF">2023-01-10T10:02:04Z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A5760DAEDC4B4CAF8F05F419C9F84B4A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