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1FF57-5583-4ED1-B1D4-A1D31FD0561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E2EAE-9FE9-44D1-A301-50C4A7A60E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7F4F82-9C63-4C9F-8843-81113EC7B47A}" type="slidenum">
              <a:rPr lang="zh-CN" altLang="zh-CN" smtClean="0">
                <a:solidFill>
                  <a:prstClr val="black"/>
                </a:solidFill>
              </a:rPr>
              <a:t>5</a:t>
            </a:fld>
            <a:endParaRPr lang="zh-CN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A99373-2957-44CD-8B75-BFAF2EBBE4A2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904EB-FC81-4CF4-BA53-9A027D3DAB4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570E8E-3BEF-410B-AEA5-A188CAC54A53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27F3D-88D3-428D-9329-10B7FA12405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EFBC34-A4D3-4EAB-8F4C-A74235EB481B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F4C8E-EEB1-4B3F-8E9B-D26F82353C5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0767EE-F228-4F7A-97C4-02441FF9AE3D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B7B75-24E1-4740-AF26-1045479486D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0256F1-6561-4840-A53C-9E24917CD92C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1970A-4B0B-4895-AFB2-A14EA09E954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91546A-D648-4CEB-8785-32BDEDCBAFD1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7AEB7-DC4E-48AE-B7FF-E8DC9DBCCDB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D08778-F482-46E5-963F-3D0C7CCB503F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78A5B-3D8E-4642-80E3-DD12AF608E9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55AA54-A533-49AA-8D7F-02308A3FC315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DB866-E719-48EE-BC28-5E05F4BD2CF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147FB3-3161-4A86-9201-AAE457D5EA56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15D67-E000-437E-8146-6C8C5C4B0C9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E6D898-2EE2-4D34-9495-EE622291DDE7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84EBE-5262-4030-BAD2-4328160EB35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9ABFF6-A95A-4536-97D0-F91F5C196C34}" type="datetimeFigureOut">
              <a:rPr lang="zh-CN" altLang="en-US">
                <a:solidFill>
                  <a:srgbClr val="000000"/>
                </a:solidFill>
              </a:rPr>
              <a:t>2023-01-16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70137D-3B58-456A-8E60-D6B4AE15E7F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10" Type="http://schemas.openxmlformats.org/officeDocument/2006/relationships/image" Target="../media/image62.png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8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12" Type="http://schemas.openxmlformats.org/officeDocument/2006/relationships/image" Target="../media/image77.wmf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wmf"/><Relationship Id="rId11" Type="http://schemas.openxmlformats.org/officeDocument/2006/relationships/image" Target="../media/image76.wmf"/><Relationship Id="rId5" Type="http://schemas.openxmlformats.org/officeDocument/2006/relationships/image" Target="../media/image70.wmf"/><Relationship Id="rId15" Type="http://schemas.openxmlformats.org/officeDocument/2006/relationships/image" Target="../media/image80.wmf"/><Relationship Id="rId10" Type="http://schemas.openxmlformats.org/officeDocument/2006/relationships/image" Target="../media/image75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Relationship Id="rId14" Type="http://schemas.openxmlformats.org/officeDocument/2006/relationships/image" Target="../media/image79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7" Type="http://schemas.openxmlformats.org/officeDocument/2006/relationships/image" Target="../media/image87.GIF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24.wmf"/><Relationship Id="rId3" Type="http://schemas.openxmlformats.org/officeDocument/2006/relationships/image" Target="../media/image18.wmf"/><Relationship Id="rId7" Type="http://schemas.openxmlformats.org/officeDocument/2006/relationships/image" Target="../media/image27.wmf"/><Relationship Id="rId12" Type="http://schemas.openxmlformats.org/officeDocument/2006/relationships/image" Target="../media/image26.wmf"/><Relationship Id="rId2" Type="http://schemas.openxmlformats.org/officeDocument/2006/relationships/image" Target="../media/image8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wmf"/><Relationship Id="rId11" Type="http://schemas.openxmlformats.org/officeDocument/2006/relationships/image" Target="../media/image25.wmf"/><Relationship Id="rId5" Type="http://schemas.openxmlformats.org/officeDocument/2006/relationships/image" Target="../media/image20.wmf"/><Relationship Id="rId10" Type="http://schemas.openxmlformats.org/officeDocument/2006/relationships/image" Target="../media/image30.wmf"/><Relationship Id="rId4" Type="http://schemas.openxmlformats.org/officeDocument/2006/relationships/image" Target="../media/image19.wmf"/><Relationship Id="rId9" Type="http://schemas.openxmlformats.org/officeDocument/2006/relationships/image" Target="../media/image29.wmf"/><Relationship Id="rId14" Type="http://schemas.openxmlformats.org/officeDocument/2006/relationships/image" Target="../media/image8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4.jpeg"/><Relationship Id="rId5" Type="http://schemas.openxmlformats.org/officeDocument/2006/relationships/image" Target="../media/image93.jpeg"/><Relationship Id="rId4" Type="http://schemas.openxmlformats.org/officeDocument/2006/relationships/image" Target="../media/image92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wmf"/><Relationship Id="rId11" Type="http://schemas.openxmlformats.org/officeDocument/2006/relationships/image" Target="../media/image96.png"/><Relationship Id="rId5" Type="http://schemas.openxmlformats.org/officeDocument/2006/relationships/image" Target="../media/image57.wmf"/><Relationship Id="rId10" Type="http://schemas.openxmlformats.org/officeDocument/2006/relationships/image" Target="../media/image62.png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jpeg"/><Relationship Id="rId2" Type="http://schemas.openxmlformats.org/officeDocument/2006/relationships/image" Target="../media/image9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8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12" Type="http://schemas.openxmlformats.org/officeDocument/2006/relationships/image" Target="../media/image77.wmf"/><Relationship Id="rId2" Type="http://schemas.openxmlformats.org/officeDocument/2006/relationships/image" Target="../media/image98.png"/><Relationship Id="rId16" Type="http://schemas.openxmlformats.org/officeDocument/2006/relationships/image" Target="../media/image9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wmf"/><Relationship Id="rId11" Type="http://schemas.openxmlformats.org/officeDocument/2006/relationships/image" Target="../media/image76.wmf"/><Relationship Id="rId5" Type="http://schemas.openxmlformats.org/officeDocument/2006/relationships/image" Target="../media/image70.wmf"/><Relationship Id="rId15" Type="http://schemas.openxmlformats.org/officeDocument/2006/relationships/image" Target="../media/image80.wmf"/><Relationship Id="rId10" Type="http://schemas.openxmlformats.org/officeDocument/2006/relationships/image" Target="../media/image75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Relationship Id="rId14" Type="http://schemas.openxmlformats.org/officeDocument/2006/relationships/image" Target="../media/image7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9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2.png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png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31.GI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jpeg"/><Relationship Id="rId4" Type="http://schemas.openxmlformats.org/officeDocument/2006/relationships/image" Target="../media/image5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WordArt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1" y="1772816"/>
            <a:ext cx="7344815" cy="197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2687697" y="481854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/>
          </p:cNvSpPr>
          <p:nvPr/>
        </p:nvSpPr>
        <p:spPr bwMode="auto">
          <a:xfrm>
            <a:off x="395288" y="549275"/>
            <a:ext cx="23399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</a:rPr>
              <a:t>归纳总结：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65088" y="1504950"/>
            <a:ext cx="54879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6600"/>
                </a:solidFill>
              </a:rPr>
              <a:t>同分母分式加减的基本步骤：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0" y="2276475"/>
            <a:ext cx="9144000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/>
          </p:cNvSpPr>
          <p:nvPr/>
        </p:nvSpPr>
        <p:spPr bwMode="auto">
          <a:xfrm>
            <a:off x="1692275" y="836613"/>
            <a:ext cx="48958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FFCC00"/>
                </a:solidFill>
                <a:latin typeface="宋体" panose="02010600030101010101" pitchFamily="2" charset="-122"/>
              </a:rPr>
              <a:t>作业布置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692275" y="2924175"/>
            <a:ext cx="4103688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课本 </a:t>
            </a:r>
            <a:r>
              <a:rPr lang="zh-CN" altLang="zh-CN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P68      A</a:t>
            </a:r>
            <a:r>
              <a:rPr lang="zh-CN" alt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组</a:t>
            </a:r>
            <a:r>
              <a:rPr lang="zh-CN" altLang="zh-CN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zh-CN" alt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题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</a:t>
            </a:r>
            <a:r>
              <a:rPr lang="zh-CN" altLang="zh-CN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zh-CN" alt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组</a:t>
            </a:r>
            <a:r>
              <a:rPr lang="zh-CN" altLang="zh-CN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zh-CN" alt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题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488" y="557114"/>
            <a:ext cx="8675984" cy="1081088"/>
          </a:xfrm>
        </p:spPr>
        <p:txBody>
          <a:bodyPr/>
          <a:lstStyle/>
          <a:p>
            <a:r>
              <a:rPr lang="zh-CN" altLang="zh-CN" b="1" dirty="0">
                <a:solidFill>
                  <a:srgbClr val="FF00FF"/>
                </a:solidFill>
              </a:rPr>
              <a:t>·</a:t>
            </a:r>
            <a:r>
              <a:rPr lang="zh-CN" altLang="en-US" b="1" dirty="0">
                <a:solidFill>
                  <a:srgbClr val="FF00FF"/>
                </a:solidFill>
              </a:rPr>
              <a:t>回顾：同分母的分式加减法法则</a:t>
            </a:r>
            <a:r>
              <a:rPr lang="zh-CN" altLang="en-US" dirty="0"/>
              <a:t> 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2997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 sz="1800" b="0">
              <a:solidFill>
                <a:srgbClr val="000000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2946400"/>
            <a:ext cx="873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zh-CN">
                <a:solidFill>
                  <a:srgbClr val="000000"/>
                </a:solidFill>
              </a:rPr>
              <a:t>       </a:t>
            </a:r>
            <a:endParaRPr lang="zh-CN" altLang="zh-CN" sz="3200">
              <a:solidFill>
                <a:srgbClr val="0000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9512" y="2492896"/>
            <a:ext cx="8823325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zh-CN" sz="3600" dirty="0">
                <a:solidFill>
                  <a:srgbClr val="000000"/>
                </a:solidFill>
              </a:rPr>
              <a:t>     </a:t>
            </a:r>
            <a:r>
              <a:rPr lang="zh-CN" altLang="en-US" sz="3600" dirty="0">
                <a:solidFill>
                  <a:srgbClr val="3333FF"/>
                </a:solidFill>
              </a:rPr>
              <a:t>从甲地到乙地有两条路，每条路都是</a:t>
            </a:r>
            <a:r>
              <a:rPr lang="zh-CN" altLang="zh-CN" sz="3600" dirty="0">
                <a:solidFill>
                  <a:srgbClr val="3333FF"/>
                </a:solidFill>
              </a:rPr>
              <a:t>3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FF"/>
                </a:solidFill>
              </a:rPr>
              <a:t>千米，其中第一条是平路，第二条有</a:t>
            </a:r>
            <a:r>
              <a:rPr lang="zh-CN" altLang="zh-CN" sz="3600" dirty="0">
                <a:solidFill>
                  <a:srgbClr val="3333FF"/>
                </a:solidFill>
              </a:rPr>
              <a:t>1</a:t>
            </a:r>
            <a:r>
              <a:rPr lang="zh-CN" altLang="en-US" sz="3600" dirty="0">
                <a:solidFill>
                  <a:srgbClr val="3333FF"/>
                </a:solidFill>
              </a:rPr>
              <a:t>千米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FF"/>
                </a:solidFill>
              </a:rPr>
              <a:t>的上坡路、</a:t>
            </a:r>
            <a:r>
              <a:rPr lang="zh-CN" altLang="zh-CN" sz="3600" dirty="0">
                <a:solidFill>
                  <a:srgbClr val="3333FF"/>
                </a:solidFill>
              </a:rPr>
              <a:t>2</a:t>
            </a:r>
            <a:r>
              <a:rPr lang="zh-CN" altLang="en-US" sz="3600" dirty="0">
                <a:solidFill>
                  <a:srgbClr val="3333FF"/>
                </a:solidFill>
              </a:rPr>
              <a:t>千米的下坡路，小丽在上坡路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FF"/>
                </a:solidFill>
              </a:rPr>
              <a:t>上的骑车速度为</a:t>
            </a:r>
            <a:r>
              <a:rPr lang="zh-CN" altLang="zh-CN" sz="3600" dirty="0">
                <a:solidFill>
                  <a:srgbClr val="3333FF"/>
                </a:solidFill>
              </a:rPr>
              <a:t>v</a:t>
            </a:r>
            <a:r>
              <a:rPr lang="zh-CN" altLang="en-US" sz="3600" dirty="0">
                <a:solidFill>
                  <a:srgbClr val="3333FF"/>
                </a:solidFill>
              </a:rPr>
              <a:t>千米</a:t>
            </a:r>
            <a:r>
              <a:rPr lang="zh-CN" altLang="zh-CN" sz="3600" dirty="0">
                <a:solidFill>
                  <a:srgbClr val="3333FF"/>
                </a:solidFill>
              </a:rPr>
              <a:t>/</a:t>
            </a:r>
            <a:r>
              <a:rPr lang="zh-CN" altLang="en-US" sz="3600" dirty="0">
                <a:solidFill>
                  <a:srgbClr val="3333FF"/>
                </a:solidFill>
              </a:rPr>
              <a:t>小时，在平路上的骑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FF"/>
                </a:solidFill>
              </a:rPr>
              <a:t>车速度为</a:t>
            </a:r>
            <a:r>
              <a:rPr lang="zh-CN" altLang="zh-CN" sz="3600" dirty="0">
                <a:solidFill>
                  <a:srgbClr val="3333FF"/>
                </a:solidFill>
              </a:rPr>
              <a:t>2v</a:t>
            </a:r>
            <a:r>
              <a:rPr lang="zh-CN" altLang="en-US" sz="3600" dirty="0">
                <a:solidFill>
                  <a:srgbClr val="3333FF"/>
                </a:solidFill>
              </a:rPr>
              <a:t>千米</a:t>
            </a:r>
            <a:r>
              <a:rPr lang="zh-CN" altLang="zh-CN" sz="3600" dirty="0">
                <a:solidFill>
                  <a:srgbClr val="3333FF"/>
                </a:solidFill>
              </a:rPr>
              <a:t>/</a:t>
            </a:r>
            <a:r>
              <a:rPr lang="zh-CN" altLang="en-US" sz="3600" dirty="0">
                <a:solidFill>
                  <a:srgbClr val="3333FF"/>
                </a:solidFill>
              </a:rPr>
              <a:t>小时，在下坡路上的骑车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FF"/>
                </a:solidFill>
              </a:rPr>
              <a:t>速度为</a:t>
            </a:r>
            <a:r>
              <a:rPr lang="zh-CN" altLang="zh-CN" sz="3600" dirty="0">
                <a:solidFill>
                  <a:srgbClr val="3333FF"/>
                </a:solidFill>
              </a:rPr>
              <a:t>3v</a:t>
            </a:r>
            <a:r>
              <a:rPr lang="zh-CN" altLang="en-US" sz="3600" dirty="0">
                <a:solidFill>
                  <a:srgbClr val="3333FF"/>
                </a:solidFill>
              </a:rPr>
              <a:t>千米</a:t>
            </a:r>
            <a:r>
              <a:rPr lang="zh-CN" altLang="zh-CN" sz="3600" dirty="0">
                <a:solidFill>
                  <a:srgbClr val="3333FF"/>
                </a:solidFill>
              </a:rPr>
              <a:t>/</a:t>
            </a:r>
            <a:r>
              <a:rPr lang="zh-CN" altLang="en-US" sz="3600" dirty="0">
                <a:solidFill>
                  <a:srgbClr val="3333FF"/>
                </a:solidFill>
              </a:rPr>
              <a:t>小时，那么她走哪条路花费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FF"/>
                </a:solidFill>
              </a:rPr>
              <a:t>时间少？少用多长时间？</a:t>
            </a:r>
            <a:r>
              <a:rPr lang="zh-CN" altLang="en-US" sz="3600" b="0" dirty="0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36562" y="1609726"/>
            <a:ext cx="51339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zh-CN" sz="4400" b="0" dirty="0">
                <a:solidFill>
                  <a:srgbClr val="FF00FF"/>
                </a:solidFill>
              </a:rPr>
              <a:t>·</a:t>
            </a:r>
            <a:r>
              <a:rPr lang="zh-CN" altLang="en-US" sz="4400" dirty="0">
                <a:solidFill>
                  <a:srgbClr val="FF00FF"/>
                </a:solidFill>
              </a:rPr>
              <a:t>创设情境  导出问题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549275"/>
            <a:ext cx="8229600" cy="1143000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FF00FF"/>
                </a:solidFill>
                <a:sym typeface="Wingdings" panose="05000000000000000000" pitchFamily="2" charset="2"/>
              </a:rPr>
              <a:t>法则：异分母的分式相加减，先把它们通分，然后再加减</a:t>
            </a:r>
            <a:r>
              <a:rPr lang="zh-CN" altLang="en-US" sz="4000" b="1" dirty="0">
                <a:solidFill>
                  <a:srgbClr val="0000CC"/>
                </a:solidFill>
                <a:sym typeface="Wingdings" panose="05000000000000000000" pitchFamily="2" charset="2"/>
              </a:rPr>
              <a:t>    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 rot="10800000">
            <a:off x="1331913" y="2781300"/>
            <a:ext cx="4895850" cy="2592388"/>
          </a:xfrm>
          <a:prstGeom prst="cloudCallout">
            <a:avLst>
              <a:gd name="adj1" fmla="val -63037"/>
              <a:gd name="adj2" fmla="val 42282"/>
            </a:avLst>
          </a:prstGeom>
          <a:solidFill>
            <a:srgbClr val="0000FF"/>
          </a:solidFill>
          <a:ln w="9525">
            <a:solidFill>
              <a:srgbClr val="0000CC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经过通分，把异分母分式的加减法转化为同分母分式的加减法了。</a:t>
            </a:r>
            <a:endParaRPr lang="zh-CN" altLang="en-US" dirty="0">
              <a:solidFill>
                <a:srgbClr val="000000"/>
              </a:solidFill>
            </a:endParaRPr>
          </a:p>
        </p:txBody>
      </p:sp>
      <p:pic>
        <p:nvPicPr>
          <p:cNvPr id="5124" name="Picture 4" descr="女博士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2420938"/>
            <a:ext cx="1243013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 noChangeAspect="1"/>
          </p:cNvGrpSpPr>
          <p:nvPr/>
        </p:nvGrpSpPr>
        <p:grpSpPr bwMode="auto">
          <a:xfrm>
            <a:off x="395288" y="974725"/>
            <a:ext cx="798512" cy="800100"/>
            <a:chOff x="0" y="0"/>
            <a:chExt cx="687" cy="688"/>
          </a:xfrm>
        </p:grpSpPr>
        <p:sp>
          <p:nvSpPr>
            <p:cNvPr id="21507" name="Oval 3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87" cy="687"/>
            </a:xfrm>
            <a:prstGeom prst="ellipse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>
                  <a:solidFill>
                    <a:srgbClr val="FF0000"/>
                  </a:solidFill>
                </a:rPr>
                <a:t>例</a:t>
              </a:r>
            </a:p>
          </p:txBody>
        </p:sp>
        <p:grpSp>
          <p:nvGrpSpPr>
            <p:cNvPr id="21508" name="Group 4"/>
            <p:cNvGrpSpPr>
              <a:grpSpLocks noChangeAspect="1"/>
            </p:cNvGrpSpPr>
            <p:nvPr/>
          </p:nvGrpSpPr>
          <p:grpSpPr bwMode="auto">
            <a:xfrm>
              <a:off x="0" y="1"/>
              <a:ext cx="687" cy="687"/>
              <a:chOff x="0" y="0"/>
              <a:chExt cx="1406" cy="1406"/>
            </a:xfrm>
          </p:grpSpPr>
          <p:sp>
            <p:nvSpPr>
              <p:cNvPr id="6149" name="AutoShape 5"/>
              <p:cNvSpPr>
                <a:spLocks noChangeAspect="1" noChangeArrowheads="1"/>
              </p:cNvSpPr>
              <p:nvPr/>
            </p:nvSpPr>
            <p:spPr bwMode="auto">
              <a:xfrm>
                <a:off x="0" y="1"/>
                <a:ext cx="1406" cy="1405"/>
              </a:xfrm>
              <a:custGeom>
                <a:avLst/>
                <a:gdLst>
                  <a:gd name="G0" fmla="+- 2546 0 0"/>
                  <a:gd name="G1" fmla="+- 21600 0 2546"/>
                  <a:gd name="G2" fmla="+- 21600 0 2546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546" y="10800"/>
                    </a:moveTo>
                    <a:cubicBezTo>
                      <a:pt x="2546" y="15359"/>
                      <a:pt x="6241" y="19054"/>
                      <a:pt x="10800" y="19054"/>
                    </a:cubicBezTo>
                    <a:cubicBezTo>
                      <a:pt x="15359" y="19054"/>
                      <a:pt x="19054" y="15359"/>
                      <a:pt x="19054" y="10800"/>
                    </a:cubicBezTo>
                    <a:cubicBezTo>
                      <a:pt x="19054" y="6241"/>
                      <a:pt x="15359" y="2546"/>
                      <a:pt x="10800" y="2546"/>
                    </a:cubicBezTo>
                    <a:cubicBezTo>
                      <a:pt x="6241" y="2546"/>
                      <a:pt x="2546" y="6241"/>
                      <a:pt x="2546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alpha val="39999"/>
                    </a:schemeClr>
                  </a:gs>
                  <a:gs pos="100000">
                    <a:schemeClr val="accent1">
                      <a:gamma/>
                      <a:tint val="64314"/>
                      <a:invGamma/>
                      <a:alpha val="3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36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50" name="AutoShape 6"/>
              <p:cNvSpPr>
                <a:spLocks noChangeAspect="1" noChangeArrowheads="1"/>
              </p:cNvSpPr>
              <p:nvPr/>
            </p:nvSpPr>
            <p:spPr bwMode="auto">
              <a:xfrm>
                <a:off x="50" y="51"/>
                <a:ext cx="1305" cy="1305"/>
              </a:xfrm>
              <a:custGeom>
                <a:avLst/>
                <a:gdLst>
                  <a:gd name="G0" fmla="+- 1157 0 0"/>
                  <a:gd name="G1" fmla="+- 21600 0 1157"/>
                  <a:gd name="G2" fmla="+- 21600 0 11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157" y="10800"/>
                    </a:moveTo>
                    <a:cubicBezTo>
                      <a:pt x="1157" y="16126"/>
                      <a:pt x="5474" y="20443"/>
                      <a:pt x="10800" y="20443"/>
                    </a:cubicBezTo>
                    <a:cubicBezTo>
                      <a:pt x="16126" y="20443"/>
                      <a:pt x="20443" y="16126"/>
                      <a:pt x="20443" y="10800"/>
                    </a:cubicBezTo>
                    <a:cubicBezTo>
                      <a:pt x="20443" y="5474"/>
                      <a:pt x="16126" y="1157"/>
                      <a:pt x="10800" y="1157"/>
                    </a:cubicBezTo>
                    <a:cubicBezTo>
                      <a:pt x="5474" y="1157"/>
                      <a:pt x="1157" y="5474"/>
                      <a:pt x="1157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alpha val="0"/>
                    </a:schemeClr>
                  </a:gs>
                  <a:gs pos="50000">
                    <a:schemeClr val="bg1">
                      <a:alpha val="39999"/>
                    </a:schemeClr>
                  </a:gs>
                  <a:gs pos="100000">
                    <a:schemeClr val="bg2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36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6151" name="Group 7"/>
          <p:cNvGrpSpPr>
            <a:grpSpLocks noChangeAspect="1"/>
          </p:cNvGrpSpPr>
          <p:nvPr/>
        </p:nvGrpSpPr>
        <p:grpSpPr bwMode="auto">
          <a:xfrm>
            <a:off x="395288" y="2052638"/>
            <a:ext cx="798512" cy="800100"/>
            <a:chOff x="0" y="0"/>
            <a:chExt cx="687" cy="688"/>
          </a:xfrm>
        </p:grpSpPr>
        <p:sp>
          <p:nvSpPr>
            <p:cNvPr id="21512" name="Oval 8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87" cy="687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>
                  <a:solidFill>
                    <a:srgbClr val="0000FF"/>
                  </a:solidFill>
                </a:rPr>
                <a:t>解</a:t>
              </a:r>
            </a:p>
          </p:txBody>
        </p:sp>
        <p:grpSp>
          <p:nvGrpSpPr>
            <p:cNvPr id="21513" name="Group 9"/>
            <p:cNvGrpSpPr>
              <a:grpSpLocks noChangeAspect="1"/>
            </p:cNvGrpSpPr>
            <p:nvPr/>
          </p:nvGrpSpPr>
          <p:grpSpPr bwMode="auto">
            <a:xfrm>
              <a:off x="0" y="1"/>
              <a:ext cx="687" cy="687"/>
              <a:chOff x="0" y="0"/>
              <a:chExt cx="1406" cy="1406"/>
            </a:xfrm>
          </p:grpSpPr>
          <p:sp>
            <p:nvSpPr>
              <p:cNvPr id="6154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0" y="1"/>
                <a:ext cx="1406" cy="1405"/>
              </a:xfrm>
              <a:custGeom>
                <a:avLst/>
                <a:gdLst>
                  <a:gd name="G0" fmla="+- 2546 0 0"/>
                  <a:gd name="G1" fmla="+- 21600 0 2546"/>
                  <a:gd name="G2" fmla="+- 21600 0 2546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546" y="10800"/>
                    </a:moveTo>
                    <a:cubicBezTo>
                      <a:pt x="2546" y="15359"/>
                      <a:pt x="6241" y="19054"/>
                      <a:pt x="10800" y="19054"/>
                    </a:cubicBezTo>
                    <a:cubicBezTo>
                      <a:pt x="15359" y="19054"/>
                      <a:pt x="19054" y="15359"/>
                      <a:pt x="19054" y="10800"/>
                    </a:cubicBezTo>
                    <a:cubicBezTo>
                      <a:pt x="19054" y="6241"/>
                      <a:pt x="15359" y="2546"/>
                      <a:pt x="10800" y="2546"/>
                    </a:cubicBezTo>
                    <a:cubicBezTo>
                      <a:pt x="6241" y="2546"/>
                      <a:pt x="2546" y="6241"/>
                      <a:pt x="2546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alpha val="39999"/>
                    </a:schemeClr>
                  </a:gs>
                  <a:gs pos="100000">
                    <a:schemeClr val="accent1">
                      <a:gamma/>
                      <a:tint val="64314"/>
                      <a:invGamma/>
                      <a:alpha val="3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3600">
                  <a:solidFill>
                    <a:srgbClr val="000000"/>
                  </a:solidFill>
                </a:endParaRPr>
              </a:p>
            </p:txBody>
          </p:sp>
          <p:sp>
            <p:nvSpPr>
              <p:cNvPr id="6155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50" y="51"/>
                <a:ext cx="1305" cy="1305"/>
              </a:xfrm>
              <a:custGeom>
                <a:avLst/>
                <a:gdLst>
                  <a:gd name="G0" fmla="+- 1157 0 0"/>
                  <a:gd name="G1" fmla="+- 21600 0 1157"/>
                  <a:gd name="G2" fmla="+- 21600 0 11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157" y="10800"/>
                    </a:moveTo>
                    <a:cubicBezTo>
                      <a:pt x="1157" y="16126"/>
                      <a:pt x="5474" y="20443"/>
                      <a:pt x="10800" y="20443"/>
                    </a:cubicBezTo>
                    <a:cubicBezTo>
                      <a:pt x="16126" y="20443"/>
                      <a:pt x="20443" y="16126"/>
                      <a:pt x="20443" y="10800"/>
                    </a:cubicBezTo>
                    <a:cubicBezTo>
                      <a:pt x="20443" y="5474"/>
                      <a:pt x="16126" y="1157"/>
                      <a:pt x="10800" y="1157"/>
                    </a:cubicBezTo>
                    <a:cubicBezTo>
                      <a:pt x="5474" y="1157"/>
                      <a:pt x="1157" y="5474"/>
                      <a:pt x="1157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alpha val="0"/>
                    </a:schemeClr>
                  </a:gs>
                  <a:gs pos="50000">
                    <a:schemeClr val="bg1">
                      <a:alpha val="39999"/>
                    </a:schemeClr>
                  </a:gs>
                  <a:gs pos="100000">
                    <a:schemeClr val="bg2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360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6156" name="Object 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350" y="765175"/>
            <a:ext cx="42576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7" name="Object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46188" y="2060575"/>
            <a:ext cx="176371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8" name="Object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58888" y="3068638"/>
            <a:ext cx="2017712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9" name="Object 1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87450" y="3933825"/>
            <a:ext cx="120173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0" name="Object 1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79838" y="2205038"/>
            <a:ext cx="20415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1" name="Object 1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924300" y="3284538"/>
            <a:ext cx="290988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2" name="Object 1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24300" y="4292600"/>
            <a:ext cx="29495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3" name="Object 19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924300" y="5229225"/>
            <a:ext cx="2255838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4" name="Picture 20" descr="女博士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40650" y="3933825"/>
            <a:ext cx="100965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6083300" y="1052513"/>
            <a:ext cx="3025775" cy="2160587"/>
          </a:xfrm>
          <a:prstGeom prst="cloudCallout">
            <a:avLst>
              <a:gd name="adj1" fmla="val 36778"/>
              <a:gd name="adj2" fmla="val 74616"/>
            </a:avLst>
          </a:prstGeom>
          <a:solidFill>
            <a:srgbClr val="0000FF"/>
          </a:solidFill>
          <a:ln w="9525">
            <a:solidFill>
              <a:srgbClr val="0000CC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FF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怎么通分？你还记得吗？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练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2232025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Object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1341438"/>
            <a:ext cx="3529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Object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16013" y="3068638"/>
            <a:ext cx="5286375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Object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42988" y="4292600"/>
            <a:ext cx="4232275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6711950" y="175895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 sz="3600" b="0">
              <a:solidFill>
                <a:srgbClr val="000000"/>
              </a:solidFill>
            </a:endParaRPr>
          </a:p>
        </p:txBody>
      </p:sp>
      <p:grpSp>
        <p:nvGrpSpPr>
          <p:cNvPr id="7176" name="Group 8"/>
          <p:cNvGrpSpPr>
            <a:grpSpLocks noChangeAspect="1"/>
          </p:cNvGrpSpPr>
          <p:nvPr/>
        </p:nvGrpSpPr>
        <p:grpSpPr bwMode="auto">
          <a:xfrm>
            <a:off x="323850" y="3213100"/>
            <a:ext cx="798513" cy="800100"/>
            <a:chOff x="0" y="0"/>
            <a:chExt cx="687" cy="688"/>
          </a:xfrm>
        </p:grpSpPr>
        <p:sp>
          <p:nvSpPr>
            <p:cNvPr id="22536" name="Oval 9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87" cy="687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>
                  <a:solidFill>
                    <a:srgbClr val="0000FF"/>
                  </a:solidFill>
                </a:rPr>
                <a:t>解</a:t>
              </a:r>
            </a:p>
          </p:txBody>
        </p:sp>
        <p:grpSp>
          <p:nvGrpSpPr>
            <p:cNvPr id="22537" name="Group 10"/>
            <p:cNvGrpSpPr>
              <a:grpSpLocks noChangeAspect="1"/>
            </p:cNvGrpSpPr>
            <p:nvPr/>
          </p:nvGrpSpPr>
          <p:grpSpPr bwMode="auto">
            <a:xfrm>
              <a:off x="0" y="1"/>
              <a:ext cx="687" cy="687"/>
              <a:chOff x="0" y="0"/>
              <a:chExt cx="1406" cy="1406"/>
            </a:xfrm>
          </p:grpSpPr>
          <p:sp>
            <p:nvSpPr>
              <p:cNvPr id="7179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0" y="1"/>
                <a:ext cx="1406" cy="1405"/>
              </a:xfrm>
              <a:custGeom>
                <a:avLst/>
                <a:gdLst>
                  <a:gd name="G0" fmla="+- 2546 0 0"/>
                  <a:gd name="G1" fmla="+- 21600 0 2546"/>
                  <a:gd name="G2" fmla="+- 21600 0 2546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546" y="10800"/>
                    </a:moveTo>
                    <a:cubicBezTo>
                      <a:pt x="2546" y="15359"/>
                      <a:pt x="6241" y="19054"/>
                      <a:pt x="10800" y="19054"/>
                    </a:cubicBezTo>
                    <a:cubicBezTo>
                      <a:pt x="15359" y="19054"/>
                      <a:pt x="19054" y="15359"/>
                      <a:pt x="19054" y="10800"/>
                    </a:cubicBezTo>
                    <a:cubicBezTo>
                      <a:pt x="19054" y="6241"/>
                      <a:pt x="15359" y="2546"/>
                      <a:pt x="10800" y="2546"/>
                    </a:cubicBezTo>
                    <a:cubicBezTo>
                      <a:pt x="6241" y="2546"/>
                      <a:pt x="2546" y="6241"/>
                      <a:pt x="2546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alpha val="39999"/>
                    </a:schemeClr>
                  </a:gs>
                  <a:gs pos="100000">
                    <a:schemeClr val="accent1">
                      <a:gamma/>
                      <a:tint val="64314"/>
                      <a:invGamma/>
                      <a:alpha val="3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3600">
                  <a:solidFill>
                    <a:srgbClr val="000000"/>
                  </a:solidFill>
                </a:endParaRPr>
              </a:p>
            </p:txBody>
          </p:sp>
          <p:sp>
            <p:nvSpPr>
              <p:cNvPr id="7180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50" y="51"/>
                <a:ext cx="1305" cy="1305"/>
              </a:xfrm>
              <a:custGeom>
                <a:avLst/>
                <a:gdLst>
                  <a:gd name="G0" fmla="+- 1157 0 0"/>
                  <a:gd name="G1" fmla="+- 21600 0 1157"/>
                  <a:gd name="G2" fmla="+- 21600 0 11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157" y="10800"/>
                    </a:moveTo>
                    <a:cubicBezTo>
                      <a:pt x="1157" y="16126"/>
                      <a:pt x="5474" y="20443"/>
                      <a:pt x="10800" y="20443"/>
                    </a:cubicBezTo>
                    <a:cubicBezTo>
                      <a:pt x="16126" y="20443"/>
                      <a:pt x="20443" y="16126"/>
                      <a:pt x="20443" y="10800"/>
                    </a:cubicBezTo>
                    <a:cubicBezTo>
                      <a:pt x="20443" y="5474"/>
                      <a:pt x="16126" y="1157"/>
                      <a:pt x="10800" y="1157"/>
                    </a:cubicBezTo>
                    <a:cubicBezTo>
                      <a:pt x="5474" y="1157"/>
                      <a:pt x="1157" y="5474"/>
                      <a:pt x="1157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alpha val="0"/>
                    </a:schemeClr>
                  </a:gs>
                  <a:gs pos="50000">
                    <a:schemeClr val="bg1">
                      <a:alpha val="39999"/>
                    </a:schemeClr>
                  </a:gs>
                  <a:gs pos="100000">
                    <a:schemeClr val="bg2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3600">
                  <a:solidFill>
                    <a:srgbClr val="000000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 noChangeAspect="1"/>
          </p:cNvGrpSpPr>
          <p:nvPr/>
        </p:nvGrpSpPr>
        <p:grpSpPr bwMode="auto">
          <a:xfrm>
            <a:off x="395288" y="836613"/>
            <a:ext cx="798512" cy="800100"/>
            <a:chOff x="0" y="0"/>
            <a:chExt cx="687" cy="688"/>
          </a:xfrm>
        </p:grpSpPr>
        <p:sp>
          <p:nvSpPr>
            <p:cNvPr id="23555" name="Oval 3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87" cy="687"/>
            </a:xfrm>
            <a:prstGeom prst="ellipse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>
                  <a:solidFill>
                    <a:srgbClr val="FF0000"/>
                  </a:solidFill>
                </a:rPr>
                <a:t>例</a:t>
              </a:r>
            </a:p>
          </p:txBody>
        </p:sp>
        <p:grpSp>
          <p:nvGrpSpPr>
            <p:cNvPr id="23556" name="Group 4"/>
            <p:cNvGrpSpPr>
              <a:grpSpLocks noChangeAspect="1"/>
            </p:cNvGrpSpPr>
            <p:nvPr/>
          </p:nvGrpSpPr>
          <p:grpSpPr bwMode="auto">
            <a:xfrm>
              <a:off x="0" y="1"/>
              <a:ext cx="687" cy="687"/>
              <a:chOff x="0" y="0"/>
              <a:chExt cx="1406" cy="1406"/>
            </a:xfrm>
          </p:grpSpPr>
          <p:sp>
            <p:nvSpPr>
              <p:cNvPr id="8197" name="AutoShape 5"/>
              <p:cNvSpPr>
                <a:spLocks noChangeAspect="1" noChangeArrowheads="1"/>
              </p:cNvSpPr>
              <p:nvPr/>
            </p:nvSpPr>
            <p:spPr bwMode="auto">
              <a:xfrm>
                <a:off x="0" y="1"/>
                <a:ext cx="1406" cy="1405"/>
              </a:xfrm>
              <a:custGeom>
                <a:avLst/>
                <a:gdLst>
                  <a:gd name="G0" fmla="+- 2546 0 0"/>
                  <a:gd name="G1" fmla="+- 21600 0 2546"/>
                  <a:gd name="G2" fmla="+- 21600 0 2546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546" y="10800"/>
                    </a:moveTo>
                    <a:cubicBezTo>
                      <a:pt x="2546" y="15359"/>
                      <a:pt x="6241" y="19054"/>
                      <a:pt x="10800" y="19054"/>
                    </a:cubicBezTo>
                    <a:cubicBezTo>
                      <a:pt x="15359" y="19054"/>
                      <a:pt x="19054" y="15359"/>
                      <a:pt x="19054" y="10800"/>
                    </a:cubicBezTo>
                    <a:cubicBezTo>
                      <a:pt x="19054" y="6241"/>
                      <a:pt x="15359" y="2546"/>
                      <a:pt x="10800" y="2546"/>
                    </a:cubicBezTo>
                    <a:cubicBezTo>
                      <a:pt x="6241" y="2546"/>
                      <a:pt x="2546" y="6241"/>
                      <a:pt x="2546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alpha val="39999"/>
                    </a:schemeClr>
                  </a:gs>
                  <a:gs pos="100000">
                    <a:schemeClr val="accent1">
                      <a:gamma/>
                      <a:tint val="64314"/>
                      <a:invGamma/>
                      <a:alpha val="3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3600">
                  <a:solidFill>
                    <a:srgbClr val="000000"/>
                  </a:solidFill>
                </a:endParaRPr>
              </a:p>
            </p:txBody>
          </p:sp>
          <p:sp>
            <p:nvSpPr>
              <p:cNvPr id="8198" name="AutoShape 6"/>
              <p:cNvSpPr>
                <a:spLocks noChangeAspect="1" noChangeArrowheads="1"/>
              </p:cNvSpPr>
              <p:nvPr/>
            </p:nvSpPr>
            <p:spPr bwMode="auto">
              <a:xfrm>
                <a:off x="50" y="51"/>
                <a:ext cx="1305" cy="1305"/>
              </a:xfrm>
              <a:custGeom>
                <a:avLst/>
                <a:gdLst>
                  <a:gd name="G0" fmla="+- 1157 0 0"/>
                  <a:gd name="G1" fmla="+- 21600 0 1157"/>
                  <a:gd name="G2" fmla="+- 21600 0 11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157" y="10800"/>
                    </a:moveTo>
                    <a:cubicBezTo>
                      <a:pt x="1157" y="16126"/>
                      <a:pt x="5474" y="20443"/>
                      <a:pt x="10800" y="20443"/>
                    </a:cubicBezTo>
                    <a:cubicBezTo>
                      <a:pt x="16126" y="20443"/>
                      <a:pt x="20443" y="16126"/>
                      <a:pt x="20443" y="10800"/>
                    </a:cubicBezTo>
                    <a:cubicBezTo>
                      <a:pt x="20443" y="5474"/>
                      <a:pt x="16126" y="1157"/>
                      <a:pt x="10800" y="1157"/>
                    </a:cubicBezTo>
                    <a:cubicBezTo>
                      <a:pt x="5474" y="1157"/>
                      <a:pt x="1157" y="5474"/>
                      <a:pt x="1157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alpha val="0"/>
                    </a:schemeClr>
                  </a:gs>
                  <a:gs pos="50000">
                    <a:schemeClr val="bg1">
                      <a:alpha val="39999"/>
                    </a:schemeClr>
                  </a:gs>
                  <a:gs pos="100000">
                    <a:schemeClr val="bg2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360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8199" name="Group 7"/>
          <p:cNvGrpSpPr>
            <a:grpSpLocks noChangeAspect="1"/>
          </p:cNvGrpSpPr>
          <p:nvPr/>
        </p:nvGrpSpPr>
        <p:grpSpPr bwMode="auto">
          <a:xfrm>
            <a:off x="395288" y="1844675"/>
            <a:ext cx="798512" cy="800100"/>
            <a:chOff x="0" y="0"/>
            <a:chExt cx="687" cy="688"/>
          </a:xfrm>
        </p:grpSpPr>
        <p:sp>
          <p:nvSpPr>
            <p:cNvPr id="23560" name="Oval 8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87" cy="687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>
                  <a:solidFill>
                    <a:srgbClr val="0000FF"/>
                  </a:solidFill>
                </a:rPr>
                <a:t>解</a:t>
              </a:r>
            </a:p>
          </p:txBody>
        </p:sp>
        <p:grpSp>
          <p:nvGrpSpPr>
            <p:cNvPr id="23561" name="Group 9"/>
            <p:cNvGrpSpPr>
              <a:grpSpLocks noChangeAspect="1"/>
            </p:cNvGrpSpPr>
            <p:nvPr/>
          </p:nvGrpSpPr>
          <p:grpSpPr bwMode="auto">
            <a:xfrm>
              <a:off x="0" y="1"/>
              <a:ext cx="687" cy="687"/>
              <a:chOff x="0" y="0"/>
              <a:chExt cx="1406" cy="1406"/>
            </a:xfrm>
          </p:grpSpPr>
          <p:sp>
            <p:nvSpPr>
              <p:cNvPr id="8202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0" y="1"/>
                <a:ext cx="1406" cy="1405"/>
              </a:xfrm>
              <a:custGeom>
                <a:avLst/>
                <a:gdLst>
                  <a:gd name="G0" fmla="+- 2546 0 0"/>
                  <a:gd name="G1" fmla="+- 21600 0 2546"/>
                  <a:gd name="G2" fmla="+- 21600 0 2546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546" y="10800"/>
                    </a:moveTo>
                    <a:cubicBezTo>
                      <a:pt x="2546" y="15359"/>
                      <a:pt x="6241" y="19054"/>
                      <a:pt x="10800" y="19054"/>
                    </a:cubicBezTo>
                    <a:cubicBezTo>
                      <a:pt x="15359" y="19054"/>
                      <a:pt x="19054" y="15359"/>
                      <a:pt x="19054" y="10800"/>
                    </a:cubicBezTo>
                    <a:cubicBezTo>
                      <a:pt x="19054" y="6241"/>
                      <a:pt x="15359" y="2546"/>
                      <a:pt x="10800" y="2546"/>
                    </a:cubicBezTo>
                    <a:cubicBezTo>
                      <a:pt x="6241" y="2546"/>
                      <a:pt x="2546" y="6241"/>
                      <a:pt x="2546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alpha val="39999"/>
                    </a:schemeClr>
                  </a:gs>
                  <a:gs pos="100000">
                    <a:schemeClr val="accent1">
                      <a:gamma/>
                      <a:tint val="64314"/>
                      <a:invGamma/>
                      <a:alpha val="3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3600">
                  <a:solidFill>
                    <a:srgbClr val="000000"/>
                  </a:solidFill>
                </a:endParaRPr>
              </a:p>
            </p:txBody>
          </p:sp>
          <p:sp>
            <p:nvSpPr>
              <p:cNvPr id="8203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50" y="51"/>
                <a:ext cx="1305" cy="1305"/>
              </a:xfrm>
              <a:custGeom>
                <a:avLst/>
                <a:gdLst>
                  <a:gd name="G0" fmla="+- 1157 0 0"/>
                  <a:gd name="G1" fmla="+- 21600 0 1157"/>
                  <a:gd name="G2" fmla="+- 21600 0 11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157" y="10800"/>
                    </a:moveTo>
                    <a:cubicBezTo>
                      <a:pt x="1157" y="16126"/>
                      <a:pt x="5474" y="20443"/>
                      <a:pt x="10800" y="20443"/>
                    </a:cubicBezTo>
                    <a:cubicBezTo>
                      <a:pt x="16126" y="20443"/>
                      <a:pt x="20443" y="16126"/>
                      <a:pt x="20443" y="10800"/>
                    </a:cubicBezTo>
                    <a:cubicBezTo>
                      <a:pt x="20443" y="5474"/>
                      <a:pt x="16126" y="1157"/>
                      <a:pt x="10800" y="1157"/>
                    </a:cubicBezTo>
                    <a:cubicBezTo>
                      <a:pt x="5474" y="1157"/>
                      <a:pt x="1157" y="5474"/>
                      <a:pt x="1157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alpha val="0"/>
                    </a:schemeClr>
                  </a:gs>
                  <a:gs pos="50000">
                    <a:schemeClr val="bg1">
                      <a:alpha val="39999"/>
                    </a:schemeClr>
                  </a:gs>
                  <a:gs pos="100000">
                    <a:schemeClr val="bg2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3600">
                  <a:solidFill>
                    <a:srgbClr val="000000"/>
                  </a:solidFill>
                </a:endParaRPr>
              </a:p>
            </p:txBody>
          </p:sp>
        </p:grpSp>
      </p:grpSp>
      <p:pic>
        <p:nvPicPr>
          <p:cNvPr id="8204" name="Picture 12" descr="女博士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40650" y="3933825"/>
            <a:ext cx="936625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5" name="Object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71600" y="188913"/>
            <a:ext cx="6080125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6" name="Object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93813" y="1831975"/>
            <a:ext cx="201612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7" name="Object 1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89300" y="1825625"/>
            <a:ext cx="30734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8" name="Object 1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78563" y="1827213"/>
            <a:ext cx="1941512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9" name="Object 1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088313" y="1809750"/>
            <a:ext cx="9969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0" name="Object 1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258888" y="2708275"/>
            <a:ext cx="247173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1" name="Object 19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654425" y="2638425"/>
            <a:ext cx="261461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2" name="Object 20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419475" y="3429000"/>
            <a:ext cx="27590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3" name="Object 21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446463" y="4149725"/>
            <a:ext cx="36464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4" name="Object 22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3492500" y="5013325"/>
            <a:ext cx="19208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5" name="Object 23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319713" y="4995863"/>
            <a:ext cx="181133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6" name="Object 24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3527425" y="5805488"/>
            <a:ext cx="181133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7" name="Object 25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5319713" y="5805488"/>
            <a:ext cx="1922462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519113" y="39385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 sz="1800" b="0">
              <a:solidFill>
                <a:srgbClr val="000000"/>
              </a:solidFill>
            </a:endParaRP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735013" y="42259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 sz="1800" b="0">
              <a:solidFill>
                <a:srgbClr val="000000"/>
              </a:solidFill>
            </a:endParaRPr>
          </a:p>
        </p:txBody>
      </p:sp>
      <p:sp>
        <p:nvSpPr>
          <p:cNvPr id="8220" name="AutoShape 28"/>
          <p:cNvSpPr>
            <a:spLocks noChangeArrowheads="1"/>
          </p:cNvSpPr>
          <p:nvPr/>
        </p:nvSpPr>
        <p:spPr bwMode="auto">
          <a:xfrm>
            <a:off x="250825" y="3860800"/>
            <a:ext cx="2663825" cy="1296988"/>
          </a:xfrm>
          <a:prstGeom prst="cloudCallout">
            <a:avLst>
              <a:gd name="adj1" fmla="val 53338"/>
              <a:gd name="adj2" fmla="val 8121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b="1">
                <a:solidFill>
                  <a:srgbClr val="FFFF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各分母先分解因式，容易找最简公分母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743075" y="21383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 sz="1800" b="0">
              <a:solidFill>
                <a:srgbClr val="000000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527175" y="2354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 sz="1800" b="0">
              <a:solidFill>
                <a:srgbClr val="000000"/>
              </a:solidFill>
            </a:endParaRPr>
          </a:p>
        </p:txBody>
      </p:sp>
      <p:pic>
        <p:nvPicPr>
          <p:cNvPr id="10244" name="Object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692150"/>
            <a:ext cx="5545138" cy="194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103438" y="4567238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 sz="3600" b="0">
              <a:solidFill>
                <a:srgbClr val="000000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908175" y="14843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 sz="3600" b="0">
              <a:solidFill>
                <a:srgbClr val="000000"/>
              </a:solidFill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348038" y="188913"/>
            <a:ext cx="201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zh-CN" sz="1200" b="0" dirty="0">
                <a:solidFill>
                  <a:srgbClr val="FF00FF"/>
                </a:solidFill>
              </a:rPr>
              <a:t>●</a:t>
            </a:r>
            <a:r>
              <a:rPr lang="zh-CN" altLang="en-US" sz="4400" b="0" dirty="0">
                <a:solidFill>
                  <a:srgbClr val="FF00FF"/>
                </a:solidFill>
              </a:rPr>
              <a:t>检测题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50825" y="2921000"/>
            <a:ext cx="877996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FF"/>
                </a:solidFill>
              </a:rPr>
              <a:t>二：神舟号客轮在静水中航行的平均速度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FF"/>
                </a:solidFill>
              </a:rPr>
              <a:t>为</a:t>
            </a:r>
            <a:r>
              <a:rPr lang="zh-CN" altLang="zh-CN" sz="3600" dirty="0">
                <a:solidFill>
                  <a:srgbClr val="3333FF"/>
                </a:solidFill>
              </a:rPr>
              <a:t>V</a:t>
            </a:r>
            <a:r>
              <a:rPr lang="zh-CN" altLang="en-US" sz="3600" dirty="0">
                <a:solidFill>
                  <a:srgbClr val="3333FF"/>
                </a:solidFill>
              </a:rPr>
              <a:t>千米</a:t>
            </a:r>
            <a:r>
              <a:rPr lang="zh-CN" altLang="zh-CN" sz="3600" dirty="0">
                <a:solidFill>
                  <a:srgbClr val="3333FF"/>
                </a:solidFill>
              </a:rPr>
              <a:t>/</a:t>
            </a:r>
            <a:r>
              <a:rPr lang="zh-CN" altLang="en-US" sz="3600" dirty="0">
                <a:solidFill>
                  <a:srgbClr val="3333FF"/>
                </a:solidFill>
              </a:rPr>
              <a:t>小时，长江水流的速度为</a:t>
            </a:r>
            <a:r>
              <a:rPr lang="zh-CN" altLang="zh-CN" sz="3600" dirty="0">
                <a:solidFill>
                  <a:srgbClr val="3333FF"/>
                </a:solidFill>
              </a:rPr>
              <a:t>a</a:t>
            </a:r>
            <a:r>
              <a:rPr lang="zh-CN" altLang="en-US" sz="3600" dirty="0">
                <a:solidFill>
                  <a:srgbClr val="3333FF"/>
                </a:solidFill>
              </a:rPr>
              <a:t>千米</a:t>
            </a:r>
            <a:r>
              <a:rPr lang="zh-CN" altLang="zh-CN" sz="3600" dirty="0">
                <a:solidFill>
                  <a:srgbClr val="3333FF"/>
                </a:solidFill>
              </a:rPr>
              <a:t>/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FF"/>
                </a:solidFill>
              </a:rPr>
              <a:t>小时武汉到上海的水上距离为</a:t>
            </a:r>
            <a:r>
              <a:rPr lang="zh-CN" altLang="zh-CN" sz="3600" dirty="0">
                <a:solidFill>
                  <a:srgbClr val="3333FF"/>
                </a:solidFill>
              </a:rPr>
              <a:t>s</a:t>
            </a:r>
            <a:r>
              <a:rPr lang="zh-CN" altLang="en-US" sz="3600" dirty="0">
                <a:solidFill>
                  <a:srgbClr val="3333FF"/>
                </a:solidFill>
              </a:rPr>
              <a:t>千米。如果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FF"/>
                </a:solidFill>
              </a:rPr>
              <a:t>这艘客轮小时，从武汉开往上海后停留</a:t>
            </a:r>
            <a:r>
              <a:rPr lang="zh-CN" altLang="zh-CN" sz="3600" dirty="0">
                <a:solidFill>
                  <a:srgbClr val="3333FF"/>
                </a:solidFill>
              </a:rPr>
              <a:t>6</a:t>
            </a:r>
            <a:r>
              <a:rPr lang="zh-CN" altLang="en-US" sz="3600" dirty="0">
                <a:solidFill>
                  <a:srgbClr val="3333FF"/>
                </a:solidFill>
              </a:rPr>
              <a:t>小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FF"/>
                </a:solidFill>
              </a:rPr>
              <a:t>时，然后返回武汉，那么往返一次所用的</a:t>
            </a:r>
          </a:p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FF"/>
                </a:solidFill>
              </a:rPr>
              <a:t>时间是多少</a:t>
            </a:r>
            <a:r>
              <a:rPr lang="zh-CN" altLang="en-US" sz="3600" dirty="0" smtClean="0">
                <a:solidFill>
                  <a:srgbClr val="3333FF"/>
                </a:solidFill>
              </a:rPr>
              <a:t>？</a:t>
            </a:r>
            <a:endParaRPr lang="zh-CN" altLang="en-US" sz="3600" dirty="0">
              <a:solidFill>
                <a:srgbClr val="3333FF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50825" y="692150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3333FF"/>
                </a:solidFill>
              </a:rPr>
              <a:t>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交流与发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549275"/>
            <a:ext cx="28860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23850" y="1782763"/>
            <a:ext cx="88201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你还记得分数的加法与减法法则吗？仿照分数加减法法则，请同学们完成下列题目：</a:t>
            </a:r>
          </a:p>
        </p:txBody>
      </p:sp>
      <p:pic>
        <p:nvPicPr>
          <p:cNvPr id="28676" name="Object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6263" y="2852738"/>
            <a:ext cx="1454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979613" y="3500438"/>
            <a:ext cx="1223962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28678" name="Object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14700" y="2852738"/>
            <a:ext cx="230187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5564188" y="3500438"/>
            <a:ext cx="1223962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5128" name="Object 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65388" y="2708275"/>
            <a:ext cx="3063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Object 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894388" y="2708275"/>
            <a:ext cx="4064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23850" y="3716338"/>
            <a:ext cx="28797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zh-CN" altLang="en-US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你回答对了吗？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771775" y="3716338"/>
            <a:ext cx="63722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42900" indent="-3429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zh-CN" altLang="en-US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类似于分数的加法和减法法则，我们得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250825" y="4292600"/>
            <a:ext cx="482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到分式的加法和减法法则：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250825" y="5157788"/>
            <a:ext cx="8893175" cy="51911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同分母的分式相加减，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分母不变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，把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分子相加减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</a:p>
        </p:txBody>
      </p:sp>
      <p:pic>
        <p:nvPicPr>
          <p:cNvPr id="28686" name="Picture 14" descr="x1pc_jqddVOWRlz2mbEsi0gVbbuORTfIpW3QWeWoS7JjWsKeOLaiRfsoPDCFqqZlV0_jaj5K-I2oUr9JRG5Y2TckCUxIxFvgsl0hTBdKHHH-MYd6eAHPMyk6XiUcVv7bEC2ypGIkhk9GV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89263" y="836613"/>
            <a:ext cx="59753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utoUpdateAnimBg="0"/>
      <p:bldP spid="5131" grpId="0" autoUpdateAnimBg="0"/>
      <p:bldP spid="5132" grpId="0" autoUpdateAnimBg="0"/>
      <p:bldP spid="513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 noChangeAspect="1"/>
          </p:cNvGrpSpPr>
          <p:nvPr/>
        </p:nvGrpSpPr>
        <p:grpSpPr bwMode="auto">
          <a:xfrm>
            <a:off x="179388" y="758825"/>
            <a:ext cx="798512" cy="800100"/>
            <a:chOff x="0" y="0"/>
            <a:chExt cx="687" cy="688"/>
          </a:xfrm>
        </p:grpSpPr>
        <p:sp>
          <p:nvSpPr>
            <p:cNvPr id="29699" name="Oval 3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87" cy="687"/>
            </a:xfrm>
            <a:prstGeom prst="ellipse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>
                  <a:solidFill>
                    <a:srgbClr val="FF0000"/>
                  </a:solidFill>
                  <a:sym typeface="Wingdings" panose="05000000000000000000" pitchFamily="2" charset="2"/>
                </a:rPr>
                <a:t>例</a:t>
              </a:r>
            </a:p>
          </p:txBody>
        </p:sp>
        <p:grpSp>
          <p:nvGrpSpPr>
            <p:cNvPr id="29700" name="Group 4"/>
            <p:cNvGrpSpPr>
              <a:grpSpLocks noChangeAspect="1"/>
            </p:cNvGrpSpPr>
            <p:nvPr/>
          </p:nvGrpSpPr>
          <p:grpSpPr bwMode="auto">
            <a:xfrm>
              <a:off x="0" y="1"/>
              <a:ext cx="687" cy="687"/>
              <a:chOff x="0" y="0"/>
              <a:chExt cx="1406" cy="1406"/>
            </a:xfrm>
          </p:grpSpPr>
          <p:sp>
            <p:nvSpPr>
              <p:cNvPr id="6149" name="AutoShape 5"/>
              <p:cNvSpPr>
                <a:spLocks noChangeAspect="1" noChangeArrowheads="1"/>
              </p:cNvSpPr>
              <p:nvPr/>
            </p:nvSpPr>
            <p:spPr bwMode="auto">
              <a:xfrm>
                <a:off x="0" y="1"/>
                <a:ext cx="1406" cy="1405"/>
              </a:xfrm>
              <a:custGeom>
                <a:avLst/>
                <a:gdLst>
                  <a:gd name="G0" fmla="+- 2546 0 0"/>
                  <a:gd name="G1" fmla="+- 21600 0 2546"/>
                  <a:gd name="G2" fmla="+- 21600 0 2546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546" y="10800"/>
                    </a:moveTo>
                    <a:cubicBezTo>
                      <a:pt x="2546" y="15359"/>
                      <a:pt x="6241" y="19054"/>
                      <a:pt x="10800" y="19054"/>
                    </a:cubicBezTo>
                    <a:cubicBezTo>
                      <a:pt x="15359" y="19054"/>
                      <a:pt x="19054" y="15359"/>
                      <a:pt x="19054" y="10800"/>
                    </a:cubicBezTo>
                    <a:cubicBezTo>
                      <a:pt x="19054" y="6241"/>
                      <a:pt x="15359" y="2546"/>
                      <a:pt x="10800" y="2546"/>
                    </a:cubicBezTo>
                    <a:cubicBezTo>
                      <a:pt x="6241" y="2546"/>
                      <a:pt x="2546" y="6241"/>
                      <a:pt x="2546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alpha val="39999"/>
                    </a:schemeClr>
                  </a:gs>
                  <a:gs pos="100000">
                    <a:schemeClr val="accent1">
                      <a:gamma/>
                      <a:tint val="64314"/>
                      <a:invGamma/>
                      <a:alpha val="3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6150" name="AutoShape 6"/>
              <p:cNvSpPr>
                <a:spLocks noChangeAspect="1" noChangeArrowheads="1"/>
              </p:cNvSpPr>
              <p:nvPr/>
            </p:nvSpPr>
            <p:spPr bwMode="auto">
              <a:xfrm>
                <a:off x="50" y="51"/>
                <a:ext cx="1305" cy="1305"/>
              </a:xfrm>
              <a:custGeom>
                <a:avLst/>
                <a:gdLst>
                  <a:gd name="G0" fmla="+- 1157 0 0"/>
                  <a:gd name="G1" fmla="+- 21600 0 1157"/>
                  <a:gd name="G2" fmla="+- 21600 0 11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157" y="10800"/>
                    </a:moveTo>
                    <a:cubicBezTo>
                      <a:pt x="1157" y="16126"/>
                      <a:pt x="5474" y="20443"/>
                      <a:pt x="10800" y="20443"/>
                    </a:cubicBezTo>
                    <a:cubicBezTo>
                      <a:pt x="16126" y="20443"/>
                      <a:pt x="20443" y="16126"/>
                      <a:pt x="20443" y="10800"/>
                    </a:cubicBezTo>
                    <a:cubicBezTo>
                      <a:pt x="20443" y="5474"/>
                      <a:pt x="16126" y="1157"/>
                      <a:pt x="10800" y="1157"/>
                    </a:cubicBezTo>
                    <a:cubicBezTo>
                      <a:pt x="5474" y="1157"/>
                      <a:pt x="1157" y="5474"/>
                      <a:pt x="1157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alpha val="0"/>
                    </a:schemeClr>
                  </a:gs>
                  <a:gs pos="50000">
                    <a:schemeClr val="bg1">
                      <a:alpha val="39999"/>
                    </a:schemeClr>
                  </a:gs>
                  <a:gs pos="100000">
                    <a:schemeClr val="bg2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</p:grpSp>
      <p:grpSp>
        <p:nvGrpSpPr>
          <p:cNvPr id="6151" name="Group 7"/>
          <p:cNvGrpSpPr>
            <a:grpSpLocks noChangeAspect="1"/>
          </p:cNvGrpSpPr>
          <p:nvPr/>
        </p:nvGrpSpPr>
        <p:grpSpPr bwMode="auto">
          <a:xfrm>
            <a:off x="179388" y="1836738"/>
            <a:ext cx="798512" cy="800100"/>
            <a:chOff x="0" y="0"/>
            <a:chExt cx="687" cy="688"/>
          </a:xfrm>
        </p:grpSpPr>
        <p:sp>
          <p:nvSpPr>
            <p:cNvPr id="29704" name="Oval 8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87" cy="687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>
                  <a:solidFill>
                    <a:srgbClr val="0000FF"/>
                  </a:solidFill>
                  <a:sym typeface="Wingdings" panose="05000000000000000000" pitchFamily="2" charset="2"/>
                </a:rPr>
                <a:t>解</a:t>
              </a:r>
            </a:p>
          </p:txBody>
        </p:sp>
        <p:grpSp>
          <p:nvGrpSpPr>
            <p:cNvPr id="29705" name="Group 9"/>
            <p:cNvGrpSpPr>
              <a:grpSpLocks noChangeAspect="1"/>
            </p:cNvGrpSpPr>
            <p:nvPr/>
          </p:nvGrpSpPr>
          <p:grpSpPr bwMode="auto">
            <a:xfrm>
              <a:off x="0" y="1"/>
              <a:ext cx="687" cy="687"/>
              <a:chOff x="0" y="0"/>
              <a:chExt cx="1406" cy="1406"/>
            </a:xfrm>
          </p:grpSpPr>
          <p:sp>
            <p:nvSpPr>
              <p:cNvPr id="6154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0" y="1"/>
                <a:ext cx="1406" cy="1405"/>
              </a:xfrm>
              <a:custGeom>
                <a:avLst/>
                <a:gdLst>
                  <a:gd name="G0" fmla="+- 2546 0 0"/>
                  <a:gd name="G1" fmla="+- 21600 0 2546"/>
                  <a:gd name="G2" fmla="+- 21600 0 2546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546" y="10800"/>
                    </a:moveTo>
                    <a:cubicBezTo>
                      <a:pt x="2546" y="15359"/>
                      <a:pt x="6241" y="19054"/>
                      <a:pt x="10800" y="19054"/>
                    </a:cubicBezTo>
                    <a:cubicBezTo>
                      <a:pt x="15359" y="19054"/>
                      <a:pt x="19054" y="15359"/>
                      <a:pt x="19054" y="10800"/>
                    </a:cubicBezTo>
                    <a:cubicBezTo>
                      <a:pt x="19054" y="6241"/>
                      <a:pt x="15359" y="2546"/>
                      <a:pt x="10800" y="2546"/>
                    </a:cubicBezTo>
                    <a:cubicBezTo>
                      <a:pt x="6241" y="2546"/>
                      <a:pt x="2546" y="6241"/>
                      <a:pt x="2546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alpha val="39999"/>
                    </a:schemeClr>
                  </a:gs>
                  <a:gs pos="100000">
                    <a:schemeClr val="accent1">
                      <a:gamma/>
                      <a:tint val="64314"/>
                      <a:invGamma/>
                      <a:alpha val="3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6155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50" y="51"/>
                <a:ext cx="1305" cy="1305"/>
              </a:xfrm>
              <a:custGeom>
                <a:avLst/>
                <a:gdLst>
                  <a:gd name="G0" fmla="+- 1157 0 0"/>
                  <a:gd name="G1" fmla="+- 21600 0 1157"/>
                  <a:gd name="G2" fmla="+- 21600 0 11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157" y="10800"/>
                    </a:moveTo>
                    <a:cubicBezTo>
                      <a:pt x="1157" y="16126"/>
                      <a:pt x="5474" y="20443"/>
                      <a:pt x="10800" y="20443"/>
                    </a:cubicBezTo>
                    <a:cubicBezTo>
                      <a:pt x="16126" y="20443"/>
                      <a:pt x="20443" y="16126"/>
                      <a:pt x="20443" y="10800"/>
                    </a:cubicBezTo>
                    <a:cubicBezTo>
                      <a:pt x="20443" y="5474"/>
                      <a:pt x="16126" y="1157"/>
                      <a:pt x="10800" y="1157"/>
                    </a:cubicBezTo>
                    <a:cubicBezTo>
                      <a:pt x="5474" y="1157"/>
                      <a:pt x="1157" y="5474"/>
                      <a:pt x="1157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alpha val="0"/>
                    </a:schemeClr>
                  </a:gs>
                  <a:gs pos="50000">
                    <a:schemeClr val="bg1">
                      <a:alpha val="39999"/>
                    </a:schemeClr>
                  </a:gs>
                  <a:gs pos="100000">
                    <a:schemeClr val="bg2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</p:grpSp>
      <p:pic>
        <p:nvPicPr>
          <p:cNvPr id="29708" name="Object 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6175" y="639763"/>
            <a:ext cx="447675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7" name="Object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7425" y="1844675"/>
            <a:ext cx="21717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8" name="Object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32138" y="1844675"/>
            <a:ext cx="8604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9" name="Object 1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13200" y="1844675"/>
            <a:ext cx="18764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0" name="Object 1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856288" y="2133600"/>
            <a:ext cx="91916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1" name="Object 1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081088" y="2781300"/>
            <a:ext cx="23749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2" name="Object 1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419475" y="2781300"/>
            <a:ext cx="187166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3" name="Object 19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354638" y="2781300"/>
            <a:ext cx="19637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4" name="Object 20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366838" y="3824288"/>
            <a:ext cx="1941512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5" name="Object 21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189288" y="3789363"/>
            <a:ext cx="11017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6" name="Object 22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306888" y="3789363"/>
            <a:ext cx="12795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7" name="Object 23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399088" y="3789363"/>
            <a:ext cx="12350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68" name="Picture 24" descr="女博士1"/>
          <p:cNvPicPr>
            <a:picLocks noChangeAspect="1" noChangeArrowheads="1"/>
          </p:cNvPicPr>
          <p:nvPr/>
        </p:nvPicPr>
        <p:blipFill>
          <a:blip r:embed="rId1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80375" y="3863975"/>
            <a:ext cx="955675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9" name="AutoShape 25"/>
          <p:cNvSpPr>
            <a:spLocks noChangeArrowheads="1"/>
          </p:cNvSpPr>
          <p:nvPr/>
        </p:nvSpPr>
        <p:spPr bwMode="auto">
          <a:xfrm rot="10800000">
            <a:off x="3851275" y="4724400"/>
            <a:ext cx="3241675" cy="1511300"/>
          </a:xfrm>
          <a:prstGeom prst="cloudCallout">
            <a:avLst>
              <a:gd name="adj1" fmla="val -75125"/>
              <a:gd name="adj2" fmla="val 72370"/>
            </a:avLst>
          </a:prstGeom>
          <a:gradFill rotWithShape="1">
            <a:gsLst>
              <a:gs pos="0">
                <a:srgbClr val="0000CC"/>
              </a:gs>
              <a:gs pos="50000">
                <a:srgbClr val="0099CC"/>
              </a:gs>
              <a:gs pos="100000">
                <a:srgbClr val="0000CC"/>
              </a:gs>
            </a:gsLst>
            <a:lin ang="5400000" scaled="1"/>
          </a:gradFill>
          <a:ln w="9525">
            <a:solidFill>
              <a:srgbClr val="0000CC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FF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一定要注意符号哟！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9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23850" y="5011738"/>
            <a:ext cx="6840538" cy="1296987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b="1" dirty="0">
                <a:solidFill>
                  <a:srgbClr val="0000CC"/>
                </a:solidFill>
                <a:sym typeface="Wingdings" panose="05000000000000000000" pitchFamily="2" charset="2"/>
              </a:rPr>
              <a:t>仿照分数加减法法则，你会做下面的题目吗？</a:t>
            </a:r>
          </a:p>
          <a:p>
            <a:pPr>
              <a:buFontTx/>
              <a:buNone/>
            </a:pPr>
            <a:endParaRPr lang="zh-CN" altLang="zh-CN" b="1" dirty="0"/>
          </a:p>
        </p:txBody>
      </p:sp>
      <p:sp>
        <p:nvSpPr>
          <p:cNvPr id="3076" name="WordArt 4"/>
          <p:cNvSpPr>
            <a:spLocks noChangeArrowheads="1" noChangeShapeType="1"/>
          </p:cNvSpPr>
          <p:nvPr/>
        </p:nvSpPr>
        <p:spPr bwMode="auto">
          <a:xfrm rot="-904830">
            <a:off x="395288" y="476250"/>
            <a:ext cx="2089150" cy="9429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9525">
                  <a:solidFill>
                    <a:srgbClr val="9933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知识回顾</a:t>
            </a:r>
          </a:p>
        </p:txBody>
      </p:sp>
      <p:grpSp>
        <p:nvGrpSpPr>
          <p:cNvPr id="5125" name="Group 5"/>
          <p:cNvGrpSpPr/>
          <p:nvPr/>
        </p:nvGrpSpPr>
        <p:grpSpPr bwMode="auto">
          <a:xfrm rot="-403466">
            <a:off x="4932363" y="1627188"/>
            <a:ext cx="4037012" cy="1873250"/>
            <a:chOff x="0" y="0"/>
            <a:chExt cx="2381" cy="1180"/>
          </a:xfrm>
        </p:grpSpPr>
        <p:grpSp>
          <p:nvGrpSpPr>
            <p:cNvPr id="5126" name="AutoShape 6"/>
            <p:cNvGrpSpPr/>
            <p:nvPr/>
          </p:nvGrpSpPr>
          <p:grpSpPr bwMode="auto">
            <a:xfrm rot="403466">
              <a:off x="-46" y="-83"/>
              <a:ext cx="2384" cy="2100"/>
              <a:chOff x="4925568" y="1499616"/>
              <a:chExt cx="4041648" cy="3334512"/>
            </a:xfrm>
          </p:grpSpPr>
          <p:pic>
            <p:nvPicPr>
              <p:cNvPr id="3101" name="AutoShape 6"/>
              <p:cNvPicPr>
                <a:picLocks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925568" y="1499616"/>
                <a:ext cx="4041648" cy="33345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02" name="Text Box 30"/>
              <p:cNvSpPr txBox="1">
                <a:spLocks noChangeArrowheads="1"/>
              </p:cNvSpPr>
              <p:nvPr/>
            </p:nvSpPr>
            <p:spPr bwMode="auto">
              <a:xfrm rot="21196534">
                <a:off x="5484665" y="1927189"/>
                <a:ext cx="2637141" cy="1220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 eaLnBrk="0" hangingPunct="0">
                  <a:defRPr sz="2800" b="1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algn="ctr" eaLnBrk="0" hangingPunct="0">
                  <a:defRPr sz="2800" b="1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algn="ctr" eaLnBrk="0" hangingPunct="0">
                  <a:defRPr sz="2800" b="1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algn="ctr" eaLnBrk="0" hangingPunct="0">
                  <a:defRPr sz="2800" b="1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algn="ctr" eaLnBrk="0" hangingPunct="0">
                  <a:defRPr sz="2800" b="1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rgbClr val="FF0066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zh-CN" altLang="zh-CN" sz="36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104" name="Text Box 7"/>
            <p:cNvSpPr txBox="1">
              <a:spLocks noChangeArrowheads="1"/>
            </p:cNvSpPr>
            <p:nvPr/>
          </p:nvSpPr>
          <p:spPr bwMode="auto">
            <a:xfrm>
              <a:off x="272" y="182"/>
              <a:ext cx="2020" cy="75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FFFF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 eaLnBrk="0" hangingPunct="0"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 eaLnBrk="0" hangingPunct="0"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 eaLnBrk="0" hangingPunct="0"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 eaLnBrk="0" hangingPunct="0"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3600" b="0">
                  <a:solidFill>
                    <a:srgbClr val="0000CC"/>
                  </a:solidFill>
                  <a:latin typeface="Times New Roman" panose="02020603050405020304" pitchFamily="18" charset="0"/>
                  <a:ea typeface="华文行楷" panose="02010800040101010101" pitchFamily="2" charset="-122"/>
                </a:rPr>
                <a:t>这一法则能否推广到分式运算中</a:t>
              </a:r>
            </a:p>
          </p:txBody>
        </p:sp>
      </p:grp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79388" y="3860800"/>
            <a:ext cx="5832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9999"/>
                </a:solidFill>
              </a:rPr>
              <a:t>你能叙述</a:t>
            </a:r>
            <a:r>
              <a:rPr lang="zh-CN" altLang="en-US" sz="3200" b="1" dirty="0">
                <a:solidFill>
                  <a:srgbClr val="FF0066"/>
                </a:solidFill>
              </a:rPr>
              <a:t>分数</a:t>
            </a:r>
            <a:r>
              <a:rPr lang="zh-CN" altLang="en-US" sz="3200" b="1" dirty="0">
                <a:solidFill>
                  <a:srgbClr val="009999"/>
                </a:solidFill>
              </a:rPr>
              <a:t>加减法法则吗？</a:t>
            </a:r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1671638" y="48752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 sz="1800" b="0">
              <a:solidFill>
                <a:srgbClr val="000000"/>
              </a:solidFill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85" name="Text Box 15"/>
          <p:cNvSpPr txBox="1">
            <a:spLocks noChangeArrowheads="1"/>
          </p:cNvSpPr>
          <p:nvPr/>
        </p:nvSpPr>
        <p:spPr bwMode="auto">
          <a:xfrm>
            <a:off x="592138" y="48021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 sz="1800" b="0">
              <a:solidFill>
                <a:srgbClr val="000000"/>
              </a:solidFill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140" name="Group 20"/>
          <p:cNvGrpSpPr/>
          <p:nvPr/>
        </p:nvGrpSpPr>
        <p:grpSpPr bwMode="auto">
          <a:xfrm>
            <a:off x="2411413" y="1844675"/>
            <a:ext cx="2016125" cy="1009650"/>
            <a:chOff x="0" y="0"/>
            <a:chExt cx="1208" cy="545"/>
          </a:xfrm>
        </p:grpSpPr>
        <p:pic>
          <p:nvPicPr>
            <p:cNvPr id="3097" name="Object 2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45"/>
              <a:ext cx="528" cy="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8" name="Rectangle 22"/>
            <p:cNvSpPr>
              <a:spLocks noChangeArrowheads="1"/>
            </p:cNvSpPr>
            <p:nvPr/>
          </p:nvSpPr>
          <p:spPr bwMode="auto">
            <a:xfrm>
              <a:off x="528" y="140"/>
              <a:ext cx="270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3600" b="1">
                  <a:solidFill>
                    <a:srgbClr val="FF0066"/>
                  </a:solidFill>
                </a:rPr>
                <a:t>=</a:t>
              </a:r>
            </a:p>
          </p:txBody>
        </p:sp>
        <p:pic>
          <p:nvPicPr>
            <p:cNvPr id="3099" name="Object 23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800" y="0"/>
              <a:ext cx="200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0" name="Rectangle 24"/>
            <p:cNvSpPr>
              <a:spLocks noChangeArrowheads="1"/>
            </p:cNvSpPr>
            <p:nvPr/>
          </p:nvSpPr>
          <p:spPr bwMode="auto">
            <a:xfrm>
              <a:off x="1027" y="134"/>
              <a:ext cx="181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3200" b="1">
                  <a:solidFill>
                    <a:srgbClr val="FF0066"/>
                  </a:solidFill>
                </a:rPr>
                <a:t>=</a:t>
              </a:r>
            </a:p>
          </p:txBody>
        </p:sp>
      </p:grp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46" name="Object 2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92625" y="1916113"/>
            <a:ext cx="3429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3" name="Rectangle 27"/>
          <p:cNvSpPr>
            <a:spLocks noChangeArrowheads="1"/>
          </p:cNvSpPr>
          <p:nvPr/>
        </p:nvSpPr>
        <p:spPr bwMode="auto">
          <a:xfrm>
            <a:off x="0" y="1125538"/>
            <a:ext cx="8426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FF"/>
                </a:solidFill>
              </a:rPr>
              <a:t>利用分数的加减法则 ，计算下列各式：</a:t>
            </a:r>
          </a:p>
        </p:txBody>
      </p:sp>
      <p:grpSp>
        <p:nvGrpSpPr>
          <p:cNvPr id="5148" name="Group 28"/>
          <p:cNvGrpSpPr/>
          <p:nvPr/>
        </p:nvGrpSpPr>
        <p:grpSpPr bwMode="auto">
          <a:xfrm>
            <a:off x="827088" y="1989138"/>
            <a:ext cx="1657350" cy="887412"/>
            <a:chOff x="0" y="0"/>
            <a:chExt cx="1044" cy="559"/>
          </a:xfrm>
        </p:grpSpPr>
        <p:sp>
          <p:nvSpPr>
            <p:cNvPr id="3095" name="Text Box 29"/>
            <p:cNvSpPr txBox="1">
              <a:spLocks noChangeArrowheads="1"/>
            </p:cNvSpPr>
            <p:nvPr/>
          </p:nvSpPr>
          <p:spPr bwMode="auto">
            <a:xfrm>
              <a:off x="771" y="89"/>
              <a:ext cx="27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 eaLnBrk="0" hangingPunct="0"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ctr" eaLnBrk="0" hangingPunct="0"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ctr" eaLnBrk="0" hangingPunct="0"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ctr" eaLnBrk="0" hangingPunct="0"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ctr" eaLnBrk="0" hangingPunct="0"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66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zh-CN" sz="3200" b="0"/>
                <a:t>=</a:t>
              </a:r>
            </a:p>
          </p:txBody>
        </p:sp>
        <p:pic>
          <p:nvPicPr>
            <p:cNvPr id="3096" name="Object 30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726" cy="5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练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04813"/>
            <a:ext cx="223202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Object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3300" y="1412875"/>
            <a:ext cx="5165725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4" name="Object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1913" y="2997200"/>
            <a:ext cx="4970462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5" name="Picture 5" descr="女博士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1050" y="4508500"/>
            <a:ext cx="14954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AutoShape 6"/>
          <p:cNvSpPr>
            <a:spLocks noChangeArrowheads="1"/>
          </p:cNvSpPr>
          <p:nvPr/>
        </p:nvSpPr>
        <p:spPr bwMode="auto">
          <a:xfrm flipV="1">
            <a:off x="4500563" y="5084763"/>
            <a:ext cx="3671887" cy="1152525"/>
          </a:xfrm>
          <a:prstGeom prst="wedgeEllipseCallout">
            <a:avLst>
              <a:gd name="adj1" fmla="val -71014"/>
              <a:gd name="adj2" fmla="val 45037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FF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你一定行！</a:t>
            </a:r>
          </a:p>
        </p:txBody>
      </p:sp>
      <p:pic>
        <p:nvPicPr>
          <p:cNvPr id="30727" name="Picture 7" descr="08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8575" y="404813"/>
            <a:ext cx="27654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0825" y="765175"/>
            <a:ext cx="8893175" cy="5191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同分母的分式相加减，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分母不变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，把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分子相加减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。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03213" y="1431925"/>
            <a:ext cx="6584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类似于异分母的分数加减法，我们得出：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50825" y="2117725"/>
            <a:ext cx="8893175" cy="51911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异分母的分式相加减，先把它们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通分</a:t>
            </a:r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，然后再加减。</a:t>
            </a:r>
          </a:p>
        </p:txBody>
      </p:sp>
      <p:pic>
        <p:nvPicPr>
          <p:cNvPr id="31749" name="Picture 5" descr="女博士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288" y="2997200"/>
            <a:ext cx="1243012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AutoShape 6"/>
          <p:cNvSpPr>
            <a:spLocks noChangeArrowheads="1"/>
          </p:cNvSpPr>
          <p:nvPr/>
        </p:nvSpPr>
        <p:spPr bwMode="auto">
          <a:xfrm rot="10800000">
            <a:off x="1547813" y="3573463"/>
            <a:ext cx="4895850" cy="2592387"/>
          </a:xfrm>
          <a:prstGeom prst="cloudCallout">
            <a:avLst>
              <a:gd name="adj1" fmla="val -63037"/>
              <a:gd name="adj2" fmla="val 42282"/>
            </a:avLst>
          </a:prstGeom>
          <a:solidFill>
            <a:srgbClr val="0000FF"/>
          </a:solidFill>
          <a:ln w="9525">
            <a:solidFill>
              <a:srgbClr val="0000CC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FF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经过通分，把异分母分式的加减法转化为同分母分式的加减法了。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 noChangeAspect="1"/>
          </p:cNvGrpSpPr>
          <p:nvPr/>
        </p:nvGrpSpPr>
        <p:grpSpPr bwMode="auto">
          <a:xfrm>
            <a:off x="179388" y="758825"/>
            <a:ext cx="798512" cy="800100"/>
            <a:chOff x="0" y="0"/>
            <a:chExt cx="687" cy="688"/>
          </a:xfrm>
        </p:grpSpPr>
        <p:sp>
          <p:nvSpPr>
            <p:cNvPr id="32771" name="Oval 3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87" cy="687"/>
            </a:xfrm>
            <a:prstGeom prst="ellipse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>
                  <a:solidFill>
                    <a:srgbClr val="FF0000"/>
                  </a:solidFill>
                  <a:sym typeface="Wingdings" panose="05000000000000000000" pitchFamily="2" charset="2"/>
                </a:rPr>
                <a:t>例</a:t>
              </a:r>
            </a:p>
          </p:txBody>
        </p:sp>
        <p:grpSp>
          <p:nvGrpSpPr>
            <p:cNvPr id="32772" name="Group 4"/>
            <p:cNvGrpSpPr>
              <a:grpSpLocks noChangeAspect="1"/>
            </p:cNvGrpSpPr>
            <p:nvPr/>
          </p:nvGrpSpPr>
          <p:grpSpPr bwMode="auto">
            <a:xfrm>
              <a:off x="0" y="1"/>
              <a:ext cx="687" cy="687"/>
              <a:chOff x="0" y="0"/>
              <a:chExt cx="1406" cy="1406"/>
            </a:xfrm>
          </p:grpSpPr>
          <p:sp>
            <p:nvSpPr>
              <p:cNvPr id="9221" name="AutoShape 5"/>
              <p:cNvSpPr>
                <a:spLocks noChangeAspect="1" noChangeArrowheads="1"/>
              </p:cNvSpPr>
              <p:nvPr/>
            </p:nvSpPr>
            <p:spPr bwMode="auto">
              <a:xfrm>
                <a:off x="0" y="1"/>
                <a:ext cx="1406" cy="1405"/>
              </a:xfrm>
              <a:custGeom>
                <a:avLst/>
                <a:gdLst>
                  <a:gd name="G0" fmla="+- 2546 0 0"/>
                  <a:gd name="G1" fmla="+- 21600 0 2546"/>
                  <a:gd name="G2" fmla="+- 21600 0 2546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546" y="10800"/>
                    </a:moveTo>
                    <a:cubicBezTo>
                      <a:pt x="2546" y="15359"/>
                      <a:pt x="6241" y="19054"/>
                      <a:pt x="10800" y="19054"/>
                    </a:cubicBezTo>
                    <a:cubicBezTo>
                      <a:pt x="15359" y="19054"/>
                      <a:pt x="19054" y="15359"/>
                      <a:pt x="19054" y="10800"/>
                    </a:cubicBezTo>
                    <a:cubicBezTo>
                      <a:pt x="19054" y="6241"/>
                      <a:pt x="15359" y="2546"/>
                      <a:pt x="10800" y="2546"/>
                    </a:cubicBezTo>
                    <a:cubicBezTo>
                      <a:pt x="6241" y="2546"/>
                      <a:pt x="2546" y="6241"/>
                      <a:pt x="2546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alpha val="39999"/>
                    </a:schemeClr>
                  </a:gs>
                  <a:gs pos="100000">
                    <a:schemeClr val="accent1">
                      <a:gamma/>
                      <a:tint val="64314"/>
                      <a:invGamma/>
                      <a:alpha val="3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222" name="AutoShape 6"/>
              <p:cNvSpPr>
                <a:spLocks noChangeAspect="1" noChangeArrowheads="1"/>
              </p:cNvSpPr>
              <p:nvPr/>
            </p:nvSpPr>
            <p:spPr bwMode="auto">
              <a:xfrm>
                <a:off x="50" y="51"/>
                <a:ext cx="1305" cy="1305"/>
              </a:xfrm>
              <a:custGeom>
                <a:avLst/>
                <a:gdLst>
                  <a:gd name="G0" fmla="+- 1157 0 0"/>
                  <a:gd name="G1" fmla="+- 21600 0 1157"/>
                  <a:gd name="G2" fmla="+- 21600 0 11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157" y="10800"/>
                    </a:moveTo>
                    <a:cubicBezTo>
                      <a:pt x="1157" y="16126"/>
                      <a:pt x="5474" y="20443"/>
                      <a:pt x="10800" y="20443"/>
                    </a:cubicBezTo>
                    <a:cubicBezTo>
                      <a:pt x="16126" y="20443"/>
                      <a:pt x="20443" y="16126"/>
                      <a:pt x="20443" y="10800"/>
                    </a:cubicBezTo>
                    <a:cubicBezTo>
                      <a:pt x="20443" y="5474"/>
                      <a:pt x="16126" y="1157"/>
                      <a:pt x="10800" y="1157"/>
                    </a:cubicBezTo>
                    <a:cubicBezTo>
                      <a:pt x="5474" y="1157"/>
                      <a:pt x="1157" y="5474"/>
                      <a:pt x="1157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alpha val="0"/>
                    </a:schemeClr>
                  </a:gs>
                  <a:gs pos="50000">
                    <a:schemeClr val="bg1">
                      <a:alpha val="39999"/>
                    </a:schemeClr>
                  </a:gs>
                  <a:gs pos="100000">
                    <a:schemeClr val="bg2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</p:grpSp>
      <p:grpSp>
        <p:nvGrpSpPr>
          <p:cNvPr id="9223" name="Group 7"/>
          <p:cNvGrpSpPr>
            <a:grpSpLocks noChangeAspect="1"/>
          </p:cNvGrpSpPr>
          <p:nvPr/>
        </p:nvGrpSpPr>
        <p:grpSpPr bwMode="auto">
          <a:xfrm>
            <a:off x="179388" y="1836738"/>
            <a:ext cx="798512" cy="800100"/>
            <a:chOff x="0" y="0"/>
            <a:chExt cx="687" cy="688"/>
          </a:xfrm>
        </p:grpSpPr>
        <p:sp>
          <p:nvSpPr>
            <p:cNvPr id="32776" name="Oval 8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87" cy="687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>
                  <a:solidFill>
                    <a:srgbClr val="0000FF"/>
                  </a:solidFill>
                  <a:sym typeface="Wingdings" panose="05000000000000000000" pitchFamily="2" charset="2"/>
                </a:rPr>
                <a:t>解</a:t>
              </a:r>
            </a:p>
          </p:txBody>
        </p:sp>
        <p:grpSp>
          <p:nvGrpSpPr>
            <p:cNvPr id="32777" name="Group 9"/>
            <p:cNvGrpSpPr>
              <a:grpSpLocks noChangeAspect="1"/>
            </p:cNvGrpSpPr>
            <p:nvPr/>
          </p:nvGrpSpPr>
          <p:grpSpPr bwMode="auto">
            <a:xfrm>
              <a:off x="0" y="1"/>
              <a:ext cx="687" cy="687"/>
              <a:chOff x="0" y="0"/>
              <a:chExt cx="1406" cy="1406"/>
            </a:xfrm>
          </p:grpSpPr>
          <p:sp>
            <p:nvSpPr>
              <p:cNvPr id="9226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0" y="1"/>
                <a:ext cx="1406" cy="1405"/>
              </a:xfrm>
              <a:custGeom>
                <a:avLst/>
                <a:gdLst>
                  <a:gd name="G0" fmla="+- 2546 0 0"/>
                  <a:gd name="G1" fmla="+- 21600 0 2546"/>
                  <a:gd name="G2" fmla="+- 21600 0 2546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546" y="10800"/>
                    </a:moveTo>
                    <a:cubicBezTo>
                      <a:pt x="2546" y="15359"/>
                      <a:pt x="6241" y="19054"/>
                      <a:pt x="10800" y="19054"/>
                    </a:cubicBezTo>
                    <a:cubicBezTo>
                      <a:pt x="15359" y="19054"/>
                      <a:pt x="19054" y="15359"/>
                      <a:pt x="19054" y="10800"/>
                    </a:cubicBezTo>
                    <a:cubicBezTo>
                      <a:pt x="19054" y="6241"/>
                      <a:pt x="15359" y="2546"/>
                      <a:pt x="10800" y="2546"/>
                    </a:cubicBezTo>
                    <a:cubicBezTo>
                      <a:pt x="6241" y="2546"/>
                      <a:pt x="2546" y="6241"/>
                      <a:pt x="2546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alpha val="39999"/>
                    </a:schemeClr>
                  </a:gs>
                  <a:gs pos="100000">
                    <a:schemeClr val="accent1">
                      <a:gamma/>
                      <a:tint val="64314"/>
                      <a:invGamma/>
                      <a:alpha val="3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9227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50" y="51"/>
                <a:ext cx="1305" cy="1305"/>
              </a:xfrm>
              <a:custGeom>
                <a:avLst/>
                <a:gdLst>
                  <a:gd name="G0" fmla="+- 1157 0 0"/>
                  <a:gd name="G1" fmla="+- 21600 0 1157"/>
                  <a:gd name="G2" fmla="+- 21600 0 11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157" y="10800"/>
                    </a:moveTo>
                    <a:cubicBezTo>
                      <a:pt x="1157" y="16126"/>
                      <a:pt x="5474" y="20443"/>
                      <a:pt x="10800" y="20443"/>
                    </a:cubicBezTo>
                    <a:cubicBezTo>
                      <a:pt x="16126" y="20443"/>
                      <a:pt x="20443" y="16126"/>
                      <a:pt x="20443" y="10800"/>
                    </a:cubicBezTo>
                    <a:cubicBezTo>
                      <a:pt x="20443" y="5474"/>
                      <a:pt x="16126" y="1157"/>
                      <a:pt x="10800" y="1157"/>
                    </a:cubicBezTo>
                    <a:cubicBezTo>
                      <a:pt x="5474" y="1157"/>
                      <a:pt x="1157" y="5474"/>
                      <a:pt x="1157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alpha val="0"/>
                    </a:schemeClr>
                  </a:gs>
                  <a:gs pos="50000">
                    <a:schemeClr val="bg1">
                      <a:alpha val="39999"/>
                    </a:schemeClr>
                  </a:gs>
                  <a:gs pos="100000">
                    <a:schemeClr val="bg2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</p:grpSp>
      <p:pic>
        <p:nvPicPr>
          <p:cNvPr id="32780" name="Object 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2688" y="549275"/>
            <a:ext cx="425767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81" name="Object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30288" y="1844675"/>
            <a:ext cx="176371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82" name="Object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49550" y="1844675"/>
            <a:ext cx="201771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83" name="Object 1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65663" y="1879600"/>
            <a:ext cx="120173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84" name="Object 1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60438" y="2781300"/>
            <a:ext cx="20415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85" name="Object 1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87663" y="2781300"/>
            <a:ext cx="29098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86" name="Object 1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967038" y="3716338"/>
            <a:ext cx="294957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87" name="Object 19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062288" y="4508500"/>
            <a:ext cx="225583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88" name="Picture 20" descr="女博士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34350" y="3644900"/>
            <a:ext cx="100965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9" name="AutoShape 21"/>
          <p:cNvSpPr>
            <a:spLocks noChangeArrowheads="1"/>
          </p:cNvSpPr>
          <p:nvPr/>
        </p:nvSpPr>
        <p:spPr bwMode="auto">
          <a:xfrm>
            <a:off x="5867400" y="836613"/>
            <a:ext cx="3025775" cy="2160587"/>
          </a:xfrm>
          <a:prstGeom prst="cloudCallout">
            <a:avLst>
              <a:gd name="adj1" fmla="val 36778"/>
              <a:gd name="adj2" fmla="val 74616"/>
            </a:avLst>
          </a:prstGeom>
          <a:solidFill>
            <a:srgbClr val="0000FF"/>
          </a:solidFill>
          <a:ln w="9525">
            <a:solidFill>
              <a:srgbClr val="0000CC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FF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怎么通分？你还记得吗？</a:t>
            </a:r>
          </a:p>
        </p:txBody>
      </p:sp>
      <p:pic>
        <p:nvPicPr>
          <p:cNvPr id="32790" name="Picture 22" descr="9280c09df8ec9e681bcb9bddeb9ff9be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8313" y="3860800"/>
            <a:ext cx="20955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PSD_cd0114_0006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99100" y="2708275"/>
            <a:ext cx="36449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 descr="练习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04813"/>
            <a:ext cx="223202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Object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00113" y="1341438"/>
            <a:ext cx="352901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Object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8488" y="2973388"/>
            <a:ext cx="5286375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Object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00100" y="4254500"/>
            <a:ext cx="4232275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 noChangeAspect="1"/>
          </p:cNvGrpSpPr>
          <p:nvPr/>
        </p:nvGrpSpPr>
        <p:grpSpPr bwMode="auto">
          <a:xfrm>
            <a:off x="179388" y="620713"/>
            <a:ext cx="798512" cy="800100"/>
            <a:chOff x="0" y="0"/>
            <a:chExt cx="687" cy="688"/>
          </a:xfrm>
        </p:grpSpPr>
        <p:sp>
          <p:nvSpPr>
            <p:cNvPr id="34819" name="Oval 3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87" cy="687"/>
            </a:xfrm>
            <a:prstGeom prst="ellipse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>
                  <a:solidFill>
                    <a:srgbClr val="FF0000"/>
                  </a:solidFill>
                  <a:sym typeface="Wingdings" panose="05000000000000000000" pitchFamily="2" charset="2"/>
                </a:rPr>
                <a:t>例</a:t>
              </a:r>
            </a:p>
          </p:txBody>
        </p:sp>
        <p:grpSp>
          <p:nvGrpSpPr>
            <p:cNvPr id="34820" name="Group 4"/>
            <p:cNvGrpSpPr>
              <a:grpSpLocks noChangeAspect="1"/>
            </p:cNvGrpSpPr>
            <p:nvPr/>
          </p:nvGrpSpPr>
          <p:grpSpPr bwMode="auto">
            <a:xfrm>
              <a:off x="0" y="1"/>
              <a:ext cx="687" cy="687"/>
              <a:chOff x="0" y="0"/>
              <a:chExt cx="1406" cy="1406"/>
            </a:xfrm>
          </p:grpSpPr>
          <p:sp>
            <p:nvSpPr>
              <p:cNvPr id="11269" name="AutoShape 5"/>
              <p:cNvSpPr>
                <a:spLocks noChangeAspect="1" noChangeArrowheads="1"/>
              </p:cNvSpPr>
              <p:nvPr/>
            </p:nvSpPr>
            <p:spPr bwMode="auto">
              <a:xfrm>
                <a:off x="0" y="1"/>
                <a:ext cx="1406" cy="1405"/>
              </a:xfrm>
              <a:custGeom>
                <a:avLst/>
                <a:gdLst>
                  <a:gd name="G0" fmla="+- 2546 0 0"/>
                  <a:gd name="G1" fmla="+- 21600 0 2546"/>
                  <a:gd name="G2" fmla="+- 21600 0 2546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546" y="10800"/>
                    </a:moveTo>
                    <a:cubicBezTo>
                      <a:pt x="2546" y="15359"/>
                      <a:pt x="6241" y="19054"/>
                      <a:pt x="10800" y="19054"/>
                    </a:cubicBezTo>
                    <a:cubicBezTo>
                      <a:pt x="15359" y="19054"/>
                      <a:pt x="19054" y="15359"/>
                      <a:pt x="19054" y="10800"/>
                    </a:cubicBezTo>
                    <a:cubicBezTo>
                      <a:pt x="19054" y="6241"/>
                      <a:pt x="15359" y="2546"/>
                      <a:pt x="10800" y="2546"/>
                    </a:cubicBezTo>
                    <a:cubicBezTo>
                      <a:pt x="6241" y="2546"/>
                      <a:pt x="2546" y="6241"/>
                      <a:pt x="2546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alpha val="39999"/>
                    </a:schemeClr>
                  </a:gs>
                  <a:gs pos="100000">
                    <a:schemeClr val="accent1">
                      <a:gamma/>
                      <a:tint val="64314"/>
                      <a:invGamma/>
                      <a:alpha val="3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11270" name="AutoShape 6"/>
              <p:cNvSpPr>
                <a:spLocks noChangeAspect="1" noChangeArrowheads="1"/>
              </p:cNvSpPr>
              <p:nvPr/>
            </p:nvSpPr>
            <p:spPr bwMode="auto">
              <a:xfrm>
                <a:off x="50" y="51"/>
                <a:ext cx="1305" cy="1305"/>
              </a:xfrm>
              <a:custGeom>
                <a:avLst/>
                <a:gdLst>
                  <a:gd name="G0" fmla="+- 1157 0 0"/>
                  <a:gd name="G1" fmla="+- 21600 0 1157"/>
                  <a:gd name="G2" fmla="+- 21600 0 11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157" y="10800"/>
                    </a:moveTo>
                    <a:cubicBezTo>
                      <a:pt x="1157" y="16126"/>
                      <a:pt x="5474" y="20443"/>
                      <a:pt x="10800" y="20443"/>
                    </a:cubicBezTo>
                    <a:cubicBezTo>
                      <a:pt x="16126" y="20443"/>
                      <a:pt x="20443" y="16126"/>
                      <a:pt x="20443" y="10800"/>
                    </a:cubicBezTo>
                    <a:cubicBezTo>
                      <a:pt x="20443" y="5474"/>
                      <a:pt x="16126" y="1157"/>
                      <a:pt x="10800" y="1157"/>
                    </a:cubicBezTo>
                    <a:cubicBezTo>
                      <a:pt x="5474" y="1157"/>
                      <a:pt x="1157" y="5474"/>
                      <a:pt x="1157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alpha val="0"/>
                    </a:schemeClr>
                  </a:gs>
                  <a:gs pos="50000">
                    <a:schemeClr val="bg1">
                      <a:alpha val="39999"/>
                    </a:schemeClr>
                  </a:gs>
                  <a:gs pos="100000">
                    <a:schemeClr val="bg2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</p:grpSp>
      <p:grpSp>
        <p:nvGrpSpPr>
          <p:cNvPr id="11271" name="Group 7"/>
          <p:cNvGrpSpPr>
            <a:grpSpLocks noChangeAspect="1"/>
          </p:cNvGrpSpPr>
          <p:nvPr/>
        </p:nvGrpSpPr>
        <p:grpSpPr bwMode="auto">
          <a:xfrm>
            <a:off x="179388" y="1628775"/>
            <a:ext cx="798512" cy="800100"/>
            <a:chOff x="0" y="0"/>
            <a:chExt cx="687" cy="688"/>
          </a:xfrm>
        </p:grpSpPr>
        <p:sp>
          <p:nvSpPr>
            <p:cNvPr id="34824" name="Oval 8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87" cy="687"/>
            </a:xfrm>
            <a:prstGeom prst="ellipse">
              <a:avLst/>
            </a:prstGeom>
            <a:solidFill>
              <a:srgbClr val="FF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>
                  <a:solidFill>
                    <a:srgbClr val="0000FF"/>
                  </a:solidFill>
                  <a:sym typeface="Wingdings" panose="05000000000000000000" pitchFamily="2" charset="2"/>
                </a:rPr>
                <a:t>解</a:t>
              </a:r>
            </a:p>
          </p:txBody>
        </p:sp>
        <p:grpSp>
          <p:nvGrpSpPr>
            <p:cNvPr id="34825" name="Group 9"/>
            <p:cNvGrpSpPr>
              <a:grpSpLocks noChangeAspect="1"/>
            </p:cNvGrpSpPr>
            <p:nvPr/>
          </p:nvGrpSpPr>
          <p:grpSpPr bwMode="auto">
            <a:xfrm>
              <a:off x="0" y="1"/>
              <a:ext cx="687" cy="687"/>
              <a:chOff x="0" y="0"/>
              <a:chExt cx="1406" cy="1406"/>
            </a:xfrm>
          </p:grpSpPr>
          <p:sp>
            <p:nvSpPr>
              <p:cNvPr id="11274" name="AutoShape 10"/>
              <p:cNvSpPr>
                <a:spLocks noChangeAspect="1" noChangeArrowheads="1"/>
              </p:cNvSpPr>
              <p:nvPr/>
            </p:nvSpPr>
            <p:spPr bwMode="auto">
              <a:xfrm>
                <a:off x="0" y="1"/>
                <a:ext cx="1406" cy="1405"/>
              </a:xfrm>
              <a:custGeom>
                <a:avLst/>
                <a:gdLst>
                  <a:gd name="G0" fmla="+- 2546 0 0"/>
                  <a:gd name="G1" fmla="+- 21600 0 2546"/>
                  <a:gd name="G2" fmla="+- 21600 0 2546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546" y="10800"/>
                    </a:moveTo>
                    <a:cubicBezTo>
                      <a:pt x="2546" y="15359"/>
                      <a:pt x="6241" y="19054"/>
                      <a:pt x="10800" y="19054"/>
                    </a:cubicBezTo>
                    <a:cubicBezTo>
                      <a:pt x="15359" y="19054"/>
                      <a:pt x="19054" y="15359"/>
                      <a:pt x="19054" y="10800"/>
                    </a:cubicBezTo>
                    <a:cubicBezTo>
                      <a:pt x="19054" y="6241"/>
                      <a:pt x="15359" y="2546"/>
                      <a:pt x="10800" y="2546"/>
                    </a:cubicBezTo>
                    <a:cubicBezTo>
                      <a:pt x="6241" y="2546"/>
                      <a:pt x="2546" y="6241"/>
                      <a:pt x="2546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alpha val="39999"/>
                    </a:schemeClr>
                  </a:gs>
                  <a:gs pos="100000">
                    <a:schemeClr val="accent1">
                      <a:gamma/>
                      <a:tint val="64314"/>
                      <a:invGamma/>
                      <a:alpha val="39999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  <p:sp>
            <p:nvSpPr>
              <p:cNvPr id="11275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50" y="51"/>
                <a:ext cx="1305" cy="1305"/>
              </a:xfrm>
              <a:custGeom>
                <a:avLst/>
                <a:gdLst>
                  <a:gd name="G0" fmla="+- 1157 0 0"/>
                  <a:gd name="G1" fmla="+- 21600 0 1157"/>
                  <a:gd name="G2" fmla="+- 21600 0 11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157" y="10800"/>
                    </a:moveTo>
                    <a:cubicBezTo>
                      <a:pt x="1157" y="16126"/>
                      <a:pt x="5474" y="20443"/>
                      <a:pt x="10800" y="20443"/>
                    </a:cubicBezTo>
                    <a:cubicBezTo>
                      <a:pt x="16126" y="20443"/>
                      <a:pt x="20443" y="16126"/>
                      <a:pt x="20443" y="10800"/>
                    </a:cubicBezTo>
                    <a:cubicBezTo>
                      <a:pt x="20443" y="5474"/>
                      <a:pt x="16126" y="1157"/>
                      <a:pt x="10800" y="1157"/>
                    </a:cubicBezTo>
                    <a:cubicBezTo>
                      <a:pt x="5474" y="1157"/>
                      <a:pt x="1157" y="5474"/>
                      <a:pt x="1157" y="1080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alpha val="0"/>
                    </a:schemeClr>
                  </a:gs>
                  <a:gs pos="50000">
                    <a:schemeClr val="bg1">
                      <a:alpha val="39999"/>
                    </a:schemeClr>
                  </a:gs>
                  <a:gs pos="100000">
                    <a:schemeClr val="bg2">
                      <a:alpha val="0"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b="1">
                  <a:solidFill>
                    <a:srgbClr val="000000"/>
                  </a:solidFill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p:grpSp>
      </p:grpSp>
      <p:pic>
        <p:nvPicPr>
          <p:cNvPr id="11276" name="Picture 12" descr="女博士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459788" y="4652963"/>
            <a:ext cx="630237" cy="172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9" name="Object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55700" y="404813"/>
            <a:ext cx="4240213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8" name="Object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7913" y="1616075"/>
            <a:ext cx="201612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9" name="Object 1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73400" y="1609725"/>
            <a:ext cx="30734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0" name="Object 1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62663" y="1611313"/>
            <a:ext cx="1941512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1" name="Object 1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872413" y="1593850"/>
            <a:ext cx="9969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2" name="Object 1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066800" y="2420938"/>
            <a:ext cx="247173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3" name="Object 19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438525" y="2422525"/>
            <a:ext cx="261461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4" name="Object 20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3203575" y="3213100"/>
            <a:ext cx="27590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5" name="Object 21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30563" y="3933825"/>
            <a:ext cx="3646487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6" name="Object 22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3276600" y="4797425"/>
            <a:ext cx="19208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7" name="Object 23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103813" y="4779963"/>
            <a:ext cx="181133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8" name="Object 24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3311525" y="5589588"/>
            <a:ext cx="181133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89" name="Object 25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5103813" y="5589588"/>
            <a:ext cx="1922462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90" name="AutoShape 26"/>
          <p:cNvSpPr>
            <a:spLocks noChangeArrowheads="1"/>
          </p:cNvSpPr>
          <p:nvPr/>
        </p:nvSpPr>
        <p:spPr bwMode="auto">
          <a:xfrm>
            <a:off x="6227763" y="2349500"/>
            <a:ext cx="2663825" cy="1296988"/>
          </a:xfrm>
          <a:prstGeom prst="cloudCallout">
            <a:avLst>
              <a:gd name="adj1" fmla="val 34444"/>
              <a:gd name="adj2" fmla="val 120014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FFFF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各分母先分解因式，容易找最简公分母</a:t>
            </a:r>
          </a:p>
        </p:txBody>
      </p:sp>
      <p:pic>
        <p:nvPicPr>
          <p:cNvPr id="34843" name="Picture 27" descr="7a88821dc48743b558c0a434d23f4831"/>
          <p:cNvPicPr>
            <a:picLocks noChangeAspect="1" noChangeArrowheads="1"/>
          </p:cNvPicPr>
          <p:nvPr/>
        </p:nvPicPr>
        <p:blipFill>
          <a:blip r:embed="rId16" cstate="email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3500438"/>
            <a:ext cx="2222500" cy="275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0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练习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04813"/>
            <a:ext cx="2232025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Object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62088" y="1268413"/>
            <a:ext cx="4708525" cy="130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Object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81150" y="3271838"/>
            <a:ext cx="3143250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Object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22413" y="4279900"/>
            <a:ext cx="367982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 descr="53fd77367673c9b4b9cfc42395a4edbc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7763" y="4019550"/>
            <a:ext cx="2592387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3" descr="紫色网格"/>
          <p:cNvSpPr>
            <a:spLocks noChangeArrowheads="1" noChangeShapeType="1"/>
          </p:cNvSpPr>
          <p:nvPr/>
        </p:nvSpPr>
        <p:spPr bwMode="auto">
          <a:xfrm>
            <a:off x="3275012" y="1196975"/>
            <a:ext cx="2160588" cy="8048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作业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979712" y="3038139"/>
            <a:ext cx="60483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zh-CN" sz="6000" dirty="0">
                <a:solidFill>
                  <a:srgbClr val="0000CC"/>
                </a:solidFill>
                <a:sym typeface="Wingdings" panose="05000000000000000000" pitchFamily="2" charset="2"/>
              </a:rPr>
              <a:t>A</a:t>
            </a:r>
            <a:r>
              <a:rPr lang="zh-CN" altLang="en-US" sz="6000" dirty="0">
                <a:solidFill>
                  <a:srgbClr val="0000CC"/>
                </a:solidFill>
                <a:sym typeface="Wingdings" panose="05000000000000000000" pitchFamily="2" charset="2"/>
              </a:rPr>
              <a:t>组 </a:t>
            </a:r>
            <a:r>
              <a:rPr lang="zh-CN" altLang="zh-CN" sz="6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T</a:t>
            </a:r>
            <a:r>
              <a:rPr lang="zh-CN" altLang="zh-CN" sz="6000" baseline="-25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1</a:t>
            </a:r>
            <a:r>
              <a:rPr lang="zh-CN" altLang="zh-CN" sz="6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T</a:t>
            </a:r>
            <a:r>
              <a:rPr lang="zh-CN" altLang="zh-CN" sz="6000" baseline="-25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2</a:t>
            </a:r>
            <a:r>
              <a:rPr lang="en-US" altLang="zh-CN" sz="6000" baseline="-25000" dirty="0" smtClean="0">
                <a:solidFill>
                  <a:srgbClr val="0000CC"/>
                </a:solidFill>
                <a:sym typeface="Wingdings" panose="05000000000000000000" pitchFamily="2" charset="2"/>
              </a:rPr>
              <a:t> </a:t>
            </a:r>
            <a:endParaRPr lang="zh-CN" altLang="zh-CN" sz="6000" baseline="-25000" dirty="0">
              <a:solidFill>
                <a:srgbClr val="0000CC"/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Object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47938" y="1931988"/>
            <a:ext cx="1447800" cy="7191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Object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47938" y="2846388"/>
            <a:ext cx="1447800" cy="7207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Object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47938" y="3684588"/>
            <a:ext cx="1447800" cy="8001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Object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47938" y="4675188"/>
            <a:ext cx="1419225" cy="914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Object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24525" y="4751388"/>
            <a:ext cx="762000" cy="792162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Object 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724525" y="3684588"/>
            <a:ext cx="720725" cy="719137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Object 8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724525" y="1931988"/>
            <a:ext cx="792163" cy="647700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Object 9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724525" y="2770188"/>
            <a:ext cx="792163" cy="739775"/>
          </a:xfrm>
          <a:prstGeom prst="rect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492250" y="765175"/>
            <a:ext cx="7543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假如你是左边的这些式子</a:t>
            </a:r>
            <a:r>
              <a:rPr lang="zh-CN" altLang="zh-CN" sz="3200" b="1" dirty="0">
                <a:solidFill>
                  <a:srgbClr val="000000"/>
                </a:solidFill>
              </a:rPr>
              <a:t>,</a:t>
            </a:r>
            <a:r>
              <a:rPr lang="zh-CN" altLang="en-US" sz="3200" b="1" dirty="0">
                <a:solidFill>
                  <a:srgbClr val="000000"/>
                </a:solidFill>
              </a:rPr>
              <a:t>你能从右边找出自己的好朋友吗？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042988" y="5516563"/>
            <a:ext cx="76200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</a:pPr>
            <a:r>
              <a:rPr lang="zh-CN" altLang="en-US" sz="4000" b="1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想一想</a:t>
            </a:r>
            <a:r>
              <a:rPr lang="zh-CN" altLang="zh-CN" sz="4000" b="1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你又是如何从右边找到自己的好朋友的？谁能说说理由呢？</a:t>
            </a:r>
            <a:r>
              <a:rPr lang="zh-CN" altLang="en-US" sz="3200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4216400" y="2389188"/>
            <a:ext cx="1371600" cy="28194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4216400" y="3248025"/>
            <a:ext cx="1371600" cy="6858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4140200" y="2247900"/>
            <a:ext cx="1447800" cy="18288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V="1">
            <a:off x="4127500" y="3176588"/>
            <a:ext cx="1524000" cy="1981200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 rot="1248812">
            <a:off x="6732588" y="1484313"/>
            <a:ext cx="122396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600">
                <a:solidFill>
                  <a:srgbClr val="FF0000"/>
                </a:solidFill>
                <a:sym typeface="Wingdings" panose="05000000000000000000" pitchFamily="2" charset="2"/>
              </a:rPr>
              <a:t></a:t>
            </a:r>
          </a:p>
        </p:txBody>
      </p:sp>
      <p:pic>
        <p:nvPicPr>
          <p:cNvPr id="6161" name="WordArt 17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4800" y="-73025"/>
            <a:ext cx="2109788" cy="126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autoUpdateAnimBg="0"/>
      <p:bldP spid="616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92138" y="482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 sz="1800" b="0">
              <a:solidFill>
                <a:srgbClr val="000000"/>
              </a:solidFill>
            </a:endParaRPr>
          </a:p>
        </p:txBody>
      </p:sp>
      <p:grpSp>
        <p:nvGrpSpPr>
          <p:cNvPr id="5124" name="Group 4"/>
          <p:cNvGrpSpPr>
            <a:grpSpLocks noChangeAspect="1"/>
          </p:cNvGrpSpPr>
          <p:nvPr/>
        </p:nvGrpSpPr>
        <p:grpSpPr bwMode="auto">
          <a:xfrm>
            <a:off x="611188" y="3141663"/>
            <a:ext cx="798512" cy="800100"/>
            <a:chOff x="0" y="0"/>
            <a:chExt cx="687" cy="688"/>
          </a:xfrm>
        </p:grpSpPr>
        <p:sp>
          <p:nvSpPr>
            <p:cNvPr id="5139" name="Oval 5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87" cy="68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>
                  <a:solidFill>
                    <a:srgbClr val="0000FF"/>
                  </a:solidFill>
                </a:rPr>
                <a:t>解</a:t>
              </a:r>
            </a:p>
          </p:txBody>
        </p:sp>
        <p:grpSp>
          <p:nvGrpSpPr>
            <p:cNvPr id="5140" name="Group 6"/>
            <p:cNvGrpSpPr>
              <a:grpSpLocks noChangeAspect="1"/>
            </p:cNvGrpSpPr>
            <p:nvPr/>
          </p:nvGrpSpPr>
          <p:grpSpPr bwMode="auto">
            <a:xfrm>
              <a:off x="0" y="1"/>
              <a:ext cx="687" cy="687"/>
              <a:chOff x="0" y="0"/>
              <a:chExt cx="1406" cy="1406"/>
            </a:xfrm>
          </p:grpSpPr>
          <p:sp useBgFill="1">
            <p:nvSpPr>
              <p:cNvPr id="7175" name="AutoShape 7"/>
              <p:cNvSpPr>
                <a:spLocks noChangeAspect="1" noChangeArrowheads="1"/>
              </p:cNvSpPr>
              <p:nvPr/>
            </p:nvSpPr>
            <p:spPr bwMode="auto">
              <a:xfrm>
                <a:off x="0" y="1"/>
                <a:ext cx="1406" cy="1405"/>
              </a:xfrm>
              <a:custGeom>
                <a:avLst/>
                <a:gdLst>
                  <a:gd name="G0" fmla="+- 2546 0 0"/>
                  <a:gd name="G1" fmla="+- 21600 0 2546"/>
                  <a:gd name="G2" fmla="+- 21600 0 2546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546" y="10800"/>
                    </a:moveTo>
                    <a:cubicBezTo>
                      <a:pt x="2546" y="15359"/>
                      <a:pt x="6241" y="19054"/>
                      <a:pt x="10800" y="19054"/>
                    </a:cubicBezTo>
                    <a:cubicBezTo>
                      <a:pt x="15359" y="19054"/>
                      <a:pt x="19054" y="15359"/>
                      <a:pt x="19054" y="10800"/>
                    </a:cubicBezTo>
                    <a:cubicBezTo>
                      <a:pt x="19054" y="6241"/>
                      <a:pt x="15359" y="2546"/>
                      <a:pt x="10800" y="2546"/>
                    </a:cubicBezTo>
                    <a:cubicBezTo>
                      <a:pt x="6241" y="2546"/>
                      <a:pt x="2546" y="6241"/>
                      <a:pt x="2546" y="10800"/>
                    </a:cubicBezTo>
                    <a:close/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800" b="1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 useBgFill="1">
            <p:nvSpPr>
              <p:cNvPr id="7176" name="AutoShape 8"/>
              <p:cNvSpPr>
                <a:spLocks noChangeAspect="1" noChangeArrowheads="1"/>
              </p:cNvSpPr>
              <p:nvPr/>
            </p:nvSpPr>
            <p:spPr bwMode="auto">
              <a:xfrm>
                <a:off x="50" y="51"/>
                <a:ext cx="1305" cy="1305"/>
              </a:xfrm>
              <a:custGeom>
                <a:avLst/>
                <a:gdLst>
                  <a:gd name="G0" fmla="+- 1157 0 0"/>
                  <a:gd name="G1" fmla="+- 21600 0 1157"/>
                  <a:gd name="G2" fmla="+- 21600 0 11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157" y="10800"/>
                    </a:moveTo>
                    <a:cubicBezTo>
                      <a:pt x="1157" y="16126"/>
                      <a:pt x="5474" y="20443"/>
                      <a:pt x="10800" y="20443"/>
                    </a:cubicBezTo>
                    <a:cubicBezTo>
                      <a:pt x="16126" y="20443"/>
                      <a:pt x="20443" y="16126"/>
                      <a:pt x="20443" y="10800"/>
                    </a:cubicBezTo>
                    <a:cubicBezTo>
                      <a:pt x="20443" y="5474"/>
                      <a:pt x="16126" y="1157"/>
                      <a:pt x="10800" y="1157"/>
                    </a:cubicBezTo>
                    <a:cubicBezTo>
                      <a:pt x="5474" y="1157"/>
                      <a:pt x="1157" y="5474"/>
                      <a:pt x="1157" y="10800"/>
                    </a:cubicBezTo>
                    <a:close/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800" b="1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pic>
        <p:nvPicPr>
          <p:cNvPr id="5125" name="Picture 9"/>
          <p:cNvPicPr>
            <a:picLocks noChangeAspect="1" noChangeArrowheads="1"/>
          </p:cNvPicPr>
          <p:nvPr/>
        </p:nvPicPr>
        <p:blipFill>
          <a:blip r:embed="rId2" cstate="email">
            <a:biLevel thresh="50000"/>
            <a:grayscl/>
          </a:blip>
          <a:srcRect/>
          <a:stretch>
            <a:fillRect/>
          </a:stretch>
        </p:blipFill>
        <p:spPr bwMode="auto">
          <a:xfrm>
            <a:off x="1476375" y="2924175"/>
            <a:ext cx="2808288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3" cstate="email">
            <a:biLevel thresh="50000"/>
            <a:grayscl/>
          </a:blip>
          <a:srcRect/>
          <a:stretch>
            <a:fillRect/>
          </a:stretch>
        </p:blipFill>
        <p:spPr bwMode="auto">
          <a:xfrm>
            <a:off x="4356100" y="2852738"/>
            <a:ext cx="115252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4" cstate="email">
            <a:biLevel thresh="50000"/>
            <a:grayscl/>
          </a:blip>
          <a:srcRect/>
          <a:stretch>
            <a:fillRect/>
          </a:stretch>
        </p:blipFill>
        <p:spPr bwMode="auto">
          <a:xfrm>
            <a:off x="1403350" y="4294188"/>
            <a:ext cx="2214563" cy="93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03350" y="5535613"/>
            <a:ext cx="1379538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81" name="AutoShape 13"/>
          <p:cNvSpPr>
            <a:spLocks noChangeArrowheads="1"/>
          </p:cNvSpPr>
          <p:nvPr/>
        </p:nvSpPr>
        <p:spPr bwMode="auto">
          <a:xfrm rot="14449755">
            <a:off x="5364163" y="4292600"/>
            <a:ext cx="1439862" cy="865188"/>
          </a:xfrm>
          <a:prstGeom prst="cloudCallout">
            <a:avLst>
              <a:gd name="adj1" fmla="val -43750"/>
              <a:gd name="adj2" fmla="val 7000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zh-CN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130" name="Object 1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86313" y="1343025"/>
            <a:ext cx="3457575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1" name="Group 15"/>
          <p:cNvGrpSpPr>
            <a:grpSpLocks noChangeAspect="1"/>
          </p:cNvGrpSpPr>
          <p:nvPr/>
        </p:nvGrpSpPr>
        <p:grpSpPr bwMode="auto">
          <a:xfrm>
            <a:off x="658813" y="1412875"/>
            <a:ext cx="3336925" cy="1203325"/>
            <a:chOff x="0" y="0"/>
            <a:chExt cx="2102" cy="758"/>
          </a:xfrm>
        </p:grpSpPr>
        <p:pic>
          <p:nvPicPr>
            <p:cNvPr id="5133" name="Object 16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528" y="0"/>
              <a:ext cx="1574" cy="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34" name="Group 17"/>
            <p:cNvGrpSpPr>
              <a:grpSpLocks noChangeAspect="1"/>
            </p:cNvGrpSpPr>
            <p:nvPr/>
          </p:nvGrpSpPr>
          <p:grpSpPr bwMode="auto">
            <a:xfrm>
              <a:off x="0" y="93"/>
              <a:ext cx="503" cy="542"/>
              <a:chOff x="0" y="0"/>
              <a:chExt cx="687" cy="688"/>
            </a:xfrm>
          </p:grpSpPr>
          <p:sp>
            <p:nvSpPr>
              <p:cNvPr id="5135" name="Oval 18"/>
              <p:cNvSpPr>
                <a:spLocks noChangeAspect="1" noChangeArrowheads="1"/>
              </p:cNvSpPr>
              <p:nvPr/>
            </p:nvSpPr>
            <p:spPr bwMode="auto">
              <a:xfrm>
                <a:off x="0" y="0"/>
                <a:ext cx="687" cy="687"/>
              </a:xfrm>
              <a:prstGeom prst="ellipse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4000">
                    <a:solidFill>
                      <a:srgbClr val="FF0000"/>
                    </a:solidFill>
                  </a:rPr>
                  <a:t>例</a:t>
                </a:r>
              </a:p>
            </p:txBody>
          </p:sp>
          <p:grpSp>
            <p:nvGrpSpPr>
              <p:cNvPr id="5136" name="Group 19"/>
              <p:cNvGrpSpPr>
                <a:grpSpLocks noChangeAspect="1"/>
              </p:cNvGrpSpPr>
              <p:nvPr/>
            </p:nvGrpSpPr>
            <p:grpSpPr bwMode="auto">
              <a:xfrm>
                <a:off x="0" y="1"/>
                <a:ext cx="687" cy="687"/>
                <a:chOff x="0" y="0"/>
                <a:chExt cx="1406" cy="1406"/>
              </a:xfrm>
            </p:grpSpPr>
            <p:sp>
              <p:nvSpPr>
                <p:cNvPr id="7188" name="AutoShape 20"/>
                <p:cNvSpPr>
                  <a:spLocks noChangeAspect="1" noChangeArrowheads="1"/>
                </p:cNvSpPr>
                <p:nvPr/>
              </p:nvSpPr>
              <p:spPr bwMode="auto">
                <a:xfrm>
                  <a:off x="0" y="1"/>
                  <a:ext cx="1406" cy="1405"/>
                </a:xfrm>
                <a:custGeom>
                  <a:avLst/>
                  <a:gdLst>
                    <a:gd name="G0" fmla="+- 2546 0 0"/>
                    <a:gd name="G1" fmla="+- 21600 0 2546"/>
                    <a:gd name="G2" fmla="+- 21600 0 2546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546" y="10800"/>
                      </a:moveTo>
                      <a:cubicBezTo>
                        <a:pt x="2546" y="15359"/>
                        <a:pt x="6241" y="19054"/>
                        <a:pt x="10800" y="19054"/>
                      </a:cubicBezTo>
                      <a:cubicBezTo>
                        <a:pt x="15359" y="19054"/>
                        <a:pt x="19054" y="15359"/>
                        <a:pt x="19054" y="10800"/>
                      </a:cubicBezTo>
                      <a:cubicBezTo>
                        <a:pt x="19054" y="6241"/>
                        <a:pt x="15359" y="2546"/>
                        <a:pt x="10800" y="2546"/>
                      </a:cubicBezTo>
                      <a:cubicBezTo>
                        <a:pt x="6241" y="2546"/>
                        <a:pt x="2546" y="6241"/>
                        <a:pt x="2546" y="10800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alpha val="39999"/>
                      </a:schemeClr>
                    </a:gs>
                    <a:gs pos="100000">
                      <a:schemeClr val="accent1">
                        <a:gamma/>
                        <a:tint val="64314"/>
                        <a:invGamma/>
                        <a:alpha val="39999"/>
                      </a:schemeClr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89803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7313" tIns="44450" rIns="87313" bIns="4445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800" b="1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7189" name="AutoShape 21"/>
                <p:cNvSpPr>
                  <a:spLocks noChangeAspect="1" noChangeArrowheads="1"/>
                </p:cNvSpPr>
                <p:nvPr/>
              </p:nvSpPr>
              <p:spPr bwMode="auto">
                <a:xfrm>
                  <a:off x="50" y="50"/>
                  <a:ext cx="1305" cy="1307"/>
                </a:xfrm>
                <a:custGeom>
                  <a:avLst/>
                  <a:gdLst>
                    <a:gd name="G0" fmla="+- 1157 0 0"/>
                    <a:gd name="G1" fmla="+- 21600 0 1157"/>
                    <a:gd name="G2" fmla="+- 21600 0 1157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1157" y="10800"/>
                      </a:moveTo>
                      <a:cubicBezTo>
                        <a:pt x="1157" y="16126"/>
                        <a:pt x="5474" y="20443"/>
                        <a:pt x="10800" y="20443"/>
                      </a:cubicBezTo>
                      <a:cubicBezTo>
                        <a:pt x="16126" y="20443"/>
                        <a:pt x="20443" y="16126"/>
                        <a:pt x="20443" y="10800"/>
                      </a:cubicBezTo>
                      <a:cubicBezTo>
                        <a:pt x="20443" y="5474"/>
                        <a:pt x="16126" y="1157"/>
                        <a:pt x="10800" y="1157"/>
                      </a:cubicBezTo>
                      <a:cubicBezTo>
                        <a:pt x="5474" y="1157"/>
                        <a:pt x="1157" y="5474"/>
                        <a:pt x="1157" y="10800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alpha val="0"/>
                      </a:schemeClr>
                    </a:gs>
                    <a:gs pos="50000">
                      <a:schemeClr val="bg1">
                        <a:alpha val="39999"/>
                      </a:schemeClr>
                    </a:gs>
                    <a:gs pos="100000">
                      <a:schemeClr val="bg2">
                        <a:alpha val="0"/>
                      </a:schemeClr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89803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87313" tIns="44450" rIns="87313" bIns="44450"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800" b="1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sp>
        <p:nvSpPr>
          <p:cNvPr id="5132" name="WordArt 22"/>
          <p:cNvSpPr>
            <a:spLocks noChangeArrowheads="1" noChangeShapeType="1"/>
          </p:cNvSpPr>
          <p:nvPr/>
        </p:nvSpPr>
        <p:spPr bwMode="auto">
          <a:xfrm rot="212062">
            <a:off x="539750" y="188913"/>
            <a:ext cx="3733800" cy="1079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i="1" kern="10">
                <a:solidFill>
                  <a:srgbClr val="FF0000">
                    <a:alpha val="59999"/>
                  </a:srgbClr>
                </a:solidFill>
                <a:effectLst>
                  <a:outerShdw dist="53882" dir="2700000" algn="ctr" rotWithShape="0">
                    <a:srgbClr val="C0C0C0">
                      <a:alpha val="78000"/>
                    </a:srgbClr>
                  </a:outerShdw>
                </a:effectLst>
                <a:latin typeface="宋体" panose="02010600030101010101" pitchFamily="2" charset="-122"/>
              </a:rPr>
              <a:t>我学习，我快乐！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6375" y="4797425"/>
            <a:ext cx="1655763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email">
            <a:biLevel thresh="50000"/>
            <a:grayscl/>
          </a:blip>
          <a:srcRect/>
          <a:stretch>
            <a:fillRect/>
          </a:stretch>
        </p:blipFill>
        <p:spPr bwMode="auto">
          <a:xfrm>
            <a:off x="1476375" y="3403600"/>
            <a:ext cx="1512888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email">
            <a:biLevel thresh="50000"/>
            <a:grayscl/>
          </a:blip>
          <a:srcRect/>
          <a:stretch>
            <a:fillRect/>
          </a:stretch>
        </p:blipFill>
        <p:spPr bwMode="auto">
          <a:xfrm>
            <a:off x="3060700" y="3478213"/>
            <a:ext cx="1655763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email">
            <a:biLevel thresh="50000"/>
            <a:grayscl/>
          </a:blip>
          <a:srcRect/>
          <a:stretch>
            <a:fillRect/>
          </a:stretch>
        </p:blipFill>
        <p:spPr bwMode="auto">
          <a:xfrm>
            <a:off x="1547813" y="649288"/>
            <a:ext cx="3024187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573588" y="615950"/>
            <a:ext cx="2303462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 cstate="email">
            <a:biLevel thresh="50000"/>
            <a:grayscl/>
          </a:blip>
          <a:srcRect/>
          <a:stretch>
            <a:fillRect/>
          </a:stretch>
        </p:blipFill>
        <p:spPr bwMode="auto">
          <a:xfrm>
            <a:off x="1474788" y="2089150"/>
            <a:ext cx="2817812" cy="97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9" cstate="email">
            <a:biLevel thresh="50000"/>
            <a:grayscl/>
          </a:blip>
          <a:srcRect/>
          <a:stretch>
            <a:fillRect/>
          </a:stretch>
        </p:blipFill>
        <p:spPr bwMode="auto">
          <a:xfrm>
            <a:off x="4427538" y="2089150"/>
            <a:ext cx="2808287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4275138" y="4660900"/>
            <a:ext cx="2341562" cy="1211263"/>
          </a:xfrm>
          <a:prstGeom prst="cloudCallout">
            <a:avLst>
              <a:gd name="adj1" fmla="val 59750"/>
              <a:gd name="adj2" fmla="val -87634"/>
            </a:avLst>
          </a:prstGeom>
          <a:solidFill>
            <a:schemeClr val="accent2"/>
          </a:solidFill>
          <a:ln w="9525" cmpd="sng">
            <a:solidFill>
              <a:srgbClr val="000000"/>
            </a:solidFill>
            <a:rou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要注意符号约</a:t>
            </a:r>
            <a:r>
              <a:rPr lang="zh-CN" altLang="zh-CN" sz="28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</a:p>
        </p:txBody>
      </p:sp>
      <p:pic>
        <p:nvPicPr>
          <p:cNvPr id="8203" name="Picture 14" descr="_8cf994bc11a9d4d5160615173a6f7c5e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120000">
            <a:off x="7161213" y="2854325"/>
            <a:ext cx="151606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6" name="Group 12"/>
          <p:cNvGrpSpPr>
            <a:grpSpLocks noChangeAspect="1"/>
          </p:cNvGrpSpPr>
          <p:nvPr/>
        </p:nvGrpSpPr>
        <p:grpSpPr bwMode="auto">
          <a:xfrm>
            <a:off x="755650" y="482600"/>
            <a:ext cx="798513" cy="800100"/>
            <a:chOff x="0" y="0"/>
            <a:chExt cx="687" cy="688"/>
          </a:xfrm>
        </p:grpSpPr>
        <p:sp useBgFill="1">
          <p:nvSpPr>
            <p:cNvPr id="6157" name="Oval 13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87" cy="687"/>
            </a:xfrm>
            <a:prstGeom prst="ellipse">
              <a:avLst/>
            </a:prstGeom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8980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313" tIns="44450" rIns="87313" bIns="4445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4000">
                  <a:solidFill>
                    <a:srgbClr val="0000FF"/>
                  </a:solidFill>
                </a:rPr>
                <a:t>解</a:t>
              </a:r>
            </a:p>
          </p:txBody>
        </p:sp>
        <p:grpSp>
          <p:nvGrpSpPr>
            <p:cNvPr id="6158" name="Group 14"/>
            <p:cNvGrpSpPr>
              <a:grpSpLocks noChangeAspect="1"/>
            </p:cNvGrpSpPr>
            <p:nvPr/>
          </p:nvGrpSpPr>
          <p:grpSpPr bwMode="auto">
            <a:xfrm>
              <a:off x="0" y="1"/>
              <a:ext cx="687" cy="687"/>
              <a:chOff x="0" y="0"/>
              <a:chExt cx="1406" cy="1406"/>
            </a:xfrm>
          </p:grpSpPr>
          <p:sp useBgFill="1">
            <p:nvSpPr>
              <p:cNvPr id="8207" name="AutoShape 15"/>
              <p:cNvSpPr>
                <a:spLocks noChangeAspect="1" noChangeArrowheads="1"/>
              </p:cNvSpPr>
              <p:nvPr/>
            </p:nvSpPr>
            <p:spPr bwMode="auto">
              <a:xfrm>
                <a:off x="0" y="1"/>
                <a:ext cx="1406" cy="1405"/>
              </a:xfrm>
              <a:custGeom>
                <a:avLst/>
                <a:gdLst>
                  <a:gd name="G0" fmla="+- 2546 0 0"/>
                  <a:gd name="G1" fmla="+- 21600 0 2546"/>
                  <a:gd name="G2" fmla="+- 21600 0 2546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546" y="10800"/>
                    </a:moveTo>
                    <a:cubicBezTo>
                      <a:pt x="2546" y="15359"/>
                      <a:pt x="6241" y="19054"/>
                      <a:pt x="10800" y="19054"/>
                    </a:cubicBezTo>
                    <a:cubicBezTo>
                      <a:pt x="15359" y="19054"/>
                      <a:pt x="19054" y="15359"/>
                      <a:pt x="19054" y="10800"/>
                    </a:cubicBezTo>
                    <a:cubicBezTo>
                      <a:pt x="19054" y="6241"/>
                      <a:pt x="15359" y="2546"/>
                      <a:pt x="10800" y="2546"/>
                    </a:cubicBezTo>
                    <a:cubicBezTo>
                      <a:pt x="6241" y="2546"/>
                      <a:pt x="2546" y="6241"/>
                      <a:pt x="2546" y="10800"/>
                    </a:cubicBezTo>
                    <a:close/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800" b="1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 useBgFill="1">
            <p:nvSpPr>
              <p:cNvPr id="8208" name="AutoShape 16"/>
              <p:cNvSpPr>
                <a:spLocks noChangeAspect="1" noChangeArrowheads="1"/>
              </p:cNvSpPr>
              <p:nvPr/>
            </p:nvSpPr>
            <p:spPr bwMode="auto">
              <a:xfrm>
                <a:off x="50" y="51"/>
                <a:ext cx="1305" cy="1305"/>
              </a:xfrm>
              <a:custGeom>
                <a:avLst/>
                <a:gdLst>
                  <a:gd name="G0" fmla="+- 1157 0 0"/>
                  <a:gd name="G1" fmla="+- 21600 0 1157"/>
                  <a:gd name="G2" fmla="+- 21600 0 11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1157" y="10800"/>
                    </a:moveTo>
                    <a:cubicBezTo>
                      <a:pt x="1157" y="16126"/>
                      <a:pt x="5474" y="20443"/>
                      <a:pt x="10800" y="20443"/>
                    </a:cubicBezTo>
                    <a:cubicBezTo>
                      <a:pt x="16126" y="20443"/>
                      <a:pt x="20443" y="16126"/>
                      <a:pt x="20443" y="10800"/>
                    </a:cubicBezTo>
                    <a:cubicBezTo>
                      <a:pt x="20443" y="5474"/>
                      <a:pt x="16126" y="1157"/>
                      <a:pt x="10800" y="1157"/>
                    </a:cubicBezTo>
                    <a:cubicBezTo>
                      <a:pt x="5474" y="1157"/>
                      <a:pt x="1157" y="5474"/>
                      <a:pt x="1157" y="10800"/>
                    </a:cubicBezTo>
                    <a:close/>
                  </a:path>
                </a:pathLst>
              </a:custGeom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89803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7313" tIns="44450" rIns="87313" bIns="4445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2800" b="1">
                  <a:solidFill>
                    <a:srgbClr val="FF006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74675" y="1419225"/>
            <a:ext cx="8569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FF"/>
                </a:solidFill>
                <a:latin typeface="Times New Roman" panose="02020603050405020304" pitchFamily="18" charset="0"/>
              </a:rPr>
              <a:t>你能定义同分母分式相加减的法则吗？</a:t>
            </a:r>
          </a:p>
        </p:txBody>
      </p:sp>
      <p:pic>
        <p:nvPicPr>
          <p:cNvPr id="9219" name="Object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0" y="2162175"/>
            <a:ext cx="273685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187450" y="3570288"/>
            <a:ext cx="6337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zh-CN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【</a:t>
            </a:r>
            <a:r>
              <a:rPr lang="zh-CN" altLang="en-US" sz="3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同分母的分式加减法的法则</a:t>
            </a:r>
            <a:r>
              <a:rPr lang="zh-CN" altLang="zh-CN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】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900113" y="4365625"/>
            <a:ext cx="7343775" cy="2016125"/>
          </a:xfrm>
          <a:prstGeom prst="horizontalScroll">
            <a:avLst>
              <a:gd name="adj" fmla="val 12500"/>
            </a:avLst>
          </a:prstGeom>
          <a:solidFill>
            <a:srgbClr val="FFFFFF"/>
          </a:solidFill>
          <a:ln w="9525" cmpd="sng">
            <a:solidFill>
              <a:srgbClr val="00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187450" y="4787900"/>
            <a:ext cx="71294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同分母的分式相加减，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分母不变</a:t>
            </a:r>
            <a:r>
              <a:rPr lang="zh-CN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，</a:t>
            </a:r>
            <a:r>
              <a:rPr lang="zh-CN" alt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分子相加减</a:t>
            </a:r>
            <a:r>
              <a:rPr lang="zh-CN" altLang="zh-CN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7175" name="WordArt 7"/>
          <p:cNvSpPr>
            <a:spLocks noChangeArrowheads="1" noChangeShapeType="1"/>
          </p:cNvSpPr>
          <p:nvPr/>
        </p:nvSpPr>
        <p:spPr bwMode="auto">
          <a:xfrm rot="-1232238">
            <a:off x="247650" y="173038"/>
            <a:ext cx="3238500" cy="1008062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4222"/>
              </a:avLst>
            </a:prstTxWarp>
            <a:scene3d>
              <a:camera prst="legacyPerspectiveFront">
                <a:rot lat="19799998" lon="19439996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9525">
                  <a:round/>
                </a:ln>
                <a:gradFill rotWithShape="1">
                  <a:gsLst>
                    <a:gs pos="0">
                      <a:srgbClr val="EF11CF"/>
                    </a:gs>
                    <a:gs pos="50000">
                      <a:srgbClr val="FF8200"/>
                    </a:gs>
                    <a:gs pos="100000">
                      <a:srgbClr val="EF11CF"/>
                    </a:gs>
                  </a:gsLst>
                  <a:lin ang="0" scaled="1"/>
                </a:gradFill>
                <a:latin typeface="宋体" panose="02010600030101010101" pitchFamily="2" charset="-122"/>
              </a:rPr>
              <a:t>尝试总结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75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20" grpId="0" autoUpdateAnimBg="0"/>
      <p:bldP spid="9221" grpId="0" animBg="1"/>
      <p:bldP spid="922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3"/>
          <p:cNvSpPr>
            <a:spLocks noChangeArrowheads="1"/>
          </p:cNvSpPr>
          <p:nvPr/>
        </p:nvSpPr>
        <p:spPr bwMode="auto">
          <a:xfrm rot="20774699" flipV="1">
            <a:off x="5308600" y="839788"/>
            <a:ext cx="3438525" cy="1562100"/>
          </a:xfrm>
          <a:prstGeom prst="wedgeEllipseCallout">
            <a:avLst>
              <a:gd name="adj1" fmla="val -66759"/>
              <a:gd name="adj2" fmla="val -34495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600" b="1">
                <a:solidFill>
                  <a:srgbClr val="FFFF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相信自己是最棒的！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11188" y="2349500"/>
            <a:ext cx="1292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zh-CN" sz="2400" b="0">
                <a:solidFill>
                  <a:srgbClr val="6600FF"/>
                </a:solidFill>
              </a:rPr>
              <a:t>1</a:t>
            </a:r>
            <a:r>
              <a:rPr lang="zh-CN" altLang="en-US" sz="2400" b="0">
                <a:solidFill>
                  <a:srgbClr val="6600FF"/>
                </a:solidFill>
              </a:rPr>
              <a:t>、计算</a:t>
            </a:r>
          </a:p>
        </p:txBody>
      </p:sp>
      <p:pic>
        <p:nvPicPr>
          <p:cNvPr id="10245" name="Object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2776538"/>
            <a:ext cx="230505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Object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9263" y="2776538"/>
            <a:ext cx="574675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7" name="Object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95738" y="2663825"/>
            <a:ext cx="3024187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8" name="Object 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92950" y="2636838"/>
            <a:ext cx="1223963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9" name="Object 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0088" y="4581525"/>
            <a:ext cx="2736850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Object 1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363913" y="4508500"/>
            <a:ext cx="10112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11200" y="3860800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zh-CN" sz="2400" b="0">
                <a:solidFill>
                  <a:srgbClr val="6600FF"/>
                </a:solidFill>
              </a:rPr>
              <a:t>2</a:t>
            </a:r>
            <a:r>
              <a:rPr lang="zh-CN" altLang="en-US" sz="2400" b="0">
                <a:solidFill>
                  <a:srgbClr val="6600FF"/>
                </a:solidFill>
              </a:rPr>
              <a:t>、计算</a:t>
            </a:r>
          </a:p>
        </p:txBody>
      </p:sp>
      <p:pic>
        <p:nvPicPr>
          <p:cNvPr id="10252" name="Object 1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660900" y="4530725"/>
            <a:ext cx="3240088" cy="105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3" name="Object 1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983538" y="4776788"/>
            <a:ext cx="404812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4" name="Rectangle 14"/>
          <p:cNvSpPr>
            <a:spLocks noChangeArrowheads="1"/>
          </p:cNvSpPr>
          <p:nvPr/>
        </p:nvSpPr>
        <p:spPr bwMode="auto">
          <a:xfrm rot="1329594">
            <a:off x="3851275" y="1268413"/>
            <a:ext cx="10064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9600">
                <a:solidFill>
                  <a:srgbClr val="FF0000"/>
                </a:solidFill>
                <a:sym typeface="Wingdings" panose="05000000000000000000" pitchFamily="2" charset="2"/>
              </a:rPr>
              <a:t></a:t>
            </a:r>
          </a:p>
        </p:txBody>
      </p:sp>
      <p:sp>
        <p:nvSpPr>
          <p:cNvPr id="10255" name="WordArt 15"/>
          <p:cNvSpPr>
            <a:spLocks noChangeArrowheads="1" noChangeShapeType="1"/>
          </p:cNvSpPr>
          <p:nvPr/>
        </p:nvSpPr>
        <p:spPr bwMode="auto">
          <a:xfrm>
            <a:off x="250825" y="981075"/>
            <a:ext cx="2736850" cy="13668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5519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600" b="1">
                <a:ln w="9525" cmpd="sng">
                  <a:round/>
                </a:ln>
                <a:solidFill>
                  <a:srgbClr val="FF9966"/>
                </a:solidFill>
                <a:latin typeface="宋体" panose="02010600030101010101" pitchFamily="2" charset="-122"/>
              </a:rPr>
              <a:t> 闯关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 animBg="1" autoUpdateAnimBg="0"/>
      <p:bldP spid="10244" grpId="0" autoUpdateAnimBg="0"/>
      <p:bldP spid="10251" grpId="0" autoUpdateAnimBg="0"/>
      <p:bldP spid="1025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WordArt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913" y="12700"/>
            <a:ext cx="3335337" cy="135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2176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2595563"/>
            <a:ext cx="501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8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zh-CN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3382963"/>
            <a:ext cx="501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zh-CN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067175" y="3716338"/>
            <a:ext cx="501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zh-CN" altLang="zh-CN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11271" name="Object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1628775"/>
            <a:ext cx="30241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Object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1628775"/>
            <a:ext cx="324008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Object 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750" y="3789363"/>
            <a:ext cx="2808288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Object 1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572000" y="3933825"/>
            <a:ext cx="3240088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-195263" y="803275"/>
            <a:ext cx="913923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200025" y="122237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200025" y="1857375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4925" y="2101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200025" y="2520950"/>
            <a:ext cx="2794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100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1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zh-CN" altLang="zh-CN" sz="8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4925" y="1341438"/>
            <a:ext cx="13684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计算</a:t>
            </a:r>
            <a:r>
              <a:rPr lang="zh-CN" altLang="zh-CN" sz="2800" b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7885113" y="1989138"/>
            <a:ext cx="382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800">
                <a:solidFill>
                  <a:srgbClr val="FF0066"/>
                </a:solidFill>
              </a:rPr>
              <a:t>1</a:t>
            </a:r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3635375" y="2060575"/>
            <a:ext cx="815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800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85" name="Object 2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419475" y="3860800"/>
            <a:ext cx="100806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6" name="Object 2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812088" y="3925888"/>
            <a:ext cx="1081087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0" y="3443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800" b="1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2" grpId="0" autoUpdateAnimBg="0"/>
      <p:bldP spid="1128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949450" y="1935163"/>
            <a:ext cx="184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 sz="18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87500" y="2624138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ctr" eaLnBrk="0" hangingPunct="0"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0066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zh-CN" sz="18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292" name="Object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713" y="765175"/>
            <a:ext cx="4968875" cy="160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Object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2275" y="2708275"/>
            <a:ext cx="5184775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Object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11325" y="4724400"/>
            <a:ext cx="59563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7" name="WordArt 7"/>
          <p:cNvSpPr>
            <a:spLocks noChangeArrowheads="1" noChangeShapeType="1"/>
          </p:cNvSpPr>
          <p:nvPr/>
        </p:nvSpPr>
        <p:spPr bwMode="auto">
          <a:xfrm rot="5833605">
            <a:off x="-184944" y="477044"/>
            <a:ext cx="2519363" cy="1800225"/>
          </a:xfrm>
          <a:prstGeom prst="rect">
            <a:avLst/>
          </a:prstGeom>
        </p:spPr>
        <p:txBody>
          <a:bodyPr vert="eaVert" wrap="none" fromWordArt="1">
            <a:prstTxWarp prst="textCurveDown">
              <a:avLst>
                <a:gd name="adj" fmla="val 43338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EF11CF"/>
                </a:solidFill>
                <a:latin typeface="宋体" panose="02010600030101010101" pitchFamily="2" charset="-122"/>
              </a:rPr>
              <a:t>各显神通</a:t>
            </a:r>
          </a:p>
        </p:txBody>
      </p:sp>
      <p:pic>
        <p:nvPicPr>
          <p:cNvPr id="10248" name="Picture 8" descr="练习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35825" y="0"/>
            <a:ext cx="19081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594</Words>
  <Application>Microsoft Office PowerPoint</Application>
  <PresentationFormat>全屏显示(4:3)</PresentationFormat>
  <Paragraphs>93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5" baseType="lpstr">
      <vt:lpstr>华文行楷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·回顾：同分母的分式加减法法则  </vt:lpstr>
      <vt:lpstr>法则：异分母的分式相加减，先把它们通分，然后再加减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2017-08-22T03:22:00Z</dcterms:created>
  <dcterms:modified xsi:type="dcterms:W3CDTF">2023-01-16T14:39:44Z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6ED49E6F05CD4085951D05EC848A2C47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