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8" r:id="rId2"/>
    <p:sldId id="280" r:id="rId3"/>
    <p:sldId id="281" r:id="rId4"/>
    <p:sldId id="282" r:id="rId5"/>
    <p:sldId id="256" r:id="rId6"/>
    <p:sldId id="288" r:id="rId7"/>
    <p:sldId id="289" r:id="rId8"/>
    <p:sldId id="290" r:id="rId9"/>
    <p:sldId id="297" r:id="rId10"/>
    <p:sldId id="287" r:id="rId11"/>
    <p:sldId id="257" r:id="rId12"/>
    <p:sldId id="266" r:id="rId13"/>
    <p:sldId id="267" r:id="rId14"/>
    <p:sldId id="330" r:id="rId15"/>
    <p:sldId id="317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CC"/>
    <a:srgbClr val="CCFFFF"/>
    <a:srgbClr val="00CCFF"/>
    <a:srgbClr val="FF0000"/>
    <a:srgbClr val="33CCF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9" autoAdjust="0"/>
    <p:restoredTop sz="92954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ADD3BF-0D60-4A33-8569-DF74755799F4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65187C9-3151-4CF2-8766-C492332A386A}" type="slidenum">
              <a:rPr lang="en-US" altLang="zh-CN" smtClean="0"/>
              <a:t>2</a:t>
            </a:fld>
            <a:endParaRPr lang="en-US" altLang="zh-CN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BEEF22E-508F-4223-B5BF-69B90072B908}" type="slidenum">
              <a:rPr lang="en-US" altLang="zh-CN" smtClean="0"/>
              <a:t>11</a:t>
            </a:fld>
            <a:endParaRPr lang="en-US" altLang="zh-CN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A5D6103-CE0D-4216-9261-62749684E230}" type="slidenum">
              <a:rPr lang="en-US" altLang="zh-CN" smtClean="0"/>
              <a:t>12</a:t>
            </a:fld>
            <a:endParaRPr lang="en-US" altLang="zh-CN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0A6F1E4-13CC-4B72-A348-A936D438C382}" type="slidenum">
              <a:rPr lang="en-US" altLang="zh-CN" smtClean="0"/>
              <a:t>13</a:t>
            </a:fld>
            <a:endParaRPr lang="en-US" altLang="zh-CN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DB41F1D-FBC6-4758-94E6-7DEDC9E29DF0}" type="slidenum">
              <a:rPr lang="en-US" altLang="zh-CN" smtClean="0"/>
              <a:t>14</a:t>
            </a:fld>
            <a:endParaRPr lang="en-US" altLang="zh-CN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993B37F-3523-49F0-B6F4-45C9BBE2E33E}" type="slidenum">
              <a:rPr lang="en-US" altLang="zh-CN" smtClean="0"/>
              <a:t>15</a:t>
            </a:fld>
            <a:endParaRPr lang="en-US" altLang="zh-CN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2BC58C3-206F-4DBB-89AF-9DE40E16D08E}" type="slidenum">
              <a:rPr lang="en-US" altLang="zh-CN" smtClean="0"/>
              <a:t>3</a:t>
            </a:fld>
            <a:endParaRPr lang="en-US" altLang="zh-CN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5BA14A5-9C2E-414A-AFB7-51BD562AFB33}" type="slidenum">
              <a:rPr lang="en-US" altLang="zh-CN" smtClean="0"/>
              <a:t>4</a:t>
            </a:fld>
            <a:endParaRPr lang="en-US" altLang="zh-C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52AE959-A554-4715-A5FF-589A0BD80811}" type="slidenum">
              <a:rPr lang="en-US" altLang="zh-CN" smtClean="0"/>
              <a:t>5</a:t>
            </a:fld>
            <a:endParaRPr lang="en-US" altLang="zh-CN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C978337-750B-41A3-8588-6FA09D6B9D10}" type="slidenum">
              <a:rPr lang="en-US" altLang="zh-CN" smtClean="0"/>
              <a:t>6</a:t>
            </a:fld>
            <a:endParaRPr lang="en-US" altLang="zh-CN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8156DC3-0F95-4168-BF58-865AA332E43F}" type="slidenum">
              <a:rPr lang="en-US" altLang="zh-CN" smtClean="0"/>
              <a:t>7</a:t>
            </a:fld>
            <a:endParaRPr lang="en-US" altLang="zh-CN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2D57266-5CA4-4313-AFBB-038B04F91719}" type="slidenum">
              <a:rPr lang="en-US" altLang="zh-CN" smtClean="0"/>
              <a:t>8</a:t>
            </a:fld>
            <a:endParaRPr lang="en-US" altLang="zh-CN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B59A92C-F01C-4DE5-98E4-16AED75B712C}" type="slidenum">
              <a:rPr lang="en-US" altLang="zh-CN" smtClean="0"/>
              <a:t>9</a:t>
            </a:fld>
            <a:endParaRPr lang="en-US" altLang="zh-CN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8A8CFA8-636F-454B-A9FB-CBA562C17C32}" type="slidenum">
              <a:rPr lang="en-US" altLang="zh-CN" smtClean="0"/>
              <a:t>10</a:t>
            </a:fld>
            <a:endParaRPr lang="en-US" altLang="zh-CN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9B72E-3748-4C0F-8AF2-E052CAD3894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0523A-F2AE-4EFD-8951-8E2710A9839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48453-A9E0-414B-A3F8-358ED5377F3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1AC93-56A6-45E2-87CD-9840BF62785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5A21B-CE67-4C58-ADC2-1CC39808899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FE78A-4C37-40F5-9275-F721E8C0F66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C16C5-5558-47A4-A676-6FC0A8953D7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A531B-EB0C-475B-9502-0ACFF4D5636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ADAF4-C4FD-4FBE-9A13-58E810FB678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A127-5C36-4CF6-A035-3CF3224EA09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E6880-20C1-4AEC-9039-2B0B4E1186F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C702-3035-4541-8D7E-C2B24B61E0E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FFED8B-0A37-48B0-8EF7-5F22A126FC70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5.wmf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5.png"/><Relationship Id="rId2" Type="http://schemas.openxmlformats.org/officeDocument/2006/relationships/audio" Target="file:///C:\Users\Administrator\Desktop\&#33521;&#35821;%20&#22235;&#24180;&#32423;&#19978;&#20876;%20&#25945;&#23398;&#35838;&#20214;\Module%203\Unit%208\&#38899;&#39057;\Listen%20and%20say%201.mp3" TargetMode="External"/><Relationship Id="rId1" Type="http://schemas.microsoft.com/office/2007/relationships/media" Target="file:///C:\Users\Administrator\Desktop\&#33521;&#35821;%20&#22235;&#24180;&#32423;&#19978;&#20876;%20&#25945;&#23398;&#35838;&#20214;\Module%203\Unit%208\&#38899;&#39057;\Listen%20and%20say%201.mp3" TargetMode="External"/><Relationship Id="rId6" Type="http://schemas.openxmlformats.org/officeDocument/2006/relationships/image" Target="../media/image64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5.png"/><Relationship Id="rId2" Type="http://schemas.openxmlformats.org/officeDocument/2006/relationships/audio" Target="file:///C:\Users\Administrator\Desktop\&#33521;&#35821;%20&#22235;&#24180;&#32423;&#19978;&#20876;%20&#25945;&#23398;&#35838;&#20214;\Module%203\Unit%208\&#38899;&#39057;\Listen%20and%20say%202.mp3" TargetMode="External"/><Relationship Id="rId1" Type="http://schemas.microsoft.com/office/2007/relationships/media" Target="file:///C:\Users\Administrator\Desktop\&#33521;&#35821;%20&#22235;&#24180;&#32423;&#19978;&#20876;%20&#25945;&#23398;&#35838;&#20214;\Module%203\Unit%208\&#38899;&#39057;\Listen%20and%20say%202.mp3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66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wmf"/><Relationship Id="rId4" Type="http://schemas.openxmlformats.org/officeDocument/2006/relationships/image" Target="../media/image3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41.png"/><Relationship Id="rId3" Type="http://schemas.microsoft.com/office/2007/relationships/media" Target="file:///C:\Users\Administrator\Desktop\&#33521;&#35821;%20&#22235;&#24180;&#32423;&#19978;&#20876;%20&#25945;&#23398;&#35838;&#20214;\Module%203\Unit%208\&#38899;&#39057;\tomato.mp3" TargetMode="Externa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0.png"/><Relationship Id="rId2" Type="http://schemas.openxmlformats.org/officeDocument/2006/relationships/audio" Target="file:///C:\Users\Administrator\Desktop\&#33521;&#35821;%20&#22235;&#24180;&#32423;&#19978;&#20876;%20&#25945;&#23398;&#35838;&#20214;\Module%203\Unit%208\&#38899;&#39057;\potato.mp3" TargetMode="External"/><Relationship Id="rId1" Type="http://schemas.microsoft.com/office/2007/relationships/media" Target="file:///C:\Users\Administrator\Desktop\&#33521;&#35821;%20&#22235;&#24180;&#32423;&#19978;&#20876;%20&#25945;&#23398;&#35838;&#20214;\Module%203\Unit%208\&#38899;&#39057;\potato.mp3" TargetMode="External"/><Relationship Id="rId6" Type="http://schemas.openxmlformats.org/officeDocument/2006/relationships/audio" Target="file:///C:\Users\Administrator\Desktop\&#33521;&#35821;%20&#22235;&#24180;&#32423;&#19978;&#20876;%20&#25945;&#23398;&#35838;&#20214;\Module%203\Unit%208\&#38899;&#39057;\carrot.mp3" TargetMode="External"/><Relationship Id="rId11" Type="http://schemas.openxmlformats.org/officeDocument/2006/relationships/image" Target="../media/image39.png"/><Relationship Id="rId5" Type="http://schemas.microsoft.com/office/2007/relationships/media" Target="file:///C:\Users\Administrator\Desktop\&#33521;&#35821;%20&#22235;&#24180;&#32423;&#19978;&#20876;%20&#25945;&#23398;&#35838;&#20214;\Module%203\Unit%208\&#38899;&#39057;\carrot.mp3" TargetMode="External"/><Relationship Id="rId10" Type="http://schemas.openxmlformats.org/officeDocument/2006/relationships/image" Target="../media/image38.png"/><Relationship Id="rId4" Type="http://schemas.openxmlformats.org/officeDocument/2006/relationships/audio" Target="file:///C:\Users\Administrator\Desktop\&#33521;&#35821;%20&#22235;&#24180;&#32423;&#19978;&#20876;%20&#25945;&#23398;&#35838;&#20214;\Module%203\Unit%208\&#38899;&#39057;\tomato.mp3" TargetMode="External"/><Relationship Id="rId9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2.jpe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Administrator\Desktop\M3 unit icon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9600"/>
            <a:ext cx="2161142" cy="253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标题 1"/>
          <p:cNvSpPr txBox="1"/>
          <p:nvPr/>
        </p:nvSpPr>
        <p:spPr>
          <a:xfrm>
            <a:off x="2276475" y="1158946"/>
            <a:ext cx="64770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zh-CN" sz="11500" kern="0" dirty="0">
                <a:solidFill>
                  <a:srgbClr val="FFC000"/>
                </a:solidFill>
                <a:latin typeface="Broadway" panose="04040905080B02020502" pitchFamily="82" charset="0"/>
                <a:ea typeface="+mj-ea"/>
                <a:cs typeface="+mj-cs"/>
              </a:rPr>
              <a:t>At the shop</a:t>
            </a:r>
            <a:endParaRPr lang="zh-CN" altLang="en-US" sz="11500" kern="0" dirty="0">
              <a:solidFill>
                <a:srgbClr val="FFC000"/>
              </a:solidFill>
              <a:latin typeface="Broadway" panose="04040905080B02020502" pitchFamily="82" charset="0"/>
              <a:ea typeface="+mj-ea"/>
              <a:cs typeface="+mj-cs"/>
            </a:endParaRPr>
          </a:p>
        </p:txBody>
      </p:sp>
      <p:sp>
        <p:nvSpPr>
          <p:cNvPr id="2054" name="标题 1"/>
          <p:cNvSpPr txBox="1"/>
          <p:nvPr/>
        </p:nvSpPr>
        <p:spPr bwMode="auto">
          <a:xfrm>
            <a:off x="7938" y="1495424"/>
            <a:ext cx="14398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 dirty="0">
                <a:solidFill>
                  <a:schemeClr val="bg1"/>
                </a:solidFill>
                <a:latin typeface="Jokerman" panose="04090605060D06020702" pitchFamily="82" charset="0"/>
              </a:rPr>
              <a:t>8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509478" y="2438523"/>
            <a:ext cx="3786188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crosiaUPC" pitchFamily="18" charset="-34"/>
                <a:cs typeface="EucrosiaUPC" pitchFamily="18" charset="-34"/>
              </a:rPr>
              <a:t>第一课时</a:t>
            </a:r>
          </a:p>
        </p:txBody>
      </p:sp>
      <p:pic>
        <p:nvPicPr>
          <p:cNvPr id="2058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" y="3352800"/>
            <a:ext cx="7762875" cy="270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1" y="6060746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5715000" y="3124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2291" name="Group 18"/>
          <p:cNvGrpSpPr/>
          <p:nvPr/>
        </p:nvGrpSpPr>
        <p:grpSpPr bwMode="auto">
          <a:xfrm>
            <a:off x="990600" y="914400"/>
            <a:ext cx="7696200" cy="4572000"/>
            <a:chOff x="528" y="1056"/>
            <a:chExt cx="4848" cy="2880"/>
          </a:xfrm>
        </p:grpSpPr>
        <p:grpSp>
          <p:nvGrpSpPr>
            <p:cNvPr id="12295" name="Group 6"/>
            <p:cNvGrpSpPr/>
            <p:nvPr/>
          </p:nvGrpSpPr>
          <p:grpSpPr bwMode="auto">
            <a:xfrm>
              <a:off x="1392" y="2640"/>
              <a:ext cx="2976" cy="1296"/>
              <a:chOff x="864" y="2160"/>
              <a:chExt cx="4128" cy="1488"/>
            </a:xfrm>
          </p:grpSpPr>
          <p:grpSp>
            <p:nvGrpSpPr>
              <p:cNvPr id="12298" name="Group 7"/>
              <p:cNvGrpSpPr/>
              <p:nvPr/>
            </p:nvGrpSpPr>
            <p:grpSpPr bwMode="auto">
              <a:xfrm>
                <a:off x="864" y="2160"/>
                <a:ext cx="4128" cy="1488"/>
                <a:chOff x="864" y="2016"/>
                <a:chExt cx="4128" cy="1488"/>
              </a:xfrm>
            </p:grpSpPr>
            <p:grpSp>
              <p:nvGrpSpPr>
                <p:cNvPr id="12300" name="Group 8"/>
                <p:cNvGrpSpPr/>
                <p:nvPr/>
              </p:nvGrpSpPr>
              <p:grpSpPr bwMode="auto">
                <a:xfrm>
                  <a:off x="864" y="2064"/>
                  <a:ext cx="4128" cy="1440"/>
                  <a:chOff x="960" y="2160"/>
                  <a:chExt cx="4560" cy="1440"/>
                </a:xfrm>
              </p:grpSpPr>
              <p:pic>
                <p:nvPicPr>
                  <p:cNvPr id="12303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960" y="2496"/>
                    <a:ext cx="2297" cy="11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304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/>
                  <a:srcRect/>
                  <a:stretch>
                    <a:fillRect/>
                  </a:stretch>
                </p:blipFill>
                <p:spPr bwMode="auto">
                  <a:xfrm>
                    <a:off x="2456" y="2160"/>
                    <a:ext cx="1384" cy="3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305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3223" y="2496"/>
                    <a:ext cx="2297" cy="11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2301" name="Picture 12"/>
                <p:cNvPicPr>
                  <a:picLocks noChangeAspect="1" noChangeArrowheads="1"/>
                </p:cNvPicPr>
                <p:nvPr/>
              </p:nvPicPr>
              <p:blipFill>
                <a:blip r:embed="rId5" cstate="email"/>
                <a:srcRect l="52242" r="31039" b="73914"/>
                <a:stretch>
                  <a:fillRect/>
                </a:stretch>
              </p:blipFill>
              <p:spPr bwMode="auto">
                <a:xfrm>
                  <a:off x="3456" y="2160"/>
                  <a:ext cx="38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302" name="Oval 13"/>
                <p:cNvSpPr>
                  <a:spLocks noChangeArrowheads="1"/>
                </p:cNvSpPr>
                <p:nvPr/>
              </p:nvSpPr>
              <p:spPr bwMode="auto">
                <a:xfrm>
                  <a:off x="3360" y="2016"/>
                  <a:ext cx="144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12299" name="Picture 14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 l="41794" r="41489" b="78261"/>
              <a:stretch>
                <a:fillRect/>
              </a:stretch>
            </p:blipFill>
            <p:spPr bwMode="auto">
              <a:xfrm>
                <a:off x="1632" y="2496"/>
                <a:ext cx="384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296" name="AutoShape 16"/>
            <p:cNvSpPr>
              <a:spLocks noChangeArrowheads="1"/>
            </p:cNvSpPr>
            <p:nvPr/>
          </p:nvSpPr>
          <p:spPr bwMode="auto">
            <a:xfrm>
              <a:off x="528" y="1488"/>
              <a:ext cx="1920" cy="912"/>
            </a:xfrm>
            <a:prstGeom prst="cloudCallout">
              <a:avLst>
                <a:gd name="adj1" fmla="val 43750"/>
                <a:gd name="adj2" fmla="val 114144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  <a:round/>
            </a:ln>
          </p:spPr>
          <p:txBody>
            <a:bodyPr/>
            <a:lstStyle/>
            <a:p>
              <a:pPr algn="ctr"/>
              <a:r>
                <a:rPr lang="en-US" altLang="zh-CN" sz="2400" b="1">
                  <a:latin typeface="GCFrutiger" pitchFamily="2" charset="0"/>
                </a:rPr>
                <a:t>candy</a:t>
              </a:r>
            </a:p>
            <a:p>
              <a:pPr algn="ctr"/>
              <a:r>
                <a:rPr lang="en-US" altLang="zh-CN" sz="2400" b="1">
                  <a:latin typeface="GCFrutiger" pitchFamily="2" charset="0"/>
                </a:rPr>
                <a:t>orange juice</a:t>
              </a:r>
            </a:p>
          </p:txBody>
        </p:sp>
        <p:sp>
          <p:nvSpPr>
            <p:cNvPr id="12297" name="AutoShape 17"/>
            <p:cNvSpPr>
              <a:spLocks noChangeArrowheads="1"/>
            </p:cNvSpPr>
            <p:nvPr/>
          </p:nvSpPr>
          <p:spPr bwMode="auto">
            <a:xfrm>
              <a:off x="3024" y="1056"/>
              <a:ext cx="2352" cy="1296"/>
            </a:xfrm>
            <a:prstGeom prst="cloudCallout">
              <a:avLst>
                <a:gd name="adj1" fmla="val -39796"/>
                <a:gd name="adj2" fmla="val 79319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  <a:round/>
            </a:ln>
          </p:spPr>
          <p:txBody>
            <a:bodyPr/>
            <a:lstStyle/>
            <a:p>
              <a:pPr algn="ctr"/>
              <a:r>
                <a:rPr lang="en-US" altLang="zh-CN" sz="2400" b="1">
                  <a:latin typeface="GCFrutiger" pitchFamily="2" charset="0"/>
                </a:rPr>
                <a:t>tomatoes</a:t>
              </a:r>
            </a:p>
            <a:p>
              <a:pPr algn="ctr"/>
              <a:r>
                <a:rPr lang="en-US" altLang="zh-CN" sz="2400" b="1">
                  <a:latin typeface="GCFrutiger" pitchFamily="2" charset="0"/>
                </a:rPr>
                <a:t>eggs</a:t>
              </a:r>
            </a:p>
            <a:p>
              <a:pPr algn="ctr"/>
              <a:r>
                <a:rPr lang="en-US" altLang="zh-CN" sz="2400" b="1">
                  <a:latin typeface="GCFrutiger" pitchFamily="2" charset="0"/>
                </a:rPr>
                <a:t>potatoes</a:t>
              </a:r>
            </a:p>
            <a:p>
              <a:pPr algn="ctr"/>
              <a:r>
                <a:rPr lang="en-US" altLang="zh-CN" sz="2400" b="1">
                  <a:latin typeface="GCFrutiger" pitchFamily="2" charset="0"/>
                </a:rPr>
                <a:t>carrots</a:t>
              </a:r>
            </a:p>
          </p:txBody>
        </p:sp>
      </p:grp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914400" y="5334000"/>
            <a:ext cx="6019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accent2"/>
                </a:solidFill>
                <a:latin typeface="GCFrutiger" pitchFamily="2" charset="0"/>
              </a:rPr>
              <a:t>S1: What would you like, …?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accent2"/>
                </a:solidFill>
                <a:latin typeface="GCFrutiger" pitchFamily="2" charset="0"/>
              </a:rPr>
              <a:t>S2: I’d like some …</a:t>
            </a:r>
          </a:p>
        </p:txBody>
      </p:sp>
      <p:pic>
        <p:nvPicPr>
          <p:cNvPr id="12293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WordArt 3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43434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Look and say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7"/>
          <p:cNvGrpSpPr/>
          <p:nvPr/>
        </p:nvGrpSpPr>
        <p:grpSpPr bwMode="auto">
          <a:xfrm>
            <a:off x="1828800" y="2514600"/>
            <a:ext cx="5524500" cy="3644900"/>
            <a:chOff x="792" y="912"/>
            <a:chExt cx="3480" cy="2296"/>
          </a:xfrm>
        </p:grpSpPr>
        <p:pic>
          <p:nvPicPr>
            <p:cNvPr id="13321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2" y="912"/>
              <a:ext cx="1752" cy="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20" y="912"/>
              <a:ext cx="1752" cy="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07" y="2208"/>
              <a:ext cx="2457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16" y="2208"/>
              <a:ext cx="1048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5" name="AutoShape 19"/>
          <p:cNvSpPr>
            <a:spLocks noChangeArrowheads="1"/>
          </p:cNvSpPr>
          <p:nvPr/>
        </p:nvSpPr>
        <p:spPr bwMode="auto">
          <a:xfrm>
            <a:off x="838200" y="1371600"/>
            <a:ext cx="2757488" cy="533400"/>
          </a:xfrm>
          <a:prstGeom prst="wedgeRoundRectCallout">
            <a:avLst>
              <a:gd name="adj1" fmla="val 34574"/>
              <a:gd name="adj2" fmla="val 189486"/>
              <a:gd name="adj3" fmla="val 16667"/>
            </a:avLst>
          </a:prstGeom>
          <a:solidFill>
            <a:schemeClr val="bg1">
              <a:alpha val="79999"/>
            </a:schemeClr>
          </a:solidFill>
          <a:ln w="25400">
            <a:solidFill>
              <a:srgbClr val="7030A0"/>
            </a:solidFill>
            <a:miter lim="800000"/>
          </a:ln>
        </p:spPr>
        <p:txBody>
          <a:bodyPr lIns="0" tIns="10800" rIns="0" bIns="10800"/>
          <a:lstStyle/>
          <a:p>
            <a:pPr algn="ctr"/>
            <a:r>
              <a:rPr kumimoji="1" lang="en-US" altLang="zh-CN" sz="2800" b="1">
                <a:solidFill>
                  <a:srgbClr val="54002A"/>
                </a:solidFill>
                <a:latin typeface="GCFrutiger" pitchFamily="2" charset="0"/>
              </a:rPr>
              <a:t>How much …? </a:t>
            </a:r>
          </a:p>
        </p:txBody>
      </p:sp>
      <p:sp>
        <p:nvSpPr>
          <p:cNvPr id="13316" name="AutoShape 20"/>
          <p:cNvSpPr>
            <a:spLocks noChangeArrowheads="1"/>
          </p:cNvSpPr>
          <p:nvPr/>
        </p:nvSpPr>
        <p:spPr bwMode="auto">
          <a:xfrm>
            <a:off x="5334000" y="1752600"/>
            <a:ext cx="3209925" cy="576263"/>
          </a:xfrm>
          <a:prstGeom prst="wedgeRoundRectCallout">
            <a:avLst>
              <a:gd name="adj1" fmla="val -35236"/>
              <a:gd name="adj2" fmla="val 166528"/>
              <a:gd name="adj3" fmla="val 16667"/>
            </a:avLst>
          </a:prstGeom>
          <a:solidFill>
            <a:schemeClr val="bg1">
              <a:alpha val="79999"/>
            </a:schemeClr>
          </a:solidFill>
          <a:ln w="25400">
            <a:solidFill>
              <a:srgbClr val="00CCFF"/>
            </a:solidFill>
            <a:miter lim="800000"/>
          </a:ln>
        </p:spPr>
        <p:txBody>
          <a:bodyPr lIns="0" tIns="10800" rIns="0" bIns="10800"/>
          <a:lstStyle/>
          <a:p>
            <a:pPr algn="ctr"/>
            <a:r>
              <a:rPr kumimoji="1" lang="en-US" altLang="zh-CN" sz="2800" b="1">
                <a:solidFill>
                  <a:srgbClr val="0000CC"/>
                </a:solidFill>
                <a:latin typeface="GCFrutiger" pitchFamily="2" charset="0"/>
              </a:rPr>
              <a:t>… yuan, please.</a:t>
            </a:r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838200" y="3200400"/>
            <a:ext cx="1066800" cy="576263"/>
          </a:xfrm>
          <a:prstGeom prst="wedgeRoundRectCallout">
            <a:avLst>
              <a:gd name="adj1" fmla="val 115678"/>
              <a:gd name="adj2" fmla="val -22684"/>
              <a:gd name="adj3" fmla="val 16667"/>
            </a:avLst>
          </a:prstGeom>
          <a:solidFill>
            <a:schemeClr val="bg1">
              <a:alpha val="80000"/>
            </a:schemeClr>
          </a:solidFill>
          <a:ln w="25400">
            <a:solidFill>
              <a:srgbClr val="7030A0"/>
            </a:solidFill>
            <a:miter lim="800000"/>
          </a:ln>
          <a:effectLst/>
        </p:spPr>
        <p:txBody>
          <a:bodyPr lIns="0" tIns="10800" rIns="0" bIns="10800"/>
          <a:lstStyle/>
          <a:p>
            <a:pPr algn="ctr">
              <a:defRPr/>
            </a:pPr>
            <a:r>
              <a:rPr kumimoji="1" lang="en-US" altLang="zh-CN" sz="3200" b="1" dirty="0">
                <a:solidFill>
                  <a:srgbClr val="5400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...</a:t>
            </a:r>
          </a:p>
        </p:txBody>
      </p:sp>
      <p:sp>
        <p:nvSpPr>
          <p:cNvPr id="13318" name="AutoShape 22"/>
          <p:cNvSpPr>
            <a:spLocks noChangeArrowheads="1"/>
          </p:cNvSpPr>
          <p:nvPr/>
        </p:nvSpPr>
        <p:spPr bwMode="auto">
          <a:xfrm>
            <a:off x="6781800" y="5181600"/>
            <a:ext cx="914400" cy="576263"/>
          </a:xfrm>
          <a:prstGeom prst="wedgeRoundRectCallout">
            <a:avLst>
              <a:gd name="adj1" fmla="val -93458"/>
              <a:gd name="adj2" fmla="val -211111"/>
              <a:gd name="adj3" fmla="val 16667"/>
            </a:avLst>
          </a:prstGeom>
          <a:solidFill>
            <a:schemeClr val="bg1">
              <a:alpha val="79999"/>
            </a:schemeClr>
          </a:solidFill>
          <a:ln w="25400">
            <a:solidFill>
              <a:srgbClr val="00CCFF"/>
            </a:solidFill>
            <a:miter lim="800000"/>
          </a:ln>
        </p:spPr>
        <p:txBody>
          <a:bodyPr lIns="0" tIns="10800" rIns="0" bIns="10800"/>
          <a:lstStyle/>
          <a:p>
            <a:pPr algn="ctr"/>
            <a:r>
              <a:rPr kumimoji="1" lang="en-US" altLang="zh-CN" sz="2800" b="1">
                <a:solidFill>
                  <a:srgbClr val="0000CC"/>
                </a:solidFill>
              </a:rPr>
              <a:t>...</a:t>
            </a:r>
          </a:p>
        </p:txBody>
      </p:sp>
      <p:pic>
        <p:nvPicPr>
          <p:cNvPr id="13319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WordArt 3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43434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Look and say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4800" y="1381125"/>
            <a:ext cx="8624888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1000"/>
            <a:ext cx="4267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isten and say 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733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1600200"/>
            <a:ext cx="83613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1000"/>
            <a:ext cx="4267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isten and say 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715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1447800"/>
            <a:ext cx="8404225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2" descr="ice cream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75533">
            <a:off x="1876425" y="4632325"/>
            <a:ext cx="917575" cy="752475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89" name="Picture 14" descr="jelly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1524000"/>
            <a:ext cx="914400" cy="668338"/>
          </a:xfrm>
          <a:prstGeom prst="rect">
            <a:avLst/>
          </a:prstGeom>
          <a:solidFill>
            <a:srgbClr val="CCFFCC"/>
          </a:solidFill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90" name="Picture 9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411163"/>
            <a:ext cx="342900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3048000" y="5562600"/>
            <a:ext cx="480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7030A0"/>
                </a:solidFill>
                <a:latin typeface="GCFrutiger" pitchFamily="2" charset="0"/>
              </a:rPr>
              <a:t>S1: What would you like?</a:t>
            </a:r>
          </a:p>
          <a:p>
            <a:pPr eaLnBrk="1" hangingPunct="1"/>
            <a:r>
              <a:rPr lang="en-US" altLang="zh-CN" sz="2800">
                <a:solidFill>
                  <a:srgbClr val="7030A0"/>
                </a:solidFill>
                <a:latin typeface="GCFrutiger" pitchFamily="2" charset="0"/>
              </a:rPr>
              <a:t>S2: I’d like …</a:t>
            </a:r>
            <a:endParaRPr lang="zh-CN" altLang="en-US" sz="2800">
              <a:solidFill>
                <a:srgbClr val="7030A0"/>
              </a:solidFill>
              <a:latin typeface="GCFrutig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2590800" y="457200"/>
            <a:ext cx="3962400" cy="7620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prstTxWarp prst="textWave4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zh-CN" sz="3600" b="1" dirty="0">
                <a:ln w="19050">
                  <a:solidFill>
                    <a:srgbClr val="D60093"/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FF0066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方正胖头鱼简体" pitchFamily="65" charset="-122"/>
                <a:ea typeface="方正胖头鱼简体" pitchFamily="65" charset="-122"/>
              </a:rPr>
              <a:t>Homework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914400" y="1447800"/>
            <a:ext cx="7010400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altLang="zh-CN" sz="2800" dirty="0">
                <a:latin typeface="GCFrutiger" pitchFamily="2" charset="0"/>
              </a:rPr>
              <a:t> Read these new words.</a:t>
            </a:r>
          </a:p>
          <a:p>
            <a:pPr marL="342900" indent="-342900">
              <a:defRPr/>
            </a:pPr>
            <a:r>
              <a:rPr lang="en-US" altLang="zh-CN" sz="2800" dirty="0">
                <a:latin typeface="GCFrutiger" pitchFamily="2" charset="0"/>
              </a:rPr>
              <a:t>     </a:t>
            </a:r>
            <a:r>
              <a:rPr lang="en-US" altLang="zh-CN" sz="2400" b="1" dirty="0">
                <a:solidFill>
                  <a:srgbClr val="FF0000"/>
                </a:solidFill>
                <a:latin typeface="GCFrutiger" pitchFamily="2" charset="0"/>
              </a:rPr>
              <a:t>potato – potatoes      tomato – tomatoes</a:t>
            </a:r>
          </a:p>
          <a:p>
            <a:pPr marL="342900" indent="-342900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GCFrutiger" pitchFamily="2" charset="0"/>
              </a:rPr>
              <a:t>      carrot – carrots</a:t>
            </a:r>
          </a:p>
          <a:p>
            <a:pPr marL="514350" indent="-514350">
              <a:buFontTx/>
              <a:buAutoNum type="arabicPeriod" startAt="2"/>
              <a:defRPr/>
            </a:pPr>
            <a:r>
              <a:rPr lang="en-US" altLang="zh-CN" sz="2800" dirty="0">
                <a:latin typeface="GCFrutiger" pitchFamily="2" charset="0"/>
              </a:rPr>
              <a:t>Act out the dialogue on Student’s Book page 42.</a:t>
            </a:r>
          </a:p>
          <a:p>
            <a:pPr marL="514350" indent="-514350">
              <a:buFontTx/>
              <a:buAutoNum type="arabicPeriod" startAt="2"/>
              <a:defRPr/>
            </a:pPr>
            <a:r>
              <a:rPr lang="en-US" altLang="zh-CN" sz="2800" dirty="0">
                <a:latin typeface="GCFrutiger" pitchFamily="2" charset="0"/>
              </a:rPr>
              <a:t>Complete Workbook pages 44 and 47</a:t>
            </a:r>
            <a:r>
              <a:rPr lang="en-US" altLang="zh-CN" sz="2800" dirty="0" smtClean="0">
                <a:latin typeface="GCFrutiger" pitchFamily="2" charset="0"/>
              </a:rPr>
              <a:t>. </a:t>
            </a:r>
            <a:endParaRPr lang="en-US" altLang="zh-CN" sz="2800" dirty="0">
              <a:latin typeface="GCFrutiger" pitchFamily="2" charset="0"/>
            </a:endParaRPr>
          </a:p>
          <a:p>
            <a:pPr marL="342900" indent="-342900">
              <a:defRPr/>
            </a:pPr>
            <a:endParaRPr lang="en-US" altLang="zh-CN" sz="2800" dirty="0">
              <a:solidFill>
                <a:srgbClr val="3333FF"/>
              </a:solidFill>
              <a:latin typeface="GCFrutiger" pitchFamily="2" charset="0"/>
            </a:endParaRPr>
          </a:p>
        </p:txBody>
      </p:sp>
      <p:grpSp>
        <p:nvGrpSpPr>
          <p:cNvPr id="17413" name="组合 10"/>
          <p:cNvGrpSpPr/>
          <p:nvPr/>
        </p:nvGrpSpPr>
        <p:grpSpPr bwMode="auto">
          <a:xfrm>
            <a:off x="0" y="5257800"/>
            <a:ext cx="9144000" cy="1600200"/>
            <a:chOff x="0" y="5257800"/>
            <a:chExt cx="9144000" cy="1600200"/>
          </a:xfrm>
        </p:grpSpPr>
        <p:pic>
          <p:nvPicPr>
            <p:cNvPr id="2" name="Picture 6" descr="C:\Users\ＭｅＢｉｕＳ\Desktop\a3eaba19a872aace77d13b1dbe640dcd2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5311140"/>
              <a:ext cx="4419600" cy="1546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8" descr="C:\Users\ＭｅＢｉｕＳ\Desktop\a3eaba19a872aace77d13b1dbe640dcd3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483223" y="5257800"/>
              <a:ext cx="4660777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17502" y="3886200"/>
            <a:ext cx="1407206" cy="1996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76800" y="3837272"/>
            <a:ext cx="1425421" cy="2045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4" descr="无标题_副本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矩形 1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67000" y="2590800"/>
            <a:ext cx="32766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5088" y="260350"/>
            <a:ext cx="11826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76250"/>
            <a:ext cx="1096963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4981575"/>
            <a:ext cx="11525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5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0"/>
            <a:ext cx="1177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4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187590">
            <a:off x="-81756" y="2374106"/>
            <a:ext cx="13335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71550" y="1412875"/>
            <a:ext cx="1985963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24750" y="5462588"/>
            <a:ext cx="161925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5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188913"/>
            <a:ext cx="25939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6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4175" y="3068638"/>
            <a:ext cx="2409825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7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463" y="3500438"/>
            <a:ext cx="10525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8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4292600"/>
            <a:ext cx="26654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9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8575" y="636588"/>
            <a:ext cx="151923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0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88" y="981075"/>
            <a:ext cx="10445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1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0"/>
            <a:ext cx="1370013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4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5788025"/>
            <a:ext cx="12588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3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5263"/>
            <a:ext cx="1274763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6"/>
          <p:cNvPicPr>
            <a:picLocks noChangeAspect="1" noChangeArrowheads="1"/>
          </p:cNvPicPr>
          <p:nvPr/>
        </p:nvPicPr>
        <p:blipFill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5157788"/>
            <a:ext cx="1679575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7"/>
          <p:cNvPicPr>
            <a:picLocks noChangeAspect="1" noChangeArrowheads="1"/>
          </p:cNvPicPr>
          <p:nvPr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938838"/>
            <a:ext cx="117475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8"/>
          <p:cNvPicPr>
            <a:picLocks noChangeAspect="1" noChangeArrowheads="1"/>
          </p:cNvPicPr>
          <p:nvPr/>
        </p:nvPicPr>
        <p:blipFill>
          <a:blip r:embed="rId2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3390900"/>
            <a:ext cx="1655762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9"/>
          <p:cNvPicPr>
            <a:picLocks noChangeAspect="1" noChangeArrowheads="1"/>
          </p:cNvPicPr>
          <p:nvPr/>
        </p:nvPicPr>
        <p:blipFill>
          <a:blip r:embed="rId2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1989138"/>
            <a:ext cx="15843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12"/>
          <p:cNvPicPr>
            <a:picLocks noChangeAspect="1" noChangeArrowheads="1"/>
          </p:cNvPicPr>
          <p:nvPr/>
        </p:nvPicPr>
        <p:blipFill>
          <a:blip r:embed="rId2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2565400"/>
            <a:ext cx="116681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13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91949">
            <a:off x="3965575" y="1123950"/>
            <a:ext cx="22225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0"/>
          <p:cNvSpPr>
            <a:spLocks noChangeArrowheads="1"/>
          </p:cNvSpPr>
          <p:nvPr/>
        </p:nvSpPr>
        <p:spPr bwMode="auto">
          <a:xfrm>
            <a:off x="533400" y="5867400"/>
            <a:ext cx="8283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GCFrutiger" pitchFamily="2" charset="0"/>
              </a:rPr>
              <a:t>We can buy food __________/_________________.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3525838" y="5943600"/>
            <a:ext cx="1808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CC"/>
                </a:solidFill>
              </a:rPr>
              <a:t>at the shop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5486400" y="59436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00CC"/>
                </a:solidFill>
              </a:rPr>
              <a:t>in the supermarket</a:t>
            </a:r>
          </a:p>
        </p:txBody>
      </p:sp>
      <p:grpSp>
        <p:nvGrpSpPr>
          <p:cNvPr id="5126" name="Group 23"/>
          <p:cNvGrpSpPr/>
          <p:nvPr/>
        </p:nvGrpSpPr>
        <p:grpSpPr bwMode="auto">
          <a:xfrm>
            <a:off x="592138" y="1282700"/>
            <a:ext cx="7866062" cy="4310063"/>
            <a:chOff x="274" y="615"/>
            <a:chExt cx="5158" cy="2882"/>
          </a:xfrm>
        </p:grpSpPr>
        <p:pic>
          <p:nvPicPr>
            <p:cNvPr id="5128" name="图片 13" descr="32237329082687112720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74" y="618"/>
              <a:ext cx="1302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图片 14" descr="d7f65dd4895e3279751569613766f1d9;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410" y="2053"/>
              <a:ext cx="1248" cy="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图片 16" descr="广州太古汇店k.jp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500" y="615"/>
              <a:ext cx="1512" cy="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图片 15" descr="l.jp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133" y="1852"/>
              <a:ext cx="1299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7" name="WordArt 3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37338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Look and say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5" grpId="0"/>
      <p:bldP spid="420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Oval 16"/>
          <p:cNvSpPr>
            <a:spLocks noChangeArrowheads="1"/>
          </p:cNvSpPr>
          <p:nvPr/>
        </p:nvSpPr>
        <p:spPr bwMode="auto">
          <a:xfrm>
            <a:off x="5715000" y="3124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48" name="WordArt 25"/>
          <p:cNvSpPr>
            <a:spLocks noChangeArrowheads="1" noChangeShapeType="1" noTextEdit="1"/>
          </p:cNvSpPr>
          <p:nvPr/>
        </p:nvSpPr>
        <p:spPr bwMode="auto">
          <a:xfrm>
            <a:off x="3048000" y="1524000"/>
            <a:ext cx="3581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entury Gothic" panose="020B0502020202020204"/>
              </a:rPr>
              <a:t>At the shop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entury Gothic" panose="020B0502020202020204"/>
            </a:endParaRPr>
          </a:p>
        </p:txBody>
      </p:sp>
      <p:grpSp>
        <p:nvGrpSpPr>
          <p:cNvPr id="6149" name="Group 36"/>
          <p:cNvGrpSpPr/>
          <p:nvPr/>
        </p:nvGrpSpPr>
        <p:grpSpPr bwMode="auto">
          <a:xfrm>
            <a:off x="609600" y="2743200"/>
            <a:ext cx="8305800" cy="2971800"/>
            <a:chOff x="864" y="2160"/>
            <a:chExt cx="4128" cy="1488"/>
          </a:xfrm>
        </p:grpSpPr>
        <p:grpSp>
          <p:nvGrpSpPr>
            <p:cNvPr id="6152" name="Group 28"/>
            <p:cNvGrpSpPr/>
            <p:nvPr/>
          </p:nvGrpSpPr>
          <p:grpSpPr bwMode="auto">
            <a:xfrm>
              <a:off x="864" y="2160"/>
              <a:ext cx="4128" cy="1488"/>
              <a:chOff x="864" y="2016"/>
              <a:chExt cx="4128" cy="1488"/>
            </a:xfrm>
          </p:grpSpPr>
          <p:grpSp>
            <p:nvGrpSpPr>
              <p:cNvPr id="6154" name="Group 15"/>
              <p:cNvGrpSpPr/>
              <p:nvPr/>
            </p:nvGrpSpPr>
            <p:grpSpPr bwMode="auto">
              <a:xfrm>
                <a:off x="864" y="2064"/>
                <a:ext cx="4128" cy="1440"/>
                <a:chOff x="960" y="2160"/>
                <a:chExt cx="4560" cy="1440"/>
              </a:xfrm>
            </p:grpSpPr>
            <p:pic>
              <p:nvPicPr>
                <p:cNvPr id="6157" name="Picture 10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960" y="2496"/>
                  <a:ext cx="2297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58" name="Picture 13"/>
                <p:cNvPicPr>
                  <a:picLocks noChangeAspect="1"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2456" y="2160"/>
                  <a:ext cx="1384" cy="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59" name="Picture 14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3223" y="2496"/>
                  <a:ext cx="2297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6155" name="Picture 23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 l="52242" r="31039" b="73914"/>
              <a:stretch>
                <a:fillRect/>
              </a:stretch>
            </p:blipFill>
            <p:spPr bwMode="auto">
              <a:xfrm>
                <a:off x="3456" y="2160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56" name="Oval 24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144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pic>
          <p:nvPicPr>
            <p:cNvPr id="6153" name="Picture 35"/>
            <p:cNvPicPr>
              <a:picLocks noChangeAspect="1" noChangeArrowheads="1"/>
            </p:cNvPicPr>
            <p:nvPr/>
          </p:nvPicPr>
          <p:blipFill>
            <a:blip r:embed="rId6" cstate="email"/>
            <a:srcRect l="41794" r="41489" b="78261"/>
            <a:stretch>
              <a:fillRect/>
            </a:stretch>
          </p:blipFill>
          <p:spPr bwMode="auto">
            <a:xfrm>
              <a:off x="1632" y="2496"/>
              <a:ext cx="38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46" name="Rectangle 38"/>
          <p:cNvSpPr>
            <a:spLocks noChangeArrowheads="1"/>
          </p:cNvSpPr>
          <p:nvPr/>
        </p:nvSpPr>
        <p:spPr bwMode="auto">
          <a:xfrm>
            <a:off x="1524000" y="5791200"/>
            <a:ext cx="2976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CCFF"/>
                </a:solidFill>
                <a:latin typeface="GCFrutiger" pitchFamily="2" charset="0"/>
              </a:rPr>
              <a:t>shopping trolley</a:t>
            </a:r>
          </a:p>
        </p:txBody>
      </p:sp>
      <p:sp>
        <p:nvSpPr>
          <p:cNvPr id="6151" name="WordArt 3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41148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Look and learn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50"/>
          <p:cNvGrpSpPr/>
          <p:nvPr/>
        </p:nvGrpSpPr>
        <p:grpSpPr bwMode="auto">
          <a:xfrm>
            <a:off x="1295400" y="2209800"/>
            <a:ext cx="6248400" cy="4343400"/>
            <a:chOff x="816" y="849"/>
            <a:chExt cx="4560" cy="2544"/>
          </a:xfrm>
        </p:grpSpPr>
        <p:pic>
          <p:nvPicPr>
            <p:cNvPr id="7177" name="Picture 46"/>
            <p:cNvPicPr>
              <a:picLocks noChangeAspect="1" noChangeArrowheads="1"/>
            </p:cNvPicPr>
            <p:nvPr/>
          </p:nvPicPr>
          <p:blipFill>
            <a:blip r:embed="rId4" cstate="email"/>
            <a:srcRect t="34782" r="56116" b="43478"/>
            <a:stretch>
              <a:fillRect/>
            </a:stretch>
          </p:blipFill>
          <p:spPr bwMode="auto">
            <a:xfrm>
              <a:off x="1536" y="2064"/>
              <a:ext cx="100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8" name="Group 49"/>
            <p:cNvGrpSpPr/>
            <p:nvPr/>
          </p:nvGrpSpPr>
          <p:grpSpPr bwMode="auto">
            <a:xfrm>
              <a:off x="816" y="849"/>
              <a:ext cx="4560" cy="2544"/>
              <a:chOff x="816" y="849"/>
              <a:chExt cx="4560" cy="2544"/>
            </a:xfrm>
          </p:grpSpPr>
          <p:pic>
            <p:nvPicPr>
              <p:cNvPr id="7179" name="Picture 2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079" y="2289"/>
                <a:ext cx="2297" cy="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180" name="Group 48"/>
              <p:cNvGrpSpPr/>
              <p:nvPr/>
            </p:nvGrpSpPr>
            <p:grpSpPr bwMode="auto">
              <a:xfrm>
                <a:off x="816" y="849"/>
                <a:ext cx="4552" cy="2544"/>
                <a:chOff x="816" y="849"/>
                <a:chExt cx="4552" cy="2544"/>
              </a:xfrm>
            </p:grpSpPr>
            <p:pic>
              <p:nvPicPr>
                <p:cNvPr id="7181" name="Picture 18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816" y="2289"/>
                  <a:ext cx="2297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7182" name="Group 43"/>
                <p:cNvGrpSpPr/>
                <p:nvPr/>
              </p:nvGrpSpPr>
              <p:grpSpPr bwMode="auto">
                <a:xfrm>
                  <a:off x="2312" y="849"/>
                  <a:ext cx="3056" cy="1473"/>
                  <a:chOff x="2456" y="1056"/>
                  <a:chExt cx="3056" cy="1473"/>
                </a:xfrm>
              </p:grpSpPr>
              <p:pic>
                <p:nvPicPr>
                  <p:cNvPr id="7184" name="Picture 15"/>
                  <p:cNvPicPr>
                    <a:picLocks noChangeAspect="1"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3984" y="1056"/>
                    <a:ext cx="1528" cy="14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185" name="Picture 16"/>
                  <p:cNvPicPr>
                    <a:picLocks noChangeAspect="1" noChangeArrowheads="1"/>
                  </p:cNvPicPr>
                  <p:nvPr/>
                </p:nvPicPr>
                <p:blipFill>
                  <a:blip r:embed="rId7"/>
                  <a:srcRect/>
                  <a:stretch>
                    <a:fillRect/>
                  </a:stretch>
                </p:blipFill>
                <p:spPr bwMode="auto">
                  <a:xfrm>
                    <a:off x="2456" y="1056"/>
                    <a:ext cx="1528" cy="14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7183" name="Picture 47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 t="30435" r="54027" b="43478"/>
                <a:stretch>
                  <a:fillRect/>
                </a:stretch>
              </p:blipFill>
              <p:spPr bwMode="auto">
                <a:xfrm>
                  <a:off x="1200" y="2160"/>
                  <a:ext cx="105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7172" name="WordArt 45"/>
          <p:cNvSpPr>
            <a:spLocks noChangeArrowheads="1" noChangeShapeType="1" noTextEdit="1"/>
          </p:cNvSpPr>
          <p:nvPr/>
        </p:nvSpPr>
        <p:spPr bwMode="auto">
          <a:xfrm>
            <a:off x="762000" y="1752600"/>
            <a:ext cx="3048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CFrutiger"/>
              </a:rPr>
              <a:t>Vegetables: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GCFrutiger"/>
            </a:endParaRPr>
          </a:p>
        </p:txBody>
      </p:sp>
      <p:sp>
        <p:nvSpPr>
          <p:cNvPr id="7173" name="WordArt 3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41148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Look and learn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6096000" y="2057400"/>
            <a:ext cx="163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folHlink"/>
                </a:solidFill>
              </a:rPr>
              <a:t> </a:t>
            </a:r>
            <a:r>
              <a:rPr lang="en-US" altLang="zh-CN" sz="2400" b="1">
                <a:solidFill>
                  <a:srgbClr val="FF9966"/>
                </a:solidFill>
              </a:rPr>
              <a:t>tomatoes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6629400" y="4419600"/>
            <a:ext cx="1230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CC66"/>
                </a:solidFill>
              </a:rPr>
              <a:t>carrots</a:t>
            </a: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3505200" y="2971800"/>
            <a:ext cx="146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CCFF"/>
                </a:solidFill>
              </a:rPr>
              <a:t>potatoes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33400" y="5029200"/>
            <a:ext cx="2057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85800" y="1447800"/>
            <a:ext cx="19764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09600" y="3276600"/>
            <a:ext cx="2057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3810000" y="1981200"/>
            <a:ext cx="434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chemeClr val="accent2"/>
                </a:solidFill>
                <a:latin typeface="GCFrutiger" pitchFamily="2" charset="0"/>
              </a:rPr>
              <a:t>It is red, soft and juicy. </a:t>
            </a:r>
            <a:br>
              <a:rPr lang="en-US" altLang="zh-CN" sz="2400" b="1">
                <a:solidFill>
                  <a:schemeClr val="accent2"/>
                </a:solidFill>
                <a:latin typeface="GCFrutiger" pitchFamily="2" charset="0"/>
              </a:rPr>
            </a:br>
            <a:r>
              <a:rPr lang="en-US" altLang="zh-CN" sz="2400" b="1">
                <a:solidFill>
                  <a:schemeClr val="accent2"/>
                </a:solidFill>
                <a:latin typeface="GCFrutiger" pitchFamily="2" charset="0"/>
              </a:rPr>
              <a:t>It is vegetable or fruit.</a:t>
            </a:r>
          </a:p>
        </p:txBody>
      </p:sp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3810000" y="3657600"/>
            <a:ext cx="495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chemeClr val="accent2"/>
                </a:solidFill>
                <a:latin typeface="GCFrutiger" pitchFamily="2" charset="0"/>
              </a:rPr>
              <a:t>It is hard. It is long. It is orange. Rabbits like it.</a:t>
            </a:r>
          </a:p>
        </p:txBody>
      </p:sp>
      <p:sp>
        <p:nvSpPr>
          <p:cNvPr id="8200" name="Rectangle 12"/>
          <p:cNvSpPr>
            <a:spLocks noChangeArrowheads="1"/>
          </p:cNvSpPr>
          <p:nvPr/>
        </p:nvSpPr>
        <p:spPr bwMode="auto">
          <a:xfrm>
            <a:off x="3810000" y="5410200"/>
            <a:ext cx="518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chemeClr val="accent2"/>
                </a:solidFill>
                <a:latin typeface="GCFrutiger" pitchFamily="2" charset="0"/>
              </a:rPr>
              <a:t>It is hard. It is brown or yellow. </a:t>
            </a: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2819400" y="2362200"/>
            <a:ext cx="838200" cy="3429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 flipV="1">
            <a:off x="2743200" y="2590800"/>
            <a:ext cx="914400" cy="1295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 flipV="1">
            <a:off x="2590800" y="4191000"/>
            <a:ext cx="1143000" cy="1676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4" name="Rectangle 17"/>
          <p:cNvSpPr>
            <a:spLocks noChangeArrowheads="1"/>
          </p:cNvSpPr>
          <p:nvPr/>
        </p:nvSpPr>
        <p:spPr bwMode="auto">
          <a:xfrm>
            <a:off x="914400" y="4495800"/>
            <a:ext cx="134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folHlink"/>
                </a:solidFill>
                <a:latin typeface="GCFrutiger" pitchFamily="2" charset="0"/>
              </a:rPr>
              <a:t> </a:t>
            </a:r>
            <a:r>
              <a:rPr lang="en-US" altLang="zh-CN" sz="2400" b="1">
                <a:solidFill>
                  <a:srgbClr val="FF9966"/>
                </a:solidFill>
                <a:latin typeface="GCFrutiger" pitchFamily="2" charset="0"/>
              </a:rPr>
              <a:t>tomato</a:t>
            </a:r>
          </a:p>
        </p:txBody>
      </p:sp>
      <p:sp>
        <p:nvSpPr>
          <p:cNvPr id="8205" name="Rectangle 18"/>
          <p:cNvSpPr>
            <a:spLocks noChangeArrowheads="1"/>
          </p:cNvSpPr>
          <p:nvPr/>
        </p:nvSpPr>
        <p:spPr bwMode="auto">
          <a:xfrm>
            <a:off x="990600" y="6172200"/>
            <a:ext cx="104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CC66"/>
                </a:solidFill>
                <a:latin typeface="GCFrutiger" pitchFamily="2" charset="0"/>
              </a:rPr>
              <a:t>carrot</a:t>
            </a:r>
          </a:p>
        </p:txBody>
      </p:sp>
      <p:sp>
        <p:nvSpPr>
          <p:cNvPr id="8206" name="Rectangle 19"/>
          <p:cNvSpPr>
            <a:spLocks noChangeArrowheads="1"/>
          </p:cNvSpPr>
          <p:nvPr/>
        </p:nvSpPr>
        <p:spPr bwMode="auto">
          <a:xfrm>
            <a:off x="990600" y="2743200"/>
            <a:ext cx="1174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CCFF"/>
                </a:solidFill>
                <a:latin typeface="GCFrutiger" pitchFamily="2" charset="0"/>
              </a:rPr>
              <a:t>potato</a:t>
            </a:r>
          </a:p>
        </p:txBody>
      </p:sp>
      <p:sp>
        <p:nvSpPr>
          <p:cNvPr id="8207" name="WordArt 3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51816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Read, match and say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  <p:pic>
        <p:nvPicPr>
          <p:cNvPr id="2" name="potato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8669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omato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37719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arrot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5486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6334" grpId="0" animBg="1"/>
      <p:bldP spid="56335" grpId="0" animBg="1"/>
      <p:bldP spid="563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81200" y="5257800"/>
            <a:ext cx="15240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5000" y="3581400"/>
            <a:ext cx="1524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81200" y="198120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1" name="Group 19"/>
          <p:cNvGrpSpPr/>
          <p:nvPr/>
        </p:nvGrpSpPr>
        <p:grpSpPr bwMode="auto">
          <a:xfrm>
            <a:off x="4191000" y="1981200"/>
            <a:ext cx="2819400" cy="1143000"/>
            <a:chOff x="2256" y="1248"/>
            <a:chExt cx="2160" cy="864"/>
          </a:xfrm>
        </p:grpSpPr>
        <p:pic>
          <p:nvPicPr>
            <p:cNvPr id="9236" name="Picture 10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256" y="1248"/>
              <a:ext cx="105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1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312" y="1248"/>
              <a:ext cx="110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2" name="Group 20"/>
          <p:cNvGrpSpPr/>
          <p:nvPr/>
        </p:nvGrpSpPr>
        <p:grpSpPr bwMode="auto">
          <a:xfrm>
            <a:off x="4191000" y="3581400"/>
            <a:ext cx="2819400" cy="1143000"/>
            <a:chOff x="2208" y="2208"/>
            <a:chExt cx="2208" cy="912"/>
          </a:xfrm>
        </p:grpSpPr>
        <p:pic>
          <p:nvPicPr>
            <p:cNvPr id="9234" name="Picture 12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360" y="2208"/>
              <a:ext cx="1056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3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2208" y="2208"/>
              <a:ext cx="1104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3" name="Group 21"/>
          <p:cNvGrpSpPr/>
          <p:nvPr/>
        </p:nvGrpSpPr>
        <p:grpSpPr bwMode="auto">
          <a:xfrm>
            <a:off x="4038600" y="5257800"/>
            <a:ext cx="3048000" cy="946150"/>
            <a:chOff x="2208" y="3264"/>
            <a:chExt cx="2160" cy="836"/>
          </a:xfrm>
        </p:grpSpPr>
        <p:pic>
          <p:nvPicPr>
            <p:cNvPr id="9232" name="Picture 14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2208" y="3264"/>
              <a:ext cx="1104" cy="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15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3264" y="3264"/>
              <a:ext cx="1104" cy="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7116763" y="2362200"/>
            <a:ext cx="157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GCFrutiger" pitchFamily="2" charset="0"/>
              </a:rPr>
              <a:t>tomato</a:t>
            </a:r>
            <a:r>
              <a:rPr lang="en-US" altLang="zh-CN" sz="2400" b="1">
                <a:solidFill>
                  <a:srgbClr val="FF0000"/>
                </a:solidFill>
                <a:latin typeface="GCFrutiger" pitchFamily="2" charset="0"/>
              </a:rPr>
              <a:t>es</a:t>
            </a: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7116763" y="3886200"/>
            <a:ext cx="1482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GCFrutiger" pitchFamily="2" charset="0"/>
              </a:rPr>
              <a:t>potato</a:t>
            </a:r>
            <a:r>
              <a:rPr lang="en-US" altLang="zh-CN" sz="2400" b="1">
                <a:solidFill>
                  <a:srgbClr val="FF0000"/>
                </a:solidFill>
                <a:latin typeface="GCFrutiger" pitchFamily="2" charset="0"/>
              </a:rPr>
              <a:t>es</a:t>
            </a: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7116763" y="5486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GCFrutiger" pitchFamily="2" charset="0"/>
              </a:rPr>
              <a:t>carrot</a:t>
            </a:r>
            <a:r>
              <a:rPr lang="en-US" altLang="zh-CN" sz="2400" b="1">
                <a:solidFill>
                  <a:srgbClr val="FF0000"/>
                </a:solidFill>
                <a:latin typeface="GCFrutiger" pitchFamily="2" charset="0"/>
              </a:rPr>
              <a:t>s</a:t>
            </a: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381000" y="2209800"/>
            <a:ext cx="1535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GCFrutiger" pitchFamily="2" charset="0"/>
              </a:rPr>
              <a:t>a tomato</a:t>
            </a:r>
            <a:endParaRPr lang="en-US" altLang="zh-CN" sz="2400" b="1">
              <a:solidFill>
                <a:srgbClr val="FF0000"/>
              </a:solidFill>
              <a:latin typeface="GCFrutiger" pitchFamily="2" charset="0"/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382588" y="3810000"/>
            <a:ext cx="153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GCFrutiger" pitchFamily="2" charset="0"/>
              </a:rPr>
              <a:t> a potato</a:t>
            </a:r>
            <a:endParaRPr lang="en-US" altLang="zh-CN" sz="2400" b="1">
              <a:solidFill>
                <a:srgbClr val="FF0000"/>
              </a:solidFill>
              <a:latin typeface="GCFrutiger" pitchFamily="2" charset="0"/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585788" y="5486400"/>
            <a:ext cx="1330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GCFrutiger" pitchFamily="2" charset="0"/>
              </a:rPr>
              <a:t>a carrot</a:t>
            </a:r>
            <a:endParaRPr lang="en-US" altLang="zh-CN" sz="2400" b="1">
              <a:solidFill>
                <a:srgbClr val="FF0000"/>
              </a:solidFill>
              <a:latin typeface="GCFrutiger" pitchFamily="2" charset="0"/>
            </a:endParaRPr>
          </a:p>
        </p:txBody>
      </p:sp>
      <p:pic>
        <p:nvPicPr>
          <p:cNvPr id="9230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2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3875"/>
            <a:ext cx="42005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0" grpId="0"/>
      <p:bldP spid="57361" grpId="0"/>
      <p:bldP spid="57362" grpId="0"/>
      <p:bldP spid="57366" grpId="0"/>
      <p:bldP spid="57367" grpId="0"/>
      <p:bldP spid="573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457200" y="1828800"/>
            <a:ext cx="60198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accent2"/>
                </a:solidFill>
                <a:latin typeface="GCFrutiger" pitchFamily="2" charset="0"/>
              </a:rPr>
              <a:t>I like carrots. Sweet and healthy. 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accent2"/>
                </a:solidFill>
                <a:latin typeface="GCFrutiger" pitchFamily="2" charset="0"/>
              </a:rPr>
              <a:t>I like tomatoes. Soft and juicy.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accent2"/>
                </a:solidFill>
                <a:latin typeface="GCFrutiger" pitchFamily="2" charset="0"/>
              </a:rPr>
              <a:t>I like potatoes. Nice and yummy.</a:t>
            </a:r>
          </a:p>
        </p:txBody>
      </p:sp>
      <p:grpSp>
        <p:nvGrpSpPr>
          <p:cNvPr id="10243" name="Group 7"/>
          <p:cNvGrpSpPr/>
          <p:nvPr/>
        </p:nvGrpSpPr>
        <p:grpSpPr bwMode="auto">
          <a:xfrm>
            <a:off x="457200" y="4038600"/>
            <a:ext cx="3776663" cy="2208213"/>
            <a:chOff x="2298" y="1327"/>
            <a:chExt cx="2059" cy="1138"/>
          </a:xfrm>
        </p:grpSpPr>
        <p:pic>
          <p:nvPicPr>
            <p:cNvPr id="10252" name="Picture 8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298" y="1327"/>
              <a:ext cx="105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9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53" y="1601"/>
              <a:ext cx="110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4" name="Group 10"/>
          <p:cNvGrpSpPr/>
          <p:nvPr/>
        </p:nvGrpSpPr>
        <p:grpSpPr bwMode="auto">
          <a:xfrm>
            <a:off x="4724400" y="4267200"/>
            <a:ext cx="4246563" cy="2362200"/>
            <a:chOff x="2322" y="1828"/>
            <a:chExt cx="2122" cy="1178"/>
          </a:xfrm>
        </p:grpSpPr>
        <p:pic>
          <p:nvPicPr>
            <p:cNvPr id="10250" name="Picture 11"/>
            <p:cNvPicPr>
              <a:picLocks noChangeAspect="1" noChangeArrowheads="1"/>
            </p:cNvPicPr>
            <p:nvPr/>
          </p:nvPicPr>
          <p:blipFill>
            <a:blip r:embed="rId5" cstate="email"/>
            <a:srcRect b="16560"/>
            <a:stretch>
              <a:fillRect/>
            </a:stretch>
          </p:blipFill>
          <p:spPr bwMode="auto">
            <a:xfrm>
              <a:off x="3388" y="2094"/>
              <a:ext cx="1056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 b="16560"/>
            <a:stretch>
              <a:fillRect/>
            </a:stretch>
          </p:blipFill>
          <p:spPr bwMode="auto">
            <a:xfrm>
              <a:off x="2322" y="1828"/>
              <a:ext cx="1104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5" name="Group 13"/>
          <p:cNvGrpSpPr/>
          <p:nvPr/>
        </p:nvGrpSpPr>
        <p:grpSpPr bwMode="auto">
          <a:xfrm>
            <a:off x="6324600" y="914400"/>
            <a:ext cx="2363788" cy="3157538"/>
            <a:chOff x="3357" y="3450"/>
            <a:chExt cx="1426" cy="1545"/>
          </a:xfrm>
        </p:grpSpPr>
        <p:pic>
          <p:nvPicPr>
            <p:cNvPr id="10248" name="Picture 1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357" y="3450"/>
              <a:ext cx="1104" cy="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15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679" y="4159"/>
              <a:ext cx="1104" cy="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6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3875"/>
            <a:ext cx="42005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2667000" y="2079625"/>
            <a:ext cx="60198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accent2"/>
                </a:solidFill>
                <a:latin typeface="GCFrutiger" pitchFamily="2" charset="0"/>
              </a:rPr>
              <a:t>I like carrots. ______ and ______. </a:t>
            </a:r>
          </a:p>
          <a:p>
            <a:pPr>
              <a:lnSpc>
                <a:spcPct val="150000"/>
              </a:lnSpc>
            </a:pPr>
            <a:endParaRPr lang="en-US" altLang="zh-CN" sz="2800" b="1">
              <a:solidFill>
                <a:schemeClr val="accent2"/>
              </a:solidFill>
              <a:latin typeface="GCFrutiger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accent2"/>
                </a:solidFill>
                <a:latin typeface="GCFrutiger" pitchFamily="2" charset="0"/>
              </a:rPr>
              <a:t>I like tomatoes. ______ and ______. </a:t>
            </a:r>
          </a:p>
          <a:p>
            <a:pPr>
              <a:lnSpc>
                <a:spcPct val="150000"/>
              </a:lnSpc>
            </a:pPr>
            <a:endParaRPr lang="en-US" altLang="zh-CN" sz="2800" b="1">
              <a:solidFill>
                <a:schemeClr val="accent2"/>
              </a:solidFill>
              <a:latin typeface="GCFrutiger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accent2"/>
                </a:solidFill>
                <a:latin typeface="GCFrutiger" pitchFamily="2" charset="0"/>
              </a:rPr>
              <a:t>I like potatoes. ______ and ______. </a:t>
            </a:r>
          </a:p>
          <a:p>
            <a:pPr>
              <a:lnSpc>
                <a:spcPct val="150000"/>
              </a:lnSpc>
            </a:pPr>
            <a:endParaRPr lang="en-US" altLang="zh-CN" sz="2800" b="1">
              <a:solidFill>
                <a:schemeClr val="accent2"/>
              </a:solidFill>
              <a:latin typeface="GCFrutiger" pitchFamily="2" charset="0"/>
            </a:endParaRPr>
          </a:p>
        </p:txBody>
      </p:sp>
      <p:grpSp>
        <p:nvGrpSpPr>
          <p:cNvPr id="11267" name="Group 8"/>
          <p:cNvGrpSpPr/>
          <p:nvPr/>
        </p:nvGrpSpPr>
        <p:grpSpPr bwMode="auto">
          <a:xfrm>
            <a:off x="381000" y="3276600"/>
            <a:ext cx="2209800" cy="990600"/>
            <a:chOff x="2256" y="1248"/>
            <a:chExt cx="2160" cy="864"/>
          </a:xfrm>
        </p:grpSpPr>
        <p:pic>
          <p:nvPicPr>
            <p:cNvPr id="11276" name="Picture 9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256" y="1248"/>
              <a:ext cx="105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Picture 10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312" y="1248"/>
              <a:ext cx="110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68" name="Group 11"/>
          <p:cNvGrpSpPr/>
          <p:nvPr/>
        </p:nvGrpSpPr>
        <p:grpSpPr bwMode="auto">
          <a:xfrm>
            <a:off x="381000" y="4495800"/>
            <a:ext cx="2133600" cy="1066800"/>
            <a:chOff x="2208" y="2208"/>
            <a:chExt cx="2208" cy="912"/>
          </a:xfrm>
        </p:grpSpPr>
        <p:pic>
          <p:nvPicPr>
            <p:cNvPr id="11274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360" y="2208"/>
              <a:ext cx="1056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208" y="2208"/>
              <a:ext cx="1104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69" name="Group 14"/>
          <p:cNvGrpSpPr/>
          <p:nvPr/>
        </p:nvGrpSpPr>
        <p:grpSpPr bwMode="auto">
          <a:xfrm>
            <a:off x="304800" y="2057400"/>
            <a:ext cx="2209800" cy="946150"/>
            <a:chOff x="2208" y="3264"/>
            <a:chExt cx="2160" cy="836"/>
          </a:xfrm>
        </p:grpSpPr>
        <p:pic>
          <p:nvPicPr>
            <p:cNvPr id="11272" name="Picture 15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208" y="3264"/>
              <a:ext cx="1104" cy="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16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264" y="3264"/>
              <a:ext cx="1104" cy="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WordArt 3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43434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Think and say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全屏显示(4:3)</PresentationFormat>
  <Paragraphs>74</Paragraphs>
  <Slides>15</Slides>
  <Notes>14</Notes>
  <HiddenSlides>0</HiddenSlides>
  <MMClips>5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EucrosiaUPC</vt:lpstr>
      <vt:lpstr>GCFrutiger</vt:lpstr>
      <vt:lpstr>方正胖头鱼简体</vt:lpstr>
      <vt:lpstr>宋体</vt:lpstr>
      <vt:lpstr>微软雅黑</vt:lpstr>
      <vt:lpstr>Arial</vt:lpstr>
      <vt:lpstr>Broadway</vt:lpstr>
      <vt:lpstr>Century Gothic</vt:lpstr>
      <vt:lpstr>Comic Sans MS</vt:lpstr>
      <vt:lpstr>Jokerman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2013-05-14T01:00:00Z</dcterms:created>
  <dcterms:modified xsi:type="dcterms:W3CDTF">2023-01-16T14:39:50Z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5EBFFA8F7BF1420F9AECC3219B7B4B5E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