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312" r:id="rId2"/>
    <p:sldId id="293" r:id="rId3"/>
    <p:sldId id="369" r:id="rId4"/>
    <p:sldId id="366" r:id="rId5"/>
    <p:sldId id="306" r:id="rId6"/>
    <p:sldId id="307" r:id="rId7"/>
    <p:sldId id="263" r:id="rId8"/>
    <p:sldId id="264" r:id="rId9"/>
    <p:sldId id="368" r:id="rId10"/>
    <p:sldId id="367" r:id="rId11"/>
    <p:sldId id="308" r:id="rId12"/>
    <p:sldId id="298" r:id="rId13"/>
    <p:sldId id="300" r:id="rId14"/>
    <p:sldId id="299" r:id="rId15"/>
    <p:sldId id="310" r:id="rId16"/>
    <p:sldId id="272" r:id="rId17"/>
    <p:sldId id="301" r:id="rId18"/>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15">
          <p15:clr>
            <a:srgbClr val="A4A3A4"/>
          </p15:clr>
        </p15:guide>
        <p15:guide id="2" pos="29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00"/>
    <a:srgbClr val="FFFFFF"/>
    <a:srgbClr val="FFCCFF"/>
    <a:srgbClr val="FFFFCC"/>
    <a:srgbClr val="B2B2B2"/>
    <a:srgbClr val="CC3300"/>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90"/>
      </p:cViewPr>
      <p:guideLst>
        <p:guide orient="horz" pos="2215"/>
        <p:guide pos="295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Times New Roman" panose="02020603050405020304" pitchFamily="18" charset="0"/>
              </a:defRPr>
            </a:lvl1pPr>
          </a:lstStyle>
          <a:p>
            <a:endParaRPr lang="zh-CN" altLang="en-US"/>
          </a:p>
        </p:txBody>
      </p:sp>
      <p:sp>
        <p:nvSpPr>
          <p:cNvPr id="24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Times New Roman" panose="02020603050405020304" pitchFamily="18" charset="0"/>
              </a:defRPr>
            </a:lvl1pPr>
          </a:lstStyle>
          <a:p>
            <a:endParaRPr lang="en-US" altLang="zh-CN"/>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Times New Roman" panose="02020603050405020304" pitchFamily="18" charset="0"/>
              </a:defRPr>
            </a:lvl1pPr>
          </a:lstStyle>
          <a:p>
            <a:endParaRPr lang="en-US" altLang="zh-CN"/>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Times New Roman" panose="02020603050405020304" pitchFamily="18" charset="0"/>
              </a:defRPr>
            </a:lvl1pPr>
          </a:lstStyle>
          <a:p>
            <a:fld id="{D82EEB56-DC53-41E3-892D-A9141826A5CB}"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F35343F-E2D7-4EBB-8171-0D300ABB14A8}" type="slidenum">
              <a:rPr lang="zh-CN" altLang="en-US"/>
              <a:t>1</a:t>
            </a:fld>
            <a:endParaRPr lang="en-US" altLang="zh-CN"/>
          </a:p>
        </p:txBody>
      </p:sp>
      <p:sp>
        <p:nvSpPr>
          <p:cNvPr id="25602" name="Rectangle 2"/>
          <p:cNvSpPr>
            <a:spLocks noGrp="1" noRot="1" noChangeAspect="1" noChangeArrowheads="1" noTextEdit="1"/>
          </p:cNvSpPr>
          <p:nvPr>
            <p:ph type="sldImg"/>
          </p:nvPr>
        </p:nvSpPr>
        <p:spPr/>
      </p:sp>
      <p:sp>
        <p:nvSpPr>
          <p:cNvPr id="2560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D66B417-F59C-434E-9B00-C4DEB80F3964}" type="slidenum">
              <a:rPr lang="zh-CN" altLang="en-US"/>
              <a:t>2</a:t>
            </a:fld>
            <a:endParaRPr lang="en-US" altLang="zh-CN"/>
          </a:p>
        </p:txBody>
      </p:sp>
      <p:sp>
        <p:nvSpPr>
          <p:cNvPr id="26626" name="Rectangle 2"/>
          <p:cNvSpPr>
            <a:spLocks noGrp="1" noRot="1" noChangeAspect="1" noChangeArrowheads="1" noTextEdit="1"/>
          </p:cNvSpPr>
          <p:nvPr>
            <p:ph type="sldImg"/>
          </p:nvPr>
        </p:nvSpPr>
        <p:spPr/>
      </p:sp>
      <p:sp>
        <p:nvSpPr>
          <p:cNvPr id="26627" name="Rectangle 3"/>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auto">
      <p:bgPr>
        <a:solidFill>
          <a:schemeClr val="bg1"/>
        </a:solidFill>
        <a:effectLst/>
      </p:bgPr>
    </p:bg>
    <p:spTree>
      <p:nvGrpSpPr>
        <p:cNvPr id="1" name=""/>
        <p:cNvGrpSpPr/>
        <p:nvPr/>
      </p:nvGrpSpPr>
      <p:grpSpPr>
        <a:xfrm>
          <a:off x="0" y="0"/>
          <a:ext cx="0" cy="0"/>
          <a:chOff x="0" y="0"/>
          <a:chExt cx="0" cy="0"/>
        </a:xfrm>
      </p:grpSpPr>
      <p:pic>
        <p:nvPicPr>
          <p:cNvPr id="2050" name="Picture 2" descr="bg3"/>
          <p:cNvPicPr>
            <a:picLocks noChangeAspect="1" noChangeArrowheads="1"/>
          </p:cNvPicPr>
          <p:nvPr/>
        </p:nvPicPr>
        <p:blipFill>
          <a:blip r:embed="rId3" cstate="email"/>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Rectangle 27"/>
          <p:cNvSpPr>
            <a:spLocks noGrp="1" noChangeArrowheads="1"/>
          </p:cNvSpPr>
          <p:nvPr>
            <p:ph type="ctrTitle"/>
          </p:nvPr>
        </p:nvSpPr>
        <p:spPr>
          <a:xfrm>
            <a:off x="468313" y="2997200"/>
            <a:ext cx="8207375" cy="960438"/>
          </a:xfrm>
        </p:spPr>
        <p:txBody>
          <a:bodyPr/>
          <a:lstStyle>
            <a:lvl1pPr algn="r">
              <a:defRPr sz="3400"/>
            </a:lvl1pPr>
          </a:lstStyle>
          <a:p>
            <a:pPr lvl="0"/>
            <a:r>
              <a:rPr lang="zh-CN" altLang="en-US" noProof="0" smtClean="0"/>
              <a:t>单击此处编辑母版标题样式</a:t>
            </a:r>
          </a:p>
        </p:txBody>
      </p:sp>
      <p:sp>
        <p:nvSpPr>
          <p:cNvPr id="2052" name="Rectangle 31"/>
          <p:cNvSpPr>
            <a:spLocks noGrp="1" noChangeArrowheads="1"/>
          </p:cNvSpPr>
          <p:nvPr>
            <p:ph type="subTitle" idx="1" hasCustomPrompt="1"/>
          </p:nvPr>
        </p:nvSpPr>
        <p:spPr>
          <a:xfrm>
            <a:off x="468313" y="3952875"/>
            <a:ext cx="8207375" cy="407988"/>
          </a:xfrm>
        </p:spPr>
        <p:txBody>
          <a:bodyPr anchor="ctr"/>
          <a:lstStyle>
            <a:lvl1pPr marL="0" indent="0" algn="r">
              <a:buFont typeface="Wingdings" panose="05000000000000000000" pitchFamily="2" charset="2"/>
              <a:buNone/>
              <a:defRPr sz="1800"/>
            </a:lvl1pPr>
          </a:lstStyle>
          <a:p>
            <a:pPr lvl="0"/>
            <a:r>
              <a:rPr lang="zh-CN" altLang="en-US" noProof="0" smtClean="0"/>
              <a:t>单击添加署名或公司信息</a:t>
            </a:r>
          </a:p>
        </p:txBody>
      </p:sp>
    </p:spTree>
  </p:cSld>
  <p:clrMapOvr>
    <a:masterClrMapping/>
  </p:clrMapOvr>
  <p:transition spd="med">
    <p:random/>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random/>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6225" y="190500"/>
            <a:ext cx="2051050" cy="61182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90500"/>
            <a:ext cx="6005512" cy="61182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random/>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random/>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3"/>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random/>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125538"/>
            <a:ext cx="4027487" cy="518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25538"/>
            <a:ext cx="4027488" cy="518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random/>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random/>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med">
    <p:random/>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p:random/>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random/>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random/>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31"/>
          <p:cNvSpPr>
            <a:spLocks noGrp="1" noChangeArrowheads="1"/>
          </p:cNvSpPr>
          <p:nvPr>
            <p:ph type="body" idx="1"/>
          </p:nvPr>
        </p:nvSpPr>
        <p:spPr bwMode="auto">
          <a:xfrm>
            <a:off x="468313" y="1125538"/>
            <a:ext cx="8207375" cy="518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p:txBody>
      </p:sp>
      <p:sp>
        <p:nvSpPr>
          <p:cNvPr id="1027" name="Rectangle 27"/>
          <p:cNvSpPr>
            <a:spLocks noGrp="1" noChangeArrowheads="1"/>
          </p:cNvSpPr>
          <p:nvPr>
            <p:ph type="title"/>
          </p:nvPr>
        </p:nvSpPr>
        <p:spPr bwMode="auto">
          <a:xfrm>
            <a:off x="469900" y="190500"/>
            <a:ext cx="82073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8" name="Rectangle 4"/>
          <p:cNvSpPr>
            <a:spLocks noChangeArrowheads="1"/>
          </p:cNvSpPr>
          <p:nvPr/>
        </p:nvSpPr>
        <p:spPr bwMode="auto">
          <a:xfrm>
            <a:off x="3851275" y="6524625"/>
            <a:ext cx="1439863"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de-DE" altLang="en-US" sz="1000" b="1">
                <a:latin typeface="Times New Roman" panose="02020603050405020304" pitchFamily="18" charset="0"/>
              </a:rPr>
              <a:t>Page </a:t>
            </a:r>
            <a:r>
              <a:rPr lang="de-DE" altLang="en-US" sz="1000" b="1">
                <a:latin typeface="Times New Roman" panose="02020603050405020304" pitchFamily="18" charset="0"/>
                <a:sym typeface="MS UI Gothic" panose="020B0600070205080204" pitchFamily="34" charset="-128"/>
              </a:rPr>
              <a:t></a:t>
            </a:r>
            <a:r>
              <a:rPr lang="de-DE" altLang="en-US" sz="1000" b="1">
                <a:latin typeface="Times New Roman" panose="02020603050405020304" pitchFamily="18" charset="0"/>
              </a:rPr>
              <a:t> </a:t>
            </a:r>
            <a:fld id="{ED95F7BF-3DA8-447F-8B78-FF8CDE66B8D5}" type="slidenum">
              <a:rPr lang="zh-CN" altLang="en-US" sz="1000" b="1">
                <a:latin typeface="Times New Roman" panose="02020603050405020304" pitchFamily="18" charset="0"/>
              </a:rPr>
              <a:t>‹#›</a:t>
            </a:fld>
            <a:endParaRPr lang="en-US" sz="1000" b="1">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random/>
    <p:sndAc>
      <p:stSnd>
        <p:snd r:embed="rId13" name="chimes.wav"/>
      </p:stSnd>
    </p:sndAc>
  </p:transition>
  <p:txStyles>
    <p:titleStyle>
      <a:lvl1pPr algn="l" rtl="0" fontAlgn="base">
        <a:spcBef>
          <a:spcPct val="0"/>
        </a:spcBef>
        <a:spcAft>
          <a:spcPct val="0"/>
        </a:spcAft>
        <a:defRPr sz="3000">
          <a:solidFill>
            <a:schemeClr val="tx1"/>
          </a:solidFill>
          <a:latin typeface="+mj-lt"/>
          <a:ea typeface="+mj-ea"/>
          <a:cs typeface="+mj-cs"/>
        </a:defRPr>
      </a:lvl1pPr>
      <a:lvl2pPr algn="l"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2pPr>
      <a:lvl3pPr algn="l"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3pPr>
      <a:lvl4pPr algn="l"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4pPr>
      <a:lvl5pPr algn="l"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3000">
          <a:solidFill>
            <a:schemeClr val="tx1"/>
          </a:solidFill>
          <a:latin typeface="Arial" panose="020B0604020202020204" pitchFamily="34" charset="0"/>
          <a:ea typeface="微软雅黑" panose="020B0503020204020204" pitchFamily="34" charset="-122"/>
        </a:defRPr>
      </a:lvl9pPr>
    </p:titleStyle>
    <p:bodyStyle>
      <a:lvl1pPr marL="342900" indent="-342900" algn="l" rtl="0" fontAlgn="base">
        <a:lnSpc>
          <a:spcPct val="120000"/>
        </a:lnSpc>
        <a:spcBef>
          <a:spcPct val="20000"/>
        </a:spcBef>
        <a:spcAft>
          <a:spcPct val="0"/>
        </a:spcAft>
        <a:buClr>
          <a:schemeClr val="accent1"/>
        </a:buClr>
        <a:buFont typeface="Wingdings" panose="05000000000000000000" pitchFamily="2" charset="2"/>
        <a:buChar char="n"/>
        <a:defRPr sz="2400">
          <a:solidFill>
            <a:schemeClr val="tx1"/>
          </a:solidFill>
          <a:latin typeface="+mn-lt"/>
          <a:ea typeface="+mn-ea"/>
          <a:cs typeface="+mn-cs"/>
        </a:defRPr>
      </a:lvl1pPr>
      <a:lvl2pPr marL="742950" indent="-285750" algn="l" rtl="0" fontAlgn="base">
        <a:lnSpc>
          <a:spcPct val="120000"/>
        </a:lnSpc>
        <a:spcBef>
          <a:spcPct val="20000"/>
        </a:spcBef>
        <a:spcAft>
          <a:spcPct val="0"/>
        </a:spcAft>
        <a:buClr>
          <a:schemeClr val="accent1"/>
        </a:buClr>
        <a:buFont typeface="Wingdings" panose="05000000000000000000" pitchFamily="2" charset="2"/>
        <a:buChar char="n"/>
        <a:defRPr sz="2000">
          <a:solidFill>
            <a:schemeClr val="tx1"/>
          </a:solidFill>
          <a:latin typeface="+mn-lt"/>
          <a:ea typeface="+mn-ea"/>
        </a:defRPr>
      </a:lvl2pPr>
      <a:lvl3pPr marL="1143000" indent="-228600" algn="l" rtl="0" fontAlgn="base">
        <a:lnSpc>
          <a:spcPct val="120000"/>
        </a:lnSpc>
        <a:spcBef>
          <a:spcPct val="20000"/>
        </a:spcBef>
        <a:spcAft>
          <a:spcPct val="0"/>
        </a:spcAft>
        <a:buClr>
          <a:schemeClr val="accent2"/>
        </a:buClr>
        <a:buFont typeface="Wingdings" panose="05000000000000000000" pitchFamily="2" charset="2"/>
        <a:buChar char="n"/>
        <a:defRPr>
          <a:solidFill>
            <a:schemeClr val="tx1"/>
          </a:solidFill>
          <a:latin typeface="+mn-lt"/>
          <a:ea typeface="+mn-ea"/>
        </a:defRPr>
      </a:lvl3pPr>
      <a:lvl4pPr marL="1600200" indent="-228600" algn="l" rtl="0" fontAlgn="base">
        <a:lnSpc>
          <a:spcPct val="120000"/>
        </a:lnSpc>
        <a:spcBef>
          <a:spcPct val="20000"/>
        </a:spcBef>
        <a:spcAft>
          <a:spcPct val="0"/>
        </a:spcAft>
        <a:buClr>
          <a:schemeClr val="hlink"/>
        </a:buClr>
        <a:buFont typeface="Wingdings" panose="05000000000000000000" pitchFamily="2" charset="2"/>
        <a:buChar char="n"/>
        <a:defRPr>
          <a:solidFill>
            <a:schemeClr val="tx1"/>
          </a:solidFill>
          <a:latin typeface="+mn-lt"/>
          <a:ea typeface="+mn-ea"/>
        </a:defRPr>
      </a:lvl4pPr>
      <a:lvl5pPr marL="2057400" indent="-228600" algn="l" rtl="0" fontAlgn="base">
        <a:spcBef>
          <a:spcPct val="20000"/>
        </a:spcBef>
        <a:spcAft>
          <a:spcPct val="0"/>
        </a:spcAft>
        <a:buChar char="»"/>
        <a:defRPr>
          <a:solidFill>
            <a:schemeClr val="tx1"/>
          </a:solidFill>
          <a:latin typeface="+mn-lt"/>
          <a:ea typeface="华文细黑" panose="02010600040101010101" pitchFamily="2" charset="-122"/>
        </a:defRPr>
      </a:lvl5pPr>
      <a:lvl6pPr marL="2514600" indent="-228600" algn="l" rtl="0" fontAlgn="base">
        <a:spcBef>
          <a:spcPct val="20000"/>
        </a:spcBef>
        <a:spcAft>
          <a:spcPct val="0"/>
        </a:spcAft>
        <a:buChar char="»"/>
        <a:defRPr>
          <a:solidFill>
            <a:schemeClr val="tx1"/>
          </a:solidFill>
          <a:latin typeface="+mn-lt"/>
          <a:ea typeface="华文细黑" panose="02010600040101010101" pitchFamily="2" charset="-122"/>
        </a:defRPr>
      </a:lvl6pPr>
      <a:lvl7pPr marL="2971800" indent="-228600" algn="l" rtl="0" fontAlgn="base">
        <a:spcBef>
          <a:spcPct val="20000"/>
        </a:spcBef>
        <a:spcAft>
          <a:spcPct val="0"/>
        </a:spcAft>
        <a:buChar char="»"/>
        <a:defRPr>
          <a:solidFill>
            <a:schemeClr val="tx1"/>
          </a:solidFill>
          <a:latin typeface="+mn-lt"/>
          <a:ea typeface="华文细黑" panose="02010600040101010101" pitchFamily="2" charset="-122"/>
        </a:defRPr>
      </a:lvl7pPr>
      <a:lvl8pPr marL="3429000" indent="-228600" algn="l" rtl="0" fontAlgn="base">
        <a:spcBef>
          <a:spcPct val="20000"/>
        </a:spcBef>
        <a:spcAft>
          <a:spcPct val="0"/>
        </a:spcAft>
        <a:buChar char="»"/>
        <a:defRPr>
          <a:solidFill>
            <a:schemeClr val="tx1"/>
          </a:solidFill>
          <a:latin typeface="+mn-lt"/>
          <a:ea typeface="华文细黑" panose="02010600040101010101" pitchFamily="2" charset="-122"/>
        </a:defRPr>
      </a:lvl8pPr>
      <a:lvl9pPr marL="3886200" indent="-228600" algn="l" rtl="0" fontAlgn="base">
        <a:spcBef>
          <a:spcPct val="20000"/>
        </a:spcBef>
        <a:spcAft>
          <a:spcPct val="0"/>
        </a:spcAft>
        <a:buChar char="»"/>
        <a:defRPr>
          <a:solidFill>
            <a:schemeClr val="tx1"/>
          </a:solidFill>
          <a:latin typeface="+mn-lt"/>
          <a:ea typeface="华文细黑" panose="0201060004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3.wav"/><Relationship Id="rId7"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media/audio6.wav"/><Relationship Id="rId5" Type="http://schemas.openxmlformats.org/officeDocument/2006/relationships/audio" Target="../media/audio5.wav"/><Relationship Id="rId4" Type="http://schemas.openxmlformats.org/officeDocument/2006/relationships/audio" Target="../media/audio4.wav"/></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081349" y="3312574"/>
            <a:ext cx="7062650" cy="923330"/>
          </a:xfrm>
          <a:prstGeom prst="rect">
            <a:avLst/>
          </a:prstGeom>
          <a:noFill/>
          <a:ln>
            <a:noFill/>
          </a:ln>
          <a:effectLst>
            <a:outerShdw dist="35921" dir="2700000" algn="ctr" rotWithShape="0">
              <a:srgbClr val="C0C0C0">
                <a:alpha val="76999"/>
              </a:srgbClr>
            </a:outerShdw>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spAutoFit/>
          </a:bodyPr>
          <a:lstStyle/>
          <a:p>
            <a:pPr algn="ctr" eaLnBrk="1" hangingPunct="1">
              <a:spcBef>
                <a:spcPct val="50000"/>
              </a:spcBef>
            </a:pPr>
            <a:r>
              <a:rPr lang="zh-CN" altLang="en-US" sz="5400" b="1" dirty="0" smtClean="0">
                <a:solidFill>
                  <a:srgbClr val="FF0000"/>
                </a:solidFill>
                <a:latin typeface="微软雅黑" panose="020B0503020204020204" pitchFamily="34" charset="-122"/>
                <a:ea typeface="微软雅黑" panose="020B0503020204020204" pitchFamily="34" charset="-122"/>
              </a:rPr>
              <a:t>平</a:t>
            </a:r>
            <a:r>
              <a:rPr lang="zh-CN" altLang="en-US" sz="5400" b="1" dirty="0">
                <a:solidFill>
                  <a:srgbClr val="FF0000"/>
                </a:solidFill>
                <a:latin typeface="微软雅黑" panose="020B0503020204020204" pitchFamily="34" charset="-122"/>
                <a:ea typeface="微软雅黑" panose="020B0503020204020204" pitchFamily="34" charset="-122"/>
              </a:rPr>
              <a:t>面直角坐标系</a:t>
            </a:r>
            <a:endParaRPr lang="en-US" sz="3200" b="1" dirty="0">
              <a:solidFill>
                <a:srgbClr val="FF0000"/>
              </a:solidFill>
              <a:latin typeface="微软雅黑" panose="020B0503020204020204" pitchFamily="34" charset="-122"/>
              <a:ea typeface="微软雅黑" panose="020B0503020204020204" pitchFamily="34" charset="-122"/>
            </a:endParaRPr>
          </a:p>
        </p:txBody>
      </p:sp>
      <p:sp>
        <p:nvSpPr>
          <p:cNvPr id="3" name="矩形 2"/>
          <p:cNvSpPr/>
          <p:nvPr/>
        </p:nvSpPr>
        <p:spPr>
          <a:xfrm>
            <a:off x="3119278" y="5817482"/>
            <a:ext cx="5240951"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med">
    <p:random/>
    <p:sndAc>
      <p:stSnd>
        <p:snd r:embed="rId3"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p:nvPr/>
        </p:nvGrpSpPr>
        <p:grpSpPr bwMode="auto">
          <a:xfrm>
            <a:off x="190500" y="1911033"/>
            <a:ext cx="5154613" cy="3322638"/>
            <a:chOff x="0" y="0"/>
            <a:chExt cx="5414" cy="3832"/>
          </a:xfrm>
        </p:grpSpPr>
        <p:pic>
          <p:nvPicPr>
            <p:cNvPr id="16387" name="Picture 3"/>
            <p:cNvPicPr>
              <a:picLocks noChangeAspect="1" noChangeArrowheads="1"/>
            </p:cNvPicPr>
            <p:nvPr/>
          </p:nvPicPr>
          <p:blipFill>
            <a:blip r:embed="rId3" cstate="email"/>
            <a:srcRect/>
            <a:stretch>
              <a:fillRect/>
            </a:stretch>
          </p:blipFill>
          <p:spPr bwMode="auto">
            <a:xfrm>
              <a:off x="120" y="268"/>
              <a:ext cx="4934" cy="3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8" name="Line 4"/>
            <p:cNvSpPr>
              <a:spLocks noChangeShapeType="1"/>
            </p:cNvSpPr>
            <p:nvPr/>
          </p:nvSpPr>
          <p:spPr bwMode="auto">
            <a:xfrm flipH="1" flipV="1">
              <a:off x="2610" y="0"/>
              <a:ext cx="29" cy="3832"/>
            </a:xfrm>
            <a:prstGeom prst="line">
              <a:avLst/>
            </a:prstGeom>
            <a:noFill/>
            <a:ln w="28575">
              <a:solidFill>
                <a:srgbClr val="00008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6389" name="Line 5"/>
            <p:cNvSpPr>
              <a:spLocks noChangeShapeType="1"/>
            </p:cNvSpPr>
            <p:nvPr/>
          </p:nvSpPr>
          <p:spPr bwMode="auto">
            <a:xfrm>
              <a:off x="0" y="1927"/>
              <a:ext cx="5415" cy="4"/>
            </a:xfrm>
            <a:prstGeom prst="line">
              <a:avLst/>
            </a:prstGeom>
            <a:noFill/>
            <a:ln w="28575">
              <a:solidFill>
                <a:srgbClr val="00008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16394" name="Text Box 10"/>
          <p:cNvSpPr txBox="1">
            <a:spLocks noChangeArrowheads="1"/>
          </p:cNvSpPr>
          <p:nvPr/>
        </p:nvSpPr>
        <p:spPr bwMode="auto">
          <a:xfrm>
            <a:off x="217488" y="758825"/>
            <a:ext cx="6389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a:latin typeface="Times New Roman" panose="02020603050405020304" pitchFamily="18" charset="0"/>
              </a:rPr>
              <a:t>在如图建立的直角坐标系中描出下列各组点</a:t>
            </a:r>
            <a:endParaRPr lang="zh-CN" altLang="en-US"/>
          </a:p>
        </p:txBody>
      </p:sp>
      <p:sp>
        <p:nvSpPr>
          <p:cNvPr id="16395" name="WordArt 11"/>
          <p:cNvSpPr>
            <a:spLocks noChangeArrowheads="1" noChangeShapeType="1"/>
          </p:cNvSpPr>
          <p:nvPr/>
        </p:nvSpPr>
        <p:spPr bwMode="auto">
          <a:xfrm>
            <a:off x="2516188" y="230188"/>
            <a:ext cx="3200400" cy="522287"/>
          </a:xfrm>
          <a:prstGeom prst="rect">
            <a:avLst/>
          </a:prstGeom>
        </p:spPr>
        <p:txBody>
          <a:bodyPr wrap="none" fromWordArt="1">
            <a:prstTxWarp prst="textPlain">
              <a:avLst>
                <a:gd name="adj" fmla="val 50000"/>
              </a:avLst>
            </a:prstTxWarp>
          </a:bodyPr>
          <a:lstStyle/>
          <a:p>
            <a:pPr algn="ctr"/>
            <a:r>
              <a:rPr lang="zh-CN" altLang="en-US" sz="3600" kern="10">
                <a:ln w="19050">
                  <a:solidFill>
                    <a:srgbClr val="99CCFF"/>
                  </a:solidFill>
                  <a:rou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练一练  议一议</a:t>
            </a:r>
          </a:p>
        </p:txBody>
      </p:sp>
      <p:sp>
        <p:nvSpPr>
          <p:cNvPr id="16396" name="Text Box 12"/>
          <p:cNvSpPr txBox="1">
            <a:spLocks noChangeArrowheads="1"/>
          </p:cNvSpPr>
          <p:nvPr/>
        </p:nvSpPr>
        <p:spPr bwMode="auto">
          <a:xfrm>
            <a:off x="6424613" y="3654425"/>
            <a:ext cx="495300" cy="503238"/>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a:t>x</a:t>
            </a:r>
          </a:p>
          <a:p>
            <a:endParaRPr lang="zh-CN" altLang="en-US"/>
          </a:p>
        </p:txBody>
      </p:sp>
      <p:sp>
        <p:nvSpPr>
          <p:cNvPr id="16397" name="Text Box 13"/>
          <p:cNvSpPr txBox="1">
            <a:spLocks noChangeArrowheads="1"/>
          </p:cNvSpPr>
          <p:nvPr/>
        </p:nvSpPr>
        <p:spPr bwMode="auto">
          <a:xfrm>
            <a:off x="2332038" y="1860233"/>
            <a:ext cx="352425" cy="5715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a:t>y</a:t>
            </a:r>
          </a:p>
          <a:p>
            <a:endParaRPr lang="zh-CN" altLang="en-US"/>
          </a:p>
        </p:txBody>
      </p:sp>
      <p:sp>
        <p:nvSpPr>
          <p:cNvPr id="16398" name="Rectangle 14"/>
          <p:cNvSpPr>
            <a:spLocks noChangeArrowheads="1"/>
          </p:cNvSpPr>
          <p:nvPr/>
        </p:nvSpPr>
        <p:spPr bwMode="auto">
          <a:xfrm>
            <a:off x="5911850" y="1246188"/>
            <a:ext cx="2671763" cy="944562"/>
          </a:xfrm>
          <a:prstGeom prst="rect">
            <a:avLst/>
          </a:prstGeom>
          <a:solidFill>
            <a:srgbClr val="F6EBD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800" b="1">
                <a:latin typeface="Times New Roman" panose="02020603050405020304" pitchFamily="18" charset="0"/>
              </a:rPr>
              <a:t>1.</a:t>
            </a:r>
            <a:r>
              <a:rPr lang="en-US" sz="2800" b="1">
                <a:latin typeface="Times New Roman" panose="02020603050405020304" pitchFamily="18" charset="0"/>
              </a:rPr>
              <a:t>(</a:t>
            </a:r>
            <a:r>
              <a:rPr lang="zh-CN" altLang="en-US" sz="2800" b="1">
                <a:latin typeface="Times New Roman" panose="02020603050405020304" pitchFamily="18" charset="0"/>
              </a:rPr>
              <a:t>2</a:t>
            </a:r>
            <a:r>
              <a:rPr lang="en-US" sz="2800" b="1">
                <a:latin typeface="Times New Roman" panose="02020603050405020304" pitchFamily="18" charset="0"/>
              </a:rPr>
              <a:t> , </a:t>
            </a:r>
            <a:r>
              <a:rPr lang="zh-CN" altLang="en-US" sz="2800" b="1">
                <a:latin typeface="Times New Roman" panose="02020603050405020304" pitchFamily="18" charset="0"/>
              </a:rPr>
              <a:t>3</a:t>
            </a:r>
            <a:r>
              <a:rPr lang="en-US" sz="2800" b="1">
                <a:latin typeface="Times New Roman" panose="02020603050405020304" pitchFamily="18" charset="0"/>
              </a:rPr>
              <a:t>), (</a:t>
            </a:r>
            <a:r>
              <a:rPr lang="zh-CN" altLang="en-US" sz="2800" b="1">
                <a:latin typeface="Times New Roman" panose="02020603050405020304" pitchFamily="18" charset="0"/>
              </a:rPr>
              <a:t>3</a:t>
            </a:r>
            <a:r>
              <a:rPr lang="en-US" sz="2800" b="1">
                <a:latin typeface="Times New Roman" panose="02020603050405020304" pitchFamily="18" charset="0"/>
              </a:rPr>
              <a:t>, </a:t>
            </a:r>
            <a:r>
              <a:rPr lang="zh-CN" altLang="en-US" sz="2800" b="1">
                <a:latin typeface="Times New Roman" panose="02020603050405020304" pitchFamily="18" charset="0"/>
              </a:rPr>
              <a:t>2</a:t>
            </a:r>
            <a:r>
              <a:rPr lang="en-US" sz="2800" b="1">
                <a:latin typeface="Times New Roman" panose="02020603050405020304" pitchFamily="18" charset="0"/>
              </a:rPr>
              <a:t>), (</a:t>
            </a:r>
            <a:r>
              <a:rPr lang="zh-CN" altLang="en-US" sz="2800" b="1">
                <a:latin typeface="Times New Roman" panose="02020603050405020304" pitchFamily="18" charset="0"/>
              </a:rPr>
              <a:t>3</a:t>
            </a:r>
            <a:r>
              <a:rPr lang="en-US" sz="2800" b="1">
                <a:latin typeface="Times New Roman" panose="02020603050405020304" pitchFamily="18" charset="0"/>
              </a:rPr>
              <a:t> ,</a:t>
            </a:r>
            <a:r>
              <a:rPr lang="zh-CN" altLang="en-US" sz="2800" b="1">
                <a:latin typeface="Times New Roman" panose="02020603050405020304" pitchFamily="18" charset="0"/>
              </a:rPr>
              <a:t>5</a:t>
            </a:r>
            <a:r>
              <a:rPr lang="en-US" sz="2800" b="1">
                <a:latin typeface="Times New Roman" panose="02020603050405020304" pitchFamily="18" charset="0"/>
              </a:rPr>
              <a:t>) </a:t>
            </a:r>
            <a:r>
              <a:rPr lang="zh-CN" altLang="en-US" sz="2800" b="1">
                <a:latin typeface="Times New Roman" panose="02020603050405020304" pitchFamily="18" charset="0"/>
              </a:rPr>
              <a:t>，（5,5）</a:t>
            </a:r>
            <a:endParaRPr lang="en-US" sz="2800" b="1">
              <a:latin typeface="Times New Roman" panose="02020603050405020304" pitchFamily="18" charset="0"/>
            </a:endParaRPr>
          </a:p>
        </p:txBody>
      </p:sp>
      <p:sp>
        <p:nvSpPr>
          <p:cNvPr id="16399" name="Rectangle 15"/>
          <p:cNvSpPr>
            <a:spLocks noChangeArrowheads="1"/>
          </p:cNvSpPr>
          <p:nvPr/>
        </p:nvSpPr>
        <p:spPr bwMode="auto">
          <a:xfrm>
            <a:off x="5986463" y="2293938"/>
            <a:ext cx="2627312" cy="944562"/>
          </a:xfrm>
          <a:prstGeom prst="rect">
            <a:avLst/>
          </a:prstGeom>
          <a:solidFill>
            <a:srgbClr val="F6EBD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800" b="1">
                <a:latin typeface="Times New Roman" panose="02020603050405020304" pitchFamily="18" charset="0"/>
                <a:sym typeface="Wingdings" panose="05000000000000000000" pitchFamily="2" charset="2"/>
              </a:rPr>
              <a:t>2.</a:t>
            </a:r>
            <a:r>
              <a:rPr lang="en-US" sz="2800" b="1">
                <a:latin typeface="Times New Roman" panose="02020603050405020304" pitchFamily="18" charset="0"/>
              </a:rPr>
              <a:t>(</a:t>
            </a:r>
            <a:r>
              <a:rPr lang="zh-CN" altLang="en-US" sz="2800" b="1">
                <a:latin typeface="Times New Roman" panose="02020603050405020304" pitchFamily="18" charset="0"/>
              </a:rPr>
              <a:t>-1</a:t>
            </a:r>
            <a:r>
              <a:rPr lang="en-US" sz="2800" b="1">
                <a:latin typeface="Times New Roman" panose="02020603050405020304" pitchFamily="18" charset="0"/>
              </a:rPr>
              <a:t> , </a:t>
            </a:r>
            <a:r>
              <a:rPr lang="zh-CN" altLang="en-US" sz="2800" b="1">
                <a:latin typeface="Times New Roman" panose="02020603050405020304" pitchFamily="18" charset="0"/>
              </a:rPr>
              <a:t>3</a:t>
            </a:r>
            <a:r>
              <a:rPr lang="en-US" sz="2800" b="1">
                <a:latin typeface="Times New Roman" panose="02020603050405020304" pitchFamily="18" charset="0"/>
              </a:rPr>
              <a:t>), (</a:t>
            </a:r>
            <a:r>
              <a:rPr lang="zh-CN" altLang="en-US" sz="2800" b="1">
                <a:latin typeface="Times New Roman" panose="02020603050405020304" pitchFamily="18" charset="0"/>
              </a:rPr>
              <a:t>-2</a:t>
            </a:r>
            <a:r>
              <a:rPr lang="en-US" sz="2800" b="1">
                <a:latin typeface="Times New Roman" panose="02020603050405020304" pitchFamily="18" charset="0"/>
              </a:rPr>
              <a:t>, </a:t>
            </a:r>
            <a:r>
              <a:rPr lang="zh-CN" altLang="en-US" sz="2800" b="1">
                <a:latin typeface="Times New Roman" panose="02020603050405020304" pitchFamily="18" charset="0"/>
              </a:rPr>
              <a:t>2</a:t>
            </a:r>
            <a:r>
              <a:rPr lang="en-US" sz="2800" b="1">
                <a:latin typeface="Times New Roman" panose="02020603050405020304" pitchFamily="18" charset="0"/>
              </a:rPr>
              <a:t>), </a:t>
            </a:r>
          </a:p>
          <a:p>
            <a:pPr eaLnBrk="1" hangingPunct="1"/>
            <a:r>
              <a:rPr lang="en-US" sz="2800" b="1">
                <a:latin typeface="Times New Roman" panose="02020603050405020304" pitchFamily="18" charset="0"/>
              </a:rPr>
              <a:t>(</a:t>
            </a:r>
            <a:r>
              <a:rPr lang="zh-CN" altLang="en-US" sz="2800" b="1">
                <a:latin typeface="Times New Roman" panose="02020603050405020304" pitchFamily="18" charset="0"/>
              </a:rPr>
              <a:t>-4</a:t>
            </a:r>
            <a:r>
              <a:rPr lang="en-US" sz="2800" b="1">
                <a:latin typeface="Times New Roman" panose="02020603050405020304" pitchFamily="18" charset="0"/>
              </a:rPr>
              <a:t> ,3)</a:t>
            </a:r>
            <a:r>
              <a:rPr lang="zh-CN" altLang="en-US" sz="2800" b="1">
                <a:latin typeface="Times New Roman" panose="02020603050405020304" pitchFamily="18" charset="0"/>
              </a:rPr>
              <a:t>，（-4,5）</a:t>
            </a:r>
            <a:endParaRPr lang="en-US" sz="2800" b="1">
              <a:latin typeface="Times New Roman" panose="02020603050405020304" pitchFamily="18" charset="0"/>
            </a:endParaRPr>
          </a:p>
        </p:txBody>
      </p:sp>
      <p:sp>
        <p:nvSpPr>
          <p:cNvPr id="16400" name="Rectangle 16"/>
          <p:cNvSpPr>
            <a:spLocks noChangeArrowheads="1"/>
          </p:cNvSpPr>
          <p:nvPr/>
        </p:nvSpPr>
        <p:spPr bwMode="auto">
          <a:xfrm>
            <a:off x="5965825" y="3287713"/>
            <a:ext cx="3787775" cy="944562"/>
          </a:xfrm>
          <a:prstGeom prst="rect">
            <a:avLst/>
          </a:prstGeom>
          <a:solidFill>
            <a:srgbClr val="F6EBD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800" b="1">
                <a:latin typeface="Times New Roman" panose="02020603050405020304" pitchFamily="18" charset="0"/>
                <a:sym typeface="Wingdings" panose="05000000000000000000" pitchFamily="2" charset="2"/>
              </a:rPr>
              <a:t>3.</a:t>
            </a:r>
            <a:r>
              <a:rPr lang="en-US" sz="2800" b="1">
                <a:latin typeface="Times New Roman" panose="02020603050405020304" pitchFamily="18" charset="0"/>
              </a:rPr>
              <a:t>(</a:t>
            </a:r>
            <a:r>
              <a:rPr lang="zh-CN" altLang="en-US" sz="2800" b="1">
                <a:latin typeface="Times New Roman" panose="02020603050405020304" pitchFamily="18" charset="0"/>
              </a:rPr>
              <a:t>-2</a:t>
            </a:r>
            <a:r>
              <a:rPr lang="en-US" sz="2800" b="1">
                <a:latin typeface="Times New Roman" panose="02020603050405020304" pitchFamily="18" charset="0"/>
              </a:rPr>
              <a:t> , </a:t>
            </a:r>
            <a:r>
              <a:rPr lang="zh-CN" altLang="en-US" sz="2800" b="1">
                <a:latin typeface="Times New Roman" panose="02020603050405020304" pitchFamily="18" charset="0"/>
              </a:rPr>
              <a:t>-1</a:t>
            </a:r>
            <a:r>
              <a:rPr lang="en-US" sz="2800" b="1">
                <a:latin typeface="Times New Roman" panose="02020603050405020304" pitchFamily="18" charset="0"/>
              </a:rPr>
              <a:t>), (</a:t>
            </a:r>
            <a:r>
              <a:rPr lang="zh-CN" altLang="en-US" sz="2800" b="1">
                <a:latin typeface="Times New Roman" panose="02020603050405020304" pitchFamily="18" charset="0"/>
              </a:rPr>
              <a:t>-3</a:t>
            </a:r>
            <a:r>
              <a:rPr lang="en-US" sz="2800" b="1">
                <a:latin typeface="Times New Roman" panose="02020603050405020304" pitchFamily="18" charset="0"/>
              </a:rPr>
              <a:t>, </a:t>
            </a:r>
            <a:r>
              <a:rPr lang="zh-CN" altLang="en-US" sz="2800" b="1">
                <a:latin typeface="Times New Roman" panose="02020603050405020304" pitchFamily="18" charset="0"/>
              </a:rPr>
              <a:t>-5</a:t>
            </a:r>
            <a:r>
              <a:rPr lang="en-US" sz="2800" b="1">
                <a:latin typeface="Times New Roman" panose="02020603050405020304" pitchFamily="18" charset="0"/>
              </a:rPr>
              <a:t>), </a:t>
            </a:r>
          </a:p>
          <a:p>
            <a:pPr eaLnBrk="1" hangingPunct="1"/>
            <a:r>
              <a:rPr lang="en-US" sz="2800" b="1">
                <a:latin typeface="Times New Roman" panose="02020603050405020304" pitchFamily="18" charset="0"/>
              </a:rPr>
              <a:t>(</a:t>
            </a:r>
            <a:r>
              <a:rPr lang="zh-CN" altLang="en-US" sz="2800" b="1">
                <a:latin typeface="Times New Roman" panose="02020603050405020304" pitchFamily="18" charset="0"/>
              </a:rPr>
              <a:t>-3</a:t>
            </a:r>
            <a:r>
              <a:rPr lang="en-US" sz="2800" b="1">
                <a:latin typeface="Times New Roman" panose="02020603050405020304" pitchFamily="18" charset="0"/>
              </a:rPr>
              <a:t> , </a:t>
            </a:r>
            <a:r>
              <a:rPr lang="zh-CN" altLang="en-US" sz="2800" b="1">
                <a:latin typeface="Times New Roman" panose="02020603050405020304" pitchFamily="18" charset="0"/>
              </a:rPr>
              <a:t>1</a:t>
            </a:r>
            <a:r>
              <a:rPr lang="en-US" sz="2800" b="1">
                <a:latin typeface="Times New Roman" panose="02020603050405020304" pitchFamily="18" charset="0"/>
              </a:rPr>
              <a:t>)  </a:t>
            </a:r>
            <a:r>
              <a:rPr lang="zh-CN" altLang="en-US" sz="2800" b="1">
                <a:latin typeface="Times New Roman" panose="02020603050405020304" pitchFamily="18" charset="0"/>
              </a:rPr>
              <a:t>（-7,-5）</a:t>
            </a:r>
            <a:endParaRPr lang="en-US" sz="2800" b="1">
              <a:latin typeface="Times New Roman" panose="02020603050405020304" pitchFamily="18" charset="0"/>
            </a:endParaRPr>
          </a:p>
        </p:txBody>
      </p:sp>
      <p:sp>
        <p:nvSpPr>
          <p:cNvPr id="16401" name="Rectangle 17"/>
          <p:cNvSpPr>
            <a:spLocks noChangeArrowheads="1"/>
          </p:cNvSpPr>
          <p:nvPr/>
        </p:nvSpPr>
        <p:spPr bwMode="auto">
          <a:xfrm>
            <a:off x="5965825" y="4335463"/>
            <a:ext cx="2638425" cy="944562"/>
          </a:xfrm>
          <a:prstGeom prst="rect">
            <a:avLst/>
          </a:prstGeom>
          <a:solidFill>
            <a:srgbClr val="F6EBD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800" b="1">
                <a:latin typeface="Times New Roman" panose="02020603050405020304" pitchFamily="18" charset="0"/>
              </a:rPr>
              <a:t>4.</a:t>
            </a:r>
            <a:r>
              <a:rPr lang="en-US" sz="2800" b="1">
                <a:latin typeface="Times New Roman" panose="02020603050405020304" pitchFamily="18" charset="0"/>
              </a:rPr>
              <a:t>(</a:t>
            </a:r>
            <a:r>
              <a:rPr lang="zh-CN" altLang="en-US" sz="2800" b="1">
                <a:latin typeface="Times New Roman" panose="02020603050405020304" pitchFamily="18" charset="0"/>
              </a:rPr>
              <a:t>7</a:t>
            </a:r>
            <a:r>
              <a:rPr lang="en-US" sz="2800" b="1">
                <a:latin typeface="Times New Roman" panose="02020603050405020304" pitchFamily="18" charset="0"/>
              </a:rPr>
              <a:t> , </a:t>
            </a:r>
            <a:r>
              <a:rPr lang="zh-CN" altLang="en-US" sz="2800" b="1">
                <a:latin typeface="Times New Roman" panose="02020603050405020304" pitchFamily="18" charset="0"/>
              </a:rPr>
              <a:t>-3</a:t>
            </a:r>
            <a:r>
              <a:rPr lang="en-US" sz="2800" b="1">
                <a:latin typeface="Times New Roman" panose="02020603050405020304" pitchFamily="18" charset="0"/>
              </a:rPr>
              <a:t>), (</a:t>
            </a:r>
            <a:r>
              <a:rPr lang="zh-CN" altLang="en-US" sz="2800" b="1">
                <a:latin typeface="Times New Roman" panose="02020603050405020304" pitchFamily="18" charset="0"/>
              </a:rPr>
              <a:t>4</a:t>
            </a:r>
            <a:r>
              <a:rPr lang="en-US" sz="2800" b="1">
                <a:latin typeface="Times New Roman" panose="02020603050405020304" pitchFamily="18" charset="0"/>
              </a:rPr>
              <a:t>, </a:t>
            </a:r>
            <a:r>
              <a:rPr lang="zh-CN" altLang="en-US" sz="2800" b="1">
                <a:latin typeface="Times New Roman" panose="02020603050405020304" pitchFamily="18" charset="0"/>
              </a:rPr>
              <a:t>-2</a:t>
            </a:r>
            <a:r>
              <a:rPr lang="en-US" sz="2800" b="1">
                <a:latin typeface="Times New Roman" panose="02020603050405020304" pitchFamily="18" charset="0"/>
              </a:rPr>
              <a:t>), </a:t>
            </a:r>
          </a:p>
          <a:p>
            <a:pPr eaLnBrk="1" hangingPunct="1"/>
            <a:r>
              <a:rPr lang="en-US" sz="2800" b="1">
                <a:latin typeface="Times New Roman" panose="02020603050405020304" pitchFamily="18" charset="0"/>
              </a:rPr>
              <a:t>(</a:t>
            </a:r>
            <a:r>
              <a:rPr lang="zh-CN" altLang="en-US" sz="2800" b="1">
                <a:latin typeface="Times New Roman" panose="02020603050405020304" pitchFamily="18" charset="0"/>
              </a:rPr>
              <a:t>5</a:t>
            </a:r>
            <a:r>
              <a:rPr lang="en-US" sz="2800" b="1">
                <a:latin typeface="Times New Roman" panose="02020603050405020304" pitchFamily="18" charset="0"/>
              </a:rPr>
              <a:t> , </a:t>
            </a:r>
            <a:r>
              <a:rPr lang="zh-CN" altLang="en-US" sz="2800" b="1">
                <a:latin typeface="Times New Roman" panose="02020603050405020304" pitchFamily="18" charset="0"/>
              </a:rPr>
              <a:t>-2</a:t>
            </a:r>
            <a:r>
              <a:rPr lang="en-US" sz="2800" b="1">
                <a:latin typeface="Times New Roman" panose="02020603050405020304" pitchFamily="18" charset="0"/>
              </a:rPr>
              <a:t>)  </a:t>
            </a:r>
            <a:r>
              <a:rPr lang="zh-CN" altLang="en-US" sz="2800" b="1">
                <a:latin typeface="Times New Roman" panose="02020603050405020304" pitchFamily="18" charset="0"/>
              </a:rPr>
              <a:t>（3,-5）</a:t>
            </a:r>
            <a:endParaRPr lang="en-US" sz="2800" b="1">
              <a:latin typeface="Times New Roman" panose="02020603050405020304" pitchFamily="18" charset="0"/>
            </a:endParaRPr>
          </a:p>
        </p:txBody>
      </p:sp>
      <p:sp>
        <p:nvSpPr>
          <p:cNvPr id="16402" name="Oval 18"/>
          <p:cNvSpPr>
            <a:spLocks noChangeArrowheads="1"/>
          </p:cNvSpPr>
          <p:nvPr/>
        </p:nvSpPr>
        <p:spPr bwMode="auto">
          <a:xfrm>
            <a:off x="3086100" y="2877821"/>
            <a:ext cx="120650" cy="119062"/>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3" name="Oval 19"/>
          <p:cNvSpPr>
            <a:spLocks noChangeArrowheads="1"/>
          </p:cNvSpPr>
          <p:nvPr/>
        </p:nvSpPr>
        <p:spPr bwMode="auto">
          <a:xfrm>
            <a:off x="3333750" y="3106421"/>
            <a:ext cx="122238" cy="119062"/>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4" name="Oval 20"/>
          <p:cNvSpPr>
            <a:spLocks noChangeArrowheads="1"/>
          </p:cNvSpPr>
          <p:nvPr/>
        </p:nvSpPr>
        <p:spPr bwMode="auto">
          <a:xfrm>
            <a:off x="3365500" y="2488883"/>
            <a:ext cx="120650" cy="119063"/>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5" name="Oval 21"/>
          <p:cNvSpPr>
            <a:spLocks noChangeArrowheads="1"/>
          </p:cNvSpPr>
          <p:nvPr/>
        </p:nvSpPr>
        <p:spPr bwMode="auto">
          <a:xfrm>
            <a:off x="3819525" y="2479358"/>
            <a:ext cx="122238" cy="117475"/>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6" name="Oval 22"/>
          <p:cNvSpPr>
            <a:spLocks noChangeArrowheads="1"/>
          </p:cNvSpPr>
          <p:nvPr/>
        </p:nvSpPr>
        <p:spPr bwMode="auto">
          <a:xfrm>
            <a:off x="2414588" y="2873058"/>
            <a:ext cx="114300" cy="133350"/>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7" name="Oval 23"/>
          <p:cNvSpPr>
            <a:spLocks noChangeArrowheads="1"/>
          </p:cNvSpPr>
          <p:nvPr/>
        </p:nvSpPr>
        <p:spPr bwMode="auto">
          <a:xfrm>
            <a:off x="2146300" y="3101658"/>
            <a:ext cx="114300" cy="133350"/>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8" name="Oval 24"/>
          <p:cNvSpPr>
            <a:spLocks noChangeArrowheads="1"/>
          </p:cNvSpPr>
          <p:nvPr/>
        </p:nvSpPr>
        <p:spPr bwMode="auto">
          <a:xfrm>
            <a:off x="1701800" y="2879408"/>
            <a:ext cx="112713" cy="133350"/>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9" name="Oval 25"/>
          <p:cNvSpPr>
            <a:spLocks noChangeArrowheads="1"/>
          </p:cNvSpPr>
          <p:nvPr/>
        </p:nvSpPr>
        <p:spPr bwMode="auto">
          <a:xfrm>
            <a:off x="1701800" y="2453958"/>
            <a:ext cx="112713" cy="133350"/>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0" name="Oval 26"/>
          <p:cNvSpPr>
            <a:spLocks noChangeArrowheads="1"/>
          </p:cNvSpPr>
          <p:nvPr/>
        </p:nvSpPr>
        <p:spPr bwMode="auto">
          <a:xfrm>
            <a:off x="2187575" y="3728721"/>
            <a:ext cx="114300" cy="133350"/>
          </a:xfrm>
          <a:prstGeom prst="ellipse">
            <a:avLst/>
          </a:prstGeom>
          <a:solidFill>
            <a:srgbClr val="FFFF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1" name="Oval 27"/>
          <p:cNvSpPr>
            <a:spLocks noChangeArrowheads="1"/>
          </p:cNvSpPr>
          <p:nvPr/>
        </p:nvSpPr>
        <p:spPr bwMode="auto">
          <a:xfrm>
            <a:off x="987425" y="4574858"/>
            <a:ext cx="114300" cy="133350"/>
          </a:xfrm>
          <a:prstGeom prst="ellipse">
            <a:avLst/>
          </a:prstGeom>
          <a:solidFill>
            <a:srgbClr val="FFFF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2" name="Oval 28"/>
          <p:cNvSpPr>
            <a:spLocks noChangeArrowheads="1"/>
          </p:cNvSpPr>
          <p:nvPr/>
        </p:nvSpPr>
        <p:spPr bwMode="auto">
          <a:xfrm>
            <a:off x="1944688" y="3730308"/>
            <a:ext cx="114300" cy="133350"/>
          </a:xfrm>
          <a:prstGeom prst="ellipse">
            <a:avLst/>
          </a:prstGeom>
          <a:solidFill>
            <a:srgbClr val="FFFF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3" name="Oval 29"/>
          <p:cNvSpPr>
            <a:spLocks noChangeArrowheads="1"/>
          </p:cNvSpPr>
          <p:nvPr/>
        </p:nvSpPr>
        <p:spPr bwMode="auto">
          <a:xfrm>
            <a:off x="1930400" y="4363721"/>
            <a:ext cx="114300" cy="133350"/>
          </a:xfrm>
          <a:prstGeom prst="ellipse">
            <a:avLst/>
          </a:prstGeom>
          <a:solidFill>
            <a:srgbClr val="FFFF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4" name="Oval 30"/>
          <p:cNvSpPr>
            <a:spLocks noChangeArrowheads="1"/>
          </p:cNvSpPr>
          <p:nvPr/>
        </p:nvSpPr>
        <p:spPr bwMode="auto">
          <a:xfrm>
            <a:off x="3327400" y="4565333"/>
            <a:ext cx="114300" cy="133350"/>
          </a:xfrm>
          <a:prstGeom prst="ellipse">
            <a:avLst/>
          </a:prstGeom>
          <a:solidFill>
            <a:schemeClr val="tx2"/>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5" name="Oval 31"/>
          <p:cNvSpPr>
            <a:spLocks noChangeArrowheads="1"/>
          </p:cNvSpPr>
          <p:nvPr/>
        </p:nvSpPr>
        <p:spPr bwMode="auto">
          <a:xfrm>
            <a:off x="3798888" y="3952558"/>
            <a:ext cx="114300" cy="133350"/>
          </a:xfrm>
          <a:prstGeom prst="ellipse">
            <a:avLst/>
          </a:prstGeom>
          <a:solidFill>
            <a:schemeClr val="tx2"/>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6" name="Oval 32"/>
          <p:cNvSpPr>
            <a:spLocks noChangeArrowheads="1"/>
          </p:cNvSpPr>
          <p:nvPr/>
        </p:nvSpPr>
        <p:spPr bwMode="auto">
          <a:xfrm>
            <a:off x="3581400" y="3938271"/>
            <a:ext cx="114300" cy="133350"/>
          </a:xfrm>
          <a:prstGeom prst="ellipse">
            <a:avLst/>
          </a:prstGeom>
          <a:solidFill>
            <a:schemeClr val="tx2"/>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7" name="Oval 33"/>
          <p:cNvSpPr>
            <a:spLocks noChangeArrowheads="1"/>
          </p:cNvSpPr>
          <p:nvPr/>
        </p:nvSpPr>
        <p:spPr bwMode="auto">
          <a:xfrm>
            <a:off x="4276725" y="4146233"/>
            <a:ext cx="112713" cy="133350"/>
          </a:xfrm>
          <a:prstGeom prst="ellipse">
            <a:avLst/>
          </a:prstGeom>
          <a:solidFill>
            <a:schemeClr val="tx2"/>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8" name="Text Box 34"/>
          <p:cNvSpPr txBox="1">
            <a:spLocks noChangeArrowheads="1"/>
          </p:cNvSpPr>
          <p:nvPr/>
        </p:nvSpPr>
        <p:spPr bwMode="auto">
          <a:xfrm>
            <a:off x="5160963" y="3684271"/>
            <a:ext cx="3095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a:t>x</a:t>
            </a:r>
          </a:p>
        </p:txBody>
      </p:sp>
      <p:sp>
        <p:nvSpPr>
          <p:cNvPr id="16419" name="AutoShape 35"/>
          <p:cNvSpPr>
            <a:spLocks noChangeArrowheads="1"/>
          </p:cNvSpPr>
          <p:nvPr/>
        </p:nvSpPr>
        <p:spPr bwMode="auto">
          <a:xfrm>
            <a:off x="207963" y="5030471"/>
            <a:ext cx="2263775" cy="692150"/>
          </a:xfrm>
          <a:prstGeom prst="wedgeRoundRectCallout">
            <a:avLst>
              <a:gd name="adj1" fmla="val -4977"/>
              <a:gd name="adj2" fmla="val -140366"/>
              <a:gd name="adj3" fmla="val 16667"/>
            </a:avLst>
          </a:prstGeom>
          <a:noFill/>
          <a:ln w="76200">
            <a:solidFill>
              <a:schemeClr val="accent2"/>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3200" b="1">
                <a:solidFill>
                  <a:srgbClr val="FF0000"/>
                </a:solidFill>
                <a:latin typeface="Times New Roman" panose="02020603050405020304" pitchFamily="18" charset="0"/>
              </a:rPr>
              <a:t>第三象限</a:t>
            </a:r>
            <a:endParaRPr lang="zh-CN" altLang="en-US" sz="2400">
              <a:solidFill>
                <a:srgbClr val="FF0000"/>
              </a:solidFill>
              <a:latin typeface="Times New Roman" panose="02020603050405020304" pitchFamily="18" charset="0"/>
            </a:endParaRPr>
          </a:p>
        </p:txBody>
      </p:sp>
      <p:sp>
        <p:nvSpPr>
          <p:cNvPr id="16420" name="AutoShape 36"/>
          <p:cNvSpPr>
            <a:spLocks noChangeArrowheads="1"/>
          </p:cNvSpPr>
          <p:nvPr/>
        </p:nvSpPr>
        <p:spPr bwMode="auto">
          <a:xfrm>
            <a:off x="3676650" y="1860233"/>
            <a:ext cx="2178050" cy="693738"/>
          </a:xfrm>
          <a:prstGeom prst="wedgeRoundRectCallout">
            <a:avLst>
              <a:gd name="adj1" fmla="val -36222"/>
              <a:gd name="adj2" fmla="val 116593"/>
              <a:gd name="adj3" fmla="val 16667"/>
            </a:avLst>
          </a:prstGeom>
          <a:noFill/>
          <a:ln w="76200">
            <a:solidFill>
              <a:schemeClr val="accent2"/>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3200" b="1">
                <a:solidFill>
                  <a:srgbClr val="FF0000"/>
                </a:solidFill>
                <a:latin typeface="Times New Roman" panose="02020603050405020304" pitchFamily="18" charset="0"/>
              </a:rPr>
              <a:t>第一象限</a:t>
            </a:r>
            <a:endParaRPr lang="zh-CN" altLang="en-US" sz="2400">
              <a:solidFill>
                <a:srgbClr val="FF0000"/>
              </a:solidFill>
              <a:latin typeface="Times New Roman" panose="02020603050405020304" pitchFamily="18" charset="0"/>
            </a:endParaRPr>
          </a:p>
        </p:txBody>
      </p:sp>
      <p:sp>
        <p:nvSpPr>
          <p:cNvPr id="16421" name="AutoShape 37"/>
          <p:cNvSpPr>
            <a:spLocks noChangeArrowheads="1"/>
          </p:cNvSpPr>
          <p:nvPr/>
        </p:nvSpPr>
        <p:spPr bwMode="auto">
          <a:xfrm>
            <a:off x="198438" y="1745933"/>
            <a:ext cx="2835275" cy="693738"/>
          </a:xfrm>
          <a:prstGeom prst="wedgeRoundRectCallout">
            <a:avLst>
              <a:gd name="adj1" fmla="val 6829"/>
              <a:gd name="adj2" fmla="val 144509"/>
              <a:gd name="adj3" fmla="val 16667"/>
            </a:avLst>
          </a:prstGeom>
          <a:noFill/>
          <a:ln w="76200">
            <a:solidFill>
              <a:schemeClr val="accent2"/>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3200" b="1">
                <a:solidFill>
                  <a:srgbClr val="FF0000"/>
                </a:solidFill>
                <a:latin typeface="Times New Roman" panose="02020603050405020304" pitchFamily="18" charset="0"/>
              </a:rPr>
              <a:t>第二象限</a:t>
            </a:r>
            <a:endParaRPr lang="zh-CN" altLang="en-US" sz="2400">
              <a:solidFill>
                <a:srgbClr val="FF0000"/>
              </a:solidFill>
              <a:latin typeface="Times New Roman" panose="02020603050405020304" pitchFamily="18" charset="0"/>
            </a:endParaRPr>
          </a:p>
        </p:txBody>
      </p:sp>
      <p:sp>
        <p:nvSpPr>
          <p:cNvPr id="16422" name="AutoShape 38"/>
          <p:cNvSpPr>
            <a:spLocks noChangeArrowheads="1"/>
          </p:cNvSpPr>
          <p:nvPr/>
        </p:nvSpPr>
        <p:spPr bwMode="auto">
          <a:xfrm>
            <a:off x="2833688" y="5452746"/>
            <a:ext cx="2698750" cy="692150"/>
          </a:xfrm>
          <a:prstGeom prst="wedgeRoundRectCallout">
            <a:avLst>
              <a:gd name="adj1" fmla="val 3764"/>
              <a:gd name="adj2" fmla="val -220870"/>
              <a:gd name="adj3" fmla="val 16667"/>
            </a:avLst>
          </a:prstGeom>
          <a:noFill/>
          <a:ln w="76200">
            <a:solidFill>
              <a:schemeClr val="accent2"/>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3200" b="1">
                <a:solidFill>
                  <a:srgbClr val="FF0000"/>
                </a:solidFill>
                <a:latin typeface="Times New Roman" panose="02020603050405020304" pitchFamily="18" charset="0"/>
              </a:rPr>
              <a:t>第四象限</a:t>
            </a:r>
          </a:p>
        </p:txBody>
      </p:sp>
      <p:sp>
        <p:nvSpPr>
          <p:cNvPr id="16423" name="Rectangle 39"/>
          <p:cNvSpPr>
            <a:spLocks noChangeArrowheads="1"/>
          </p:cNvSpPr>
          <p:nvPr/>
        </p:nvSpPr>
        <p:spPr bwMode="auto">
          <a:xfrm>
            <a:off x="5962650" y="5426075"/>
            <a:ext cx="3173413" cy="517525"/>
          </a:xfrm>
          <a:prstGeom prst="rect">
            <a:avLst/>
          </a:prstGeom>
          <a:solidFill>
            <a:srgbClr val="F6EBD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800" b="1">
                <a:latin typeface="Times New Roman" panose="02020603050405020304" pitchFamily="18" charset="0"/>
              </a:rPr>
              <a:t>5.</a:t>
            </a:r>
            <a:r>
              <a:rPr lang="en-US" sz="2800" b="1">
                <a:latin typeface="Times New Roman" panose="02020603050405020304" pitchFamily="18" charset="0"/>
              </a:rPr>
              <a:t>(</a:t>
            </a:r>
            <a:r>
              <a:rPr lang="zh-CN" altLang="en-US" sz="2800" b="1">
                <a:latin typeface="Times New Roman" panose="02020603050405020304" pitchFamily="18" charset="0"/>
              </a:rPr>
              <a:t>0</a:t>
            </a:r>
            <a:r>
              <a:rPr lang="en-US" sz="2800" b="1">
                <a:latin typeface="Times New Roman" panose="02020603050405020304" pitchFamily="18" charset="0"/>
              </a:rPr>
              <a:t> , </a:t>
            </a:r>
            <a:r>
              <a:rPr lang="zh-CN" altLang="en-US" sz="2800" b="1">
                <a:latin typeface="Times New Roman" panose="02020603050405020304" pitchFamily="18" charset="0"/>
              </a:rPr>
              <a:t>-3</a:t>
            </a:r>
            <a:r>
              <a:rPr lang="en-US" sz="2800" b="1">
                <a:latin typeface="Times New Roman" panose="02020603050405020304" pitchFamily="18" charset="0"/>
              </a:rPr>
              <a:t>), (</a:t>
            </a:r>
            <a:r>
              <a:rPr lang="zh-CN" altLang="en-US" sz="2800" b="1">
                <a:latin typeface="Times New Roman" panose="02020603050405020304" pitchFamily="18" charset="0"/>
              </a:rPr>
              <a:t>0</a:t>
            </a:r>
            <a:r>
              <a:rPr lang="en-US" sz="2800" b="1">
                <a:latin typeface="Times New Roman" panose="02020603050405020304" pitchFamily="18" charset="0"/>
              </a:rPr>
              <a:t>, </a:t>
            </a:r>
            <a:r>
              <a:rPr lang="zh-CN" altLang="en-US" sz="2800" b="1">
                <a:latin typeface="Times New Roman" panose="02020603050405020304" pitchFamily="18" charset="0"/>
              </a:rPr>
              <a:t>5</a:t>
            </a:r>
            <a:r>
              <a:rPr lang="en-US" sz="2800" b="1">
                <a:latin typeface="Times New Roman" panose="02020603050405020304" pitchFamily="18" charset="0"/>
              </a:rPr>
              <a:t>), </a:t>
            </a:r>
          </a:p>
        </p:txBody>
      </p:sp>
      <p:sp>
        <p:nvSpPr>
          <p:cNvPr id="16424" name="Rectangle 40"/>
          <p:cNvSpPr>
            <a:spLocks noChangeArrowheads="1"/>
          </p:cNvSpPr>
          <p:nvPr/>
        </p:nvSpPr>
        <p:spPr bwMode="auto">
          <a:xfrm>
            <a:off x="5835650" y="6089650"/>
            <a:ext cx="3175000" cy="517525"/>
          </a:xfrm>
          <a:prstGeom prst="rect">
            <a:avLst/>
          </a:prstGeom>
          <a:solidFill>
            <a:srgbClr val="F6EBD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800" b="1">
                <a:latin typeface="Times New Roman" panose="02020603050405020304" pitchFamily="18" charset="0"/>
              </a:rPr>
              <a:t>6.</a:t>
            </a:r>
            <a:r>
              <a:rPr lang="en-US" sz="2800" b="1">
                <a:latin typeface="Times New Roman" panose="02020603050405020304" pitchFamily="18" charset="0"/>
              </a:rPr>
              <a:t>(</a:t>
            </a:r>
            <a:r>
              <a:rPr lang="zh-CN" altLang="en-US" sz="2800" b="1">
                <a:latin typeface="Times New Roman" panose="02020603050405020304" pitchFamily="18" charset="0"/>
              </a:rPr>
              <a:t>5</a:t>
            </a:r>
            <a:r>
              <a:rPr lang="en-US" sz="2800" b="1">
                <a:latin typeface="Times New Roman" panose="02020603050405020304" pitchFamily="18" charset="0"/>
              </a:rPr>
              <a:t> , </a:t>
            </a:r>
            <a:r>
              <a:rPr lang="zh-CN" altLang="en-US" sz="2800" b="1">
                <a:latin typeface="Times New Roman" panose="02020603050405020304" pitchFamily="18" charset="0"/>
              </a:rPr>
              <a:t>0</a:t>
            </a:r>
            <a:r>
              <a:rPr lang="en-US" sz="2800" b="1">
                <a:latin typeface="Times New Roman" panose="02020603050405020304" pitchFamily="18" charset="0"/>
              </a:rPr>
              <a:t>), (</a:t>
            </a:r>
            <a:r>
              <a:rPr lang="zh-CN" altLang="en-US" sz="2800" b="1">
                <a:latin typeface="Times New Roman" panose="02020603050405020304" pitchFamily="18" charset="0"/>
              </a:rPr>
              <a:t>-4</a:t>
            </a:r>
            <a:r>
              <a:rPr lang="en-US" sz="2800" b="1">
                <a:latin typeface="Times New Roman" panose="02020603050405020304" pitchFamily="18" charset="0"/>
              </a:rPr>
              <a:t>, </a:t>
            </a:r>
            <a:r>
              <a:rPr lang="zh-CN" altLang="en-US" sz="2800" b="1">
                <a:latin typeface="Times New Roman" panose="02020603050405020304" pitchFamily="18" charset="0"/>
              </a:rPr>
              <a:t>0</a:t>
            </a:r>
            <a:r>
              <a:rPr lang="en-US" sz="2800" b="1">
                <a:latin typeface="Times New Roman" panose="02020603050405020304" pitchFamily="18" charset="0"/>
              </a:rPr>
              <a:t>), </a:t>
            </a:r>
            <a:endParaRPr lang="en-US" sz="2400">
              <a:latin typeface="Times New Roman" panose="02020603050405020304" pitchFamily="18" charset="0"/>
            </a:endParaRPr>
          </a:p>
        </p:txBody>
      </p:sp>
      <p:sp>
        <p:nvSpPr>
          <p:cNvPr id="16425" name="Oval 41"/>
          <p:cNvSpPr>
            <a:spLocks noChangeArrowheads="1"/>
          </p:cNvSpPr>
          <p:nvPr/>
        </p:nvSpPr>
        <p:spPr bwMode="auto">
          <a:xfrm>
            <a:off x="2651125" y="4152583"/>
            <a:ext cx="103188" cy="109538"/>
          </a:xfrm>
          <a:prstGeom prst="ellipse">
            <a:avLst/>
          </a:prstGeom>
          <a:solidFill>
            <a:schemeClr val="tx2"/>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26" name="Oval 42"/>
          <p:cNvSpPr>
            <a:spLocks noChangeArrowheads="1"/>
          </p:cNvSpPr>
          <p:nvPr/>
        </p:nvSpPr>
        <p:spPr bwMode="auto">
          <a:xfrm>
            <a:off x="2640013" y="2663508"/>
            <a:ext cx="114300" cy="133350"/>
          </a:xfrm>
          <a:prstGeom prst="ellipse">
            <a:avLst/>
          </a:prstGeom>
          <a:solidFill>
            <a:schemeClr val="tx2"/>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27" name="Oval 43"/>
          <p:cNvSpPr>
            <a:spLocks noChangeArrowheads="1"/>
          </p:cNvSpPr>
          <p:nvPr/>
        </p:nvSpPr>
        <p:spPr bwMode="auto">
          <a:xfrm>
            <a:off x="3775075" y="3514408"/>
            <a:ext cx="114300" cy="133350"/>
          </a:xfrm>
          <a:prstGeom prst="ellipse">
            <a:avLst/>
          </a:prstGeom>
          <a:solidFill>
            <a:schemeClr val="tx2"/>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28" name="Oval 44"/>
          <p:cNvSpPr>
            <a:spLocks noChangeArrowheads="1"/>
          </p:cNvSpPr>
          <p:nvPr/>
        </p:nvSpPr>
        <p:spPr bwMode="auto">
          <a:xfrm>
            <a:off x="1698625" y="3514408"/>
            <a:ext cx="114300" cy="133350"/>
          </a:xfrm>
          <a:prstGeom prst="ellipse">
            <a:avLst/>
          </a:prstGeom>
          <a:solidFill>
            <a:schemeClr val="tx2"/>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ransition spd="med">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403"/>
                                        </p:tgtEl>
                                        <p:attrNameLst>
                                          <p:attrName>style.visibility</p:attrName>
                                        </p:attrNameLst>
                                      </p:cBhvr>
                                      <p:to>
                                        <p:strVal val="visible"/>
                                      </p:to>
                                    </p:set>
                                    <p:animEffect transition="in" filter="blinds(horizontal)">
                                      <p:cBhvr>
                                        <p:cTn id="7" dur="500"/>
                                        <p:tgtEl>
                                          <p:spTgt spid="1640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405"/>
                                        </p:tgtEl>
                                        <p:attrNameLst>
                                          <p:attrName>style.visibility</p:attrName>
                                        </p:attrNameLst>
                                      </p:cBhvr>
                                      <p:to>
                                        <p:strVal val="visible"/>
                                      </p:to>
                                    </p:set>
                                    <p:animEffect transition="in" filter="blinds(horizontal)">
                                      <p:cBhvr>
                                        <p:cTn id="10" dur="500"/>
                                        <p:tgtEl>
                                          <p:spTgt spid="1640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404"/>
                                        </p:tgtEl>
                                        <p:attrNameLst>
                                          <p:attrName>style.visibility</p:attrName>
                                        </p:attrNameLst>
                                      </p:cBhvr>
                                      <p:to>
                                        <p:strVal val="visible"/>
                                      </p:to>
                                    </p:set>
                                    <p:animEffect transition="in" filter="blinds(horizontal)">
                                      <p:cBhvr>
                                        <p:cTn id="13" dur="500"/>
                                        <p:tgtEl>
                                          <p:spTgt spid="1640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402"/>
                                        </p:tgtEl>
                                        <p:attrNameLst>
                                          <p:attrName>style.visibility</p:attrName>
                                        </p:attrNameLst>
                                      </p:cBhvr>
                                      <p:to>
                                        <p:strVal val="visible"/>
                                      </p:to>
                                    </p:set>
                                    <p:animEffect transition="in" filter="blinds(horizontal)">
                                      <p:cBhvr>
                                        <p:cTn id="16" dur="500"/>
                                        <p:tgtEl>
                                          <p:spTgt spid="1640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6408"/>
                                        </p:tgtEl>
                                        <p:attrNameLst>
                                          <p:attrName>style.visibility</p:attrName>
                                        </p:attrNameLst>
                                      </p:cBhvr>
                                      <p:to>
                                        <p:strVal val="visible"/>
                                      </p:to>
                                    </p:set>
                                    <p:animEffect transition="in" filter="blinds(horizontal)">
                                      <p:cBhvr>
                                        <p:cTn id="21" dur="500"/>
                                        <p:tgtEl>
                                          <p:spTgt spid="1640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6409"/>
                                        </p:tgtEl>
                                        <p:attrNameLst>
                                          <p:attrName>style.visibility</p:attrName>
                                        </p:attrNameLst>
                                      </p:cBhvr>
                                      <p:to>
                                        <p:strVal val="visible"/>
                                      </p:to>
                                    </p:set>
                                    <p:animEffect transition="in" filter="blinds(horizontal)">
                                      <p:cBhvr>
                                        <p:cTn id="24" dur="500"/>
                                        <p:tgtEl>
                                          <p:spTgt spid="16409"/>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6407"/>
                                        </p:tgtEl>
                                        <p:attrNameLst>
                                          <p:attrName>style.visibility</p:attrName>
                                        </p:attrNameLst>
                                      </p:cBhvr>
                                      <p:to>
                                        <p:strVal val="visible"/>
                                      </p:to>
                                    </p:set>
                                    <p:animEffect transition="in" filter="blinds(horizontal)">
                                      <p:cBhvr>
                                        <p:cTn id="27" dur="500"/>
                                        <p:tgtEl>
                                          <p:spTgt spid="1640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6406"/>
                                        </p:tgtEl>
                                        <p:attrNameLst>
                                          <p:attrName>style.visibility</p:attrName>
                                        </p:attrNameLst>
                                      </p:cBhvr>
                                      <p:to>
                                        <p:strVal val="visible"/>
                                      </p:to>
                                    </p:set>
                                    <p:animEffect transition="in" filter="blinds(horizontal)">
                                      <p:cBhvr>
                                        <p:cTn id="30" dur="500"/>
                                        <p:tgtEl>
                                          <p:spTgt spid="16406"/>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6410"/>
                                        </p:tgtEl>
                                        <p:attrNameLst>
                                          <p:attrName>style.visibility</p:attrName>
                                        </p:attrNameLst>
                                      </p:cBhvr>
                                      <p:to>
                                        <p:strVal val="visible"/>
                                      </p:to>
                                    </p:set>
                                    <p:animEffect transition="in" filter="blinds(horizontal)">
                                      <p:cBhvr>
                                        <p:cTn id="35" dur="500"/>
                                        <p:tgtEl>
                                          <p:spTgt spid="16410"/>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6412"/>
                                        </p:tgtEl>
                                        <p:attrNameLst>
                                          <p:attrName>style.visibility</p:attrName>
                                        </p:attrNameLst>
                                      </p:cBhvr>
                                      <p:to>
                                        <p:strVal val="visible"/>
                                      </p:to>
                                    </p:set>
                                    <p:animEffect transition="in" filter="blinds(horizontal)">
                                      <p:cBhvr>
                                        <p:cTn id="38" dur="500"/>
                                        <p:tgtEl>
                                          <p:spTgt spid="16412"/>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6413"/>
                                        </p:tgtEl>
                                        <p:attrNameLst>
                                          <p:attrName>style.visibility</p:attrName>
                                        </p:attrNameLst>
                                      </p:cBhvr>
                                      <p:to>
                                        <p:strVal val="visible"/>
                                      </p:to>
                                    </p:set>
                                    <p:animEffect transition="in" filter="blinds(horizontal)">
                                      <p:cBhvr>
                                        <p:cTn id="41" dur="500"/>
                                        <p:tgtEl>
                                          <p:spTgt spid="1641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6411"/>
                                        </p:tgtEl>
                                        <p:attrNameLst>
                                          <p:attrName>style.visibility</p:attrName>
                                        </p:attrNameLst>
                                      </p:cBhvr>
                                      <p:to>
                                        <p:strVal val="visible"/>
                                      </p:to>
                                    </p:set>
                                    <p:animEffect transition="in" filter="blinds(horizontal)">
                                      <p:cBhvr>
                                        <p:cTn id="44" dur="500"/>
                                        <p:tgtEl>
                                          <p:spTgt spid="16411"/>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6416"/>
                                        </p:tgtEl>
                                        <p:attrNameLst>
                                          <p:attrName>style.visibility</p:attrName>
                                        </p:attrNameLst>
                                      </p:cBhvr>
                                      <p:to>
                                        <p:strVal val="visible"/>
                                      </p:to>
                                    </p:set>
                                    <p:animEffect transition="in" filter="blinds(horizontal)">
                                      <p:cBhvr>
                                        <p:cTn id="49" dur="500"/>
                                        <p:tgtEl>
                                          <p:spTgt spid="16416"/>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6414"/>
                                        </p:tgtEl>
                                        <p:attrNameLst>
                                          <p:attrName>style.visibility</p:attrName>
                                        </p:attrNameLst>
                                      </p:cBhvr>
                                      <p:to>
                                        <p:strVal val="visible"/>
                                      </p:to>
                                    </p:set>
                                    <p:animEffect transition="in" filter="blinds(horizontal)">
                                      <p:cBhvr>
                                        <p:cTn id="52" dur="500"/>
                                        <p:tgtEl>
                                          <p:spTgt spid="16414"/>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6415"/>
                                        </p:tgtEl>
                                        <p:attrNameLst>
                                          <p:attrName>style.visibility</p:attrName>
                                        </p:attrNameLst>
                                      </p:cBhvr>
                                      <p:to>
                                        <p:strVal val="visible"/>
                                      </p:to>
                                    </p:set>
                                    <p:animEffect transition="in" filter="blinds(horizontal)">
                                      <p:cBhvr>
                                        <p:cTn id="55" dur="500"/>
                                        <p:tgtEl>
                                          <p:spTgt spid="16415"/>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6417"/>
                                        </p:tgtEl>
                                        <p:attrNameLst>
                                          <p:attrName>style.visibility</p:attrName>
                                        </p:attrNameLst>
                                      </p:cBhvr>
                                      <p:to>
                                        <p:strVal val="visible"/>
                                      </p:to>
                                    </p:set>
                                    <p:animEffect transition="in" filter="blinds(horizontal)">
                                      <p:cBhvr>
                                        <p:cTn id="58" dur="500"/>
                                        <p:tgtEl>
                                          <p:spTgt spid="16417"/>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164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164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164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16422"/>
                                        </p:tgtEl>
                                        <p:attrNameLst>
                                          <p:attrName>style.visibility</p:attrName>
                                        </p:attrNameLst>
                                      </p:cBhvr>
                                      <p:to>
                                        <p:strVal val="visible"/>
                                      </p:to>
                                    </p:set>
                                  </p:childTnLst>
                                </p:cTn>
                              </p:par>
                              <p:par>
                                <p:cTn id="75" presetID="3" presetClass="entr" presetSubtype="10" fill="hold" grpId="0" nodeType="withEffect">
                                  <p:stCondLst>
                                    <p:cond delay="0"/>
                                  </p:stCondLst>
                                  <p:childTnLst>
                                    <p:set>
                                      <p:cBhvr>
                                        <p:cTn id="76" dur="1" fill="hold">
                                          <p:stCondLst>
                                            <p:cond delay="0"/>
                                          </p:stCondLst>
                                        </p:cTn>
                                        <p:tgtEl>
                                          <p:spTgt spid="16425"/>
                                        </p:tgtEl>
                                        <p:attrNameLst>
                                          <p:attrName>style.visibility</p:attrName>
                                        </p:attrNameLst>
                                      </p:cBhvr>
                                      <p:to>
                                        <p:strVal val="visible"/>
                                      </p:to>
                                    </p:set>
                                    <p:animEffect transition="in" filter="blinds(horizontal)">
                                      <p:cBhvr>
                                        <p:cTn id="77" dur="500"/>
                                        <p:tgtEl>
                                          <p:spTgt spid="16425"/>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16426"/>
                                        </p:tgtEl>
                                        <p:attrNameLst>
                                          <p:attrName>style.visibility</p:attrName>
                                        </p:attrNameLst>
                                      </p:cBhvr>
                                      <p:to>
                                        <p:strVal val="visible"/>
                                      </p:to>
                                    </p:set>
                                    <p:animEffect transition="in" filter="blinds(horizontal)">
                                      <p:cBhvr>
                                        <p:cTn id="80" dur="500"/>
                                        <p:tgtEl>
                                          <p:spTgt spid="16426"/>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16427"/>
                                        </p:tgtEl>
                                        <p:attrNameLst>
                                          <p:attrName>style.visibility</p:attrName>
                                        </p:attrNameLst>
                                      </p:cBhvr>
                                      <p:to>
                                        <p:strVal val="visible"/>
                                      </p:to>
                                    </p:set>
                                    <p:animEffect transition="in" filter="blinds(horizontal)">
                                      <p:cBhvr>
                                        <p:cTn id="83" dur="500"/>
                                        <p:tgtEl>
                                          <p:spTgt spid="16427"/>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16428"/>
                                        </p:tgtEl>
                                        <p:attrNameLst>
                                          <p:attrName>style.visibility</p:attrName>
                                        </p:attrNameLst>
                                      </p:cBhvr>
                                      <p:to>
                                        <p:strVal val="visible"/>
                                      </p:to>
                                    </p:set>
                                    <p:animEffect transition="in" filter="blinds(horizontal)">
                                      <p:cBhvr>
                                        <p:cTn id="86" dur="500"/>
                                        <p:tgtEl>
                                          <p:spTgt spid="16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2" grpId="0" animBg="1"/>
      <p:bldP spid="16403" grpId="0" animBg="1"/>
      <p:bldP spid="16404" grpId="0" animBg="1"/>
      <p:bldP spid="16405" grpId="0" animBg="1"/>
      <p:bldP spid="16406" grpId="0" animBg="1"/>
      <p:bldP spid="16407" grpId="0" animBg="1"/>
      <p:bldP spid="16408" grpId="0" animBg="1"/>
      <p:bldP spid="16409" grpId="0" animBg="1"/>
      <p:bldP spid="16410" grpId="0" animBg="1"/>
      <p:bldP spid="16411" grpId="0" animBg="1"/>
      <p:bldP spid="16412" grpId="0" animBg="1"/>
      <p:bldP spid="16413" grpId="0" animBg="1"/>
      <p:bldP spid="16414" grpId="0" animBg="1"/>
      <p:bldP spid="16415" grpId="0" animBg="1"/>
      <p:bldP spid="16416" grpId="0" animBg="1"/>
      <p:bldP spid="16417" grpId="0" animBg="1"/>
      <p:bldP spid="16419" grpId="0" bldLvl="0" animBg="1" autoUpdateAnimBg="0"/>
      <p:bldP spid="16420" grpId="0" bldLvl="0" animBg="1" autoUpdateAnimBg="0"/>
      <p:bldP spid="16421" grpId="0" bldLvl="0" animBg="1" autoUpdateAnimBg="0"/>
      <p:bldP spid="16422" grpId="0" bldLvl="0" animBg="1" autoUpdateAnimBg="0"/>
      <p:bldP spid="16425" grpId="0" animBg="1"/>
      <p:bldP spid="16426" grpId="0" animBg="1"/>
      <p:bldP spid="16427" grpId="0" animBg="1"/>
      <p:bldP spid="164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86278" y="4254590"/>
            <a:ext cx="6197600" cy="577850"/>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r>
              <a:rPr lang="zh-CN" altLang="en-US" sz="3200" dirty="0">
                <a:solidFill>
                  <a:srgbClr val="E60000"/>
                </a:solidFill>
              </a:rPr>
              <a:t>各象限内的点的坐标有何特征？</a:t>
            </a:r>
          </a:p>
        </p:txBody>
      </p:sp>
      <p:grpSp>
        <p:nvGrpSpPr>
          <p:cNvPr id="17411" name="Group 3"/>
          <p:cNvGrpSpPr/>
          <p:nvPr/>
        </p:nvGrpSpPr>
        <p:grpSpPr bwMode="auto">
          <a:xfrm>
            <a:off x="685800" y="304800"/>
            <a:ext cx="2667000" cy="457200"/>
            <a:chOff x="0" y="0"/>
            <a:chExt cx="2919" cy="504"/>
          </a:xfrm>
        </p:grpSpPr>
        <p:grpSp>
          <p:nvGrpSpPr>
            <p:cNvPr id="17412" name="Group 4"/>
            <p:cNvGrpSpPr/>
            <p:nvPr/>
          </p:nvGrpSpPr>
          <p:grpSpPr bwMode="auto">
            <a:xfrm>
              <a:off x="0" y="55"/>
              <a:ext cx="1891" cy="449"/>
              <a:chOff x="0" y="0"/>
              <a:chExt cx="1771" cy="421"/>
            </a:xfrm>
          </p:grpSpPr>
          <p:sp>
            <p:nvSpPr>
              <p:cNvPr id="17413" name="Rectangle 5"/>
              <p:cNvSpPr>
                <a:spLocks noChangeArrowheads="1"/>
              </p:cNvSpPr>
              <p:nvPr/>
            </p:nvSpPr>
            <p:spPr bwMode="auto">
              <a:xfrm>
                <a:off x="1508" y="253"/>
                <a:ext cx="99" cy="161"/>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14" name="Rectangle 6"/>
              <p:cNvSpPr>
                <a:spLocks noChangeArrowheads="1"/>
              </p:cNvSpPr>
              <p:nvPr/>
            </p:nvSpPr>
            <p:spPr bwMode="auto">
              <a:xfrm>
                <a:off x="1508" y="253"/>
                <a:ext cx="99" cy="161"/>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17415" name="Group 7"/>
              <p:cNvGrpSpPr/>
              <p:nvPr/>
            </p:nvGrpSpPr>
            <p:grpSpPr bwMode="auto">
              <a:xfrm>
                <a:off x="524" y="251"/>
                <a:ext cx="99" cy="162"/>
                <a:chOff x="0" y="0"/>
                <a:chExt cx="59" cy="98"/>
              </a:xfrm>
            </p:grpSpPr>
            <p:sp>
              <p:nvSpPr>
                <p:cNvPr id="17416" name="Rectangle 8"/>
                <p:cNvSpPr>
                  <a:spLocks noChangeArrowheads="1"/>
                </p:cNvSpPr>
                <p:nvPr/>
              </p:nvSpPr>
              <p:spPr bwMode="auto">
                <a:xfrm>
                  <a:off x="0" y="0"/>
                  <a:ext cx="59" cy="98"/>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17" name="Rectangle 9"/>
                <p:cNvSpPr>
                  <a:spLocks noChangeArrowheads="1"/>
                </p:cNvSpPr>
                <p:nvPr/>
              </p:nvSpPr>
              <p:spPr bwMode="auto">
                <a:xfrm>
                  <a:off x="0" y="0"/>
                  <a:ext cx="59" cy="98"/>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7418" name="Group 10"/>
              <p:cNvGrpSpPr/>
              <p:nvPr/>
            </p:nvGrpSpPr>
            <p:grpSpPr bwMode="auto">
              <a:xfrm>
                <a:off x="688" y="251"/>
                <a:ext cx="99" cy="162"/>
                <a:chOff x="0" y="0"/>
                <a:chExt cx="59" cy="98"/>
              </a:xfrm>
            </p:grpSpPr>
            <p:sp>
              <p:nvSpPr>
                <p:cNvPr id="17419" name="Rectangle 11"/>
                <p:cNvSpPr>
                  <a:spLocks noChangeArrowheads="1"/>
                </p:cNvSpPr>
                <p:nvPr/>
              </p:nvSpPr>
              <p:spPr bwMode="auto">
                <a:xfrm>
                  <a:off x="0" y="0"/>
                  <a:ext cx="59" cy="98"/>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20" name="Rectangle 12"/>
                <p:cNvSpPr>
                  <a:spLocks noChangeArrowheads="1"/>
                </p:cNvSpPr>
                <p:nvPr/>
              </p:nvSpPr>
              <p:spPr bwMode="auto">
                <a:xfrm>
                  <a:off x="0" y="0"/>
                  <a:ext cx="59" cy="98"/>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7421" name="Group 13"/>
              <p:cNvGrpSpPr/>
              <p:nvPr/>
            </p:nvGrpSpPr>
            <p:grpSpPr bwMode="auto">
              <a:xfrm>
                <a:off x="852" y="251"/>
                <a:ext cx="99" cy="162"/>
                <a:chOff x="0" y="0"/>
                <a:chExt cx="59" cy="98"/>
              </a:xfrm>
            </p:grpSpPr>
            <p:sp>
              <p:nvSpPr>
                <p:cNvPr id="17422" name="Rectangle 14"/>
                <p:cNvSpPr>
                  <a:spLocks noChangeArrowheads="1"/>
                </p:cNvSpPr>
                <p:nvPr/>
              </p:nvSpPr>
              <p:spPr bwMode="auto">
                <a:xfrm>
                  <a:off x="0" y="0"/>
                  <a:ext cx="59" cy="98"/>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23" name="Rectangle 15"/>
                <p:cNvSpPr>
                  <a:spLocks noChangeArrowheads="1"/>
                </p:cNvSpPr>
                <p:nvPr/>
              </p:nvSpPr>
              <p:spPr bwMode="auto">
                <a:xfrm>
                  <a:off x="0" y="0"/>
                  <a:ext cx="59" cy="98"/>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7424" name="Group 16"/>
              <p:cNvGrpSpPr/>
              <p:nvPr/>
            </p:nvGrpSpPr>
            <p:grpSpPr bwMode="auto">
              <a:xfrm>
                <a:off x="1016" y="251"/>
                <a:ext cx="99" cy="162"/>
                <a:chOff x="0" y="0"/>
                <a:chExt cx="59" cy="98"/>
              </a:xfrm>
            </p:grpSpPr>
            <p:sp>
              <p:nvSpPr>
                <p:cNvPr id="17425" name="Rectangle 17"/>
                <p:cNvSpPr>
                  <a:spLocks noChangeArrowheads="1"/>
                </p:cNvSpPr>
                <p:nvPr/>
              </p:nvSpPr>
              <p:spPr bwMode="auto">
                <a:xfrm>
                  <a:off x="0" y="0"/>
                  <a:ext cx="59" cy="98"/>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26" name="Rectangle 18"/>
                <p:cNvSpPr>
                  <a:spLocks noChangeArrowheads="1"/>
                </p:cNvSpPr>
                <p:nvPr/>
              </p:nvSpPr>
              <p:spPr bwMode="auto">
                <a:xfrm>
                  <a:off x="0" y="0"/>
                  <a:ext cx="59" cy="98"/>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7427" name="Group 19"/>
              <p:cNvGrpSpPr/>
              <p:nvPr/>
            </p:nvGrpSpPr>
            <p:grpSpPr bwMode="auto">
              <a:xfrm>
                <a:off x="1180" y="251"/>
                <a:ext cx="99" cy="162"/>
                <a:chOff x="0" y="0"/>
                <a:chExt cx="59" cy="98"/>
              </a:xfrm>
            </p:grpSpPr>
            <p:sp>
              <p:nvSpPr>
                <p:cNvPr id="17428" name="Rectangle 20"/>
                <p:cNvSpPr>
                  <a:spLocks noChangeArrowheads="1"/>
                </p:cNvSpPr>
                <p:nvPr/>
              </p:nvSpPr>
              <p:spPr bwMode="auto">
                <a:xfrm>
                  <a:off x="0" y="0"/>
                  <a:ext cx="59" cy="98"/>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29" name="Rectangle 21"/>
                <p:cNvSpPr>
                  <a:spLocks noChangeArrowheads="1"/>
                </p:cNvSpPr>
                <p:nvPr/>
              </p:nvSpPr>
              <p:spPr bwMode="auto">
                <a:xfrm>
                  <a:off x="0" y="0"/>
                  <a:ext cx="59" cy="98"/>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7430" name="Group 22"/>
              <p:cNvGrpSpPr/>
              <p:nvPr/>
            </p:nvGrpSpPr>
            <p:grpSpPr bwMode="auto">
              <a:xfrm>
                <a:off x="1344" y="251"/>
                <a:ext cx="99" cy="162"/>
                <a:chOff x="0" y="0"/>
                <a:chExt cx="59" cy="98"/>
              </a:xfrm>
            </p:grpSpPr>
            <p:sp>
              <p:nvSpPr>
                <p:cNvPr id="17431" name="Rectangle 23"/>
                <p:cNvSpPr>
                  <a:spLocks noChangeArrowheads="1"/>
                </p:cNvSpPr>
                <p:nvPr/>
              </p:nvSpPr>
              <p:spPr bwMode="auto">
                <a:xfrm>
                  <a:off x="0" y="0"/>
                  <a:ext cx="59" cy="98"/>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32" name="Rectangle 24"/>
                <p:cNvSpPr>
                  <a:spLocks noChangeArrowheads="1"/>
                </p:cNvSpPr>
                <p:nvPr/>
              </p:nvSpPr>
              <p:spPr bwMode="auto">
                <a:xfrm>
                  <a:off x="0" y="0"/>
                  <a:ext cx="59" cy="98"/>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17433" name="Group 25"/>
              <p:cNvGrpSpPr/>
              <p:nvPr/>
            </p:nvGrpSpPr>
            <p:grpSpPr bwMode="auto">
              <a:xfrm>
                <a:off x="1672" y="251"/>
                <a:ext cx="99" cy="162"/>
                <a:chOff x="0" y="0"/>
                <a:chExt cx="59" cy="98"/>
              </a:xfrm>
            </p:grpSpPr>
            <p:sp>
              <p:nvSpPr>
                <p:cNvPr id="17434" name="Rectangle 26"/>
                <p:cNvSpPr>
                  <a:spLocks noChangeArrowheads="1"/>
                </p:cNvSpPr>
                <p:nvPr/>
              </p:nvSpPr>
              <p:spPr bwMode="auto">
                <a:xfrm>
                  <a:off x="0" y="0"/>
                  <a:ext cx="59" cy="98"/>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35" name="Rectangle 27"/>
                <p:cNvSpPr>
                  <a:spLocks noChangeArrowheads="1"/>
                </p:cNvSpPr>
                <p:nvPr/>
              </p:nvSpPr>
              <p:spPr bwMode="auto">
                <a:xfrm>
                  <a:off x="0" y="0"/>
                  <a:ext cx="59" cy="98"/>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17436" name="Rectangle 28"/>
              <p:cNvSpPr>
                <a:spLocks noChangeArrowheads="1"/>
              </p:cNvSpPr>
              <p:nvPr/>
            </p:nvSpPr>
            <p:spPr bwMode="auto">
              <a:xfrm>
                <a:off x="1508" y="253"/>
                <a:ext cx="99" cy="161"/>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37" name="Rectangle 29"/>
              <p:cNvSpPr>
                <a:spLocks noChangeArrowheads="1"/>
              </p:cNvSpPr>
              <p:nvPr/>
            </p:nvSpPr>
            <p:spPr bwMode="auto">
              <a:xfrm>
                <a:off x="1508" y="253"/>
                <a:ext cx="99" cy="161"/>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38" name="Rectangle 30"/>
              <p:cNvSpPr>
                <a:spLocks noChangeArrowheads="1"/>
              </p:cNvSpPr>
              <p:nvPr/>
            </p:nvSpPr>
            <p:spPr bwMode="auto">
              <a:xfrm>
                <a:off x="524"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39" name="Rectangle 31"/>
              <p:cNvSpPr>
                <a:spLocks noChangeArrowheads="1"/>
              </p:cNvSpPr>
              <p:nvPr/>
            </p:nvSpPr>
            <p:spPr bwMode="auto">
              <a:xfrm>
                <a:off x="524"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40" name="Rectangle 32"/>
              <p:cNvSpPr>
                <a:spLocks noChangeArrowheads="1"/>
              </p:cNvSpPr>
              <p:nvPr/>
            </p:nvSpPr>
            <p:spPr bwMode="auto">
              <a:xfrm>
                <a:off x="688"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41" name="Rectangle 33"/>
              <p:cNvSpPr>
                <a:spLocks noChangeArrowheads="1"/>
              </p:cNvSpPr>
              <p:nvPr/>
            </p:nvSpPr>
            <p:spPr bwMode="auto">
              <a:xfrm>
                <a:off x="688"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42" name="Rectangle 34"/>
              <p:cNvSpPr>
                <a:spLocks noChangeArrowheads="1"/>
              </p:cNvSpPr>
              <p:nvPr/>
            </p:nvSpPr>
            <p:spPr bwMode="auto">
              <a:xfrm>
                <a:off x="852"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43" name="Rectangle 35"/>
              <p:cNvSpPr>
                <a:spLocks noChangeArrowheads="1"/>
              </p:cNvSpPr>
              <p:nvPr/>
            </p:nvSpPr>
            <p:spPr bwMode="auto">
              <a:xfrm>
                <a:off x="852"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44" name="Rectangle 36"/>
              <p:cNvSpPr>
                <a:spLocks noChangeArrowheads="1"/>
              </p:cNvSpPr>
              <p:nvPr/>
            </p:nvSpPr>
            <p:spPr bwMode="auto">
              <a:xfrm>
                <a:off x="1016"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45" name="Rectangle 37"/>
              <p:cNvSpPr>
                <a:spLocks noChangeArrowheads="1"/>
              </p:cNvSpPr>
              <p:nvPr/>
            </p:nvSpPr>
            <p:spPr bwMode="auto">
              <a:xfrm>
                <a:off x="1016"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46" name="Rectangle 38"/>
              <p:cNvSpPr>
                <a:spLocks noChangeArrowheads="1"/>
              </p:cNvSpPr>
              <p:nvPr/>
            </p:nvSpPr>
            <p:spPr bwMode="auto">
              <a:xfrm>
                <a:off x="1180"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47" name="Rectangle 39"/>
              <p:cNvSpPr>
                <a:spLocks noChangeArrowheads="1"/>
              </p:cNvSpPr>
              <p:nvPr/>
            </p:nvSpPr>
            <p:spPr bwMode="auto">
              <a:xfrm>
                <a:off x="1180"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48" name="Rectangle 40"/>
              <p:cNvSpPr>
                <a:spLocks noChangeArrowheads="1"/>
              </p:cNvSpPr>
              <p:nvPr/>
            </p:nvSpPr>
            <p:spPr bwMode="auto">
              <a:xfrm>
                <a:off x="1344"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49" name="Rectangle 41"/>
              <p:cNvSpPr>
                <a:spLocks noChangeArrowheads="1"/>
              </p:cNvSpPr>
              <p:nvPr/>
            </p:nvSpPr>
            <p:spPr bwMode="auto">
              <a:xfrm>
                <a:off x="1344"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50" name="Rectangle 42"/>
              <p:cNvSpPr>
                <a:spLocks noChangeArrowheads="1"/>
              </p:cNvSpPr>
              <p:nvPr/>
            </p:nvSpPr>
            <p:spPr bwMode="auto">
              <a:xfrm>
                <a:off x="1672"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51" name="Rectangle 43"/>
              <p:cNvSpPr>
                <a:spLocks noChangeArrowheads="1"/>
              </p:cNvSpPr>
              <p:nvPr/>
            </p:nvSpPr>
            <p:spPr bwMode="auto">
              <a:xfrm>
                <a:off x="1672"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52" name="Rectangle 44"/>
              <p:cNvSpPr>
                <a:spLocks noChangeArrowheads="1"/>
              </p:cNvSpPr>
              <p:nvPr/>
            </p:nvSpPr>
            <p:spPr bwMode="auto">
              <a:xfrm>
                <a:off x="1508" y="253"/>
                <a:ext cx="99" cy="161"/>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53" name="Rectangle 45"/>
              <p:cNvSpPr>
                <a:spLocks noChangeArrowheads="1"/>
              </p:cNvSpPr>
              <p:nvPr/>
            </p:nvSpPr>
            <p:spPr bwMode="auto">
              <a:xfrm>
                <a:off x="1508" y="253"/>
                <a:ext cx="99" cy="161"/>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54" name="Rectangle 46"/>
              <p:cNvSpPr>
                <a:spLocks noChangeArrowheads="1"/>
              </p:cNvSpPr>
              <p:nvPr/>
            </p:nvSpPr>
            <p:spPr bwMode="auto">
              <a:xfrm>
                <a:off x="524"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55" name="Rectangle 47"/>
              <p:cNvSpPr>
                <a:spLocks noChangeArrowheads="1"/>
              </p:cNvSpPr>
              <p:nvPr/>
            </p:nvSpPr>
            <p:spPr bwMode="auto">
              <a:xfrm>
                <a:off x="524"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56" name="Rectangle 48"/>
              <p:cNvSpPr>
                <a:spLocks noChangeArrowheads="1"/>
              </p:cNvSpPr>
              <p:nvPr/>
            </p:nvSpPr>
            <p:spPr bwMode="auto">
              <a:xfrm>
                <a:off x="688"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57" name="Rectangle 49"/>
              <p:cNvSpPr>
                <a:spLocks noChangeArrowheads="1"/>
              </p:cNvSpPr>
              <p:nvPr/>
            </p:nvSpPr>
            <p:spPr bwMode="auto">
              <a:xfrm>
                <a:off x="688"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58" name="Rectangle 50"/>
              <p:cNvSpPr>
                <a:spLocks noChangeArrowheads="1"/>
              </p:cNvSpPr>
              <p:nvPr/>
            </p:nvSpPr>
            <p:spPr bwMode="auto">
              <a:xfrm>
                <a:off x="852"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59" name="Rectangle 51"/>
              <p:cNvSpPr>
                <a:spLocks noChangeArrowheads="1"/>
              </p:cNvSpPr>
              <p:nvPr/>
            </p:nvSpPr>
            <p:spPr bwMode="auto">
              <a:xfrm>
                <a:off x="852"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60" name="Rectangle 52"/>
              <p:cNvSpPr>
                <a:spLocks noChangeArrowheads="1"/>
              </p:cNvSpPr>
              <p:nvPr/>
            </p:nvSpPr>
            <p:spPr bwMode="auto">
              <a:xfrm>
                <a:off x="1016"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61" name="Rectangle 53"/>
              <p:cNvSpPr>
                <a:spLocks noChangeArrowheads="1"/>
              </p:cNvSpPr>
              <p:nvPr/>
            </p:nvSpPr>
            <p:spPr bwMode="auto">
              <a:xfrm>
                <a:off x="1016"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62" name="Rectangle 54"/>
              <p:cNvSpPr>
                <a:spLocks noChangeArrowheads="1"/>
              </p:cNvSpPr>
              <p:nvPr/>
            </p:nvSpPr>
            <p:spPr bwMode="auto">
              <a:xfrm>
                <a:off x="1180"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63" name="Rectangle 55"/>
              <p:cNvSpPr>
                <a:spLocks noChangeArrowheads="1"/>
              </p:cNvSpPr>
              <p:nvPr/>
            </p:nvSpPr>
            <p:spPr bwMode="auto">
              <a:xfrm>
                <a:off x="1180"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64" name="Rectangle 56"/>
              <p:cNvSpPr>
                <a:spLocks noChangeArrowheads="1"/>
              </p:cNvSpPr>
              <p:nvPr/>
            </p:nvSpPr>
            <p:spPr bwMode="auto">
              <a:xfrm>
                <a:off x="1344"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65" name="Rectangle 57"/>
              <p:cNvSpPr>
                <a:spLocks noChangeArrowheads="1"/>
              </p:cNvSpPr>
              <p:nvPr/>
            </p:nvSpPr>
            <p:spPr bwMode="auto">
              <a:xfrm>
                <a:off x="1344"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66" name="Rectangle 58"/>
              <p:cNvSpPr>
                <a:spLocks noChangeArrowheads="1"/>
              </p:cNvSpPr>
              <p:nvPr/>
            </p:nvSpPr>
            <p:spPr bwMode="auto">
              <a:xfrm>
                <a:off x="1672"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67" name="Rectangle 59"/>
              <p:cNvSpPr>
                <a:spLocks noChangeArrowheads="1"/>
              </p:cNvSpPr>
              <p:nvPr/>
            </p:nvSpPr>
            <p:spPr bwMode="auto">
              <a:xfrm>
                <a:off x="1672"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68" name="Rectangle 60"/>
              <p:cNvSpPr>
                <a:spLocks noChangeArrowheads="1"/>
              </p:cNvSpPr>
              <p:nvPr/>
            </p:nvSpPr>
            <p:spPr bwMode="auto">
              <a:xfrm>
                <a:off x="524"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69" name="Rectangle 61"/>
              <p:cNvSpPr>
                <a:spLocks noChangeArrowheads="1"/>
              </p:cNvSpPr>
              <p:nvPr/>
            </p:nvSpPr>
            <p:spPr bwMode="auto">
              <a:xfrm>
                <a:off x="524"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70" name="Rectangle 62"/>
              <p:cNvSpPr>
                <a:spLocks noChangeArrowheads="1"/>
              </p:cNvSpPr>
              <p:nvPr/>
            </p:nvSpPr>
            <p:spPr bwMode="auto">
              <a:xfrm>
                <a:off x="688"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71" name="Rectangle 63"/>
              <p:cNvSpPr>
                <a:spLocks noChangeArrowheads="1"/>
              </p:cNvSpPr>
              <p:nvPr/>
            </p:nvSpPr>
            <p:spPr bwMode="auto">
              <a:xfrm>
                <a:off x="688"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72" name="Rectangle 64"/>
              <p:cNvSpPr>
                <a:spLocks noChangeArrowheads="1"/>
              </p:cNvSpPr>
              <p:nvPr/>
            </p:nvSpPr>
            <p:spPr bwMode="auto">
              <a:xfrm>
                <a:off x="852"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73" name="Rectangle 65"/>
              <p:cNvSpPr>
                <a:spLocks noChangeArrowheads="1"/>
              </p:cNvSpPr>
              <p:nvPr/>
            </p:nvSpPr>
            <p:spPr bwMode="auto">
              <a:xfrm>
                <a:off x="852"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74" name="Rectangle 66"/>
              <p:cNvSpPr>
                <a:spLocks noChangeArrowheads="1"/>
              </p:cNvSpPr>
              <p:nvPr/>
            </p:nvSpPr>
            <p:spPr bwMode="auto">
              <a:xfrm>
                <a:off x="1016"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75" name="Rectangle 67"/>
              <p:cNvSpPr>
                <a:spLocks noChangeArrowheads="1"/>
              </p:cNvSpPr>
              <p:nvPr/>
            </p:nvSpPr>
            <p:spPr bwMode="auto">
              <a:xfrm>
                <a:off x="1016"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76" name="Rectangle 68"/>
              <p:cNvSpPr>
                <a:spLocks noChangeArrowheads="1"/>
              </p:cNvSpPr>
              <p:nvPr/>
            </p:nvSpPr>
            <p:spPr bwMode="auto">
              <a:xfrm>
                <a:off x="1180"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77" name="Rectangle 69"/>
              <p:cNvSpPr>
                <a:spLocks noChangeArrowheads="1"/>
              </p:cNvSpPr>
              <p:nvPr/>
            </p:nvSpPr>
            <p:spPr bwMode="auto">
              <a:xfrm>
                <a:off x="1180"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78" name="Rectangle 70"/>
              <p:cNvSpPr>
                <a:spLocks noChangeArrowheads="1"/>
              </p:cNvSpPr>
              <p:nvPr/>
            </p:nvSpPr>
            <p:spPr bwMode="auto">
              <a:xfrm>
                <a:off x="1344"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79" name="Rectangle 71"/>
              <p:cNvSpPr>
                <a:spLocks noChangeArrowheads="1"/>
              </p:cNvSpPr>
              <p:nvPr/>
            </p:nvSpPr>
            <p:spPr bwMode="auto">
              <a:xfrm>
                <a:off x="1344"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80" name="Rectangle 72"/>
              <p:cNvSpPr>
                <a:spLocks noChangeArrowheads="1"/>
              </p:cNvSpPr>
              <p:nvPr/>
            </p:nvSpPr>
            <p:spPr bwMode="auto">
              <a:xfrm>
                <a:off x="1672" y="251"/>
                <a:ext cx="99" cy="162"/>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81" name="Rectangle 73"/>
              <p:cNvSpPr>
                <a:spLocks noChangeArrowheads="1"/>
              </p:cNvSpPr>
              <p:nvPr/>
            </p:nvSpPr>
            <p:spPr bwMode="auto">
              <a:xfrm>
                <a:off x="1672" y="251"/>
                <a:ext cx="99" cy="162"/>
              </a:xfrm>
              <a:prstGeom prst="rect">
                <a:avLst/>
              </a:prstGeom>
              <a:noFill/>
              <a:ln w="49213"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17482" name="Group 74"/>
              <p:cNvGrpSpPr/>
              <p:nvPr/>
            </p:nvGrpSpPr>
            <p:grpSpPr bwMode="auto">
              <a:xfrm>
                <a:off x="0" y="0"/>
                <a:ext cx="414" cy="421"/>
                <a:chOff x="0" y="0"/>
                <a:chExt cx="414" cy="421"/>
              </a:xfrm>
            </p:grpSpPr>
            <p:sp>
              <p:nvSpPr>
                <p:cNvPr id="17483" name="Rectangle 75"/>
                <p:cNvSpPr>
                  <a:spLocks noChangeArrowheads="1"/>
                </p:cNvSpPr>
                <p:nvPr/>
              </p:nvSpPr>
              <p:spPr bwMode="auto">
                <a:xfrm>
                  <a:off x="0" y="0"/>
                  <a:ext cx="414" cy="421"/>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484" name="Rectangle 76"/>
                <p:cNvSpPr>
                  <a:spLocks noChangeArrowheads="1"/>
                </p:cNvSpPr>
                <p:nvPr/>
              </p:nvSpPr>
              <p:spPr bwMode="auto">
                <a:xfrm>
                  <a:off x="0" y="0"/>
                  <a:ext cx="414" cy="421"/>
                </a:xfrm>
                <a:prstGeom prst="rect">
                  <a:avLst/>
                </a:prstGeom>
                <a:noFill/>
                <a:ln w="31750"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17485" name="Group 77"/>
                <p:cNvGrpSpPr/>
                <p:nvPr/>
              </p:nvGrpSpPr>
              <p:grpSpPr bwMode="auto">
                <a:xfrm>
                  <a:off x="56" y="41"/>
                  <a:ext cx="331" cy="336"/>
                  <a:chOff x="0" y="0"/>
                  <a:chExt cx="473" cy="481"/>
                </a:xfrm>
              </p:grpSpPr>
              <p:sp>
                <p:nvSpPr>
                  <p:cNvPr id="17486" name="Oval 78"/>
                  <p:cNvSpPr>
                    <a:spLocks noChangeArrowheads="1"/>
                  </p:cNvSpPr>
                  <p:nvPr/>
                </p:nvSpPr>
                <p:spPr bwMode="auto">
                  <a:xfrm>
                    <a:off x="90" y="91"/>
                    <a:ext cx="269" cy="299"/>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87" name="未知"/>
                  <p:cNvSpPr/>
                  <p:nvPr/>
                </p:nvSpPr>
                <p:spPr bwMode="auto">
                  <a:xfrm>
                    <a:off x="150" y="180"/>
                    <a:ext cx="62" cy="4"/>
                  </a:xfrm>
                  <a:custGeom>
                    <a:avLst/>
                    <a:gdLst>
                      <a:gd name="T0" fmla="*/ 0 w 37"/>
                      <a:gd name="T1" fmla="*/ 0 h 3"/>
                      <a:gd name="T2" fmla="*/ 37 w 37"/>
                      <a:gd name="T3" fmla="*/ 0 h 3"/>
                    </a:gdLst>
                    <a:ahLst/>
                    <a:cxnLst>
                      <a:cxn ang="0">
                        <a:pos x="T0" y="T1"/>
                      </a:cxn>
                      <a:cxn ang="0">
                        <a:pos x="T2" y="T3"/>
                      </a:cxn>
                    </a:cxnLst>
                    <a:rect l="0" t="0" r="r" b="b"/>
                    <a:pathLst>
                      <a:path w="37" h="3">
                        <a:moveTo>
                          <a:pt x="0" y="0"/>
                        </a:moveTo>
                        <a:cubicBezTo>
                          <a:pt x="16" y="1"/>
                          <a:pt x="31" y="3"/>
                          <a:pt x="37" y="0"/>
                        </a:cubicBezTo>
                      </a:path>
                    </a:pathLst>
                  </a:custGeom>
                  <a:noFill/>
                  <a:ln w="31750" cap="flat" cmpd="sng">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88" name="Line 80"/>
                  <p:cNvSpPr>
                    <a:spLocks noChangeShapeType="1"/>
                  </p:cNvSpPr>
                  <p:nvPr/>
                </p:nvSpPr>
                <p:spPr bwMode="auto">
                  <a:xfrm flipV="1">
                    <a:off x="271" y="180"/>
                    <a:ext cx="62" cy="31"/>
                  </a:xfrm>
                  <a:prstGeom prst="line">
                    <a:avLst/>
                  </a:prstGeom>
                  <a:noFill/>
                  <a:ln w="31750">
                    <a:solidFill>
                      <a:srgbClr val="FFFF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489" name="未知"/>
                  <p:cNvSpPr/>
                  <p:nvPr/>
                </p:nvSpPr>
                <p:spPr bwMode="auto">
                  <a:xfrm>
                    <a:off x="150" y="270"/>
                    <a:ext cx="153" cy="61"/>
                  </a:xfrm>
                  <a:custGeom>
                    <a:avLst/>
                    <a:gdLst>
                      <a:gd name="T0" fmla="*/ 0 w 91"/>
                      <a:gd name="T1" fmla="*/ 0 h 37"/>
                      <a:gd name="T2" fmla="*/ 55 w 91"/>
                      <a:gd name="T3" fmla="*/ 37 h 37"/>
                      <a:gd name="T4" fmla="*/ 91 w 91"/>
                      <a:gd name="T5" fmla="*/ 0 h 37"/>
                    </a:gdLst>
                    <a:ahLst/>
                    <a:cxnLst>
                      <a:cxn ang="0">
                        <a:pos x="T0" y="T1"/>
                      </a:cxn>
                      <a:cxn ang="0">
                        <a:pos x="T2" y="T3"/>
                      </a:cxn>
                      <a:cxn ang="0">
                        <a:pos x="T4" y="T5"/>
                      </a:cxn>
                    </a:cxnLst>
                    <a:rect l="0" t="0" r="r" b="b"/>
                    <a:pathLst>
                      <a:path w="91" h="37">
                        <a:moveTo>
                          <a:pt x="0" y="0"/>
                        </a:moveTo>
                        <a:cubicBezTo>
                          <a:pt x="20" y="18"/>
                          <a:pt x="39" y="37"/>
                          <a:pt x="55" y="37"/>
                        </a:cubicBezTo>
                        <a:cubicBezTo>
                          <a:pt x="70" y="37"/>
                          <a:pt x="80" y="18"/>
                          <a:pt x="91" y="0"/>
                        </a:cubicBezTo>
                      </a:path>
                    </a:pathLst>
                  </a:custGeom>
                  <a:noFill/>
                  <a:ln w="31750" cap="flat" cmpd="sng">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90" name="Oval 82"/>
                  <p:cNvSpPr>
                    <a:spLocks noChangeArrowheads="1"/>
                  </p:cNvSpPr>
                  <p:nvPr/>
                </p:nvSpPr>
                <p:spPr bwMode="auto">
                  <a:xfrm>
                    <a:off x="359" y="301"/>
                    <a:ext cx="91" cy="60"/>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91" name="Oval 83"/>
                  <p:cNvSpPr>
                    <a:spLocks noChangeArrowheads="1"/>
                  </p:cNvSpPr>
                  <p:nvPr/>
                </p:nvSpPr>
                <p:spPr bwMode="auto">
                  <a:xfrm>
                    <a:off x="60" y="361"/>
                    <a:ext cx="60" cy="90"/>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92" name="Oval 84"/>
                  <p:cNvSpPr>
                    <a:spLocks noChangeArrowheads="1"/>
                  </p:cNvSpPr>
                  <p:nvPr/>
                </p:nvSpPr>
                <p:spPr bwMode="auto">
                  <a:xfrm>
                    <a:off x="182" y="420"/>
                    <a:ext cx="59" cy="61"/>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93" name="Oval 85"/>
                  <p:cNvSpPr>
                    <a:spLocks noChangeArrowheads="1"/>
                  </p:cNvSpPr>
                  <p:nvPr/>
                </p:nvSpPr>
                <p:spPr bwMode="auto">
                  <a:xfrm>
                    <a:off x="301" y="390"/>
                    <a:ext cx="58" cy="61"/>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94" name="Oval 86"/>
                  <p:cNvSpPr>
                    <a:spLocks noChangeArrowheads="1"/>
                  </p:cNvSpPr>
                  <p:nvPr/>
                </p:nvSpPr>
                <p:spPr bwMode="auto">
                  <a:xfrm>
                    <a:off x="0" y="273"/>
                    <a:ext cx="60" cy="61"/>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95" name="Oval 87"/>
                  <p:cNvSpPr>
                    <a:spLocks noChangeArrowheads="1"/>
                  </p:cNvSpPr>
                  <p:nvPr/>
                </p:nvSpPr>
                <p:spPr bwMode="auto">
                  <a:xfrm>
                    <a:off x="0" y="180"/>
                    <a:ext cx="60" cy="61"/>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96" name="Oval 88"/>
                  <p:cNvSpPr>
                    <a:spLocks noChangeArrowheads="1"/>
                  </p:cNvSpPr>
                  <p:nvPr/>
                </p:nvSpPr>
                <p:spPr bwMode="auto">
                  <a:xfrm>
                    <a:off x="30" y="63"/>
                    <a:ext cx="60" cy="57"/>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97" name="Oval 89"/>
                  <p:cNvSpPr>
                    <a:spLocks noChangeArrowheads="1"/>
                  </p:cNvSpPr>
                  <p:nvPr/>
                </p:nvSpPr>
                <p:spPr bwMode="auto">
                  <a:xfrm>
                    <a:off x="120" y="0"/>
                    <a:ext cx="62" cy="6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98" name="Oval 90"/>
                  <p:cNvSpPr>
                    <a:spLocks noChangeArrowheads="1"/>
                  </p:cNvSpPr>
                  <p:nvPr/>
                </p:nvSpPr>
                <p:spPr bwMode="auto">
                  <a:xfrm>
                    <a:off x="415" y="180"/>
                    <a:ext cx="58" cy="61"/>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99" name="Oval 91"/>
                  <p:cNvSpPr>
                    <a:spLocks noChangeArrowheads="1"/>
                  </p:cNvSpPr>
                  <p:nvPr/>
                </p:nvSpPr>
                <p:spPr bwMode="auto">
                  <a:xfrm>
                    <a:off x="353" y="68"/>
                    <a:ext cx="62" cy="59"/>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00" name="Oval 92"/>
                  <p:cNvSpPr>
                    <a:spLocks noChangeArrowheads="1"/>
                  </p:cNvSpPr>
                  <p:nvPr/>
                </p:nvSpPr>
                <p:spPr bwMode="auto">
                  <a:xfrm>
                    <a:off x="241" y="0"/>
                    <a:ext cx="62" cy="6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17501" name="Rectangle 93"/>
                <p:cNvSpPr>
                  <a:spLocks noChangeArrowheads="1"/>
                </p:cNvSpPr>
                <p:nvPr/>
              </p:nvSpPr>
              <p:spPr bwMode="auto">
                <a:xfrm>
                  <a:off x="0" y="0"/>
                  <a:ext cx="414" cy="421"/>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502" name="Rectangle 94"/>
                <p:cNvSpPr>
                  <a:spLocks noChangeArrowheads="1"/>
                </p:cNvSpPr>
                <p:nvPr/>
              </p:nvSpPr>
              <p:spPr bwMode="auto">
                <a:xfrm>
                  <a:off x="0" y="0"/>
                  <a:ext cx="414" cy="421"/>
                </a:xfrm>
                <a:prstGeom prst="rect">
                  <a:avLst/>
                </a:prstGeom>
                <a:noFill/>
                <a:ln w="31750"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03" name="Oval 95"/>
                <p:cNvSpPr>
                  <a:spLocks noChangeArrowheads="1"/>
                </p:cNvSpPr>
                <p:nvPr/>
              </p:nvSpPr>
              <p:spPr bwMode="auto">
                <a:xfrm>
                  <a:off x="119" y="104"/>
                  <a:ext cx="189" cy="210"/>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04" name="未知"/>
                <p:cNvSpPr/>
                <p:nvPr/>
              </p:nvSpPr>
              <p:spPr bwMode="auto">
                <a:xfrm>
                  <a:off x="162" y="166"/>
                  <a:ext cx="42" cy="4"/>
                </a:xfrm>
                <a:custGeom>
                  <a:avLst/>
                  <a:gdLst>
                    <a:gd name="T0" fmla="*/ 0 w 37"/>
                    <a:gd name="T1" fmla="*/ 0 h 3"/>
                    <a:gd name="T2" fmla="*/ 37 w 37"/>
                    <a:gd name="T3" fmla="*/ 0 h 3"/>
                  </a:gdLst>
                  <a:ahLst/>
                  <a:cxnLst>
                    <a:cxn ang="0">
                      <a:pos x="T0" y="T1"/>
                    </a:cxn>
                    <a:cxn ang="0">
                      <a:pos x="T2" y="T3"/>
                    </a:cxn>
                  </a:cxnLst>
                  <a:rect l="0" t="0" r="r" b="b"/>
                  <a:pathLst>
                    <a:path w="37" h="3">
                      <a:moveTo>
                        <a:pt x="0" y="0"/>
                      </a:moveTo>
                      <a:cubicBezTo>
                        <a:pt x="16" y="1"/>
                        <a:pt x="31" y="3"/>
                        <a:pt x="37" y="0"/>
                      </a:cubicBezTo>
                    </a:path>
                  </a:pathLst>
                </a:custGeom>
                <a:noFill/>
                <a:ln w="31750" cap="flat" cmpd="sng">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05" name="Line 97"/>
                <p:cNvSpPr>
                  <a:spLocks noChangeShapeType="1"/>
                </p:cNvSpPr>
                <p:nvPr/>
              </p:nvSpPr>
              <p:spPr bwMode="auto">
                <a:xfrm flipV="1">
                  <a:off x="245" y="166"/>
                  <a:ext cx="44" cy="22"/>
                </a:xfrm>
                <a:prstGeom prst="line">
                  <a:avLst/>
                </a:prstGeom>
                <a:noFill/>
                <a:ln w="31750">
                  <a:solidFill>
                    <a:srgbClr val="FFFF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506" name="未知"/>
                <p:cNvSpPr/>
                <p:nvPr/>
              </p:nvSpPr>
              <p:spPr bwMode="auto">
                <a:xfrm>
                  <a:off x="162" y="229"/>
                  <a:ext cx="106" cy="43"/>
                </a:xfrm>
                <a:custGeom>
                  <a:avLst/>
                  <a:gdLst>
                    <a:gd name="T0" fmla="*/ 0 w 91"/>
                    <a:gd name="T1" fmla="*/ 0 h 37"/>
                    <a:gd name="T2" fmla="*/ 55 w 91"/>
                    <a:gd name="T3" fmla="*/ 37 h 37"/>
                    <a:gd name="T4" fmla="*/ 91 w 91"/>
                    <a:gd name="T5" fmla="*/ 0 h 37"/>
                  </a:gdLst>
                  <a:ahLst/>
                  <a:cxnLst>
                    <a:cxn ang="0">
                      <a:pos x="T0" y="T1"/>
                    </a:cxn>
                    <a:cxn ang="0">
                      <a:pos x="T2" y="T3"/>
                    </a:cxn>
                    <a:cxn ang="0">
                      <a:pos x="T4" y="T5"/>
                    </a:cxn>
                  </a:cxnLst>
                  <a:rect l="0" t="0" r="r" b="b"/>
                  <a:pathLst>
                    <a:path w="91" h="37">
                      <a:moveTo>
                        <a:pt x="0" y="0"/>
                      </a:moveTo>
                      <a:cubicBezTo>
                        <a:pt x="20" y="18"/>
                        <a:pt x="39" y="37"/>
                        <a:pt x="55" y="37"/>
                      </a:cubicBezTo>
                      <a:cubicBezTo>
                        <a:pt x="70" y="37"/>
                        <a:pt x="80" y="18"/>
                        <a:pt x="91" y="0"/>
                      </a:cubicBezTo>
                    </a:path>
                  </a:pathLst>
                </a:custGeom>
                <a:noFill/>
                <a:ln w="31750" cap="flat" cmpd="sng">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07" name="Oval 99"/>
                <p:cNvSpPr>
                  <a:spLocks noChangeArrowheads="1"/>
                </p:cNvSpPr>
                <p:nvPr/>
              </p:nvSpPr>
              <p:spPr bwMode="auto">
                <a:xfrm>
                  <a:off x="308" y="252"/>
                  <a:ext cx="63" cy="41"/>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08" name="Oval 100"/>
                <p:cNvSpPr>
                  <a:spLocks noChangeArrowheads="1"/>
                </p:cNvSpPr>
                <p:nvPr/>
              </p:nvSpPr>
              <p:spPr bwMode="auto">
                <a:xfrm>
                  <a:off x="98" y="293"/>
                  <a:ext cx="42" cy="64"/>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09" name="Oval 101"/>
                <p:cNvSpPr>
                  <a:spLocks noChangeArrowheads="1"/>
                </p:cNvSpPr>
                <p:nvPr/>
              </p:nvSpPr>
              <p:spPr bwMode="auto">
                <a:xfrm>
                  <a:off x="183" y="334"/>
                  <a:ext cx="41"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10" name="Oval 102"/>
                <p:cNvSpPr>
                  <a:spLocks noChangeArrowheads="1"/>
                </p:cNvSpPr>
                <p:nvPr/>
              </p:nvSpPr>
              <p:spPr bwMode="auto">
                <a:xfrm>
                  <a:off x="266" y="314"/>
                  <a:ext cx="42"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11" name="Oval 103"/>
                <p:cNvSpPr>
                  <a:spLocks noChangeArrowheads="1"/>
                </p:cNvSpPr>
                <p:nvPr/>
              </p:nvSpPr>
              <p:spPr bwMode="auto">
                <a:xfrm>
                  <a:off x="56" y="232"/>
                  <a:ext cx="42"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12" name="Oval 104"/>
                <p:cNvSpPr>
                  <a:spLocks noChangeArrowheads="1"/>
                </p:cNvSpPr>
                <p:nvPr/>
              </p:nvSpPr>
              <p:spPr bwMode="auto">
                <a:xfrm>
                  <a:off x="56" y="166"/>
                  <a:ext cx="42"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13" name="Oval 105"/>
                <p:cNvSpPr>
                  <a:spLocks noChangeArrowheads="1"/>
                </p:cNvSpPr>
                <p:nvPr/>
              </p:nvSpPr>
              <p:spPr bwMode="auto">
                <a:xfrm>
                  <a:off x="77" y="85"/>
                  <a:ext cx="42" cy="39"/>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14" name="Oval 106"/>
                <p:cNvSpPr>
                  <a:spLocks noChangeArrowheads="1"/>
                </p:cNvSpPr>
                <p:nvPr/>
              </p:nvSpPr>
              <p:spPr bwMode="auto">
                <a:xfrm>
                  <a:off x="140" y="41"/>
                  <a:ext cx="43" cy="44"/>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15" name="Oval 107"/>
                <p:cNvSpPr>
                  <a:spLocks noChangeArrowheads="1"/>
                </p:cNvSpPr>
                <p:nvPr/>
              </p:nvSpPr>
              <p:spPr bwMode="auto">
                <a:xfrm>
                  <a:off x="346" y="166"/>
                  <a:ext cx="41"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16" name="Oval 108"/>
                <p:cNvSpPr>
                  <a:spLocks noChangeArrowheads="1"/>
                </p:cNvSpPr>
                <p:nvPr/>
              </p:nvSpPr>
              <p:spPr bwMode="auto">
                <a:xfrm>
                  <a:off x="303" y="87"/>
                  <a:ext cx="43" cy="42"/>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17" name="Oval 109"/>
                <p:cNvSpPr>
                  <a:spLocks noChangeArrowheads="1"/>
                </p:cNvSpPr>
                <p:nvPr/>
              </p:nvSpPr>
              <p:spPr bwMode="auto">
                <a:xfrm>
                  <a:off x="224" y="41"/>
                  <a:ext cx="44" cy="44"/>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18" name="Rectangle 110"/>
                <p:cNvSpPr>
                  <a:spLocks noChangeArrowheads="1"/>
                </p:cNvSpPr>
                <p:nvPr/>
              </p:nvSpPr>
              <p:spPr bwMode="auto">
                <a:xfrm>
                  <a:off x="0" y="0"/>
                  <a:ext cx="414" cy="421"/>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519" name="Rectangle 111"/>
                <p:cNvSpPr>
                  <a:spLocks noChangeArrowheads="1"/>
                </p:cNvSpPr>
                <p:nvPr/>
              </p:nvSpPr>
              <p:spPr bwMode="auto">
                <a:xfrm>
                  <a:off x="0" y="0"/>
                  <a:ext cx="414" cy="421"/>
                </a:xfrm>
                <a:prstGeom prst="rect">
                  <a:avLst/>
                </a:prstGeom>
                <a:noFill/>
                <a:ln w="31750" cap="rnd">
                  <a:solidFill>
                    <a:srgbClr val="0066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20" name="Oval 112"/>
                <p:cNvSpPr>
                  <a:spLocks noChangeArrowheads="1"/>
                </p:cNvSpPr>
                <p:nvPr/>
              </p:nvSpPr>
              <p:spPr bwMode="auto">
                <a:xfrm>
                  <a:off x="119" y="104"/>
                  <a:ext cx="189" cy="210"/>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21" name="未知"/>
                <p:cNvSpPr/>
                <p:nvPr/>
              </p:nvSpPr>
              <p:spPr bwMode="auto">
                <a:xfrm>
                  <a:off x="162" y="166"/>
                  <a:ext cx="42" cy="4"/>
                </a:xfrm>
                <a:custGeom>
                  <a:avLst/>
                  <a:gdLst>
                    <a:gd name="T0" fmla="*/ 0 w 37"/>
                    <a:gd name="T1" fmla="*/ 0 h 3"/>
                    <a:gd name="T2" fmla="*/ 37 w 37"/>
                    <a:gd name="T3" fmla="*/ 0 h 3"/>
                  </a:gdLst>
                  <a:ahLst/>
                  <a:cxnLst>
                    <a:cxn ang="0">
                      <a:pos x="T0" y="T1"/>
                    </a:cxn>
                    <a:cxn ang="0">
                      <a:pos x="T2" y="T3"/>
                    </a:cxn>
                  </a:cxnLst>
                  <a:rect l="0" t="0" r="r" b="b"/>
                  <a:pathLst>
                    <a:path w="37" h="3">
                      <a:moveTo>
                        <a:pt x="0" y="0"/>
                      </a:moveTo>
                      <a:cubicBezTo>
                        <a:pt x="16" y="1"/>
                        <a:pt x="31" y="3"/>
                        <a:pt x="37" y="0"/>
                      </a:cubicBezTo>
                    </a:path>
                  </a:pathLst>
                </a:custGeom>
                <a:noFill/>
                <a:ln w="31750" cap="flat" cmpd="sng">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22" name="Line 114"/>
                <p:cNvSpPr>
                  <a:spLocks noChangeShapeType="1"/>
                </p:cNvSpPr>
                <p:nvPr/>
              </p:nvSpPr>
              <p:spPr bwMode="auto">
                <a:xfrm flipV="1">
                  <a:off x="245" y="166"/>
                  <a:ext cx="44" cy="22"/>
                </a:xfrm>
                <a:prstGeom prst="line">
                  <a:avLst/>
                </a:prstGeom>
                <a:noFill/>
                <a:ln w="31750">
                  <a:solidFill>
                    <a:srgbClr val="FFFF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523" name="未知"/>
                <p:cNvSpPr/>
                <p:nvPr/>
              </p:nvSpPr>
              <p:spPr bwMode="auto">
                <a:xfrm>
                  <a:off x="162" y="229"/>
                  <a:ext cx="106" cy="43"/>
                </a:xfrm>
                <a:custGeom>
                  <a:avLst/>
                  <a:gdLst>
                    <a:gd name="T0" fmla="*/ 0 w 91"/>
                    <a:gd name="T1" fmla="*/ 0 h 37"/>
                    <a:gd name="T2" fmla="*/ 55 w 91"/>
                    <a:gd name="T3" fmla="*/ 37 h 37"/>
                    <a:gd name="T4" fmla="*/ 91 w 91"/>
                    <a:gd name="T5" fmla="*/ 0 h 37"/>
                  </a:gdLst>
                  <a:ahLst/>
                  <a:cxnLst>
                    <a:cxn ang="0">
                      <a:pos x="T0" y="T1"/>
                    </a:cxn>
                    <a:cxn ang="0">
                      <a:pos x="T2" y="T3"/>
                    </a:cxn>
                    <a:cxn ang="0">
                      <a:pos x="T4" y="T5"/>
                    </a:cxn>
                  </a:cxnLst>
                  <a:rect l="0" t="0" r="r" b="b"/>
                  <a:pathLst>
                    <a:path w="91" h="37">
                      <a:moveTo>
                        <a:pt x="0" y="0"/>
                      </a:moveTo>
                      <a:cubicBezTo>
                        <a:pt x="20" y="18"/>
                        <a:pt x="39" y="37"/>
                        <a:pt x="55" y="37"/>
                      </a:cubicBezTo>
                      <a:cubicBezTo>
                        <a:pt x="70" y="37"/>
                        <a:pt x="80" y="18"/>
                        <a:pt x="91" y="0"/>
                      </a:cubicBezTo>
                    </a:path>
                  </a:pathLst>
                </a:custGeom>
                <a:noFill/>
                <a:ln w="31750" cap="flat" cmpd="sng">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24" name="Oval 116"/>
                <p:cNvSpPr>
                  <a:spLocks noChangeArrowheads="1"/>
                </p:cNvSpPr>
                <p:nvPr/>
              </p:nvSpPr>
              <p:spPr bwMode="auto">
                <a:xfrm>
                  <a:off x="308" y="252"/>
                  <a:ext cx="63" cy="41"/>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25" name="Oval 117"/>
                <p:cNvSpPr>
                  <a:spLocks noChangeArrowheads="1"/>
                </p:cNvSpPr>
                <p:nvPr/>
              </p:nvSpPr>
              <p:spPr bwMode="auto">
                <a:xfrm>
                  <a:off x="98" y="293"/>
                  <a:ext cx="42" cy="64"/>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26" name="Oval 118"/>
                <p:cNvSpPr>
                  <a:spLocks noChangeArrowheads="1"/>
                </p:cNvSpPr>
                <p:nvPr/>
              </p:nvSpPr>
              <p:spPr bwMode="auto">
                <a:xfrm>
                  <a:off x="183" y="334"/>
                  <a:ext cx="41"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27" name="Oval 119"/>
                <p:cNvSpPr>
                  <a:spLocks noChangeArrowheads="1"/>
                </p:cNvSpPr>
                <p:nvPr/>
              </p:nvSpPr>
              <p:spPr bwMode="auto">
                <a:xfrm>
                  <a:off x="266" y="314"/>
                  <a:ext cx="42"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28" name="Oval 120"/>
                <p:cNvSpPr>
                  <a:spLocks noChangeArrowheads="1"/>
                </p:cNvSpPr>
                <p:nvPr/>
              </p:nvSpPr>
              <p:spPr bwMode="auto">
                <a:xfrm>
                  <a:off x="56" y="232"/>
                  <a:ext cx="42"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29" name="Oval 121"/>
                <p:cNvSpPr>
                  <a:spLocks noChangeArrowheads="1"/>
                </p:cNvSpPr>
                <p:nvPr/>
              </p:nvSpPr>
              <p:spPr bwMode="auto">
                <a:xfrm>
                  <a:off x="56" y="166"/>
                  <a:ext cx="42"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30" name="Oval 122"/>
                <p:cNvSpPr>
                  <a:spLocks noChangeArrowheads="1"/>
                </p:cNvSpPr>
                <p:nvPr/>
              </p:nvSpPr>
              <p:spPr bwMode="auto">
                <a:xfrm>
                  <a:off x="77" y="85"/>
                  <a:ext cx="42" cy="39"/>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31" name="Oval 123"/>
                <p:cNvSpPr>
                  <a:spLocks noChangeArrowheads="1"/>
                </p:cNvSpPr>
                <p:nvPr/>
              </p:nvSpPr>
              <p:spPr bwMode="auto">
                <a:xfrm>
                  <a:off x="140" y="41"/>
                  <a:ext cx="43" cy="44"/>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32" name="Oval 124"/>
                <p:cNvSpPr>
                  <a:spLocks noChangeArrowheads="1"/>
                </p:cNvSpPr>
                <p:nvPr/>
              </p:nvSpPr>
              <p:spPr bwMode="auto">
                <a:xfrm>
                  <a:off x="346" y="166"/>
                  <a:ext cx="41"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33" name="Oval 125"/>
                <p:cNvSpPr>
                  <a:spLocks noChangeArrowheads="1"/>
                </p:cNvSpPr>
                <p:nvPr/>
              </p:nvSpPr>
              <p:spPr bwMode="auto">
                <a:xfrm>
                  <a:off x="303" y="87"/>
                  <a:ext cx="43" cy="42"/>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34" name="Oval 126"/>
                <p:cNvSpPr>
                  <a:spLocks noChangeArrowheads="1"/>
                </p:cNvSpPr>
                <p:nvPr/>
              </p:nvSpPr>
              <p:spPr bwMode="auto">
                <a:xfrm>
                  <a:off x="224" y="41"/>
                  <a:ext cx="44" cy="44"/>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35" name="Oval 127"/>
                <p:cNvSpPr>
                  <a:spLocks noChangeArrowheads="1"/>
                </p:cNvSpPr>
                <p:nvPr/>
              </p:nvSpPr>
              <p:spPr bwMode="auto">
                <a:xfrm>
                  <a:off x="119" y="104"/>
                  <a:ext cx="189" cy="210"/>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36" name="未知"/>
                <p:cNvSpPr/>
                <p:nvPr/>
              </p:nvSpPr>
              <p:spPr bwMode="auto">
                <a:xfrm>
                  <a:off x="162" y="166"/>
                  <a:ext cx="42" cy="4"/>
                </a:xfrm>
                <a:custGeom>
                  <a:avLst/>
                  <a:gdLst>
                    <a:gd name="T0" fmla="*/ 0 w 37"/>
                    <a:gd name="T1" fmla="*/ 0 h 3"/>
                    <a:gd name="T2" fmla="*/ 37 w 37"/>
                    <a:gd name="T3" fmla="*/ 0 h 3"/>
                  </a:gdLst>
                  <a:ahLst/>
                  <a:cxnLst>
                    <a:cxn ang="0">
                      <a:pos x="T0" y="T1"/>
                    </a:cxn>
                    <a:cxn ang="0">
                      <a:pos x="T2" y="T3"/>
                    </a:cxn>
                  </a:cxnLst>
                  <a:rect l="0" t="0" r="r" b="b"/>
                  <a:pathLst>
                    <a:path w="37" h="3">
                      <a:moveTo>
                        <a:pt x="0" y="0"/>
                      </a:moveTo>
                      <a:cubicBezTo>
                        <a:pt x="16" y="1"/>
                        <a:pt x="31" y="3"/>
                        <a:pt x="37" y="0"/>
                      </a:cubicBezTo>
                    </a:path>
                  </a:pathLst>
                </a:custGeom>
                <a:noFill/>
                <a:ln w="31750" cap="flat" cmpd="sng">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37" name="Line 129"/>
                <p:cNvSpPr>
                  <a:spLocks noChangeShapeType="1"/>
                </p:cNvSpPr>
                <p:nvPr/>
              </p:nvSpPr>
              <p:spPr bwMode="auto">
                <a:xfrm flipV="1">
                  <a:off x="245" y="166"/>
                  <a:ext cx="44" cy="22"/>
                </a:xfrm>
                <a:prstGeom prst="line">
                  <a:avLst/>
                </a:prstGeom>
                <a:noFill/>
                <a:ln w="31750">
                  <a:solidFill>
                    <a:srgbClr val="FFFF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538" name="未知"/>
                <p:cNvSpPr/>
                <p:nvPr/>
              </p:nvSpPr>
              <p:spPr bwMode="auto">
                <a:xfrm>
                  <a:off x="162" y="229"/>
                  <a:ext cx="106" cy="43"/>
                </a:xfrm>
                <a:custGeom>
                  <a:avLst/>
                  <a:gdLst>
                    <a:gd name="T0" fmla="*/ 0 w 91"/>
                    <a:gd name="T1" fmla="*/ 0 h 37"/>
                    <a:gd name="T2" fmla="*/ 55 w 91"/>
                    <a:gd name="T3" fmla="*/ 37 h 37"/>
                    <a:gd name="T4" fmla="*/ 91 w 91"/>
                    <a:gd name="T5" fmla="*/ 0 h 37"/>
                  </a:gdLst>
                  <a:ahLst/>
                  <a:cxnLst>
                    <a:cxn ang="0">
                      <a:pos x="T0" y="T1"/>
                    </a:cxn>
                    <a:cxn ang="0">
                      <a:pos x="T2" y="T3"/>
                    </a:cxn>
                    <a:cxn ang="0">
                      <a:pos x="T4" y="T5"/>
                    </a:cxn>
                  </a:cxnLst>
                  <a:rect l="0" t="0" r="r" b="b"/>
                  <a:pathLst>
                    <a:path w="91" h="37">
                      <a:moveTo>
                        <a:pt x="0" y="0"/>
                      </a:moveTo>
                      <a:cubicBezTo>
                        <a:pt x="20" y="18"/>
                        <a:pt x="39" y="37"/>
                        <a:pt x="55" y="37"/>
                      </a:cubicBezTo>
                      <a:cubicBezTo>
                        <a:pt x="70" y="37"/>
                        <a:pt x="80" y="18"/>
                        <a:pt x="91" y="0"/>
                      </a:cubicBezTo>
                    </a:path>
                  </a:pathLst>
                </a:custGeom>
                <a:noFill/>
                <a:ln w="31750" cap="flat" cmpd="sng">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39" name="Oval 131"/>
                <p:cNvSpPr>
                  <a:spLocks noChangeArrowheads="1"/>
                </p:cNvSpPr>
                <p:nvPr/>
              </p:nvSpPr>
              <p:spPr bwMode="auto">
                <a:xfrm>
                  <a:off x="308" y="252"/>
                  <a:ext cx="63" cy="41"/>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40" name="Oval 132"/>
                <p:cNvSpPr>
                  <a:spLocks noChangeArrowheads="1"/>
                </p:cNvSpPr>
                <p:nvPr/>
              </p:nvSpPr>
              <p:spPr bwMode="auto">
                <a:xfrm>
                  <a:off x="98" y="293"/>
                  <a:ext cx="42" cy="64"/>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41" name="Oval 133"/>
                <p:cNvSpPr>
                  <a:spLocks noChangeArrowheads="1"/>
                </p:cNvSpPr>
                <p:nvPr/>
              </p:nvSpPr>
              <p:spPr bwMode="auto">
                <a:xfrm>
                  <a:off x="183" y="334"/>
                  <a:ext cx="41"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42" name="Oval 134"/>
                <p:cNvSpPr>
                  <a:spLocks noChangeArrowheads="1"/>
                </p:cNvSpPr>
                <p:nvPr/>
              </p:nvSpPr>
              <p:spPr bwMode="auto">
                <a:xfrm>
                  <a:off x="266" y="314"/>
                  <a:ext cx="42"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43" name="Oval 135"/>
                <p:cNvSpPr>
                  <a:spLocks noChangeArrowheads="1"/>
                </p:cNvSpPr>
                <p:nvPr/>
              </p:nvSpPr>
              <p:spPr bwMode="auto">
                <a:xfrm>
                  <a:off x="56" y="232"/>
                  <a:ext cx="42"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44" name="Oval 136"/>
                <p:cNvSpPr>
                  <a:spLocks noChangeArrowheads="1"/>
                </p:cNvSpPr>
                <p:nvPr/>
              </p:nvSpPr>
              <p:spPr bwMode="auto">
                <a:xfrm>
                  <a:off x="56" y="166"/>
                  <a:ext cx="42"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45" name="Oval 137"/>
                <p:cNvSpPr>
                  <a:spLocks noChangeArrowheads="1"/>
                </p:cNvSpPr>
                <p:nvPr/>
              </p:nvSpPr>
              <p:spPr bwMode="auto">
                <a:xfrm>
                  <a:off x="77" y="85"/>
                  <a:ext cx="42" cy="39"/>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46" name="Oval 138"/>
                <p:cNvSpPr>
                  <a:spLocks noChangeArrowheads="1"/>
                </p:cNvSpPr>
                <p:nvPr/>
              </p:nvSpPr>
              <p:spPr bwMode="auto">
                <a:xfrm>
                  <a:off x="140" y="41"/>
                  <a:ext cx="43" cy="44"/>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47" name="Oval 139"/>
                <p:cNvSpPr>
                  <a:spLocks noChangeArrowheads="1"/>
                </p:cNvSpPr>
                <p:nvPr/>
              </p:nvSpPr>
              <p:spPr bwMode="auto">
                <a:xfrm>
                  <a:off x="346" y="166"/>
                  <a:ext cx="41" cy="43"/>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48" name="Oval 140"/>
                <p:cNvSpPr>
                  <a:spLocks noChangeArrowheads="1"/>
                </p:cNvSpPr>
                <p:nvPr/>
              </p:nvSpPr>
              <p:spPr bwMode="auto">
                <a:xfrm>
                  <a:off x="303" y="87"/>
                  <a:ext cx="43" cy="42"/>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549" name="Oval 141"/>
                <p:cNvSpPr>
                  <a:spLocks noChangeArrowheads="1"/>
                </p:cNvSpPr>
                <p:nvPr/>
              </p:nvSpPr>
              <p:spPr bwMode="auto">
                <a:xfrm>
                  <a:off x="224" y="41"/>
                  <a:ext cx="44" cy="44"/>
                </a:xfrm>
                <a:prstGeom prst="ellipse">
                  <a:avLst/>
                </a:prstGeom>
                <a:noFill/>
                <a:ln w="31750" cap="rnd">
                  <a:solidFill>
                    <a:srgbClr val="FFFFF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sp>
          <p:nvSpPr>
            <p:cNvPr id="17550" name="WordArt 142"/>
            <p:cNvSpPr>
              <a:spLocks noChangeArrowheads="1" noChangeShapeType="1"/>
            </p:cNvSpPr>
            <p:nvPr/>
          </p:nvSpPr>
          <p:spPr bwMode="auto">
            <a:xfrm>
              <a:off x="579" y="0"/>
              <a:ext cx="2340" cy="384"/>
            </a:xfrm>
            <a:prstGeom prst="rect">
              <a:avLst/>
            </a:prstGeom>
          </p:spPr>
          <p:txBody>
            <a:bodyPr wrap="none" fromWordArt="1">
              <a:prstTxWarp prst="textPlain">
                <a:avLst>
                  <a:gd name="adj" fmla="val 50000"/>
                </a:avLst>
              </a:prstTxWarp>
            </a:bodyPr>
            <a:lstStyle/>
            <a:p>
              <a:pPr algn="ctr"/>
              <a:r>
                <a:rPr lang="zh-CN" altLang="en-US" sz="4800" b="1" kern="10" dirty="0">
                  <a:ln w="12700" cap="rnd">
                    <a:solidFill>
                      <a:srgbClr val="000000"/>
                    </a:solidFill>
                    <a:prstDash val="sysDot"/>
                    <a:round/>
                  </a:ln>
                  <a:solidFill>
                    <a:srgbClr val="FF0000"/>
                  </a:solidFill>
                  <a:effectLst>
                    <a:outerShdw dist="45791" dir="2021404" algn="ctr" rotWithShape="0">
                      <a:srgbClr val="808080"/>
                    </a:outerShdw>
                  </a:effectLst>
                  <a:latin typeface="隶书" panose="02010509060101010101" charset="-122"/>
                  <a:ea typeface="隶书" panose="02010509060101010101" charset="-122"/>
                </a:rPr>
                <a:t>合作探究</a:t>
              </a:r>
              <a:r>
                <a:rPr lang="en-US" altLang="zh-CN" sz="4800" b="1" kern="10" dirty="0">
                  <a:ln w="12700" cap="rnd">
                    <a:solidFill>
                      <a:srgbClr val="000000"/>
                    </a:solidFill>
                    <a:prstDash val="sysDot"/>
                    <a:round/>
                  </a:ln>
                  <a:solidFill>
                    <a:srgbClr val="FF0000"/>
                  </a:solidFill>
                  <a:effectLst>
                    <a:outerShdw dist="45791" dir="2021404" algn="ctr" rotWithShape="0">
                      <a:srgbClr val="808080"/>
                    </a:outerShdw>
                  </a:effectLst>
                  <a:latin typeface="隶书" panose="02010509060101010101" charset="-122"/>
                  <a:ea typeface="隶书" panose="02010509060101010101" charset="-122"/>
                </a:rPr>
                <a:t>1</a:t>
              </a:r>
              <a:endParaRPr lang="zh-CN" altLang="en-US" sz="4800" b="1" kern="10" dirty="0">
                <a:ln w="12700" cap="rnd">
                  <a:solidFill>
                    <a:srgbClr val="000000"/>
                  </a:solidFill>
                  <a:prstDash val="sysDot"/>
                  <a:round/>
                </a:ln>
                <a:solidFill>
                  <a:srgbClr val="FF0000"/>
                </a:solidFill>
                <a:effectLst>
                  <a:outerShdw dist="45791" dir="2021404" algn="ctr" rotWithShape="0">
                    <a:srgbClr val="808080"/>
                  </a:outerShdw>
                </a:effectLst>
                <a:latin typeface="隶书" panose="02010509060101010101" charset="-122"/>
                <a:ea typeface="隶书" panose="02010509060101010101" charset="-122"/>
              </a:endParaRPr>
            </a:p>
          </p:txBody>
        </p:sp>
      </p:grpSp>
      <p:sp>
        <p:nvSpPr>
          <p:cNvPr id="17551" name="Text Box 143"/>
          <p:cNvSpPr txBox="1">
            <a:spLocks noChangeArrowheads="1"/>
          </p:cNvSpPr>
          <p:nvPr/>
        </p:nvSpPr>
        <p:spPr bwMode="auto">
          <a:xfrm>
            <a:off x="1049778" y="3165565"/>
            <a:ext cx="7327900" cy="579438"/>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3200" dirty="0">
                <a:solidFill>
                  <a:srgbClr val="E60000"/>
                </a:solidFill>
                <a:latin typeface="Times New Roman" panose="02020603050405020304" pitchFamily="18" charset="0"/>
                <a:sym typeface="Arial" panose="020B0604020202020204" pitchFamily="34" charset="0"/>
              </a:rPr>
              <a:t>坐标轴上的点属于那个象限吗？</a:t>
            </a:r>
          </a:p>
        </p:txBody>
      </p:sp>
      <p:sp>
        <p:nvSpPr>
          <p:cNvPr id="17552" name="Text Box 144"/>
          <p:cNvSpPr txBox="1">
            <a:spLocks noChangeArrowheads="1"/>
          </p:cNvSpPr>
          <p:nvPr/>
        </p:nvSpPr>
        <p:spPr bwMode="auto">
          <a:xfrm>
            <a:off x="1059303" y="2111465"/>
            <a:ext cx="5978525" cy="5794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3200" dirty="0">
                <a:solidFill>
                  <a:srgbClr val="E60000"/>
                </a:solidFill>
                <a:latin typeface="Times New Roman" panose="02020603050405020304" pitchFamily="18" charset="0"/>
                <a:sym typeface="Arial" panose="020B0604020202020204" pitchFamily="34" charset="0"/>
              </a:rPr>
              <a:t>坐标轴上点的坐标有什么特点？</a:t>
            </a:r>
          </a:p>
        </p:txBody>
      </p:sp>
    </p:spTree>
  </p:cSld>
  <p:clrMapOvr>
    <a:masterClrMapping/>
  </p:clrMapOvr>
  <p:transition spd="med">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552"/>
                                        </p:tgtEl>
                                        <p:attrNameLst>
                                          <p:attrName>style.visibility</p:attrName>
                                        </p:attrNameLst>
                                      </p:cBhvr>
                                      <p:to>
                                        <p:strVal val="visible"/>
                                      </p:to>
                                    </p:set>
                                    <p:animEffect transition="in" filter="blinds(horizontal)">
                                      <p:cBhvr>
                                        <p:cTn id="7" dur="500"/>
                                        <p:tgtEl>
                                          <p:spTgt spid="1755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iterate type="lt">
                                    <p:tmPct val="100000"/>
                                  </p:iterate>
                                  <p:childTnLst>
                                    <p:set>
                                      <p:cBhvr>
                                        <p:cTn id="11" dur="1" fill="hold">
                                          <p:stCondLst>
                                            <p:cond delay="0"/>
                                          </p:stCondLst>
                                        </p:cTn>
                                        <p:tgtEl>
                                          <p:spTgt spid="17551"/>
                                        </p:tgtEl>
                                        <p:attrNameLst>
                                          <p:attrName>style.visibility</p:attrName>
                                        </p:attrNameLst>
                                      </p:cBhvr>
                                      <p:to>
                                        <p:strVal val="visible"/>
                                      </p:to>
                                    </p:set>
                                    <p:anim calcmode="lin" valueType="num">
                                      <p:cBhvr>
                                        <p:cTn id="12" dur="75" fill="hold"/>
                                        <p:tgtEl>
                                          <p:spTgt spid="17551"/>
                                        </p:tgtEl>
                                        <p:attrNameLst>
                                          <p:attrName>ppt_x</p:attrName>
                                        </p:attrNameLst>
                                      </p:cBhvr>
                                      <p:tavLst>
                                        <p:tav tm="0">
                                          <p:val>
                                            <p:strVal val="#ppt_x-#ppt_w/2"/>
                                          </p:val>
                                        </p:tav>
                                        <p:tav tm="100000">
                                          <p:val>
                                            <p:strVal val="#ppt_x"/>
                                          </p:val>
                                        </p:tav>
                                      </p:tavLst>
                                    </p:anim>
                                    <p:anim calcmode="lin" valueType="num">
                                      <p:cBhvr>
                                        <p:cTn id="13" dur="75" fill="hold"/>
                                        <p:tgtEl>
                                          <p:spTgt spid="17551"/>
                                        </p:tgtEl>
                                        <p:attrNameLst>
                                          <p:attrName>ppt_y</p:attrName>
                                        </p:attrNameLst>
                                      </p:cBhvr>
                                      <p:tavLst>
                                        <p:tav tm="0">
                                          <p:val>
                                            <p:strVal val="#ppt_y"/>
                                          </p:val>
                                        </p:tav>
                                        <p:tav tm="100000">
                                          <p:val>
                                            <p:strVal val="#ppt_y"/>
                                          </p:val>
                                        </p:tav>
                                      </p:tavLst>
                                    </p:anim>
                                    <p:anim calcmode="lin" valueType="num">
                                      <p:cBhvr>
                                        <p:cTn id="14" dur="75" fill="hold"/>
                                        <p:tgtEl>
                                          <p:spTgt spid="17551"/>
                                        </p:tgtEl>
                                        <p:attrNameLst>
                                          <p:attrName>ppt_w</p:attrName>
                                        </p:attrNameLst>
                                      </p:cBhvr>
                                      <p:tavLst>
                                        <p:tav tm="0">
                                          <p:val>
                                            <p:fltVal val="0"/>
                                          </p:val>
                                        </p:tav>
                                        <p:tav tm="100000">
                                          <p:val>
                                            <p:strVal val="#ppt_w"/>
                                          </p:val>
                                        </p:tav>
                                      </p:tavLst>
                                    </p:anim>
                                    <p:anim calcmode="lin" valueType="num">
                                      <p:cBhvr>
                                        <p:cTn id="15" dur="75" fill="hold"/>
                                        <p:tgtEl>
                                          <p:spTgt spid="17551"/>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7410"/>
                                        </p:tgtEl>
                                        <p:attrNameLst>
                                          <p:attrName>style.visibility</p:attrName>
                                        </p:attrNameLst>
                                      </p:cBhvr>
                                      <p:to>
                                        <p:strVal val="visible"/>
                                      </p:to>
                                    </p:set>
                                    <p:animEffect transition="in" filter="wipe(down)">
                                      <p:cBhvr>
                                        <p:cTn id="20"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ldLvl="0" autoUpdateAnimBg="0"/>
      <p:bldP spid="17551" grpId="0" autoUpdateAnimBg="0"/>
      <p:bldP spid="17552" grpId="0" bldLvl="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8938" y="2611438"/>
            <a:ext cx="7118350" cy="782637"/>
          </a:xfrm>
          <a:solidFill>
            <a:srgbClr val="FFFFCC"/>
          </a:solidFill>
          <a:ln>
            <a:solidFill>
              <a:srgbClr val="FFFFCC"/>
            </a:solidFill>
            <a:miter lim="800000"/>
          </a:ln>
        </p:spPr>
        <p:txBody>
          <a:bodyPr/>
          <a:lstStyle/>
          <a:p>
            <a:r>
              <a:rPr lang="zh-CN" altLang="en-US" dirty="0"/>
              <a:t>几个象限内点的特点</a:t>
            </a:r>
          </a:p>
        </p:txBody>
      </p:sp>
      <p:sp>
        <p:nvSpPr>
          <p:cNvPr id="18435" name="Rectangle 3"/>
          <p:cNvSpPr>
            <a:spLocks noGrp="1" noChangeArrowheads="1"/>
          </p:cNvSpPr>
          <p:nvPr>
            <p:ph type="body" idx="1"/>
          </p:nvPr>
        </p:nvSpPr>
        <p:spPr>
          <a:xfrm>
            <a:off x="593725" y="3602038"/>
            <a:ext cx="7772400" cy="4114800"/>
          </a:xfrm>
        </p:spPr>
        <p:txBody>
          <a:bodyPr/>
          <a:lstStyle/>
          <a:p>
            <a:r>
              <a:rPr lang="zh-CN" altLang="en-US" dirty="0">
                <a:ea typeface="隶书" panose="02010509060101010101" charset="-122"/>
              </a:rPr>
              <a:t>第一象限</a:t>
            </a:r>
            <a:r>
              <a:rPr lang="zh-CN" altLang="en-US" dirty="0">
                <a:ea typeface="隶书" panose="02010509060101010101" charset="-122"/>
                <a:sym typeface="Wingdings" panose="05000000000000000000" pitchFamily="2" charset="2"/>
              </a:rPr>
              <a:t>：（</a:t>
            </a:r>
            <a:r>
              <a:rPr lang="en-US" dirty="0">
                <a:ea typeface="隶书" panose="02010509060101010101" charset="-122"/>
                <a:sym typeface="Wingdings" panose="05000000000000000000" pitchFamily="2" charset="2"/>
              </a:rPr>
              <a:t>+</a:t>
            </a:r>
            <a:r>
              <a:rPr lang="zh-CN" altLang="en-US" dirty="0">
                <a:ea typeface="隶书" panose="02010509060101010101" charset="-122"/>
                <a:sym typeface="Wingdings" panose="05000000000000000000" pitchFamily="2" charset="2"/>
              </a:rPr>
              <a:t>，</a:t>
            </a:r>
            <a:r>
              <a:rPr lang="en-US" dirty="0">
                <a:ea typeface="隶书" panose="02010509060101010101" charset="-122"/>
                <a:sym typeface="Wingdings" panose="05000000000000000000" pitchFamily="2" charset="2"/>
              </a:rPr>
              <a:t>+</a:t>
            </a:r>
            <a:r>
              <a:rPr lang="zh-CN" altLang="en-US" dirty="0">
                <a:ea typeface="隶书" panose="02010509060101010101" charset="-122"/>
                <a:sym typeface="Wingdings" panose="05000000000000000000" pitchFamily="2" charset="2"/>
              </a:rPr>
              <a:t>）</a:t>
            </a:r>
          </a:p>
          <a:p>
            <a:r>
              <a:rPr lang="zh-CN" altLang="en-US" dirty="0">
                <a:ea typeface="隶书" panose="02010509060101010101" charset="-122"/>
              </a:rPr>
              <a:t>第二象限</a:t>
            </a:r>
            <a:r>
              <a:rPr lang="zh-CN" altLang="en-US" dirty="0">
                <a:ea typeface="隶书" panose="02010509060101010101" charset="-122"/>
                <a:sym typeface="Wingdings" panose="05000000000000000000" pitchFamily="2" charset="2"/>
              </a:rPr>
              <a:t>：（</a:t>
            </a:r>
            <a:r>
              <a:rPr lang="en-US" dirty="0">
                <a:ea typeface="隶书" panose="02010509060101010101" charset="-122"/>
                <a:sym typeface="Wingdings" panose="05000000000000000000" pitchFamily="2" charset="2"/>
              </a:rPr>
              <a:t>-</a:t>
            </a:r>
            <a:r>
              <a:rPr lang="zh-CN" altLang="en-US" dirty="0">
                <a:ea typeface="隶书" panose="02010509060101010101" charset="-122"/>
                <a:sym typeface="Wingdings" panose="05000000000000000000" pitchFamily="2" charset="2"/>
              </a:rPr>
              <a:t>，</a:t>
            </a:r>
            <a:r>
              <a:rPr lang="en-US" dirty="0">
                <a:ea typeface="隶书" panose="02010509060101010101" charset="-122"/>
                <a:sym typeface="Wingdings" panose="05000000000000000000" pitchFamily="2" charset="2"/>
              </a:rPr>
              <a:t>+</a:t>
            </a:r>
            <a:r>
              <a:rPr lang="zh-CN" altLang="en-US" dirty="0">
                <a:ea typeface="隶书" panose="02010509060101010101" charset="-122"/>
                <a:sym typeface="Wingdings" panose="05000000000000000000" pitchFamily="2" charset="2"/>
              </a:rPr>
              <a:t>）</a:t>
            </a:r>
          </a:p>
          <a:p>
            <a:r>
              <a:rPr lang="zh-CN" altLang="en-US" dirty="0">
                <a:ea typeface="隶书" panose="02010509060101010101" charset="-122"/>
                <a:sym typeface="Wingdings" panose="05000000000000000000" pitchFamily="2" charset="2"/>
              </a:rPr>
              <a:t>第三象限：（</a:t>
            </a:r>
            <a:r>
              <a:rPr lang="en-US" dirty="0">
                <a:ea typeface="隶书" panose="02010509060101010101" charset="-122"/>
                <a:sym typeface="Wingdings" panose="05000000000000000000" pitchFamily="2" charset="2"/>
              </a:rPr>
              <a:t>-</a:t>
            </a:r>
            <a:r>
              <a:rPr lang="zh-CN" altLang="en-US" dirty="0">
                <a:ea typeface="隶书" panose="02010509060101010101" charset="-122"/>
                <a:sym typeface="Wingdings" panose="05000000000000000000" pitchFamily="2" charset="2"/>
              </a:rPr>
              <a:t>，</a:t>
            </a:r>
            <a:r>
              <a:rPr lang="en-US" dirty="0">
                <a:ea typeface="隶书" panose="02010509060101010101" charset="-122"/>
                <a:sym typeface="Wingdings" panose="05000000000000000000" pitchFamily="2" charset="2"/>
              </a:rPr>
              <a:t>-</a:t>
            </a:r>
            <a:r>
              <a:rPr lang="zh-CN" altLang="en-US" dirty="0">
                <a:ea typeface="隶书" panose="02010509060101010101" charset="-122"/>
                <a:sym typeface="Wingdings" panose="05000000000000000000" pitchFamily="2" charset="2"/>
              </a:rPr>
              <a:t>）</a:t>
            </a:r>
          </a:p>
          <a:p>
            <a:r>
              <a:rPr lang="zh-CN" altLang="en-US" dirty="0">
                <a:ea typeface="隶书" panose="02010509060101010101" charset="-122"/>
                <a:sym typeface="Wingdings" panose="05000000000000000000" pitchFamily="2" charset="2"/>
              </a:rPr>
              <a:t>第四象限：（</a:t>
            </a:r>
            <a:r>
              <a:rPr lang="en-US" dirty="0">
                <a:ea typeface="隶书" panose="02010509060101010101" charset="-122"/>
                <a:sym typeface="Wingdings" panose="05000000000000000000" pitchFamily="2" charset="2"/>
              </a:rPr>
              <a:t>+</a:t>
            </a:r>
            <a:r>
              <a:rPr lang="zh-CN" altLang="en-US" dirty="0">
                <a:ea typeface="隶书" panose="02010509060101010101" charset="-122"/>
                <a:sym typeface="Wingdings" panose="05000000000000000000" pitchFamily="2" charset="2"/>
              </a:rPr>
              <a:t>，</a:t>
            </a:r>
            <a:r>
              <a:rPr lang="en-US" dirty="0">
                <a:ea typeface="隶书" panose="02010509060101010101" charset="-122"/>
                <a:sym typeface="Wingdings" panose="05000000000000000000" pitchFamily="2" charset="2"/>
              </a:rPr>
              <a:t>-</a:t>
            </a:r>
            <a:r>
              <a:rPr lang="zh-CN" altLang="en-US" dirty="0">
                <a:ea typeface="隶书" panose="02010509060101010101" charset="-122"/>
                <a:sym typeface="Wingdings" panose="05000000000000000000" pitchFamily="2" charset="2"/>
              </a:rPr>
              <a:t>）</a:t>
            </a:r>
          </a:p>
        </p:txBody>
      </p:sp>
      <p:sp>
        <p:nvSpPr>
          <p:cNvPr id="18436" name="Text Box 4"/>
          <p:cNvSpPr txBox="1">
            <a:spLocks noChangeArrowheads="1"/>
          </p:cNvSpPr>
          <p:nvPr/>
        </p:nvSpPr>
        <p:spPr bwMode="auto">
          <a:xfrm>
            <a:off x="517525" y="1760538"/>
            <a:ext cx="7327900" cy="579437"/>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3200" b="1" dirty="0">
                <a:solidFill>
                  <a:srgbClr val="FF0000"/>
                </a:solidFill>
                <a:latin typeface="黑体" panose="02010609060101010101" pitchFamily="49" charset="-122"/>
                <a:ea typeface="黑体" panose="02010609060101010101" pitchFamily="49" charset="-122"/>
              </a:rPr>
              <a:t>坐标轴上的点不属于任何象限。</a:t>
            </a:r>
          </a:p>
        </p:txBody>
      </p:sp>
      <p:sp>
        <p:nvSpPr>
          <p:cNvPr id="18437" name="Text Box 5"/>
          <p:cNvSpPr txBox="1">
            <a:spLocks noChangeArrowheads="1"/>
          </p:cNvSpPr>
          <p:nvPr/>
        </p:nvSpPr>
        <p:spPr bwMode="auto">
          <a:xfrm>
            <a:off x="592138" y="788988"/>
            <a:ext cx="83105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200" b="1" dirty="0">
                <a:solidFill>
                  <a:srgbClr val="FF0000"/>
                </a:solidFill>
                <a:latin typeface="黑体" panose="02010609060101010101" pitchFamily="49" charset="-122"/>
                <a:ea typeface="黑体" panose="02010609060101010101" pitchFamily="49" charset="-122"/>
                <a:sym typeface="Arial" panose="020B0604020202020204" pitchFamily="34" charset="0"/>
              </a:rPr>
              <a:t>x轴上点的纵坐标为0，y轴上点的横坐标为0。</a:t>
            </a:r>
          </a:p>
        </p:txBody>
      </p:sp>
    </p:spTree>
  </p:cSld>
  <p:clrMapOvr>
    <a:masterClrMapping/>
  </p:clrMapOvr>
  <p:transition spd="med">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checkerboard(across)">
                                      <p:cBhvr>
                                        <p:cTn id="7" dur="500"/>
                                        <p:tgtEl>
                                          <p:spTgt spid="18434"/>
                                        </p:tgtEl>
                                      </p:cBhvr>
                                    </p:animEffect>
                                  </p:childTnLst>
                                  <p:subTnLst>
                                    <p:audio>
                                      <p:cMediaNode>
                                        <p:cTn display="0" masterRel="sameClick">
                                          <p:stCondLst>
                                            <p:cond evt="begin" delay="0">
                                              <p:tn val="5"/>
                                            </p:cond>
                                          </p:stCondLst>
                                          <p:endCondLst>
                                            <p:cond evt="onStopAudio" delay="0">
                                              <p:tgtEl>
                                                <p:sldTgt/>
                                              </p:tgtEl>
                                            </p:cond>
                                          </p:endCondLst>
                                        </p:cTn>
                                        <p:tgtEl>
                                          <p:sndTgt r:embed="rId3" name="explode.wav"/>
                                        </p:tgtEl>
                                      </p:cMediaNode>
                                    </p:audio>
                                  </p:subTnLst>
                                </p:cTn>
                              </p:par>
                              <p:par>
                                <p:cTn id="8" presetID="2" presetClass="entr" presetSubtype="4" fill="hold" nodeType="withEffect">
                                  <p:stCondLst>
                                    <p:cond delay="2500"/>
                                  </p:stCondLst>
                                  <p:childTnLst>
                                    <p:set>
                                      <p:cBhvr>
                                        <p:cTn id="9" dur="1" fill="hold">
                                          <p:stCondLst>
                                            <p:cond delay="0"/>
                                          </p:stCondLst>
                                        </p:cTn>
                                        <p:tgtEl>
                                          <p:spTgt spid="18435">
                                            <p:txEl>
                                              <p:pRg st="0" end="0"/>
                                            </p:txEl>
                                          </p:spTgt>
                                        </p:tgtEl>
                                        <p:attrNameLst>
                                          <p:attrName>style.visibility</p:attrName>
                                        </p:attrNameLst>
                                      </p:cBhvr>
                                      <p:to>
                                        <p:strVal val="visible"/>
                                      </p:to>
                                    </p:set>
                                    <p:anim calcmode="lin" valueType="num">
                                      <p:cBhvr additive="base">
                                        <p:cTn id="10" dur="2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11" dur="2000" fill="hold"/>
                                        <p:tgtEl>
                                          <p:spTgt spid="18435">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
                                            </p:cond>
                                          </p:stCondLst>
                                          <p:endCondLst>
                                            <p:cond evt="onStopAudio" delay="0">
                                              <p:tgtEl>
                                                <p:sldTgt/>
                                              </p:tgtEl>
                                            </p:cond>
                                          </p:endCondLst>
                                        </p:cTn>
                                        <p:tgtEl>
                                          <p:sndTgt r:embed="rId4" name="hammer.wav"/>
                                        </p:tgtEl>
                                      </p:cMediaNode>
                                    </p:audio>
                                  </p:subTnLst>
                                </p:cTn>
                              </p:par>
                            </p:childTnLst>
                          </p:cTn>
                        </p:par>
                      </p:childTnLst>
                    </p:cTn>
                  </p:par>
                  <p:par>
                    <p:cTn id="12" fill="hold">
                      <p:stCondLst>
                        <p:cond delay="indefinite"/>
                      </p:stCondLst>
                      <p:childTnLst>
                        <p:par>
                          <p:cTn id="13" fill="hold">
                            <p:stCondLst>
                              <p:cond delay="0"/>
                            </p:stCondLst>
                            <p:childTnLst>
                              <p:par>
                                <p:cTn id="14" presetID="16" presetClass="entr" presetSubtype="26" fill="hold" nodeType="clickEffect">
                                  <p:stCondLst>
                                    <p:cond delay="2000"/>
                                  </p:stCondLst>
                                  <p:childTnLst>
                                    <p:set>
                                      <p:cBhvr>
                                        <p:cTn id="15" dur="1" fill="hold">
                                          <p:stCondLst>
                                            <p:cond delay="0"/>
                                          </p:stCondLst>
                                        </p:cTn>
                                        <p:tgtEl>
                                          <p:spTgt spid="18435">
                                            <p:txEl>
                                              <p:pRg st="1" end="1"/>
                                            </p:txEl>
                                          </p:spTgt>
                                        </p:tgtEl>
                                        <p:attrNameLst>
                                          <p:attrName>style.visibility</p:attrName>
                                        </p:attrNameLst>
                                      </p:cBhvr>
                                      <p:to>
                                        <p:strVal val="visible"/>
                                      </p:to>
                                    </p:set>
                                    <p:animEffect transition="in" filter="barn(inHorizontal)">
                                      <p:cBhvr>
                                        <p:cTn id="16" dur="2000"/>
                                        <p:tgtEl>
                                          <p:spTgt spid="18435">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5" name="voltage.wav"/>
                                        </p:tgtEl>
                                      </p:cMediaNode>
                                    </p:audio>
                                  </p:sub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200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21" dur="2000"/>
                                        <p:tgtEl>
                                          <p:spTgt spid="18435">
                                            <p:txEl>
                                              <p:pRg st="2" end="2"/>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6" name="wind.wav"/>
                                        </p:tgtEl>
                                      </p:cMediaNode>
                                    </p:audio>
                                  </p:subTnLst>
                                </p:cTn>
                              </p:par>
                            </p:childTnLst>
                          </p:cTn>
                        </p:par>
                      </p:childTnLst>
                    </p:cTn>
                  </p:par>
                  <p:par>
                    <p:cTn id="22" fill="hold">
                      <p:stCondLst>
                        <p:cond delay="indefinite"/>
                      </p:stCondLst>
                      <p:childTnLst>
                        <p:par>
                          <p:cTn id="23" fill="hold">
                            <p:stCondLst>
                              <p:cond delay="0"/>
                            </p:stCondLst>
                            <p:childTnLst>
                              <p:par>
                                <p:cTn id="24" presetID="8" presetClass="entr" presetSubtype="16" fill="hold" nodeType="clickEffect">
                                  <p:stCondLst>
                                    <p:cond delay="2000"/>
                                  </p:stCondLst>
                                  <p:childTnLst>
                                    <p:set>
                                      <p:cBhvr>
                                        <p:cTn id="25" dur="1" fill="hold">
                                          <p:stCondLst>
                                            <p:cond delay="0"/>
                                          </p:stCondLst>
                                        </p:cTn>
                                        <p:tgtEl>
                                          <p:spTgt spid="18435">
                                            <p:txEl>
                                              <p:pRg st="3" end="3"/>
                                            </p:txEl>
                                          </p:spTgt>
                                        </p:tgtEl>
                                        <p:attrNameLst>
                                          <p:attrName>style.visibility</p:attrName>
                                        </p:attrNameLst>
                                      </p:cBhvr>
                                      <p:to>
                                        <p:strVal val="visible"/>
                                      </p:to>
                                    </p:set>
                                    <p:animEffect transition="in" filter="diamond(in)">
                                      <p:cBhvr>
                                        <p:cTn id="26" dur="2000"/>
                                        <p:tgtEl>
                                          <p:spTgt spid="18435">
                                            <p:txEl>
                                              <p:pRg st="3" end="3"/>
                                            </p:txEl>
                                          </p:spTgt>
                                        </p:tgtEl>
                                      </p:cBhvr>
                                    </p:animEffect>
                                  </p:childTnLst>
                                  <p:subTnLst>
                                    <p:audio>
                                      <p:cMediaNode>
                                        <p:cTn display="0" masterRel="sameClick">
                                          <p:stCondLst>
                                            <p:cond evt="begin" delay="0">
                                              <p:tn val="24"/>
                                            </p:cond>
                                          </p:stCondLst>
                                          <p:endCondLst>
                                            <p:cond evt="onStopAudio" delay="0">
                                              <p:tgtEl>
                                                <p:sldTgt/>
                                              </p:tgtEl>
                                            </p:cond>
                                          </p:endCondLst>
                                        </p:cTn>
                                        <p:tgtEl>
                                          <p:sndTgt r:embed="rId7" name="push.wav"/>
                                        </p:tgtEl>
                                      </p:cMediaNode>
                                    </p:audio>
                                  </p:sub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iterate type="lt">
                                    <p:tmPct val="100000"/>
                                  </p:iterate>
                                  <p:childTnLst>
                                    <p:set>
                                      <p:cBhvr>
                                        <p:cTn id="30" dur="1" fill="hold">
                                          <p:stCondLst>
                                            <p:cond delay="0"/>
                                          </p:stCondLst>
                                        </p:cTn>
                                        <p:tgtEl>
                                          <p:spTgt spid="18436"/>
                                        </p:tgtEl>
                                        <p:attrNameLst>
                                          <p:attrName>style.visibility</p:attrName>
                                        </p:attrNameLst>
                                      </p:cBhvr>
                                      <p:to>
                                        <p:strVal val="visible"/>
                                      </p:to>
                                    </p:set>
                                    <p:anim calcmode="lin" valueType="num">
                                      <p:cBhvr>
                                        <p:cTn id="31" dur="75" fill="hold"/>
                                        <p:tgtEl>
                                          <p:spTgt spid="18436"/>
                                        </p:tgtEl>
                                        <p:attrNameLst>
                                          <p:attrName>ppt_x</p:attrName>
                                        </p:attrNameLst>
                                      </p:cBhvr>
                                      <p:tavLst>
                                        <p:tav tm="0">
                                          <p:val>
                                            <p:strVal val="#ppt_x-#ppt_w/2"/>
                                          </p:val>
                                        </p:tav>
                                        <p:tav tm="100000">
                                          <p:val>
                                            <p:strVal val="#ppt_x"/>
                                          </p:val>
                                        </p:tav>
                                      </p:tavLst>
                                    </p:anim>
                                    <p:anim calcmode="lin" valueType="num">
                                      <p:cBhvr>
                                        <p:cTn id="32" dur="75" fill="hold"/>
                                        <p:tgtEl>
                                          <p:spTgt spid="18436"/>
                                        </p:tgtEl>
                                        <p:attrNameLst>
                                          <p:attrName>ppt_y</p:attrName>
                                        </p:attrNameLst>
                                      </p:cBhvr>
                                      <p:tavLst>
                                        <p:tav tm="0">
                                          <p:val>
                                            <p:strVal val="#ppt_y"/>
                                          </p:val>
                                        </p:tav>
                                        <p:tav tm="100000">
                                          <p:val>
                                            <p:strVal val="#ppt_y"/>
                                          </p:val>
                                        </p:tav>
                                      </p:tavLst>
                                    </p:anim>
                                    <p:anim calcmode="lin" valueType="num">
                                      <p:cBhvr>
                                        <p:cTn id="33" dur="75" fill="hold"/>
                                        <p:tgtEl>
                                          <p:spTgt spid="18436"/>
                                        </p:tgtEl>
                                        <p:attrNameLst>
                                          <p:attrName>ppt_w</p:attrName>
                                        </p:attrNameLst>
                                      </p:cBhvr>
                                      <p:tavLst>
                                        <p:tav tm="0">
                                          <p:val>
                                            <p:fltVal val="0"/>
                                          </p:val>
                                        </p:tav>
                                        <p:tav tm="100000">
                                          <p:val>
                                            <p:strVal val="#ppt_w"/>
                                          </p:val>
                                        </p:tav>
                                      </p:tavLst>
                                    </p:anim>
                                    <p:anim calcmode="lin" valueType="num">
                                      <p:cBhvr>
                                        <p:cTn id="34" dur="75" fill="hold"/>
                                        <p:tgtEl>
                                          <p:spTgt spid="1843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ldLvl="0" animBg="1" autoUpdateAnimBg="0"/>
      <p:bldP spid="1843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130300" y="698500"/>
            <a:ext cx="645318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3600" b="1" dirty="0">
                <a:solidFill>
                  <a:srgbClr val="FF0000"/>
                </a:solidFill>
                <a:latin typeface="Times New Roman" panose="02020603050405020304" pitchFamily="18" charset="0"/>
                <a:ea typeface="华文行楷" panose="02010800040101010101" pitchFamily="2" charset="-122"/>
              </a:rPr>
              <a:t>考考你：</a:t>
            </a:r>
            <a:r>
              <a:rPr lang="en-US" sz="3600" b="1" dirty="0">
                <a:solidFill>
                  <a:srgbClr val="FF0000"/>
                </a:solidFill>
                <a:latin typeface="Times New Roman" panose="02020603050405020304" pitchFamily="18" charset="0"/>
                <a:ea typeface="华文行楷" panose="02010800040101010101" pitchFamily="2" charset="-122"/>
              </a:rPr>
              <a:t>1</a:t>
            </a:r>
            <a:r>
              <a:rPr lang="zh-CN" altLang="en-US" sz="3600" b="1" dirty="0">
                <a:solidFill>
                  <a:srgbClr val="FF0000"/>
                </a:solidFill>
                <a:latin typeface="Times New Roman" panose="02020603050405020304" pitchFamily="18" charset="0"/>
                <a:ea typeface="华文行楷" panose="02010800040101010101" pitchFamily="2" charset="-122"/>
              </a:rPr>
              <a:t>、</a:t>
            </a:r>
            <a:r>
              <a:rPr lang="zh-CN" altLang="en-US" sz="3600" b="1" dirty="0">
                <a:latin typeface="Times New Roman" panose="02020603050405020304" pitchFamily="18" charset="0"/>
              </a:rPr>
              <a:t>请你根据下列各点的坐标判定它们分别在第几象限或在什么坐标轴上？</a:t>
            </a:r>
          </a:p>
        </p:txBody>
      </p:sp>
      <p:sp>
        <p:nvSpPr>
          <p:cNvPr id="19459" name="Text Box 3"/>
          <p:cNvSpPr txBox="1">
            <a:spLocks noChangeArrowheads="1"/>
          </p:cNvSpPr>
          <p:nvPr/>
        </p:nvSpPr>
        <p:spPr bwMode="auto">
          <a:xfrm>
            <a:off x="1044575" y="2463800"/>
            <a:ext cx="7670800" cy="173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3600" b="1" dirty="0">
                <a:latin typeface="Times New Roman" panose="02020603050405020304" pitchFamily="18" charset="0"/>
              </a:rPr>
              <a:t>A</a:t>
            </a:r>
            <a:r>
              <a:rPr lang="zh-CN" altLang="en-US" sz="3600" b="1" dirty="0">
                <a:latin typeface="Times New Roman" panose="02020603050405020304" pitchFamily="18" charset="0"/>
              </a:rPr>
              <a:t>（</a:t>
            </a:r>
            <a:r>
              <a:rPr lang="en-US" sz="3600" b="1" dirty="0">
                <a:latin typeface="Times New Roman" panose="02020603050405020304" pitchFamily="18" charset="0"/>
              </a:rPr>
              <a:t>-5</a:t>
            </a:r>
            <a:r>
              <a:rPr lang="zh-CN" altLang="en-US" sz="3600" b="1" dirty="0">
                <a:latin typeface="Times New Roman" panose="02020603050405020304" pitchFamily="18" charset="0"/>
              </a:rPr>
              <a:t>、</a:t>
            </a:r>
            <a:r>
              <a:rPr lang="en-US" sz="3600" b="1" dirty="0">
                <a:latin typeface="Times New Roman" panose="02020603050405020304" pitchFamily="18" charset="0"/>
              </a:rPr>
              <a:t>2)  B(3</a:t>
            </a:r>
            <a:r>
              <a:rPr lang="zh-CN" altLang="en-US" sz="3600" b="1" dirty="0">
                <a:latin typeface="Times New Roman" panose="02020603050405020304" pitchFamily="18" charset="0"/>
              </a:rPr>
              <a:t>、</a:t>
            </a:r>
            <a:r>
              <a:rPr lang="en-US" sz="3600" b="1" dirty="0">
                <a:latin typeface="Times New Roman" panose="02020603050405020304" pitchFamily="18" charset="0"/>
              </a:rPr>
              <a:t>-2</a:t>
            </a:r>
            <a:r>
              <a:rPr lang="zh-CN" altLang="en-US" sz="3600" b="1" dirty="0">
                <a:latin typeface="Times New Roman" panose="02020603050405020304" pitchFamily="18" charset="0"/>
              </a:rPr>
              <a:t>）</a:t>
            </a:r>
            <a:r>
              <a:rPr lang="en-US" sz="3600" b="1" dirty="0">
                <a:latin typeface="Times New Roman" panose="02020603050405020304" pitchFamily="18" charset="0"/>
              </a:rPr>
              <a:t>C</a:t>
            </a:r>
            <a:r>
              <a:rPr lang="zh-CN" altLang="en-US" sz="3600" b="1" dirty="0">
                <a:latin typeface="Times New Roman" panose="02020603050405020304" pitchFamily="18" charset="0"/>
              </a:rPr>
              <a:t>（</a:t>
            </a:r>
            <a:r>
              <a:rPr lang="en-US" sz="3600" b="1" dirty="0">
                <a:latin typeface="Times New Roman" panose="02020603050405020304" pitchFamily="18" charset="0"/>
              </a:rPr>
              <a:t>0</a:t>
            </a:r>
            <a:r>
              <a:rPr lang="zh-CN" altLang="en-US" sz="3600" b="1" dirty="0">
                <a:latin typeface="Times New Roman" panose="02020603050405020304" pitchFamily="18" charset="0"/>
              </a:rPr>
              <a:t>、</a:t>
            </a:r>
            <a:r>
              <a:rPr lang="en-US" sz="3600" b="1" dirty="0">
                <a:latin typeface="Times New Roman" panose="02020603050405020304" pitchFamily="18" charset="0"/>
              </a:rPr>
              <a:t>4</a:t>
            </a:r>
            <a:r>
              <a:rPr lang="zh-CN" altLang="en-US" sz="3600" b="1" dirty="0">
                <a:latin typeface="Times New Roman" panose="02020603050405020304" pitchFamily="18" charset="0"/>
              </a:rPr>
              <a:t>），</a:t>
            </a:r>
            <a:r>
              <a:rPr lang="en-US" sz="3600" b="1" dirty="0">
                <a:latin typeface="Times New Roman" panose="02020603050405020304" pitchFamily="18" charset="0"/>
              </a:rPr>
              <a:t>D</a:t>
            </a:r>
            <a:r>
              <a:rPr lang="zh-CN" altLang="en-US" sz="3600" b="1" dirty="0">
                <a:latin typeface="Times New Roman" panose="02020603050405020304" pitchFamily="18" charset="0"/>
              </a:rPr>
              <a:t>（</a:t>
            </a:r>
            <a:r>
              <a:rPr lang="en-US" sz="3600" b="1" dirty="0">
                <a:latin typeface="Times New Roman" panose="02020603050405020304" pitchFamily="18" charset="0"/>
              </a:rPr>
              <a:t>-6</a:t>
            </a:r>
            <a:r>
              <a:rPr lang="zh-CN" altLang="en-US" sz="3600" b="1" dirty="0">
                <a:latin typeface="Times New Roman" panose="02020603050405020304" pitchFamily="18" charset="0"/>
              </a:rPr>
              <a:t>、</a:t>
            </a:r>
            <a:r>
              <a:rPr lang="en-US" sz="3600" b="1" dirty="0">
                <a:latin typeface="Times New Roman" panose="02020603050405020304" pitchFamily="18" charset="0"/>
              </a:rPr>
              <a:t>0</a:t>
            </a:r>
            <a:r>
              <a:rPr lang="zh-CN" altLang="en-US" sz="3600" b="1" dirty="0">
                <a:latin typeface="Times New Roman" panose="02020603050405020304" pitchFamily="18" charset="0"/>
              </a:rPr>
              <a:t>）</a:t>
            </a:r>
            <a:r>
              <a:rPr lang="en-US" sz="3600" b="1" dirty="0">
                <a:latin typeface="Times New Roman" panose="02020603050405020304" pitchFamily="18" charset="0"/>
              </a:rPr>
              <a:t>E</a:t>
            </a:r>
            <a:r>
              <a:rPr lang="zh-CN" altLang="en-US" sz="3600" b="1" dirty="0">
                <a:latin typeface="Times New Roman" panose="02020603050405020304" pitchFamily="18" charset="0"/>
              </a:rPr>
              <a:t>（</a:t>
            </a:r>
            <a:r>
              <a:rPr lang="en-US" sz="3600" b="1" dirty="0">
                <a:latin typeface="Times New Roman" panose="02020603050405020304" pitchFamily="18" charset="0"/>
              </a:rPr>
              <a:t>1</a:t>
            </a:r>
            <a:r>
              <a:rPr lang="zh-CN" altLang="en-US" sz="3600" b="1" dirty="0">
                <a:latin typeface="Times New Roman" panose="02020603050405020304" pitchFamily="18" charset="0"/>
              </a:rPr>
              <a:t>、</a:t>
            </a:r>
            <a:r>
              <a:rPr lang="en-US" sz="3600" b="1" dirty="0">
                <a:latin typeface="Times New Roman" panose="02020603050405020304" pitchFamily="18" charset="0"/>
              </a:rPr>
              <a:t>8</a:t>
            </a:r>
            <a:r>
              <a:rPr lang="zh-CN" altLang="en-US" sz="3600" b="1" dirty="0">
                <a:latin typeface="Times New Roman" panose="02020603050405020304" pitchFamily="18" charset="0"/>
              </a:rPr>
              <a:t>）</a:t>
            </a:r>
            <a:r>
              <a:rPr lang="en-US" sz="3600" b="1" dirty="0">
                <a:latin typeface="Times New Roman" panose="02020603050405020304" pitchFamily="18" charset="0"/>
              </a:rPr>
              <a:t>F</a:t>
            </a:r>
            <a:r>
              <a:rPr lang="zh-CN" altLang="en-US" sz="3600" b="1" dirty="0">
                <a:latin typeface="Times New Roman" panose="02020603050405020304" pitchFamily="18" charset="0"/>
              </a:rPr>
              <a:t>（</a:t>
            </a:r>
            <a:r>
              <a:rPr lang="en-US" sz="3600" b="1" dirty="0">
                <a:latin typeface="Times New Roman" panose="02020603050405020304" pitchFamily="18" charset="0"/>
              </a:rPr>
              <a:t>0</a:t>
            </a:r>
            <a:r>
              <a:rPr lang="zh-CN" altLang="en-US" sz="3600" b="1" dirty="0">
                <a:latin typeface="Times New Roman" panose="02020603050405020304" pitchFamily="18" charset="0"/>
              </a:rPr>
              <a:t>、</a:t>
            </a:r>
            <a:r>
              <a:rPr lang="en-US" sz="3600" b="1" dirty="0">
                <a:latin typeface="Times New Roman" panose="02020603050405020304" pitchFamily="18" charset="0"/>
              </a:rPr>
              <a:t>0</a:t>
            </a:r>
            <a:r>
              <a:rPr lang="zh-CN" altLang="en-US" sz="3600" b="1" dirty="0">
                <a:latin typeface="Times New Roman" panose="02020603050405020304" pitchFamily="18" charset="0"/>
              </a:rPr>
              <a:t>），</a:t>
            </a:r>
            <a:r>
              <a:rPr lang="en-US" sz="3600" b="1" dirty="0">
                <a:latin typeface="Times New Roman" panose="02020603050405020304" pitchFamily="18" charset="0"/>
              </a:rPr>
              <a:t>G</a:t>
            </a:r>
            <a:r>
              <a:rPr lang="zh-CN" altLang="en-US" sz="3600" b="1" dirty="0">
                <a:latin typeface="Times New Roman" panose="02020603050405020304" pitchFamily="18" charset="0"/>
              </a:rPr>
              <a:t>（</a:t>
            </a:r>
            <a:r>
              <a:rPr lang="en-US" sz="3600" b="1" dirty="0">
                <a:latin typeface="Times New Roman" panose="02020603050405020304" pitchFamily="18" charset="0"/>
              </a:rPr>
              <a:t>5</a:t>
            </a:r>
            <a:r>
              <a:rPr lang="zh-CN" altLang="en-US" sz="3600" b="1" dirty="0">
                <a:latin typeface="Times New Roman" panose="02020603050405020304" pitchFamily="18" charset="0"/>
              </a:rPr>
              <a:t>、</a:t>
            </a:r>
            <a:r>
              <a:rPr lang="en-US" sz="3600" b="1" dirty="0">
                <a:latin typeface="Times New Roman" panose="02020603050405020304" pitchFamily="18" charset="0"/>
              </a:rPr>
              <a:t>0</a:t>
            </a:r>
            <a:r>
              <a:rPr lang="zh-CN" altLang="en-US" sz="3600" b="1" dirty="0">
                <a:latin typeface="Times New Roman" panose="02020603050405020304" pitchFamily="18" charset="0"/>
              </a:rPr>
              <a:t>），</a:t>
            </a:r>
            <a:r>
              <a:rPr lang="en-US" sz="3600" b="1" dirty="0">
                <a:latin typeface="Times New Roman" panose="02020603050405020304" pitchFamily="18" charset="0"/>
              </a:rPr>
              <a:t>H</a:t>
            </a:r>
            <a:r>
              <a:rPr lang="zh-CN" altLang="en-US" sz="3600" b="1" dirty="0">
                <a:latin typeface="Times New Roman" panose="02020603050405020304" pitchFamily="18" charset="0"/>
              </a:rPr>
              <a:t>（</a:t>
            </a:r>
            <a:r>
              <a:rPr lang="en-US" sz="3600" b="1" dirty="0">
                <a:latin typeface="Times New Roman" panose="02020603050405020304" pitchFamily="18" charset="0"/>
              </a:rPr>
              <a:t>-6</a:t>
            </a:r>
            <a:r>
              <a:rPr lang="zh-CN" altLang="en-US" sz="3600" b="1" dirty="0">
                <a:latin typeface="Times New Roman" panose="02020603050405020304" pitchFamily="18" charset="0"/>
              </a:rPr>
              <a:t>、</a:t>
            </a:r>
            <a:r>
              <a:rPr lang="en-US" sz="3600" b="1" dirty="0">
                <a:latin typeface="Times New Roman" panose="02020603050405020304" pitchFamily="18" charset="0"/>
              </a:rPr>
              <a:t>-4</a:t>
            </a:r>
            <a:r>
              <a:rPr lang="zh-CN" altLang="en-US" sz="3600" b="1" dirty="0">
                <a:latin typeface="Times New Roman" panose="02020603050405020304" pitchFamily="18" charset="0"/>
              </a:rPr>
              <a:t>）       </a:t>
            </a:r>
            <a:r>
              <a:rPr lang="en-US" sz="3600" b="1" dirty="0">
                <a:latin typeface="Times New Roman" panose="02020603050405020304" pitchFamily="18" charset="0"/>
              </a:rPr>
              <a:t>K(0</a:t>
            </a:r>
            <a:r>
              <a:rPr lang="zh-CN" altLang="en-US" sz="3600" b="1" dirty="0">
                <a:latin typeface="Times New Roman" panose="02020603050405020304" pitchFamily="18" charset="0"/>
              </a:rPr>
              <a:t>、</a:t>
            </a:r>
            <a:r>
              <a:rPr lang="en-US" sz="3600" b="1" dirty="0">
                <a:latin typeface="Times New Roman" panose="02020603050405020304" pitchFamily="18" charset="0"/>
              </a:rPr>
              <a:t>-3</a:t>
            </a:r>
            <a:r>
              <a:rPr lang="zh-CN" altLang="en-US" sz="3600" b="1" dirty="0">
                <a:latin typeface="Times New Roman" panose="02020603050405020304" pitchFamily="18" charset="0"/>
              </a:rPr>
              <a:t>）</a:t>
            </a:r>
            <a:endParaRPr lang="zh-CN" altLang="en-US" sz="2400" b="1" dirty="0">
              <a:solidFill>
                <a:srgbClr val="FF0000"/>
              </a:solidFill>
              <a:latin typeface="Times New Roman" panose="02020603050405020304" pitchFamily="18" charset="0"/>
            </a:endParaRPr>
          </a:p>
        </p:txBody>
      </p:sp>
      <p:sp>
        <p:nvSpPr>
          <p:cNvPr id="19460" name="Text Box 4"/>
          <p:cNvSpPr txBox="1">
            <a:spLocks noChangeArrowheads="1"/>
          </p:cNvSpPr>
          <p:nvPr/>
        </p:nvSpPr>
        <p:spPr bwMode="auto">
          <a:xfrm>
            <a:off x="1044575" y="4764043"/>
            <a:ext cx="291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400" b="1" dirty="0">
                <a:solidFill>
                  <a:srgbClr val="FF0000"/>
                </a:solidFill>
                <a:latin typeface="Times New Roman" panose="02020603050405020304" pitchFamily="18" charset="0"/>
              </a:rPr>
              <a:t>解：</a:t>
            </a:r>
            <a:r>
              <a:rPr lang="en-US" sz="2400" b="1" dirty="0">
                <a:solidFill>
                  <a:srgbClr val="FF0000"/>
                </a:solidFill>
                <a:latin typeface="Times New Roman" panose="02020603050405020304" pitchFamily="18" charset="0"/>
              </a:rPr>
              <a:t>A</a:t>
            </a:r>
            <a:r>
              <a:rPr lang="zh-CN" altLang="en-US" sz="2400" b="1" dirty="0">
                <a:solidFill>
                  <a:srgbClr val="FF0000"/>
                </a:solidFill>
                <a:latin typeface="Times New Roman" panose="02020603050405020304" pitchFamily="18" charset="0"/>
              </a:rPr>
              <a:t>在第二象限，</a:t>
            </a:r>
          </a:p>
        </p:txBody>
      </p:sp>
      <p:sp>
        <p:nvSpPr>
          <p:cNvPr id="19461" name="Text Box 5"/>
          <p:cNvSpPr txBox="1">
            <a:spLocks noChangeArrowheads="1"/>
          </p:cNvSpPr>
          <p:nvPr/>
        </p:nvSpPr>
        <p:spPr bwMode="auto">
          <a:xfrm>
            <a:off x="3884613" y="4930731"/>
            <a:ext cx="1765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zh-CN" altLang="en-US" sz="2400">
              <a:latin typeface="Times New Roman" panose="02020603050405020304" pitchFamily="18" charset="0"/>
            </a:endParaRPr>
          </a:p>
        </p:txBody>
      </p:sp>
      <p:sp>
        <p:nvSpPr>
          <p:cNvPr id="19462" name="Text Box 6"/>
          <p:cNvSpPr txBox="1">
            <a:spLocks noChangeArrowheads="1"/>
          </p:cNvSpPr>
          <p:nvPr/>
        </p:nvSpPr>
        <p:spPr bwMode="auto">
          <a:xfrm>
            <a:off x="3711575" y="4795793"/>
            <a:ext cx="2817813"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a:solidFill>
                  <a:srgbClr val="FF0000"/>
                </a:solidFill>
                <a:latin typeface="Times New Roman" panose="02020603050405020304" pitchFamily="18" charset="0"/>
              </a:rPr>
              <a:t>B</a:t>
            </a:r>
            <a:r>
              <a:rPr lang="zh-CN" altLang="en-US" sz="2400" b="1">
                <a:solidFill>
                  <a:srgbClr val="FF0000"/>
                </a:solidFill>
                <a:latin typeface="Times New Roman" panose="02020603050405020304" pitchFamily="18" charset="0"/>
              </a:rPr>
              <a:t>在第四象限，</a:t>
            </a:r>
          </a:p>
          <a:p>
            <a:pPr eaLnBrk="1" hangingPunct="1">
              <a:spcBef>
                <a:spcPct val="50000"/>
              </a:spcBef>
            </a:pPr>
            <a:endParaRPr lang="zh-CN" altLang="en-US" sz="2400" b="1">
              <a:solidFill>
                <a:srgbClr val="FF0000"/>
              </a:solidFill>
              <a:latin typeface="Times New Roman" panose="02020603050405020304" pitchFamily="18" charset="0"/>
            </a:endParaRPr>
          </a:p>
        </p:txBody>
      </p:sp>
      <p:sp>
        <p:nvSpPr>
          <p:cNvPr id="19463" name="Rectangle 7"/>
          <p:cNvSpPr>
            <a:spLocks noChangeArrowheads="1"/>
          </p:cNvSpPr>
          <p:nvPr/>
        </p:nvSpPr>
        <p:spPr bwMode="auto">
          <a:xfrm>
            <a:off x="6022975" y="4778331"/>
            <a:ext cx="2674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b="1">
                <a:solidFill>
                  <a:srgbClr val="FF0000"/>
                </a:solidFill>
                <a:latin typeface="Times New Roman" panose="02020603050405020304" pitchFamily="18" charset="0"/>
              </a:rPr>
              <a:t>C</a:t>
            </a:r>
            <a:r>
              <a:rPr lang="zh-CN" altLang="en-US" sz="2400" b="1">
                <a:solidFill>
                  <a:srgbClr val="FF0000"/>
                </a:solidFill>
                <a:latin typeface="Times New Roman" panose="02020603050405020304" pitchFamily="18" charset="0"/>
              </a:rPr>
              <a:t>在</a:t>
            </a:r>
            <a:r>
              <a:rPr lang="en-US" sz="2400" b="1">
                <a:solidFill>
                  <a:srgbClr val="FF0000"/>
                </a:solidFill>
                <a:latin typeface="Times New Roman" panose="02020603050405020304" pitchFamily="18" charset="0"/>
              </a:rPr>
              <a:t>Y</a:t>
            </a:r>
            <a:r>
              <a:rPr lang="zh-CN" altLang="en-US" sz="2400" b="1">
                <a:solidFill>
                  <a:srgbClr val="FF0000"/>
                </a:solidFill>
                <a:latin typeface="Times New Roman" panose="02020603050405020304" pitchFamily="18" charset="0"/>
              </a:rPr>
              <a:t>轴上，</a:t>
            </a:r>
          </a:p>
        </p:txBody>
      </p:sp>
      <p:sp>
        <p:nvSpPr>
          <p:cNvPr id="19464" name="Rectangle 8"/>
          <p:cNvSpPr>
            <a:spLocks noChangeArrowheads="1"/>
          </p:cNvSpPr>
          <p:nvPr/>
        </p:nvSpPr>
        <p:spPr bwMode="auto">
          <a:xfrm>
            <a:off x="3776663" y="5248231"/>
            <a:ext cx="2230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a:solidFill>
                  <a:srgbClr val="FF0000"/>
                </a:solidFill>
                <a:latin typeface="Times New Roman" panose="02020603050405020304" pitchFamily="18" charset="0"/>
              </a:rPr>
              <a:t>E</a:t>
            </a:r>
            <a:r>
              <a:rPr lang="zh-CN" altLang="en-US" sz="2400" b="1">
                <a:solidFill>
                  <a:srgbClr val="FF0000"/>
                </a:solidFill>
                <a:latin typeface="Times New Roman" panose="02020603050405020304" pitchFamily="18" charset="0"/>
              </a:rPr>
              <a:t>在第一象限，</a:t>
            </a:r>
          </a:p>
        </p:txBody>
      </p:sp>
      <p:sp>
        <p:nvSpPr>
          <p:cNvPr id="19465" name="Text Box 9"/>
          <p:cNvSpPr txBox="1">
            <a:spLocks noChangeArrowheads="1"/>
          </p:cNvSpPr>
          <p:nvPr/>
        </p:nvSpPr>
        <p:spPr bwMode="auto">
          <a:xfrm>
            <a:off x="1312863" y="5248231"/>
            <a:ext cx="2957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a:solidFill>
                  <a:srgbClr val="FF0000"/>
                </a:solidFill>
                <a:latin typeface="Times New Roman" panose="02020603050405020304" pitchFamily="18" charset="0"/>
              </a:rPr>
              <a:t>D</a:t>
            </a:r>
            <a:r>
              <a:rPr lang="zh-CN" altLang="en-US" sz="2400" b="1">
                <a:solidFill>
                  <a:srgbClr val="FF0000"/>
                </a:solidFill>
                <a:latin typeface="Times New Roman" panose="02020603050405020304" pitchFamily="18" charset="0"/>
              </a:rPr>
              <a:t>在</a:t>
            </a:r>
            <a:r>
              <a:rPr lang="en-US" sz="2400" b="1">
                <a:solidFill>
                  <a:srgbClr val="FF0000"/>
                </a:solidFill>
                <a:latin typeface="Times New Roman" panose="02020603050405020304" pitchFamily="18" charset="0"/>
              </a:rPr>
              <a:t>X</a:t>
            </a:r>
            <a:r>
              <a:rPr lang="zh-CN" altLang="en-US" sz="2400" b="1">
                <a:solidFill>
                  <a:srgbClr val="FF0000"/>
                </a:solidFill>
                <a:latin typeface="Times New Roman" panose="02020603050405020304" pitchFamily="18" charset="0"/>
              </a:rPr>
              <a:t>轴上，</a:t>
            </a:r>
          </a:p>
        </p:txBody>
      </p:sp>
      <p:sp>
        <p:nvSpPr>
          <p:cNvPr id="19466" name="Text Box 10"/>
          <p:cNvSpPr txBox="1">
            <a:spLocks noChangeArrowheads="1"/>
          </p:cNvSpPr>
          <p:nvPr/>
        </p:nvSpPr>
        <p:spPr bwMode="auto">
          <a:xfrm>
            <a:off x="6119813" y="5232356"/>
            <a:ext cx="2355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a:solidFill>
                  <a:srgbClr val="FF0000"/>
                </a:solidFill>
                <a:latin typeface="Times New Roman" panose="02020603050405020304" pitchFamily="18" charset="0"/>
              </a:rPr>
              <a:t>F</a:t>
            </a:r>
            <a:r>
              <a:rPr lang="zh-CN" altLang="en-US" sz="2400" b="1">
                <a:solidFill>
                  <a:srgbClr val="FF0000"/>
                </a:solidFill>
                <a:latin typeface="Times New Roman" panose="02020603050405020304" pitchFamily="18" charset="0"/>
              </a:rPr>
              <a:t>在原点，</a:t>
            </a:r>
          </a:p>
        </p:txBody>
      </p:sp>
      <p:sp>
        <p:nvSpPr>
          <p:cNvPr id="19467" name="Text Box 11"/>
          <p:cNvSpPr txBox="1">
            <a:spLocks noChangeArrowheads="1"/>
          </p:cNvSpPr>
          <p:nvPr/>
        </p:nvSpPr>
        <p:spPr bwMode="auto">
          <a:xfrm>
            <a:off x="1292225" y="5710193"/>
            <a:ext cx="2882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a:solidFill>
                  <a:srgbClr val="FF0000"/>
                </a:solidFill>
                <a:latin typeface="Times New Roman" panose="02020603050405020304" pitchFamily="18" charset="0"/>
              </a:rPr>
              <a:t>G</a:t>
            </a:r>
            <a:r>
              <a:rPr lang="zh-CN" altLang="en-US" sz="2400" b="1">
                <a:solidFill>
                  <a:srgbClr val="FF0000"/>
                </a:solidFill>
                <a:latin typeface="Times New Roman" panose="02020603050405020304" pitchFamily="18" charset="0"/>
              </a:rPr>
              <a:t>在</a:t>
            </a:r>
            <a:r>
              <a:rPr lang="en-US" sz="2400" b="1">
                <a:solidFill>
                  <a:srgbClr val="FF0000"/>
                </a:solidFill>
                <a:latin typeface="Times New Roman" panose="02020603050405020304" pitchFamily="18" charset="0"/>
              </a:rPr>
              <a:t>X</a:t>
            </a:r>
            <a:r>
              <a:rPr lang="zh-CN" altLang="en-US" sz="2400" b="1">
                <a:solidFill>
                  <a:srgbClr val="FF0000"/>
                </a:solidFill>
                <a:latin typeface="Times New Roman" panose="02020603050405020304" pitchFamily="18" charset="0"/>
              </a:rPr>
              <a:t>轴，</a:t>
            </a:r>
          </a:p>
        </p:txBody>
      </p:sp>
      <p:sp>
        <p:nvSpPr>
          <p:cNvPr id="19468" name="Text Box 12"/>
          <p:cNvSpPr txBox="1">
            <a:spLocks noChangeArrowheads="1"/>
          </p:cNvSpPr>
          <p:nvPr/>
        </p:nvSpPr>
        <p:spPr bwMode="auto">
          <a:xfrm>
            <a:off x="3840163" y="5710193"/>
            <a:ext cx="2914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a:solidFill>
                  <a:srgbClr val="FF0000"/>
                </a:solidFill>
                <a:latin typeface="Times New Roman" panose="02020603050405020304" pitchFamily="18" charset="0"/>
              </a:rPr>
              <a:t>H</a:t>
            </a:r>
            <a:r>
              <a:rPr lang="zh-CN" altLang="en-US" sz="2400" b="1">
                <a:solidFill>
                  <a:srgbClr val="FF0000"/>
                </a:solidFill>
                <a:latin typeface="Times New Roman" panose="02020603050405020304" pitchFamily="18" charset="0"/>
              </a:rPr>
              <a:t>在第三象限，</a:t>
            </a:r>
          </a:p>
        </p:txBody>
      </p:sp>
      <p:sp>
        <p:nvSpPr>
          <p:cNvPr id="19469" name="Text Box 13"/>
          <p:cNvSpPr txBox="1">
            <a:spLocks noChangeArrowheads="1"/>
          </p:cNvSpPr>
          <p:nvPr/>
        </p:nvSpPr>
        <p:spPr bwMode="auto">
          <a:xfrm>
            <a:off x="5983288" y="5710193"/>
            <a:ext cx="3000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a:solidFill>
                  <a:srgbClr val="FF0000"/>
                </a:solidFill>
                <a:latin typeface="Times New Roman" panose="02020603050405020304" pitchFamily="18" charset="0"/>
              </a:rPr>
              <a:t>K</a:t>
            </a:r>
            <a:r>
              <a:rPr lang="zh-CN" altLang="en-US" sz="2400" b="1">
                <a:solidFill>
                  <a:srgbClr val="FF0000"/>
                </a:solidFill>
                <a:latin typeface="Times New Roman" panose="02020603050405020304" pitchFamily="18" charset="0"/>
              </a:rPr>
              <a:t>在</a:t>
            </a:r>
            <a:r>
              <a:rPr lang="en-US" sz="2400" b="1">
                <a:solidFill>
                  <a:srgbClr val="FF0000"/>
                </a:solidFill>
                <a:latin typeface="Times New Roman" panose="02020603050405020304" pitchFamily="18" charset="0"/>
              </a:rPr>
              <a:t>Y</a:t>
            </a:r>
            <a:r>
              <a:rPr lang="zh-CN" altLang="en-US" sz="2400" b="1">
                <a:solidFill>
                  <a:srgbClr val="FF0000"/>
                </a:solidFill>
                <a:latin typeface="Times New Roman" panose="02020603050405020304" pitchFamily="18" charset="0"/>
              </a:rPr>
              <a:t>轴上。</a:t>
            </a:r>
          </a:p>
        </p:txBody>
      </p:sp>
    </p:spTree>
  </p:cSld>
  <p:clrMapOvr>
    <a:masterClrMapping/>
  </p:clrMapOvr>
  <p:transition spd="med">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500" fill="hold"/>
                                        <p:tgtEl>
                                          <p:spTgt spid="19460"/>
                                        </p:tgtEl>
                                        <p:attrNameLst>
                                          <p:attrName>ppt_x</p:attrName>
                                        </p:attrNameLst>
                                      </p:cBhvr>
                                      <p:tavLst>
                                        <p:tav tm="0">
                                          <p:val>
                                            <p:strVal val="#ppt_x"/>
                                          </p:val>
                                        </p:tav>
                                        <p:tav tm="100000">
                                          <p:val>
                                            <p:strVal val="#ppt_x"/>
                                          </p:val>
                                        </p:tav>
                                      </p:tavLst>
                                    </p:anim>
                                    <p:anim calcmode="lin" valueType="num">
                                      <p:cBhvr additive="base">
                                        <p:cTn id="8" dur="500" fill="hold"/>
                                        <p:tgtEl>
                                          <p:spTgt spid="194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62"/>
                                        </p:tgtEl>
                                        <p:attrNameLst>
                                          <p:attrName>style.visibility</p:attrName>
                                        </p:attrNameLst>
                                      </p:cBhvr>
                                      <p:to>
                                        <p:strVal val="visible"/>
                                      </p:to>
                                    </p:set>
                                    <p:anim calcmode="lin" valueType="num">
                                      <p:cBhvr additive="base">
                                        <p:cTn id="13" dur="500" fill="hold"/>
                                        <p:tgtEl>
                                          <p:spTgt spid="19462"/>
                                        </p:tgtEl>
                                        <p:attrNameLst>
                                          <p:attrName>ppt_x</p:attrName>
                                        </p:attrNameLst>
                                      </p:cBhvr>
                                      <p:tavLst>
                                        <p:tav tm="0">
                                          <p:val>
                                            <p:strVal val="#ppt_x"/>
                                          </p:val>
                                        </p:tav>
                                        <p:tav tm="100000">
                                          <p:val>
                                            <p:strVal val="#ppt_x"/>
                                          </p:val>
                                        </p:tav>
                                      </p:tavLst>
                                    </p:anim>
                                    <p:anim calcmode="lin" valueType="num">
                                      <p:cBhvr additive="base">
                                        <p:cTn id="14" dur="500" fill="hold"/>
                                        <p:tgtEl>
                                          <p:spTgt spid="1946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63"/>
                                        </p:tgtEl>
                                        <p:attrNameLst>
                                          <p:attrName>style.visibility</p:attrName>
                                        </p:attrNameLst>
                                      </p:cBhvr>
                                      <p:to>
                                        <p:strVal val="visible"/>
                                      </p:to>
                                    </p:set>
                                    <p:anim calcmode="lin" valueType="num">
                                      <p:cBhvr additive="base">
                                        <p:cTn id="19" dur="500" fill="hold"/>
                                        <p:tgtEl>
                                          <p:spTgt spid="19463"/>
                                        </p:tgtEl>
                                        <p:attrNameLst>
                                          <p:attrName>ppt_x</p:attrName>
                                        </p:attrNameLst>
                                      </p:cBhvr>
                                      <p:tavLst>
                                        <p:tav tm="0">
                                          <p:val>
                                            <p:strVal val="#ppt_x"/>
                                          </p:val>
                                        </p:tav>
                                        <p:tav tm="100000">
                                          <p:val>
                                            <p:strVal val="#ppt_x"/>
                                          </p:val>
                                        </p:tav>
                                      </p:tavLst>
                                    </p:anim>
                                    <p:anim calcmode="lin" valueType="num">
                                      <p:cBhvr additive="base">
                                        <p:cTn id="20" dur="500" fill="hold"/>
                                        <p:tgtEl>
                                          <p:spTgt spid="194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65"/>
                                        </p:tgtEl>
                                        <p:attrNameLst>
                                          <p:attrName>style.visibility</p:attrName>
                                        </p:attrNameLst>
                                      </p:cBhvr>
                                      <p:to>
                                        <p:strVal val="visible"/>
                                      </p:to>
                                    </p:set>
                                    <p:anim calcmode="lin" valueType="num">
                                      <p:cBhvr additive="base">
                                        <p:cTn id="25" dur="500" fill="hold"/>
                                        <p:tgtEl>
                                          <p:spTgt spid="19465"/>
                                        </p:tgtEl>
                                        <p:attrNameLst>
                                          <p:attrName>ppt_x</p:attrName>
                                        </p:attrNameLst>
                                      </p:cBhvr>
                                      <p:tavLst>
                                        <p:tav tm="0">
                                          <p:val>
                                            <p:strVal val="#ppt_x"/>
                                          </p:val>
                                        </p:tav>
                                        <p:tav tm="100000">
                                          <p:val>
                                            <p:strVal val="#ppt_x"/>
                                          </p:val>
                                        </p:tav>
                                      </p:tavLst>
                                    </p:anim>
                                    <p:anim calcmode="lin" valueType="num">
                                      <p:cBhvr additive="base">
                                        <p:cTn id="26" dur="500" fill="hold"/>
                                        <p:tgtEl>
                                          <p:spTgt spid="1946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64"/>
                                        </p:tgtEl>
                                        <p:attrNameLst>
                                          <p:attrName>style.visibility</p:attrName>
                                        </p:attrNameLst>
                                      </p:cBhvr>
                                      <p:to>
                                        <p:strVal val="visible"/>
                                      </p:to>
                                    </p:set>
                                    <p:anim calcmode="lin" valueType="num">
                                      <p:cBhvr additive="base">
                                        <p:cTn id="31" dur="500" fill="hold"/>
                                        <p:tgtEl>
                                          <p:spTgt spid="19464"/>
                                        </p:tgtEl>
                                        <p:attrNameLst>
                                          <p:attrName>ppt_x</p:attrName>
                                        </p:attrNameLst>
                                      </p:cBhvr>
                                      <p:tavLst>
                                        <p:tav tm="0">
                                          <p:val>
                                            <p:strVal val="#ppt_x"/>
                                          </p:val>
                                        </p:tav>
                                        <p:tav tm="100000">
                                          <p:val>
                                            <p:strVal val="#ppt_x"/>
                                          </p:val>
                                        </p:tav>
                                      </p:tavLst>
                                    </p:anim>
                                    <p:anim calcmode="lin" valueType="num">
                                      <p:cBhvr additive="base">
                                        <p:cTn id="32" dur="500" fill="hold"/>
                                        <p:tgtEl>
                                          <p:spTgt spid="1946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466"/>
                                        </p:tgtEl>
                                        <p:attrNameLst>
                                          <p:attrName>style.visibility</p:attrName>
                                        </p:attrNameLst>
                                      </p:cBhvr>
                                      <p:to>
                                        <p:strVal val="visible"/>
                                      </p:to>
                                    </p:set>
                                    <p:anim calcmode="lin" valueType="num">
                                      <p:cBhvr additive="base">
                                        <p:cTn id="37" dur="500" fill="hold"/>
                                        <p:tgtEl>
                                          <p:spTgt spid="19466"/>
                                        </p:tgtEl>
                                        <p:attrNameLst>
                                          <p:attrName>ppt_x</p:attrName>
                                        </p:attrNameLst>
                                      </p:cBhvr>
                                      <p:tavLst>
                                        <p:tav tm="0">
                                          <p:val>
                                            <p:strVal val="#ppt_x"/>
                                          </p:val>
                                        </p:tav>
                                        <p:tav tm="100000">
                                          <p:val>
                                            <p:strVal val="#ppt_x"/>
                                          </p:val>
                                        </p:tav>
                                      </p:tavLst>
                                    </p:anim>
                                    <p:anim calcmode="lin" valueType="num">
                                      <p:cBhvr additive="base">
                                        <p:cTn id="38" dur="500" fill="hold"/>
                                        <p:tgtEl>
                                          <p:spTgt spid="1946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467"/>
                                        </p:tgtEl>
                                        <p:attrNameLst>
                                          <p:attrName>style.visibility</p:attrName>
                                        </p:attrNameLst>
                                      </p:cBhvr>
                                      <p:to>
                                        <p:strVal val="visible"/>
                                      </p:to>
                                    </p:set>
                                    <p:anim calcmode="lin" valueType="num">
                                      <p:cBhvr additive="base">
                                        <p:cTn id="43" dur="500" fill="hold"/>
                                        <p:tgtEl>
                                          <p:spTgt spid="19467"/>
                                        </p:tgtEl>
                                        <p:attrNameLst>
                                          <p:attrName>ppt_x</p:attrName>
                                        </p:attrNameLst>
                                      </p:cBhvr>
                                      <p:tavLst>
                                        <p:tav tm="0">
                                          <p:val>
                                            <p:strVal val="#ppt_x"/>
                                          </p:val>
                                        </p:tav>
                                        <p:tav tm="100000">
                                          <p:val>
                                            <p:strVal val="#ppt_x"/>
                                          </p:val>
                                        </p:tav>
                                      </p:tavLst>
                                    </p:anim>
                                    <p:anim calcmode="lin" valueType="num">
                                      <p:cBhvr additive="base">
                                        <p:cTn id="44" dur="500" fill="hold"/>
                                        <p:tgtEl>
                                          <p:spTgt spid="1946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468"/>
                                        </p:tgtEl>
                                        <p:attrNameLst>
                                          <p:attrName>style.visibility</p:attrName>
                                        </p:attrNameLst>
                                      </p:cBhvr>
                                      <p:to>
                                        <p:strVal val="visible"/>
                                      </p:to>
                                    </p:set>
                                    <p:anim calcmode="lin" valueType="num">
                                      <p:cBhvr additive="base">
                                        <p:cTn id="49" dur="500" fill="hold"/>
                                        <p:tgtEl>
                                          <p:spTgt spid="19468"/>
                                        </p:tgtEl>
                                        <p:attrNameLst>
                                          <p:attrName>ppt_x</p:attrName>
                                        </p:attrNameLst>
                                      </p:cBhvr>
                                      <p:tavLst>
                                        <p:tav tm="0">
                                          <p:val>
                                            <p:strVal val="#ppt_x"/>
                                          </p:val>
                                        </p:tav>
                                        <p:tav tm="100000">
                                          <p:val>
                                            <p:strVal val="#ppt_x"/>
                                          </p:val>
                                        </p:tav>
                                      </p:tavLst>
                                    </p:anim>
                                    <p:anim calcmode="lin" valueType="num">
                                      <p:cBhvr additive="base">
                                        <p:cTn id="50" dur="500" fill="hold"/>
                                        <p:tgtEl>
                                          <p:spTgt spid="1946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469"/>
                                        </p:tgtEl>
                                        <p:attrNameLst>
                                          <p:attrName>style.visibility</p:attrName>
                                        </p:attrNameLst>
                                      </p:cBhvr>
                                      <p:to>
                                        <p:strVal val="visible"/>
                                      </p:to>
                                    </p:set>
                                    <p:anim calcmode="lin" valueType="num">
                                      <p:cBhvr additive="base">
                                        <p:cTn id="55" dur="500" fill="hold"/>
                                        <p:tgtEl>
                                          <p:spTgt spid="19469"/>
                                        </p:tgtEl>
                                        <p:attrNameLst>
                                          <p:attrName>ppt_x</p:attrName>
                                        </p:attrNameLst>
                                      </p:cBhvr>
                                      <p:tavLst>
                                        <p:tav tm="0">
                                          <p:val>
                                            <p:strVal val="#ppt_x"/>
                                          </p:val>
                                        </p:tav>
                                        <p:tav tm="100000">
                                          <p:val>
                                            <p:strVal val="#ppt_x"/>
                                          </p:val>
                                        </p:tav>
                                      </p:tavLst>
                                    </p:anim>
                                    <p:anim calcmode="lin" valueType="num">
                                      <p:cBhvr additive="base">
                                        <p:cTn id="56" dur="500" fill="hold"/>
                                        <p:tgtEl>
                                          <p:spTgt spid="194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utoUpdateAnimBg="0"/>
      <p:bldP spid="19462" grpId="0" autoUpdateAnimBg="0"/>
      <p:bldP spid="19463" grpId="0" autoUpdateAnimBg="0"/>
      <p:bldP spid="19464" grpId="0" autoUpdateAnimBg="0"/>
      <p:bldP spid="19465" grpId="0" autoUpdateAnimBg="0"/>
      <p:bldP spid="19466" grpId="0" autoUpdateAnimBg="0"/>
      <p:bldP spid="19467" grpId="0" autoUpdateAnimBg="0"/>
      <p:bldP spid="19468" grpId="0" autoUpdateAnimBg="0"/>
      <p:bldP spid="1946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zh-CN" altLang="en-US" b="1"/>
              <a:t>练一练</a:t>
            </a:r>
          </a:p>
        </p:txBody>
      </p:sp>
      <p:sp>
        <p:nvSpPr>
          <p:cNvPr id="20483" name="Rectangle 3"/>
          <p:cNvSpPr>
            <a:spLocks noGrp="1" noChangeArrowheads="1"/>
          </p:cNvSpPr>
          <p:nvPr>
            <p:ph type="body" idx="1"/>
          </p:nvPr>
        </p:nvSpPr>
        <p:spPr>
          <a:xfrm>
            <a:off x="468313" y="1125538"/>
            <a:ext cx="8207375" cy="4467225"/>
          </a:xfrm>
        </p:spPr>
        <p:txBody>
          <a:bodyPr/>
          <a:lstStyle/>
          <a:p>
            <a:pPr>
              <a:lnSpc>
                <a:spcPct val="90000"/>
              </a:lnSpc>
            </a:pPr>
            <a:r>
              <a:rPr lang="en-US" sz="3200" b="1" dirty="0"/>
              <a:t>1.</a:t>
            </a:r>
            <a:r>
              <a:rPr lang="zh-CN" altLang="en-US" sz="3200" b="1" dirty="0"/>
              <a:t>在平面直角坐标系内，下列各点在第四象限的是</a:t>
            </a:r>
            <a:r>
              <a:rPr lang="en-US" sz="3200" b="1" dirty="0"/>
              <a:t>(     )</a:t>
            </a:r>
          </a:p>
          <a:p>
            <a:pPr>
              <a:lnSpc>
                <a:spcPct val="90000"/>
              </a:lnSpc>
            </a:pPr>
            <a:r>
              <a:rPr lang="en-US" sz="3200" b="1" dirty="0"/>
              <a:t>A.(2,1)   B.(-2,1)   C.(-3,-5)  D.(3,-5)</a:t>
            </a:r>
          </a:p>
          <a:p>
            <a:pPr>
              <a:lnSpc>
                <a:spcPct val="90000"/>
              </a:lnSpc>
            </a:pPr>
            <a:endParaRPr lang="en-US" sz="3200" b="1" dirty="0"/>
          </a:p>
          <a:p>
            <a:pPr>
              <a:lnSpc>
                <a:spcPct val="90000"/>
              </a:lnSpc>
            </a:pPr>
            <a:r>
              <a:rPr lang="en-US" sz="3200" b="1" dirty="0"/>
              <a:t>2.</a:t>
            </a:r>
            <a:r>
              <a:rPr lang="zh-CN" altLang="en-US" sz="3200" b="1" dirty="0"/>
              <a:t>已知坐标平面内点</a:t>
            </a:r>
            <a:r>
              <a:rPr lang="en-US" sz="3200" b="1" dirty="0"/>
              <a:t>A(</a:t>
            </a:r>
            <a:r>
              <a:rPr lang="en-US" sz="3200" b="1" dirty="0" err="1"/>
              <a:t>m,n</a:t>
            </a:r>
            <a:r>
              <a:rPr lang="en-US" sz="3200" b="1" dirty="0"/>
              <a:t>)</a:t>
            </a:r>
            <a:r>
              <a:rPr lang="zh-CN" altLang="en-US" sz="3200" b="1" dirty="0"/>
              <a:t>在第四象限，那么点</a:t>
            </a:r>
            <a:r>
              <a:rPr lang="en-US" sz="3200" b="1" dirty="0"/>
              <a:t>B(</a:t>
            </a:r>
            <a:r>
              <a:rPr lang="en-US" sz="3200" b="1" dirty="0" err="1"/>
              <a:t>n,m</a:t>
            </a:r>
            <a:r>
              <a:rPr lang="en-US" sz="3200" b="1" dirty="0"/>
              <a:t>)</a:t>
            </a:r>
            <a:r>
              <a:rPr lang="zh-CN" altLang="en-US" sz="3200" b="1" dirty="0"/>
              <a:t>在（    ）</a:t>
            </a:r>
          </a:p>
          <a:p>
            <a:pPr>
              <a:lnSpc>
                <a:spcPct val="90000"/>
              </a:lnSpc>
            </a:pPr>
            <a:r>
              <a:rPr lang="en-US" sz="3200" b="1" dirty="0"/>
              <a:t>A.</a:t>
            </a:r>
            <a:r>
              <a:rPr lang="zh-CN" altLang="en-US" sz="3200" b="1" dirty="0"/>
              <a:t>第一象限   </a:t>
            </a:r>
            <a:r>
              <a:rPr lang="en-US" sz="3200" b="1" dirty="0"/>
              <a:t>B.</a:t>
            </a:r>
            <a:r>
              <a:rPr lang="zh-CN" altLang="en-US" sz="3200" b="1" dirty="0"/>
              <a:t>第二象限</a:t>
            </a:r>
            <a:r>
              <a:rPr lang="en-US" sz="3200" b="1" dirty="0"/>
              <a:t>.  </a:t>
            </a:r>
          </a:p>
          <a:p>
            <a:pPr>
              <a:lnSpc>
                <a:spcPct val="90000"/>
              </a:lnSpc>
            </a:pPr>
            <a:r>
              <a:rPr lang="en-US" sz="3200" b="1" dirty="0"/>
              <a:t>C.</a:t>
            </a:r>
            <a:r>
              <a:rPr lang="zh-CN" altLang="en-US" sz="3200" b="1" dirty="0"/>
              <a:t>第三象限   </a:t>
            </a:r>
            <a:r>
              <a:rPr lang="en-US" sz="3200" b="1" dirty="0"/>
              <a:t>D.</a:t>
            </a:r>
            <a:r>
              <a:rPr lang="zh-CN" altLang="en-US" sz="3200" b="1" dirty="0"/>
              <a:t>第四象限</a:t>
            </a:r>
          </a:p>
        </p:txBody>
      </p:sp>
      <p:sp>
        <p:nvSpPr>
          <p:cNvPr id="20484" name="Text Box 4"/>
          <p:cNvSpPr txBox="1">
            <a:spLocks noChangeArrowheads="1"/>
          </p:cNvSpPr>
          <p:nvPr/>
        </p:nvSpPr>
        <p:spPr bwMode="auto">
          <a:xfrm>
            <a:off x="2192338" y="1652588"/>
            <a:ext cx="7207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solidFill>
                  <a:srgbClr val="FF0000"/>
                </a:solidFill>
              </a:rPr>
              <a:t>D</a:t>
            </a:r>
          </a:p>
        </p:txBody>
      </p:sp>
      <p:sp>
        <p:nvSpPr>
          <p:cNvPr id="20485" name="Text Box 5"/>
          <p:cNvSpPr txBox="1">
            <a:spLocks noChangeArrowheads="1"/>
          </p:cNvSpPr>
          <p:nvPr/>
        </p:nvSpPr>
        <p:spPr bwMode="auto">
          <a:xfrm>
            <a:off x="4140200" y="3713163"/>
            <a:ext cx="5476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solidFill>
                  <a:srgbClr val="FF0000"/>
                </a:solidFill>
              </a:rPr>
              <a:t>B</a:t>
            </a:r>
          </a:p>
        </p:txBody>
      </p:sp>
    </p:spTree>
  </p:cSld>
  <p:clrMapOvr>
    <a:masterClrMapping/>
  </p:clrMapOvr>
  <p:transition spd="med">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10" dur="500"/>
                                        <p:tgtEl>
                                          <p:spTgt spid="2048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animEffect transition="in" filter="blinds(horizontal)">
                                      <p:cBhvr>
                                        <p:cTn id="13" dur="500"/>
                                        <p:tgtEl>
                                          <p:spTgt spid="2048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16" dur="500"/>
                                        <p:tgtEl>
                                          <p:spTgt spid="2048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0483">
                                            <p:txEl>
                                              <p:pRg st="5" end="5"/>
                                            </p:txEl>
                                          </p:spTgt>
                                        </p:tgtEl>
                                        <p:attrNameLst>
                                          <p:attrName>style.visibility</p:attrName>
                                        </p:attrNameLst>
                                      </p:cBhvr>
                                      <p:to>
                                        <p:strVal val="visible"/>
                                      </p:to>
                                    </p:set>
                                    <p:animEffect transition="in" filter="blinds(horizontal)">
                                      <p:cBhvr>
                                        <p:cTn id="19" dur="500"/>
                                        <p:tgtEl>
                                          <p:spTgt spid="2048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0484"/>
                                        </p:tgtEl>
                                        <p:attrNameLst>
                                          <p:attrName>style.visibility</p:attrName>
                                        </p:attrNameLst>
                                      </p:cBhvr>
                                      <p:to>
                                        <p:strVal val="visible"/>
                                      </p:to>
                                    </p:set>
                                    <p:anim calcmode="lin" valueType="num">
                                      <p:cBhvr additive="base">
                                        <p:cTn id="24" dur="500" fill="hold"/>
                                        <p:tgtEl>
                                          <p:spTgt spid="20484"/>
                                        </p:tgtEl>
                                        <p:attrNameLst>
                                          <p:attrName>ppt_x</p:attrName>
                                        </p:attrNameLst>
                                      </p:cBhvr>
                                      <p:tavLst>
                                        <p:tav tm="0">
                                          <p:val>
                                            <p:strVal val="#ppt_x"/>
                                          </p:val>
                                        </p:tav>
                                        <p:tav tm="100000">
                                          <p:val>
                                            <p:strVal val="#ppt_x"/>
                                          </p:val>
                                        </p:tav>
                                      </p:tavLst>
                                    </p:anim>
                                    <p:anim calcmode="lin" valueType="num">
                                      <p:cBhvr additive="base">
                                        <p:cTn id="25"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0485"/>
                                        </p:tgtEl>
                                        <p:attrNameLst>
                                          <p:attrName>style.visibility</p:attrName>
                                        </p:attrNameLst>
                                      </p:cBhvr>
                                      <p:to>
                                        <p:strVal val="visible"/>
                                      </p:to>
                                    </p:set>
                                    <p:anim calcmode="lin" valueType="num">
                                      <p:cBhvr additive="base">
                                        <p:cTn id="30" dur="500" fill="hold"/>
                                        <p:tgtEl>
                                          <p:spTgt spid="20485"/>
                                        </p:tgtEl>
                                        <p:attrNameLst>
                                          <p:attrName>ppt_x</p:attrName>
                                        </p:attrNameLst>
                                      </p:cBhvr>
                                      <p:tavLst>
                                        <p:tav tm="0">
                                          <p:val>
                                            <p:strVal val="#ppt_x"/>
                                          </p:val>
                                        </p:tav>
                                        <p:tav tm="100000">
                                          <p:val>
                                            <p:strVal val="#ppt_x"/>
                                          </p:val>
                                        </p:tav>
                                      </p:tavLst>
                                    </p:anim>
                                    <p:anim calcmode="lin" valueType="num">
                                      <p:cBhvr additive="base">
                                        <p:cTn id="31" dur="500" fill="hold"/>
                                        <p:tgtEl>
                                          <p:spTgt spid="204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P spid="2048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396875" y="836613"/>
            <a:ext cx="8794750" cy="5976937"/>
          </a:xfrm>
        </p:spPr>
        <p:txBody>
          <a:bodyPr/>
          <a:lstStyle/>
          <a:p>
            <a:pPr>
              <a:buFont typeface="Wingdings" panose="05000000000000000000" pitchFamily="2" charset="2"/>
              <a:buNone/>
            </a:pPr>
            <a:r>
              <a:rPr lang="en-US" sz="3600" b="1" dirty="0">
                <a:solidFill>
                  <a:srgbClr val="FF0000"/>
                </a:solidFill>
              </a:rPr>
              <a:t>3</a:t>
            </a:r>
            <a:r>
              <a:rPr lang="en-US" sz="3600" b="1" dirty="0"/>
              <a:t>.</a:t>
            </a:r>
            <a:r>
              <a:rPr lang="zh-CN" altLang="en-US" sz="3600" b="1" dirty="0"/>
              <a:t>设点</a:t>
            </a:r>
            <a:r>
              <a:rPr lang="en-US" sz="3600" b="1" dirty="0"/>
              <a:t>M</a:t>
            </a:r>
            <a:r>
              <a:rPr lang="zh-CN" altLang="en-US" sz="3600" b="1" dirty="0"/>
              <a:t>（</a:t>
            </a:r>
            <a:r>
              <a:rPr lang="en-US" sz="3600" b="1" dirty="0"/>
              <a:t>a</a:t>
            </a:r>
            <a:r>
              <a:rPr lang="zh-CN" altLang="en-US" sz="3600" b="1" dirty="0"/>
              <a:t>，</a:t>
            </a:r>
            <a:r>
              <a:rPr lang="en-US" sz="3600" b="1" dirty="0"/>
              <a:t>b</a:t>
            </a:r>
            <a:r>
              <a:rPr lang="zh-CN" altLang="en-US" sz="3600" b="1" dirty="0"/>
              <a:t>）为平面直角坐标系中的点</a:t>
            </a:r>
          </a:p>
          <a:p>
            <a:pPr>
              <a:buFont typeface="Wingdings" panose="05000000000000000000" pitchFamily="2" charset="2"/>
              <a:buNone/>
            </a:pPr>
            <a:endParaRPr lang="zh-CN" altLang="en-US" sz="3600" b="1" dirty="0"/>
          </a:p>
          <a:p>
            <a:pPr>
              <a:buFont typeface="Wingdings" panose="05000000000000000000" pitchFamily="2" charset="2"/>
              <a:buNone/>
            </a:pPr>
            <a:r>
              <a:rPr lang="zh-CN" altLang="en-US" sz="3600" b="1" dirty="0"/>
              <a:t>当</a:t>
            </a:r>
            <a:r>
              <a:rPr lang="en-US" sz="3600" b="1" dirty="0"/>
              <a:t>a&gt;0</a:t>
            </a:r>
            <a:r>
              <a:rPr lang="zh-CN" altLang="en-US" sz="3600" b="1" dirty="0"/>
              <a:t>，</a:t>
            </a:r>
            <a:r>
              <a:rPr lang="en-US" sz="3600" b="1" dirty="0"/>
              <a:t>b&lt;0</a:t>
            </a:r>
            <a:r>
              <a:rPr lang="zh-CN" altLang="en-US" sz="3600" b="1" dirty="0"/>
              <a:t>时点</a:t>
            </a:r>
            <a:r>
              <a:rPr lang="en-US" sz="3600" b="1" dirty="0"/>
              <a:t>M</a:t>
            </a:r>
            <a:r>
              <a:rPr lang="zh-CN" altLang="en-US" sz="3600" b="1" dirty="0"/>
              <a:t>位于第几象限？</a:t>
            </a:r>
          </a:p>
          <a:p>
            <a:endParaRPr lang="zh-CN" altLang="en-US" sz="1200" b="1" dirty="0"/>
          </a:p>
          <a:p>
            <a:r>
              <a:rPr lang="zh-CN" altLang="en-US" sz="3600" b="1" dirty="0"/>
              <a:t>当</a:t>
            </a:r>
            <a:r>
              <a:rPr lang="en-US" sz="3600" b="1" dirty="0" err="1"/>
              <a:t>ab</a:t>
            </a:r>
            <a:r>
              <a:rPr lang="en-US" sz="3600" b="1" dirty="0"/>
              <a:t>&gt;0</a:t>
            </a:r>
            <a:r>
              <a:rPr lang="zh-CN" altLang="en-US" sz="3600" b="1" dirty="0"/>
              <a:t>时，点</a:t>
            </a:r>
            <a:r>
              <a:rPr lang="en-US" sz="3600" b="1" dirty="0"/>
              <a:t>M</a:t>
            </a:r>
            <a:r>
              <a:rPr lang="zh-CN" altLang="en-US" sz="3600" b="1" dirty="0"/>
              <a:t>位于第几象限？</a:t>
            </a:r>
          </a:p>
          <a:p>
            <a:endParaRPr lang="zh-CN" altLang="en-US" sz="1200" b="1" dirty="0"/>
          </a:p>
          <a:p>
            <a:pPr>
              <a:buFont typeface="Wingdings" panose="05000000000000000000" pitchFamily="2" charset="2"/>
              <a:buNone/>
            </a:pPr>
            <a:endParaRPr lang="zh-CN" altLang="en-US" sz="3600" b="1" dirty="0"/>
          </a:p>
        </p:txBody>
      </p:sp>
    </p:spTree>
  </p:cSld>
  <p:clrMapOvr>
    <a:masterClrMapping/>
  </p:clrMapOvr>
  <p:transition spd="med">
    <p:random/>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bwMode="auto">
      <p:bgPr>
        <a:solidFill>
          <a:schemeClr val="accent1"/>
        </a:solid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92100" y="463874"/>
            <a:ext cx="8479038" cy="4985980"/>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zh-CN" altLang="en-US" sz="2800" b="1" dirty="0">
                <a:latin typeface="Times New Roman" panose="02020603050405020304" pitchFamily="18" charset="0"/>
              </a:rPr>
              <a:t>小结：</a:t>
            </a:r>
            <a:r>
              <a:rPr lang="zh-CN" altLang="en-US" sz="2800" b="1" dirty="0">
                <a:latin typeface="Times New Roman" panose="02020603050405020304" pitchFamily="18" charset="0"/>
                <a:ea typeface="幼圆" panose="02010509060101010101" pitchFamily="49" charset="-122"/>
              </a:rPr>
              <a:t>这节课主要学习了平面直角坐标系的有</a:t>
            </a:r>
          </a:p>
          <a:p>
            <a:pPr eaLnBrk="1" hangingPunct="1"/>
            <a:r>
              <a:rPr lang="zh-CN" altLang="en-US" sz="2800" b="1" dirty="0">
                <a:latin typeface="Times New Roman" panose="02020603050405020304" pitchFamily="18" charset="0"/>
                <a:ea typeface="幼圆" panose="02010509060101010101" pitchFamily="49" charset="-122"/>
              </a:rPr>
              <a:t>关概念和一个最基本的问题，坐标平面内的点</a:t>
            </a:r>
          </a:p>
          <a:p>
            <a:pPr eaLnBrk="1" hangingPunct="1"/>
            <a:r>
              <a:rPr lang="zh-CN" altLang="en-US" sz="2800" b="1" dirty="0">
                <a:latin typeface="Times New Roman" panose="02020603050405020304" pitchFamily="18" charset="0"/>
                <a:ea typeface="幼圆" panose="02010509060101010101" pitchFamily="49" charset="-122"/>
              </a:rPr>
              <a:t>与有序数对是一一对应的。</a:t>
            </a:r>
            <a:endParaRPr lang="zh-CN" altLang="en-US" sz="2800" b="1" dirty="0">
              <a:latin typeface="Times New Roman" panose="02020603050405020304" pitchFamily="18" charset="0"/>
            </a:endParaRPr>
          </a:p>
          <a:p>
            <a:pPr eaLnBrk="1" hangingPunct="1"/>
            <a:r>
              <a:rPr lang="zh-CN" altLang="en-US" sz="2800" b="1" dirty="0">
                <a:latin typeface="Times New Roman" panose="02020603050405020304" pitchFamily="18" charset="0"/>
              </a:rPr>
              <a:t>     </a:t>
            </a:r>
            <a:r>
              <a:rPr lang="en-US" sz="2800" b="1" dirty="0">
                <a:latin typeface="Times New Roman" panose="02020603050405020304" pitchFamily="18" charset="0"/>
              </a:rPr>
              <a:t>1. </a:t>
            </a:r>
            <a:r>
              <a:rPr lang="zh-CN" altLang="en-US" sz="2800" b="1" dirty="0">
                <a:latin typeface="Times New Roman" panose="02020603050405020304" pitchFamily="18" charset="0"/>
              </a:rPr>
              <a:t>会根据坐标找点，会由坐标系内的点写坐标</a:t>
            </a:r>
          </a:p>
          <a:p>
            <a:pPr eaLnBrk="1" hangingPunct="1"/>
            <a:r>
              <a:rPr lang="zh-CN" altLang="en-US" sz="2800" b="1" dirty="0">
                <a:latin typeface="Times New Roman" panose="02020603050405020304" pitchFamily="18" charset="0"/>
              </a:rPr>
              <a:t>     </a:t>
            </a:r>
            <a:r>
              <a:rPr lang="en-US" sz="2800" b="1" dirty="0">
                <a:latin typeface="Times New Roman" panose="02020603050405020304" pitchFamily="18" charset="0"/>
              </a:rPr>
              <a:t>2.</a:t>
            </a:r>
            <a:r>
              <a:rPr lang="zh-CN" altLang="en-US" sz="2800" b="1" dirty="0">
                <a:latin typeface="Times New Roman" panose="02020603050405020304" pitchFamily="18" charset="0"/>
              </a:rPr>
              <a:t>掌握</a:t>
            </a:r>
            <a:r>
              <a:rPr lang="en-US" sz="2800" b="1" dirty="0">
                <a:latin typeface="Times New Roman" panose="02020603050405020304" pitchFamily="18" charset="0"/>
              </a:rPr>
              <a:t>x</a:t>
            </a:r>
            <a:r>
              <a:rPr lang="zh-CN" altLang="en-US" sz="2800" b="1" dirty="0">
                <a:latin typeface="Times New Roman" panose="02020603050405020304" pitchFamily="18" charset="0"/>
              </a:rPr>
              <a:t>轴，</a:t>
            </a:r>
            <a:r>
              <a:rPr lang="en-US" sz="2800" b="1" dirty="0">
                <a:latin typeface="Times New Roman" panose="02020603050405020304" pitchFamily="18" charset="0"/>
              </a:rPr>
              <a:t>y</a:t>
            </a:r>
            <a:r>
              <a:rPr lang="zh-CN" altLang="en-US" sz="2800" b="1" dirty="0">
                <a:latin typeface="Times New Roman" panose="02020603050405020304" pitchFamily="18" charset="0"/>
              </a:rPr>
              <a:t>轴上点的坐标的特点：</a:t>
            </a:r>
          </a:p>
          <a:p>
            <a:pPr eaLnBrk="1" hangingPunct="1"/>
            <a:r>
              <a:rPr lang="zh-CN" altLang="en-US" sz="2800" b="1" dirty="0">
                <a:latin typeface="Times New Roman" panose="02020603050405020304" pitchFamily="18" charset="0"/>
              </a:rPr>
              <a:t>        </a:t>
            </a:r>
            <a:r>
              <a:rPr lang="en-US" sz="2800" b="1" dirty="0">
                <a:latin typeface="Times New Roman" panose="02020603050405020304" pitchFamily="18" charset="0"/>
              </a:rPr>
              <a:t>x</a:t>
            </a:r>
            <a:r>
              <a:rPr lang="zh-CN" altLang="en-US" sz="2800" b="1" dirty="0">
                <a:latin typeface="Times New Roman" panose="02020603050405020304" pitchFamily="18" charset="0"/>
              </a:rPr>
              <a:t>轴上的点的纵坐标为</a:t>
            </a:r>
            <a:r>
              <a:rPr lang="en-US" sz="2800" b="1" dirty="0">
                <a:latin typeface="Times New Roman" panose="02020603050405020304" pitchFamily="18" charset="0"/>
              </a:rPr>
              <a:t>0</a:t>
            </a:r>
            <a:r>
              <a:rPr lang="zh-CN" altLang="en-US" sz="2800" b="1" dirty="0">
                <a:latin typeface="Times New Roman" panose="02020603050405020304" pitchFamily="18" charset="0"/>
              </a:rPr>
              <a:t>，表示为（</a:t>
            </a:r>
            <a:r>
              <a:rPr lang="en-US" sz="2800" b="1" dirty="0">
                <a:latin typeface="Times New Roman" panose="02020603050405020304" pitchFamily="18" charset="0"/>
              </a:rPr>
              <a:t>x</a:t>
            </a:r>
            <a:r>
              <a:rPr lang="zh-CN" altLang="en-US" sz="2800" b="1" dirty="0">
                <a:latin typeface="Times New Roman" panose="02020603050405020304" pitchFamily="18" charset="0"/>
              </a:rPr>
              <a:t>，</a:t>
            </a:r>
            <a:r>
              <a:rPr lang="en-US" sz="2800" b="1" dirty="0">
                <a:latin typeface="Times New Roman" panose="02020603050405020304" pitchFamily="18" charset="0"/>
              </a:rPr>
              <a:t>0</a:t>
            </a:r>
            <a:r>
              <a:rPr lang="zh-CN" altLang="en-US" sz="2800" b="1" dirty="0">
                <a:latin typeface="Times New Roman" panose="02020603050405020304" pitchFamily="18" charset="0"/>
              </a:rPr>
              <a:t>）</a:t>
            </a:r>
          </a:p>
          <a:p>
            <a:pPr eaLnBrk="1" hangingPunct="1"/>
            <a:r>
              <a:rPr lang="zh-CN" altLang="en-US" sz="2800" b="1" dirty="0">
                <a:latin typeface="Times New Roman" panose="02020603050405020304" pitchFamily="18" charset="0"/>
              </a:rPr>
              <a:t>        </a:t>
            </a:r>
            <a:r>
              <a:rPr lang="en-US" sz="2800" b="1" dirty="0">
                <a:latin typeface="Times New Roman" panose="02020603050405020304" pitchFamily="18" charset="0"/>
              </a:rPr>
              <a:t>y</a:t>
            </a:r>
            <a:r>
              <a:rPr lang="zh-CN" altLang="en-US" sz="2800" b="1" dirty="0">
                <a:latin typeface="Times New Roman" panose="02020603050405020304" pitchFamily="18" charset="0"/>
              </a:rPr>
              <a:t>轴上的点的横坐标为</a:t>
            </a:r>
            <a:r>
              <a:rPr lang="en-US" sz="2800" b="1" dirty="0">
                <a:latin typeface="Times New Roman" panose="02020603050405020304" pitchFamily="18" charset="0"/>
              </a:rPr>
              <a:t>0</a:t>
            </a:r>
            <a:r>
              <a:rPr lang="zh-CN" altLang="en-US" sz="2800" b="1" dirty="0">
                <a:latin typeface="Times New Roman" panose="02020603050405020304" pitchFamily="18" charset="0"/>
              </a:rPr>
              <a:t>，表示为（</a:t>
            </a:r>
            <a:r>
              <a:rPr lang="en-US" sz="2800" b="1" dirty="0">
                <a:latin typeface="Times New Roman" panose="02020603050405020304" pitchFamily="18" charset="0"/>
              </a:rPr>
              <a:t>0</a:t>
            </a:r>
            <a:r>
              <a:rPr lang="zh-CN" altLang="en-US" sz="2800" b="1" dirty="0">
                <a:latin typeface="Times New Roman" panose="02020603050405020304" pitchFamily="18" charset="0"/>
              </a:rPr>
              <a:t>，</a:t>
            </a:r>
            <a:r>
              <a:rPr lang="en-US" sz="2800" b="1" dirty="0">
                <a:latin typeface="Times New Roman" panose="02020603050405020304" pitchFamily="18" charset="0"/>
              </a:rPr>
              <a:t>y</a:t>
            </a:r>
            <a:r>
              <a:rPr lang="zh-CN" altLang="en-US" sz="2800" b="1" dirty="0">
                <a:latin typeface="Times New Roman" panose="02020603050405020304" pitchFamily="18" charset="0"/>
              </a:rPr>
              <a:t>）</a:t>
            </a:r>
          </a:p>
          <a:p>
            <a:pPr eaLnBrk="1" hangingPunct="1"/>
            <a:r>
              <a:rPr lang="zh-CN" altLang="en-US" sz="2800" b="1" dirty="0">
                <a:latin typeface="Times New Roman" panose="02020603050405020304" pitchFamily="18" charset="0"/>
              </a:rPr>
              <a:t>        第一象限：</a:t>
            </a:r>
            <a:r>
              <a:rPr lang="zh-CN" altLang="en-US" sz="2800" b="1" dirty="0">
                <a:latin typeface="Times New Roman" panose="02020603050405020304" pitchFamily="18" charset="0"/>
                <a:sym typeface="Wingdings" panose="05000000000000000000" pitchFamily="2" charset="2"/>
              </a:rPr>
              <a:t>（</a:t>
            </a:r>
            <a:r>
              <a:rPr lang="en-US" sz="2800" b="1" dirty="0">
                <a:latin typeface="Times New Roman" panose="02020603050405020304" pitchFamily="18" charset="0"/>
                <a:sym typeface="Wingdings" panose="05000000000000000000" pitchFamily="2" charset="2"/>
              </a:rPr>
              <a:t>+</a:t>
            </a:r>
            <a:r>
              <a:rPr lang="zh-CN" altLang="en-US" sz="2800" b="1" dirty="0">
                <a:latin typeface="Times New Roman" panose="02020603050405020304" pitchFamily="18" charset="0"/>
                <a:sym typeface="Wingdings" panose="05000000000000000000" pitchFamily="2" charset="2"/>
              </a:rPr>
              <a:t>，    </a:t>
            </a:r>
            <a:r>
              <a:rPr lang="en-US" sz="2800" b="1" dirty="0">
                <a:latin typeface="Times New Roman" panose="02020603050405020304" pitchFamily="18" charset="0"/>
                <a:sym typeface="Wingdings" panose="05000000000000000000" pitchFamily="2" charset="2"/>
              </a:rPr>
              <a:t>+</a:t>
            </a:r>
            <a:r>
              <a:rPr lang="zh-CN" altLang="en-US" sz="2800" b="1" dirty="0">
                <a:latin typeface="Times New Roman" panose="02020603050405020304" pitchFamily="18" charset="0"/>
                <a:sym typeface="Wingdings" panose="05000000000000000000" pitchFamily="2" charset="2"/>
              </a:rPr>
              <a:t>）</a:t>
            </a:r>
          </a:p>
          <a:p>
            <a:pPr eaLnBrk="1" hangingPunct="1"/>
            <a:r>
              <a:rPr lang="zh-CN" altLang="en-US" sz="2800" b="1" dirty="0">
                <a:latin typeface="Times New Roman" panose="02020603050405020304" pitchFamily="18" charset="0"/>
                <a:sym typeface="Wingdings" panose="05000000000000000000" pitchFamily="2" charset="2"/>
              </a:rPr>
              <a:t>        </a:t>
            </a:r>
            <a:r>
              <a:rPr lang="zh-CN" altLang="en-US" sz="2800" b="1" dirty="0">
                <a:latin typeface="Times New Roman" panose="02020603050405020304" pitchFamily="18" charset="0"/>
              </a:rPr>
              <a:t>第二象限</a:t>
            </a:r>
            <a:r>
              <a:rPr lang="zh-CN" altLang="en-US" sz="2800" b="1" dirty="0">
                <a:latin typeface="Times New Roman" panose="02020603050405020304" pitchFamily="18" charset="0"/>
                <a:sym typeface="Wingdings" panose="05000000000000000000" pitchFamily="2" charset="2"/>
              </a:rPr>
              <a:t>：（</a:t>
            </a:r>
            <a:r>
              <a:rPr lang="en-US" sz="2800" b="1" dirty="0">
                <a:latin typeface="Times New Roman" panose="02020603050405020304" pitchFamily="18" charset="0"/>
                <a:sym typeface="Wingdings" panose="05000000000000000000" pitchFamily="2" charset="2"/>
              </a:rPr>
              <a:t>—</a:t>
            </a:r>
            <a:r>
              <a:rPr lang="zh-CN" altLang="en-US" sz="2800" b="1" dirty="0">
                <a:latin typeface="Times New Roman" panose="02020603050405020304" pitchFamily="18" charset="0"/>
                <a:sym typeface="Wingdings" panose="05000000000000000000" pitchFamily="2" charset="2"/>
              </a:rPr>
              <a:t>，  </a:t>
            </a:r>
            <a:r>
              <a:rPr lang="en-US" sz="2800" b="1" dirty="0">
                <a:latin typeface="Times New Roman" panose="02020603050405020304" pitchFamily="18" charset="0"/>
                <a:sym typeface="Wingdings" panose="05000000000000000000" pitchFamily="2" charset="2"/>
              </a:rPr>
              <a:t>+</a:t>
            </a:r>
            <a:r>
              <a:rPr lang="zh-CN" altLang="en-US" sz="2800" b="1" dirty="0">
                <a:latin typeface="Times New Roman" panose="02020603050405020304" pitchFamily="18" charset="0"/>
                <a:sym typeface="Wingdings" panose="05000000000000000000" pitchFamily="2" charset="2"/>
              </a:rPr>
              <a:t>）</a:t>
            </a:r>
          </a:p>
          <a:p>
            <a:pPr eaLnBrk="1" hangingPunct="1"/>
            <a:r>
              <a:rPr lang="zh-CN" altLang="en-US" sz="2800" b="1" dirty="0">
                <a:latin typeface="Times New Roman" panose="02020603050405020304" pitchFamily="18" charset="0"/>
                <a:sym typeface="Wingdings" panose="05000000000000000000" pitchFamily="2" charset="2"/>
              </a:rPr>
              <a:t>        第三象限：（</a:t>
            </a:r>
            <a:r>
              <a:rPr lang="en-US" sz="2800" b="1" dirty="0">
                <a:latin typeface="Times New Roman" panose="02020603050405020304" pitchFamily="18" charset="0"/>
                <a:sym typeface="Wingdings" panose="05000000000000000000" pitchFamily="2" charset="2"/>
              </a:rPr>
              <a:t>—</a:t>
            </a:r>
            <a:r>
              <a:rPr lang="zh-CN" altLang="en-US" sz="2800" b="1" dirty="0">
                <a:latin typeface="Times New Roman" panose="02020603050405020304" pitchFamily="18" charset="0"/>
                <a:sym typeface="Wingdings" panose="05000000000000000000" pitchFamily="2" charset="2"/>
              </a:rPr>
              <a:t>，</a:t>
            </a:r>
            <a:r>
              <a:rPr lang="en-US" sz="2800" b="1" dirty="0">
                <a:latin typeface="Times New Roman" panose="02020603050405020304" pitchFamily="18" charset="0"/>
                <a:sym typeface="Wingdings" panose="05000000000000000000" pitchFamily="2" charset="2"/>
              </a:rPr>
              <a:t>—</a:t>
            </a:r>
            <a:r>
              <a:rPr lang="zh-CN" altLang="en-US" sz="2800" b="1" dirty="0">
                <a:latin typeface="Times New Roman" panose="02020603050405020304" pitchFamily="18" charset="0"/>
                <a:sym typeface="Wingdings" panose="05000000000000000000" pitchFamily="2" charset="2"/>
              </a:rPr>
              <a:t>）</a:t>
            </a:r>
          </a:p>
          <a:p>
            <a:pPr eaLnBrk="1" hangingPunct="1"/>
            <a:r>
              <a:rPr lang="zh-CN" altLang="en-US" sz="2800" b="1" dirty="0">
                <a:latin typeface="Times New Roman" panose="02020603050405020304" pitchFamily="18" charset="0"/>
                <a:sym typeface="Wingdings" panose="05000000000000000000" pitchFamily="2" charset="2"/>
              </a:rPr>
              <a:t>        第四象限：（</a:t>
            </a:r>
            <a:r>
              <a:rPr lang="en-US" sz="2800" b="1" dirty="0">
                <a:latin typeface="Times New Roman" panose="02020603050405020304" pitchFamily="18" charset="0"/>
                <a:sym typeface="Wingdings" panose="05000000000000000000" pitchFamily="2" charset="2"/>
              </a:rPr>
              <a:t>+</a:t>
            </a:r>
            <a:r>
              <a:rPr lang="zh-CN" altLang="en-US" sz="2800" b="1" dirty="0">
                <a:latin typeface="Times New Roman" panose="02020603050405020304" pitchFamily="18" charset="0"/>
                <a:sym typeface="Wingdings" panose="05000000000000000000" pitchFamily="2" charset="2"/>
              </a:rPr>
              <a:t>，  </a:t>
            </a:r>
            <a:r>
              <a:rPr lang="en-US" sz="2800" b="1" dirty="0">
                <a:latin typeface="Times New Roman" panose="02020603050405020304" pitchFamily="18" charset="0"/>
                <a:sym typeface="Wingdings" panose="05000000000000000000" pitchFamily="2" charset="2"/>
              </a:rPr>
              <a:t>—</a:t>
            </a:r>
            <a:r>
              <a:rPr lang="zh-CN" altLang="en-US" sz="2800" b="1" dirty="0" smtClean="0">
                <a:latin typeface="Times New Roman" panose="02020603050405020304" pitchFamily="18" charset="0"/>
                <a:sym typeface="Wingdings" panose="05000000000000000000" pitchFamily="2" charset="2"/>
              </a:rPr>
              <a:t>）</a:t>
            </a:r>
            <a:endParaRPr lang="zh-CN" altLang="en-US" sz="2800" b="1" dirty="0">
              <a:latin typeface="Times New Roman" panose="02020603050405020304" pitchFamily="18" charset="0"/>
            </a:endParaRPr>
          </a:p>
        </p:txBody>
      </p:sp>
    </p:spTree>
  </p:cSld>
  <p:clrMapOvr>
    <a:masterClrMapping/>
  </p:clrMapOvr>
  <p:transition spd="med">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0">
                                            <p:txEl>
                                              <p:pRg st="7" end="7"/>
                                            </p:txEl>
                                          </p:spTgt>
                                        </p:tgtEl>
                                        <p:attrNameLst>
                                          <p:attrName>style.visibility</p:attrName>
                                        </p:attrNameLst>
                                      </p:cBhvr>
                                      <p:to>
                                        <p:strVal val="visible"/>
                                      </p:to>
                                    </p:set>
                                    <p:anim calcmode="lin" valueType="num">
                                      <p:cBhvr additive="base">
                                        <p:cTn id="7" dur="500" fill="hold"/>
                                        <p:tgtEl>
                                          <p:spTgt spid="22530">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0">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30">
                                            <p:txEl>
                                              <p:pRg st="8" end="8"/>
                                            </p:txEl>
                                          </p:spTgt>
                                        </p:tgtEl>
                                        <p:attrNameLst>
                                          <p:attrName>style.visibility</p:attrName>
                                        </p:attrNameLst>
                                      </p:cBhvr>
                                      <p:to>
                                        <p:strVal val="visible"/>
                                      </p:to>
                                    </p:set>
                                    <p:anim calcmode="lin" valueType="num">
                                      <p:cBhvr additive="base">
                                        <p:cTn id="13" dur="500" fill="hold"/>
                                        <p:tgtEl>
                                          <p:spTgt spid="22530">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0">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par>
                                <p:cTn id="15" presetID="2" presetClass="entr" presetSubtype="4" fill="hold" nodeType="withEffect">
                                  <p:stCondLst>
                                    <p:cond delay="0"/>
                                  </p:stCondLst>
                                  <p:childTnLst>
                                    <p:set>
                                      <p:cBhvr>
                                        <p:cTn id="16" dur="1" fill="hold">
                                          <p:stCondLst>
                                            <p:cond delay="0"/>
                                          </p:stCondLst>
                                        </p:cTn>
                                        <p:tgtEl>
                                          <p:spTgt spid="22530">
                                            <p:txEl>
                                              <p:pRg st="9" end="9"/>
                                            </p:txEl>
                                          </p:spTgt>
                                        </p:tgtEl>
                                        <p:attrNameLst>
                                          <p:attrName>style.visibility</p:attrName>
                                        </p:attrNameLst>
                                      </p:cBhvr>
                                      <p:to>
                                        <p:strVal val="visible"/>
                                      </p:to>
                                    </p:set>
                                    <p:anim calcmode="lin" valueType="num">
                                      <p:cBhvr additive="base">
                                        <p:cTn id="17" dur="500" fill="hold"/>
                                        <p:tgtEl>
                                          <p:spTgt spid="22530">
                                            <p:txEl>
                                              <p:pRg st="9" end="9"/>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30">
                                            <p:txEl>
                                              <p:pRg st="9" end="9"/>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par>
                                <p:cTn id="19" presetID="2" presetClass="entr" presetSubtype="4" fill="hold" nodeType="withEffect">
                                  <p:stCondLst>
                                    <p:cond delay="0"/>
                                  </p:stCondLst>
                                  <p:childTnLst>
                                    <p:set>
                                      <p:cBhvr>
                                        <p:cTn id="20" dur="1" fill="hold">
                                          <p:stCondLst>
                                            <p:cond delay="0"/>
                                          </p:stCondLst>
                                        </p:cTn>
                                        <p:tgtEl>
                                          <p:spTgt spid="22530">
                                            <p:txEl>
                                              <p:pRg st="10" end="10"/>
                                            </p:txEl>
                                          </p:spTgt>
                                        </p:tgtEl>
                                        <p:attrNameLst>
                                          <p:attrName>style.visibility</p:attrName>
                                        </p:attrNameLst>
                                      </p:cBhvr>
                                      <p:to>
                                        <p:strVal val="visible"/>
                                      </p:to>
                                    </p:set>
                                    <p:anim calcmode="lin" valueType="num">
                                      <p:cBhvr additive="base">
                                        <p:cTn id="21" dur="500" fill="hold"/>
                                        <p:tgtEl>
                                          <p:spTgt spid="22530">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530">
                                            <p:txEl>
                                              <p:pRg st="10" end="1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74713" y="706438"/>
            <a:ext cx="8207375" cy="863600"/>
          </a:xfrm>
        </p:spPr>
        <p:txBody>
          <a:bodyPr/>
          <a:lstStyle/>
          <a:p>
            <a:r>
              <a:rPr lang="zh-CN" altLang="en-US" sz="4000"/>
              <a:t>今天的作业</a:t>
            </a:r>
          </a:p>
        </p:txBody>
      </p:sp>
      <p:sp>
        <p:nvSpPr>
          <p:cNvPr id="23555" name="Rectangle 3"/>
          <p:cNvSpPr>
            <a:spLocks noGrp="1" noChangeArrowheads="1"/>
          </p:cNvSpPr>
          <p:nvPr>
            <p:ph type="body" idx="1"/>
          </p:nvPr>
        </p:nvSpPr>
        <p:spPr>
          <a:xfrm>
            <a:off x="817563" y="1838325"/>
            <a:ext cx="8262937" cy="4114800"/>
          </a:xfrm>
        </p:spPr>
        <p:txBody>
          <a:bodyPr/>
          <a:lstStyle/>
          <a:p>
            <a:r>
              <a:rPr lang="zh-CN" altLang="en-US" sz="4000" b="1">
                <a:solidFill>
                  <a:srgbClr val="FF0000"/>
                </a:solidFill>
              </a:rPr>
              <a:t>必做题：习题</a:t>
            </a:r>
            <a:r>
              <a:rPr lang="en-US" altLang="zh-CN" sz="4000" b="1">
                <a:solidFill>
                  <a:srgbClr val="FF0000"/>
                </a:solidFill>
              </a:rPr>
              <a:t>11.2A</a:t>
            </a:r>
            <a:r>
              <a:rPr lang="zh-CN" altLang="en-US" sz="4000" b="1">
                <a:solidFill>
                  <a:srgbClr val="FF0000"/>
                </a:solidFill>
              </a:rPr>
              <a:t>组</a:t>
            </a:r>
            <a:r>
              <a:rPr lang="en-US" altLang="zh-CN" sz="4000" b="1">
                <a:solidFill>
                  <a:srgbClr val="FF0000"/>
                </a:solidFill>
              </a:rPr>
              <a:t>2</a:t>
            </a:r>
            <a:r>
              <a:rPr lang="zh-CN" altLang="en-US" sz="4000" b="1">
                <a:solidFill>
                  <a:srgbClr val="FF0000"/>
                </a:solidFill>
              </a:rPr>
              <a:t>、</a:t>
            </a:r>
            <a:r>
              <a:rPr lang="en-US" altLang="zh-CN" sz="4000" b="1">
                <a:solidFill>
                  <a:srgbClr val="FF0000"/>
                </a:solidFill>
              </a:rPr>
              <a:t>3</a:t>
            </a:r>
          </a:p>
          <a:p>
            <a:r>
              <a:rPr lang="zh-CN" altLang="en-US" sz="4000" b="1">
                <a:solidFill>
                  <a:srgbClr val="FF0000"/>
                </a:solidFill>
              </a:rPr>
              <a:t>选做题：习题</a:t>
            </a:r>
            <a:r>
              <a:rPr lang="en-US" altLang="zh-CN" sz="4000" b="1">
                <a:solidFill>
                  <a:srgbClr val="FF0000"/>
                </a:solidFill>
              </a:rPr>
              <a:t>11.2A</a:t>
            </a:r>
            <a:r>
              <a:rPr lang="zh-CN" altLang="en-US" sz="4000" b="1">
                <a:solidFill>
                  <a:srgbClr val="FF0000"/>
                </a:solidFill>
              </a:rPr>
              <a:t>组</a:t>
            </a:r>
            <a:r>
              <a:rPr lang="en-US" altLang="zh-CN" sz="4000" b="1">
                <a:solidFill>
                  <a:srgbClr val="FF0000"/>
                </a:solidFill>
              </a:rPr>
              <a:t>4</a:t>
            </a:r>
            <a:r>
              <a:rPr lang="zh-CN" altLang="en-US" sz="4000" b="1">
                <a:solidFill>
                  <a:srgbClr val="FF0000"/>
                </a:solidFill>
              </a:rPr>
              <a:t>、</a:t>
            </a:r>
            <a:r>
              <a:rPr lang="en-US" altLang="zh-CN" sz="4000" b="1">
                <a:solidFill>
                  <a:srgbClr val="FF0000"/>
                </a:solidFill>
              </a:rPr>
              <a:t>B</a:t>
            </a:r>
            <a:r>
              <a:rPr lang="zh-CN" altLang="en-US" sz="4000" b="1">
                <a:solidFill>
                  <a:srgbClr val="FF0000"/>
                </a:solidFill>
              </a:rPr>
              <a:t>组</a:t>
            </a:r>
            <a:r>
              <a:rPr lang="en-US" altLang="zh-CN" sz="4000" b="1">
                <a:solidFill>
                  <a:srgbClr val="FF0000"/>
                </a:solidFill>
              </a:rPr>
              <a:t>2</a:t>
            </a:r>
          </a:p>
        </p:txBody>
      </p:sp>
    </p:spTree>
  </p:cSld>
  <p:clrMapOvr>
    <a:masterClrMapping/>
  </p:clrMapOvr>
  <p:transition spd="med">
    <p:random/>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48768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6600" dirty="0">
                <a:solidFill>
                  <a:schemeClr val="bg1"/>
                </a:solidFill>
                <a:latin typeface="Times New Roman" panose="02020603050405020304" pitchFamily="18" charset="0"/>
                <a:ea typeface="华文行楷" panose="02010800040101010101" pitchFamily="2" charset="-122"/>
              </a:rPr>
              <a:t>你知道吗？</a:t>
            </a:r>
          </a:p>
        </p:txBody>
      </p:sp>
      <p:sp>
        <p:nvSpPr>
          <p:cNvPr id="8195" name="Text Box 3"/>
          <p:cNvSpPr txBox="1">
            <a:spLocks noChangeArrowheads="1"/>
          </p:cNvSpPr>
          <p:nvPr/>
        </p:nvSpPr>
        <p:spPr bwMode="auto">
          <a:xfrm>
            <a:off x="4334510" y="1266863"/>
            <a:ext cx="4568825"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3200" b="1" dirty="0">
                <a:solidFill>
                  <a:schemeClr val="tx2"/>
                </a:solidFill>
                <a:latin typeface="Times New Roman" panose="02020603050405020304" pitchFamily="18" charset="0"/>
              </a:rPr>
              <a:t>	</a:t>
            </a:r>
            <a:r>
              <a:rPr lang="zh-CN" altLang="en-US" sz="3200" b="1" dirty="0">
                <a:solidFill>
                  <a:srgbClr val="FF0000"/>
                </a:solidFill>
              </a:rPr>
              <a:t>法国数学家笛卡儿</a:t>
            </a:r>
            <a:r>
              <a:rPr lang="zh-CN" altLang="en-US" sz="2400" b="1" dirty="0">
                <a:solidFill>
                  <a:schemeClr val="bg1"/>
                </a:solidFill>
                <a:latin typeface="Times New Roman" panose="02020603050405020304" pitchFamily="18" charset="0"/>
              </a:rPr>
              <a:t>早在</a:t>
            </a:r>
            <a:r>
              <a:rPr lang="en-US" sz="2400" b="1" dirty="0">
                <a:solidFill>
                  <a:schemeClr val="bg1"/>
                </a:solidFill>
                <a:latin typeface="Times New Roman" panose="02020603050405020304" pitchFamily="18" charset="0"/>
              </a:rPr>
              <a:t>1637</a:t>
            </a:r>
            <a:r>
              <a:rPr lang="zh-CN" altLang="en-US" sz="2400" b="1" dirty="0">
                <a:solidFill>
                  <a:schemeClr val="bg1"/>
                </a:solidFill>
                <a:latin typeface="Times New Roman" panose="02020603050405020304" pitchFamily="18" charset="0"/>
              </a:rPr>
              <a:t>年以前，法国数学家、解析几何的创始人笛卡尔受到了经纬度的启发，地理上的经纬度是以赤道和本初子午线为标准的，这两条线从局部上可以看成是平面内互相垂直的两条直线。所以笛卡尔的方法是在平面内画两条互相垂直的数轴，其中水平的数轴叫</a:t>
            </a:r>
            <a:r>
              <a:rPr lang="en-US" sz="2400" b="1" dirty="0">
                <a:solidFill>
                  <a:schemeClr val="bg1"/>
                </a:solidFill>
                <a:latin typeface="Times New Roman" panose="02020603050405020304" pitchFamily="18" charset="0"/>
              </a:rPr>
              <a:t>x</a:t>
            </a:r>
            <a:r>
              <a:rPr lang="zh-CN" altLang="en-US" sz="2400" b="1" dirty="0">
                <a:solidFill>
                  <a:schemeClr val="bg1"/>
                </a:solidFill>
                <a:latin typeface="Times New Roman" panose="02020603050405020304" pitchFamily="18" charset="0"/>
              </a:rPr>
              <a:t>轴</a:t>
            </a:r>
            <a:r>
              <a:rPr lang="en-US" sz="2400" b="1" dirty="0">
                <a:solidFill>
                  <a:schemeClr val="bg1"/>
                </a:solidFill>
                <a:latin typeface="Times New Roman" panose="02020603050405020304" pitchFamily="18" charset="0"/>
              </a:rPr>
              <a:t>(</a:t>
            </a:r>
            <a:r>
              <a:rPr lang="zh-CN" altLang="en-US" sz="2400" b="1" dirty="0">
                <a:solidFill>
                  <a:schemeClr val="bg1"/>
                </a:solidFill>
                <a:latin typeface="Times New Roman" panose="02020603050405020304" pitchFamily="18" charset="0"/>
              </a:rPr>
              <a:t>或横轴</a:t>
            </a:r>
            <a:r>
              <a:rPr lang="en-US" sz="2400" b="1" dirty="0">
                <a:solidFill>
                  <a:schemeClr val="bg1"/>
                </a:solidFill>
                <a:latin typeface="Times New Roman" panose="02020603050405020304" pitchFamily="18" charset="0"/>
              </a:rPr>
              <a:t>)</a:t>
            </a:r>
            <a:r>
              <a:rPr lang="zh-CN" altLang="en-US" sz="2400" b="1" dirty="0">
                <a:solidFill>
                  <a:schemeClr val="bg1"/>
                </a:solidFill>
                <a:latin typeface="Times New Roman" panose="02020603050405020304" pitchFamily="18" charset="0"/>
              </a:rPr>
              <a:t>，取向右为正方向，铅直的数轴叫</a:t>
            </a:r>
            <a:r>
              <a:rPr lang="en-US" sz="2400" b="1" dirty="0">
                <a:solidFill>
                  <a:schemeClr val="bg1"/>
                </a:solidFill>
                <a:latin typeface="Times New Roman" panose="02020603050405020304" pitchFamily="18" charset="0"/>
              </a:rPr>
              <a:t>y</a:t>
            </a:r>
            <a:r>
              <a:rPr lang="zh-CN" altLang="en-US" sz="2400" b="1" dirty="0">
                <a:solidFill>
                  <a:schemeClr val="bg1"/>
                </a:solidFill>
                <a:latin typeface="Times New Roman" panose="02020603050405020304" pitchFamily="18" charset="0"/>
              </a:rPr>
              <a:t>轴</a:t>
            </a:r>
            <a:r>
              <a:rPr lang="en-US" sz="2400" b="1" dirty="0">
                <a:solidFill>
                  <a:schemeClr val="bg1"/>
                </a:solidFill>
                <a:latin typeface="Times New Roman" panose="02020603050405020304" pitchFamily="18" charset="0"/>
              </a:rPr>
              <a:t>(</a:t>
            </a:r>
            <a:r>
              <a:rPr lang="zh-CN" altLang="en-US" sz="2400" b="1" dirty="0">
                <a:solidFill>
                  <a:schemeClr val="bg1"/>
                </a:solidFill>
                <a:latin typeface="Times New Roman" panose="02020603050405020304" pitchFamily="18" charset="0"/>
              </a:rPr>
              <a:t>或纵轴</a:t>
            </a:r>
            <a:r>
              <a:rPr lang="en-US" sz="2400" b="1" dirty="0">
                <a:solidFill>
                  <a:schemeClr val="bg1"/>
                </a:solidFill>
                <a:latin typeface="Times New Roman" panose="02020603050405020304" pitchFamily="18" charset="0"/>
              </a:rPr>
              <a:t>)</a:t>
            </a:r>
            <a:r>
              <a:rPr lang="zh-CN" altLang="en-US" sz="2400" b="1" dirty="0">
                <a:solidFill>
                  <a:schemeClr val="bg1"/>
                </a:solidFill>
                <a:latin typeface="Times New Roman" panose="02020603050405020304" pitchFamily="18" charset="0"/>
              </a:rPr>
              <a:t>，取向上为正方向，它们的交点是原点，这个平面叫坐标平面</a:t>
            </a:r>
            <a:r>
              <a:rPr lang="zh-CN" altLang="en-US" sz="2400" b="1" dirty="0" smtClean="0">
                <a:solidFill>
                  <a:schemeClr val="bg1"/>
                </a:solidFill>
                <a:latin typeface="Times New Roman" panose="02020603050405020304" pitchFamily="18" charset="0"/>
              </a:rPr>
              <a:t>。</a:t>
            </a:r>
            <a:endParaRPr lang="zh-CN" altLang="en-US" sz="2400" b="1" dirty="0">
              <a:solidFill>
                <a:schemeClr val="bg1"/>
              </a:solidFill>
              <a:latin typeface="Times New Roman" panose="02020603050405020304" pitchFamily="18" charset="0"/>
            </a:endParaRPr>
          </a:p>
        </p:txBody>
      </p:sp>
      <p:pic>
        <p:nvPicPr>
          <p:cNvPr id="8197" name="Picture 5"/>
          <p:cNvPicPr>
            <a:picLocks noChangeAspect="1" noChangeArrowheads="1"/>
          </p:cNvPicPr>
          <p:nvPr/>
        </p:nvPicPr>
        <p:blipFill>
          <a:blip r:embed="rId5"/>
          <a:srcRect/>
          <a:stretch>
            <a:fillRect/>
          </a:stretch>
        </p:blipFill>
        <p:spPr bwMode="auto">
          <a:xfrm>
            <a:off x="281849" y="1224130"/>
            <a:ext cx="3610882"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8195"/>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zh-CN" altLang="en-US" dirty="0"/>
              <a:t>学习目标</a:t>
            </a:r>
          </a:p>
        </p:txBody>
      </p:sp>
      <p:sp>
        <p:nvSpPr>
          <p:cNvPr id="9219" name="Rectangle 3"/>
          <p:cNvSpPr>
            <a:spLocks noGrp="1" noChangeArrowheads="1"/>
          </p:cNvSpPr>
          <p:nvPr>
            <p:ph type="body" idx="1"/>
          </p:nvPr>
        </p:nvSpPr>
        <p:spPr>
          <a:xfrm>
            <a:off x="477022" y="1308418"/>
            <a:ext cx="8207375" cy="5183187"/>
          </a:xfrm>
        </p:spPr>
        <p:txBody>
          <a:bodyPr/>
          <a:lstStyle/>
          <a:p>
            <a:pPr>
              <a:lnSpc>
                <a:spcPct val="150000"/>
              </a:lnSpc>
              <a:buFont typeface="Wingdings" panose="05000000000000000000" pitchFamily="2" charset="2"/>
              <a:buNone/>
            </a:pPr>
            <a:r>
              <a:rPr lang="en-US" altLang="zh-CN" dirty="0"/>
              <a:t>1</a:t>
            </a:r>
            <a:r>
              <a:rPr lang="zh-CN" altLang="en-US" dirty="0"/>
              <a:t>、认识并会画出平面直角坐标系，理解平面直角坐标系内点的横纵坐标的意义；</a:t>
            </a:r>
          </a:p>
          <a:p>
            <a:pPr>
              <a:lnSpc>
                <a:spcPct val="150000"/>
              </a:lnSpc>
              <a:buFont typeface="Wingdings" panose="05000000000000000000" pitchFamily="2" charset="2"/>
              <a:buNone/>
            </a:pPr>
            <a:r>
              <a:rPr lang="en-US" altLang="zh-CN" dirty="0"/>
              <a:t>2</a:t>
            </a:r>
            <a:r>
              <a:rPr lang="zh-CN" altLang="en-US" dirty="0"/>
              <a:t>、能在平面直角坐标系中，根据坐标描出点的位置，由点的位置写出坐标；</a:t>
            </a:r>
          </a:p>
          <a:p>
            <a:pPr>
              <a:lnSpc>
                <a:spcPct val="150000"/>
              </a:lnSpc>
              <a:buFont typeface="Wingdings" panose="05000000000000000000" pitchFamily="2" charset="2"/>
              <a:buNone/>
            </a:pPr>
            <a:r>
              <a:rPr lang="en-US" altLang="zh-CN" dirty="0"/>
              <a:t>3</a:t>
            </a:r>
            <a:r>
              <a:rPr lang="zh-CN" altLang="en-US" dirty="0"/>
              <a:t>、能正确理解各象限和坐标轴上点的坐标特点；</a:t>
            </a:r>
          </a:p>
          <a:p>
            <a:pPr>
              <a:lnSpc>
                <a:spcPct val="150000"/>
              </a:lnSpc>
              <a:buFont typeface="Wingdings" panose="05000000000000000000" pitchFamily="2" charset="2"/>
              <a:buNone/>
            </a:pPr>
            <a:r>
              <a:rPr lang="en-US" altLang="zh-CN" dirty="0"/>
              <a:t>4</a:t>
            </a:r>
            <a:r>
              <a:rPr lang="zh-CN" altLang="en-US" dirty="0"/>
              <a:t>、通过用坐标描点和点用坐标表示，体会数形结合的思想</a:t>
            </a:r>
          </a:p>
        </p:txBody>
      </p:sp>
    </p:spTree>
  </p:cSld>
  <p:clrMapOvr>
    <a:masterClrMapping/>
  </p:clrMapOvr>
  <p:transition spd="med">
    <p:random/>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42925" y="2128838"/>
            <a:ext cx="7772400" cy="1143000"/>
          </a:xfrm>
        </p:spPr>
        <p:txBody>
          <a:bodyPr/>
          <a:lstStyle/>
          <a:p>
            <a:r>
              <a:rPr lang="zh-CN" altLang="en-US"/>
              <a:t>自学课本</a:t>
            </a:r>
            <a:r>
              <a:rPr lang="en-US" altLang="zh-CN"/>
              <a:t>49</a:t>
            </a:r>
            <a:r>
              <a:rPr lang="zh-CN" altLang="en-US"/>
              <a:t>页完成下面问题</a:t>
            </a:r>
          </a:p>
        </p:txBody>
      </p:sp>
    </p:spTree>
  </p:cSld>
  <p:clrMapOvr>
    <a:masterClrMapping/>
  </p:clrMapOvr>
  <p:transition spd="med">
    <p:random/>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5883275" y="2667000"/>
            <a:ext cx="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67" name="Line 3"/>
          <p:cNvSpPr>
            <a:spLocks noChangeShapeType="1"/>
          </p:cNvSpPr>
          <p:nvPr/>
        </p:nvSpPr>
        <p:spPr bwMode="auto">
          <a:xfrm>
            <a:off x="5867400" y="838200"/>
            <a:ext cx="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68" name="Text Box 4"/>
          <p:cNvSpPr txBox="1">
            <a:spLocks noChangeArrowheads="1"/>
          </p:cNvSpPr>
          <p:nvPr/>
        </p:nvSpPr>
        <p:spPr bwMode="auto">
          <a:xfrm>
            <a:off x="3544888" y="2306638"/>
            <a:ext cx="613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dirty="0">
                <a:latin typeface="黑体" panose="02010609060101010101" pitchFamily="49" charset="-122"/>
                <a:ea typeface="黑体" panose="02010609060101010101" pitchFamily="49" charset="-122"/>
              </a:rPr>
              <a:t>(1)</a:t>
            </a:r>
            <a:r>
              <a:rPr lang="zh-CN" altLang="en-US" sz="2400" b="1" dirty="0">
                <a:latin typeface="黑体" panose="02010609060101010101" pitchFamily="49" charset="-122"/>
                <a:ea typeface="黑体" panose="02010609060101010101" pitchFamily="49" charset="-122"/>
              </a:rPr>
              <a:t>两条数轴</a:t>
            </a:r>
            <a:r>
              <a:rPr lang="en-US" sz="2400" b="1" dirty="0">
                <a:latin typeface="黑体" panose="02010609060101010101" pitchFamily="49" charset="-122"/>
                <a:ea typeface="黑体" panose="02010609060101010101" pitchFamily="49" charset="-122"/>
              </a:rPr>
              <a:t>:x</a:t>
            </a:r>
            <a:r>
              <a:rPr lang="zh-CN" altLang="en-US" sz="2400" b="1" dirty="0">
                <a:latin typeface="黑体" panose="02010609060101010101" pitchFamily="49" charset="-122"/>
                <a:ea typeface="黑体" panose="02010609060101010101" pitchFamily="49" charset="-122"/>
              </a:rPr>
              <a:t>轴(横轴)、</a:t>
            </a:r>
            <a:r>
              <a:rPr lang="en-US" sz="2400" b="1" dirty="0">
                <a:latin typeface="黑体" panose="02010609060101010101" pitchFamily="49" charset="-122"/>
                <a:ea typeface="黑体" panose="02010609060101010101" pitchFamily="49" charset="-122"/>
              </a:rPr>
              <a:t>y</a:t>
            </a:r>
            <a:r>
              <a:rPr lang="zh-CN" altLang="en-US" sz="2400" b="1" dirty="0">
                <a:latin typeface="黑体" panose="02010609060101010101" pitchFamily="49" charset="-122"/>
                <a:ea typeface="黑体" panose="02010609060101010101" pitchFamily="49" charset="-122"/>
              </a:rPr>
              <a:t>轴(纵轴)</a:t>
            </a:r>
          </a:p>
        </p:txBody>
      </p:sp>
      <p:sp>
        <p:nvSpPr>
          <p:cNvPr id="11269" name="Text Box 5"/>
          <p:cNvSpPr txBox="1">
            <a:spLocks noChangeArrowheads="1"/>
          </p:cNvSpPr>
          <p:nvPr/>
        </p:nvSpPr>
        <p:spPr bwMode="auto">
          <a:xfrm>
            <a:off x="3232150" y="3000375"/>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400" b="1" dirty="0">
                <a:latin typeface="黑体" panose="02010609060101010101" pitchFamily="49" charset="-122"/>
                <a:ea typeface="黑体" panose="02010609060101010101" pitchFamily="49" charset="-122"/>
              </a:rPr>
              <a:t>  （</a:t>
            </a:r>
            <a:r>
              <a:rPr lang="en-US" sz="2400" b="1" dirty="0">
                <a:latin typeface="黑体" panose="02010609060101010101" pitchFamily="49" charset="-122"/>
                <a:ea typeface="黑体" panose="02010609060101010101" pitchFamily="49" charset="-122"/>
              </a:rPr>
              <a:t>2</a:t>
            </a:r>
            <a:r>
              <a:rPr lang="zh-CN" altLang="en-US"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sym typeface="Arial" panose="020B0604020202020204" pitchFamily="34" charset="0"/>
              </a:rPr>
              <a:t>两条数轴</a:t>
            </a:r>
            <a:r>
              <a:rPr lang="zh-CN" altLang="en-US" sz="2400" b="1" dirty="0">
                <a:latin typeface="黑体" panose="02010609060101010101" pitchFamily="49" charset="-122"/>
                <a:ea typeface="黑体" panose="02010609060101010101" pitchFamily="49" charset="-122"/>
              </a:rPr>
              <a:t>互相垂直</a:t>
            </a:r>
          </a:p>
        </p:txBody>
      </p:sp>
      <p:sp>
        <p:nvSpPr>
          <p:cNvPr id="11270" name="Text Box 6"/>
          <p:cNvSpPr txBox="1">
            <a:spLocks noChangeArrowheads="1"/>
          </p:cNvSpPr>
          <p:nvPr/>
        </p:nvSpPr>
        <p:spPr bwMode="auto">
          <a:xfrm>
            <a:off x="3605213" y="3613150"/>
            <a:ext cx="434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400" b="1" dirty="0">
                <a:latin typeface="黑体" panose="02010609060101010101" pitchFamily="49" charset="-122"/>
                <a:ea typeface="黑体" panose="02010609060101010101" pitchFamily="49" charset="-122"/>
              </a:rPr>
              <a:t>（</a:t>
            </a:r>
            <a:r>
              <a:rPr lang="en-US" sz="2400" b="1" dirty="0">
                <a:latin typeface="黑体" panose="02010609060101010101" pitchFamily="49" charset="-122"/>
                <a:ea typeface="黑体" panose="02010609060101010101" pitchFamily="49" charset="-122"/>
              </a:rPr>
              <a:t>3</a:t>
            </a:r>
            <a:r>
              <a:rPr lang="zh-CN" altLang="en-US" sz="2400" b="1" dirty="0">
                <a:latin typeface="黑体" panose="02010609060101010101" pitchFamily="49" charset="-122"/>
                <a:ea typeface="黑体" panose="02010609060101010101" pitchFamily="49" charset="-122"/>
              </a:rPr>
              <a:t>）公共原点为坐标原点o</a:t>
            </a:r>
          </a:p>
        </p:txBody>
      </p:sp>
      <p:sp>
        <p:nvSpPr>
          <p:cNvPr id="11271" name="Text Box 7"/>
          <p:cNvSpPr txBox="1">
            <a:spLocks noChangeArrowheads="1"/>
          </p:cNvSpPr>
          <p:nvPr/>
        </p:nvSpPr>
        <p:spPr bwMode="auto">
          <a:xfrm>
            <a:off x="3567113" y="4325938"/>
            <a:ext cx="54991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400" b="1" dirty="0">
                <a:latin typeface="黑体" panose="02010609060101010101" pitchFamily="49" charset="-122"/>
                <a:ea typeface="黑体" panose="02010609060101010101" pitchFamily="49" charset="-122"/>
              </a:rPr>
              <a:t> （</a:t>
            </a:r>
            <a:r>
              <a:rPr lang="en-US" sz="2400" b="1" dirty="0">
                <a:latin typeface="黑体" panose="02010609060101010101" pitchFamily="49" charset="-122"/>
                <a:ea typeface="黑体" panose="02010609060101010101" pitchFamily="49" charset="-122"/>
              </a:rPr>
              <a:t>4</a:t>
            </a:r>
            <a:r>
              <a:rPr lang="zh-CN" altLang="en-US" sz="2400" b="1" dirty="0">
                <a:latin typeface="黑体" panose="02010609060101010101" pitchFamily="49" charset="-122"/>
                <a:ea typeface="黑体" panose="02010609060101010101" pitchFamily="49" charset="-122"/>
              </a:rPr>
              <a:t>）分别取向上、向右为正方向，标上箭头并在箭头旁分别写上x，y</a:t>
            </a:r>
          </a:p>
        </p:txBody>
      </p:sp>
      <p:sp>
        <p:nvSpPr>
          <p:cNvPr id="11272" name="Text Box 8"/>
          <p:cNvSpPr txBox="1">
            <a:spLocks noChangeArrowheads="1"/>
          </p:cNvSpPr>
          <p:nvPr/>
        </p:nvSpPr>
        <p:spPr bwMode="auto">
          <a:xfrm>
            <a:off x="161925" y="679269"/>
            <a:ext cx="7620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3200" b="1" dirty="0">
                <a:solidFill>
                  <a:srgbClr val="FF3300"/>
                </a:solidFill>
                <a:latin typeface="Times New Roman" panose="02020603050405020304" pitchFamily="18" charset="0"/>
                <a:ea typeface="黑体" panose="02010609060101010101" pitchFamily="49" charset="-122"/>
              </a:rPr>
              <a:t>请你在本子上画一平面直角坐标系。并说一说</a:t>
            </a:r>
            <a:r>
              <a:rPr lang="zh-CN" altLang="en-US" sz="3200" b="1" dirty="0">
                <a:solidFill>
                  <a:schemeClr val="accent2"/>
                </a:solidFill>
                <a:latin typeface="Times New Roman" panose="02020603050405020304" pitchFamily="18" charset="0"/>
                <a:ea typeface="黑体" panose="02010609060101010101" pitchFamily="49" charset="-122"/>
              </a:rPr>
              <a:t>：平面直角坐标系具有哪些特征呢？</a:t>
            </a:r>
            <a:endParaRPr lang="zh-CN" altLang="en-US" sz="2400" b="1" dirty="0">
              <a:solidFill>
                <a:schemeClr val="accent2"/>
              </a:solidFill>
              <a:latin typeface="Times New Roman" panose="02020603050405020304" pitchFamily="18" charset="0"/>
              <a:ea typeface="黑体" panose="02010609060101010101" pitchFamily="49" charset="-122"/>
            </a:endParaRPr>
          </a:p>
        </p:txBody>
      </p:sp>
      <p:grpSp>
        <p:nvGrpSpPr>
          <p:cNvPr id="11273" name="Group 9"/>
          <p:cNvGrpSpPr/>
          <p:nvPr/>
        </p:nvGrpSpPr>
        <p:grpSpPr bwMode="auto">
          <a:xfrm>
            <a:off x="630238" y="2971800"/>
            <a:ext cx="2355850" cy="2844800"/>
            <a:chOff x="0" y="0"/>
            <a:chExt cx="1392" cy="1776"/>
          </a:xfrm>
        </p:grpSpPr>
        <p:sp>
          <p:nvSpPr>
            <p:cNvPr id="11274" name="Line 10"/>
            <p:cNvSpPr>
              <a:spLocks noChangeShapeType="1"/>
            </p:cNvSpPr>
            <p:nvPr/>
          </p:nvSpPr>
          <p:spPr bwMode="auto">
            <a:xfrm>
              <a:off x="960" y="816"/>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5" name="Line 11"/>
            <p:cNvSpPr>
              <a:spLocks noChangeShapeType="1"/>
            </p:cNvSpPr>
            <p:nvPr/>
          </p:nvSpPr>
          <p:spPr bwMode="auto">
            <a:xfrm>
              <a:off x="1200" y="816"/>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6" name="Line 12"/>
            <p:cNvSpPr>
              <a:spLocks noChangeShapeType="1"/>
            </p:cNvSpPr>
            <p:nvPr/>
          </p:nvSpPr>
          <p:spPr bwMode="auto">
            <a:xfrm>
              <a:off x="768" y="684"/>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7" name="Line 13"/>
            <p:cNvSpPr>
              <a:spLocks noChangeShapeType="1"/>
            </p:cNvSpPr>
            <p:nvPr/>
          </p:nvSpPr>
          <p:spPr bwMode="auto">
            <a:xfrm>
              <a:off x="768" y="444"/>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8" name="Line 14"/>
            <p:cNvSpPr>
              <a:spLocks noChangeShapeType="1"/>
            </p:cNvSpPr>
            <p:nvPr/>
          </p:nvSpPr>
          <p:spPr bwMode="auto">
            <a:xfrm>
              <a:off x="768" y="204"/>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9" name="Line 15"/>
            <p:cNvSpPr>
              <a:spLocks noChangeShapeType="1"/>
            </p:cNvSpPr>
            <p:nvPr/>
          </p:nvSpPr>
          <p:spPr bwMode="auto">
            <a:xfrm>
              <a:off x="1392" y="816"/>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0" name="Line 16"/>
            <p:cNvSpPr>
              <a:spLocks noChangeShapeType="1"/>
            </p:cNvSpPr>
            <p:nvPr/>
          </p:nvSpPr>
          <p:spPr bwMode="auto">
            <a:xfrm>
              <a:off x="768" y="0"/>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1" name="Line 17"/>
            <p:cNvSpPr>
              <a:spLocks noChangeShapeType="1"/>
            </p:cNvSpPr>
            <p:nvPr/>
          </p:nvSpPr>
          <p:spPr bwMode="auto">
            <a:xfrm>
              <a:off x="0" y="816"/>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2" name="Line 18"/>
            <p:cNvSpPr>
              <a:spLocks noChangeShapeType="1"/>
            </p:cNvSpPr>
            <p:nvPr/>
          </p:nvSpPr>
          <p:spPr bwMode="auto">
            <a:xfrm>
              <a:off x="288" y="816"/>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3" name="Line 19"/>
            <p:cNvSpPr>
              <a:spLocks noChangeShapeType="1"/>
            </p:cNvSpPr>
            <p:nvPr/>
          </p:nvSpPr>
          <p:spPr bwMode="auto">
            <a:xfrm>
              <a:off x="528" y="816"/>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4" name="Line 20"/>
            <p:cNvSpPr>
              <a:spLocks noChangeShapeType="1"/>
            </p:cNvSpPr>
            <p:nvPr/>
          </p:nvSpPr>
          <p:spPr bwMode="auto">
            <a:xfrm>
              <a:off x="768" y="1536"/>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5" name="Line 21"/>
            <p:cNvSpPr>
              <a:spLocks noChangeShapeType="1"/>
            </p:cNvSpPr>
            <p:nvPr/>
          </p:nvSpPr>
          <p:spPr bwMode="auto">
            <a:xfrm>
              <a:off x="768" y="1776"/>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6" name="Line 22"/>
            <p:cNvSpPr>
              <a:spLocks noChangeShapeType="1"/>
            </p:cNvSpPr>
            <p:nvPr/>
          </p:nvSpPr>
          <p:spPr bwMode="auto">
            <a:xfrm>
              <a:off x="768" y="1296"/>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7" name="Line 23"/>
            <p:cNvSpPr>
              <a:spLocks noChangeShapeType="1"/>
            </p:cNvSpPr>
            <p:nvPr/>
          </p:nvSpPr>
          <p:spPr bwMode="auto">
            <a:xfrm>
              <a:off x="768" y="1056"/>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1288" name="Text Box 24"/>
          <p:cNvSpPr txBox="1">
            <a:spLocks noChangeArrowheads="1"/>
          </p:cNvSpPr>
          <p:nvPr/>
        </p:nvSpPr>
        <p:spPr bwMode="auto">
          <a:xfrm>
            <a:off x="1857375" y="4332288"/>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1">
                <a:solidFill>
                  <a:srgbClr val="CC0066"/>
                </a:solidFill>
                <a:latin typeface="Times New Roman" panose="02020603050405020304" pitchFamily="18" charset="0"/>
              </a:rPr>
              <a:t>O</a:t>
            </a:r>
            <a:endParaRPr lang="en-US" sz="2000">
              <a:latin typeface="Times New Roman" panose="02020603050405020304" pitchFamily="18" charset="0"/>
            </a:endParaRPr>
          </a:p>
        </p:txBody>
      </p:sp>
      <p:sp>
        <p:nvSpPr>
          <p:cNvPr id="11289" name="Line 25"/>
          <p:cNvSpPr>
            <a:spLocks noChangeShapeType="1"/>
          </p:cNvSpPr>
          <p:nvPr/>
        </p:nvSpPr>
        <p:spPr bwMode="auto">
          <a:xfrm flipV="1">
            <a:off x="1906588" y="2616200"/>
            <a:ext cx="1587" cy="3586163"/>
          </a:xfrm>
          <a:prstGeom prst="line">
            <a:avLst/>
          </a:prstGeom>
          <a:noFill/>
          <a:ln w="76200">
            <a:solidFill>
              <a:srgbClr val="FF6699"/>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90" name="Line 26"/>
          <p:cNvSpPr>
            <a:spLocks noChangeShapeType="1"/>
          </p:cNvSpPr>
          <p:nvPr/>
        </p:nvSpPr>
        <p:spPr bwMode="auto">
          <a:xfrm flipV="1">
            <a:off x="0" y="4368800"/>
            <a:ext cx="3746500" cy="15875"/>
          </a:xfrm>
          <a:prstGeom prst="line">
            <a:avLst/>
          </a:prstGeom>
          <a:noFill/>
          <a:ln w="76200">
            <a:solidFill>
              <a:srgbClr val="FF6699"/>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91" name="Text Box 27"/>
          <p:cNvSpPr txBox="1">
            <a:spLocks noChangeArrowheads="1"/>
          </p:cNvSpPr>
          <p:nvPr/>
        </p:nvSpPr>
        <p:spPr bwMode="auto">
          <a:xfrm>
            <a:off x="3635375" y="43021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a:latin typeface="Times New Roman" panose="02020603050405020304" pitchFamily="18" charset="0"/>
              </a:rPr>
              <a:t>x</a:t>
            </a:r>
          </a:p>
        </p:txBody>
      </p:sp>
      <p:sp>
        <p:nvSpPr>
          <p:cNvPr id="11292" name="Text Box 28"/>
          <p:cNvSpPr txBox="1">
            <a:spLocks noChangeArrowheads="1"/>
          </p:cNvSpPr>
          <p:nvPr/>
        </p:nvSpPr>
        <p:spPr bwMode="auto">
          <a:xfrm>
            <a:off x="2068513" y="23526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a:latin typeface="Times New Roman" panose="02020603050405020304" pitchFamily="18" charset="0"/>
              </a:rPr>
              <a:t>y</a:t>
            </a:r>
          </a:p>
        </p:txBody>
      </p:sp>
      <p:sp>
        <p:nvSpPr>
          <p:cNvPr id="11293" name="Text Box 29"/>
          <p:cNvSpPr txBox="1">
            <a:spLocks noChangeArrowheads="1"/>
          </p:cNvSpPr>
          <p:nvPr/>
        </p:nvSpPr>
        <p:spPr bwMode="auto">
          <a:xfrm>
            <a:off x="257175" y="4210050"/>
            <a:ext cx="34940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000">
                <a:latin typeface="Times New Roman" panose="02020603050405020304" pitchFamily="18" charset="0"/>
              </a:rPr>
              <a:t>   </a:t>
            </a:r>
            <a:r>
              <a:rPr lang="en-US" sz="2400" b="1">
                <a:latin typeface="Times New Roman" panose="02020603050405020304" pitchFamily="18" charset="0"/>
              </a:rPr>
              <a:t>-3   -2  -1      1   2   3</a:t>
            </a:r>
            <a:r>
              <a:rPr lang="en-US" sz="3200" b="1">
                <a:latin typeface="Times New Roman" panose="02020603050405020304" pitchFamily="18" charset="0"/>
              </a:rPr>
              <a:t> </a:t>
            </a:r>
            <a:endParaRPr lang="en-US" sz="2400" b="1">
              <a:latin typeface="Times New Roman" panose="02020603050405020304" pitchFamily="18" charset="0"/>
            </a:endParaRPr>
          </a:p>
        </p:txBody>
      </p:sp>
      <p:sp>
        <p:nvSpPr>
          <p:cNvPr id="11294" name="Text Box 30"/>
          <p:cNvSpPr txBox="1">
            <a:spLocks noChangeArrowheads="1"/>
          </p:cNvSpPr>
          <p:nvPr/>
        </p:nvSpPr>
        <p:spPr bwMode="auto">
          <a:xfrm>
            <a:off x="1462088" y="2679700"/>
            <a:ext cx="43815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b="1">
                <a:latin typeface="Times New Roman" panose="02020603050405020304" pitchFamily="18" charset="0"/>
              </a:rPr>
              <a:t>4</a:t>
            </a:r>
          </a:p>
          <a:p>
            <a:pPr eaLnBrk="1" hangingPunct="1"/>
            <a:r>
              <a:rPr lang="en-US" sz="2400" b="1">
                <a:latin typeface="Times New Roman" panose="02020603050405020304" pitchFamily="18" charset="0"/>
              </a:rPr>
              <a:t>3</a:t>
            </a:r>
          </a:p>
          <a:p>
            <a:pPr eaLnBrk="1" hangingPunct="1"/>
            <a:r>
              <a:rPr lang="en-US" sz="2400" b="1">
                <a:latin typeface="Times New Roman" panose="02020603050405020304" pitchFamily="18" charset="0"/>
              </a:rPr>
              <a:t>2</a:t>
            </a:r>
          </a:p>
          <a:p>
            <a:pPr eaLnBrk="1" hangingPunct="1"/>
            <a:r>
              <a:rPr lang="en-US" sz="2400" b="1">
                <a:latin typeface="Times New Roman" panose="02020603050405020304" pitchFamily="18" charset="0"/>
              </a:rPr>
              <a:t>1</a:t>
            </a:r>
          </a:p>
          <a:p>
            <a:pPr eaLnBrk="1" hangingPunct="1"/>
            <a:endParaRPr lang="en-US" sz="2400" b="1">
              <a:latin typeface="Times New Roman" panose="02020603050405020304" pitchFamily="18" charset="0"/>
            </a:endParaRPr>
          </a:p>
          <a:p>
            <a:pPr eaLnBrk="1" hangingPunct="1"/>
            <a:r>
              <a:rPr lang="en-US" sz="2400" b="1">
                <a:latin typeface="Times New Roman" panose="02020603050405020304" pitchFamily="18" charset="0"/>
              </a:rPr>
              <a:t>-1</a:t>
            </a:r>
          </a:p>
          <a:p>
            <a:pPr eaLnBrk="1" hangingPunct="1"/>
            <a:r>
              <a:rPr lang="en-US" sz="2400" b="1">
                <a:latin typeface="Times New Roman" panose="02020603050405020304" pitchFamily="18" charset="0"/>
              </a:rPr>
              <a:t>-2</a:t>
            </a:r>
          </a:p>
          <a:p>
            <a:pPr eaLnBrk="1" hangingPunct="1"/>
            <a:r>
              <a:rPr lang="en-US" sz="2400" b="1">
                <a:latin typeface="Times New Roman" panose="02020603050405020304" pitchFamily="18" charset="0"/>
              </a:rPr>
              <a:t>-3</a:t>
            </a:r>
          </a:p>
          <a:p>
            <a:pPr eaLnBrk="1" hangingPunct="1"/>
            <a:r>
              <a:rPr lang="en-US" sz="2400" b="1">
                <a:latin typeface="Times New Roman" panose="02020603050405020304" pitchFamily="18" charset="0"/>
              </a:rPr>
              <a:t>-4</a:t>
            </a:r>
          </a:p>
        </p:txBody>
      </p:sp>
      <p:sp>
        <p:nvSpPr>
          <p:cNvPr id="11295" name="AutoShape 31"/>
          <p:cNvSpPr>
            <a:spLocks noChangeArrowheads="1"/>
          </p:cNvSpPr>
          <p:nvPr/>
        </p:nvSpPr>
        <p:spPr bwMode="auto">
          <a:xfrm>
            <a:off x="1984375" y="3546475"/>
            <a:ext cx="1371600" cy="609600"/>
          </a:xfrm>
          <a:prstGeom prst="cloudCallout">
            <a:avLst>
              <a:gd name="adj1" fmla="val -46181"/>
              <a:gd name="adj2" fmla="val 70051"/>
            </a:avLst>
          </a:prstGeom>
          <a:solidFill>
            <a:schemeClr val="accent1"/>
          </a:solidFill>
          <a:ln w="12700">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zh-CN" altLang="en-US" sz="2400" b="1">
                <a:solidFill>
                  <a:schemeClr val="bg1"/>
                </a:solidFill>
                <a:latin typeface="Times New Roman" panose="02020603050405020304" pitchFamily="18" charset="0"/>
              </a:rPr>
              <a:t>原点</a:t>
            </a:r>
          </a:p>
        </p:txBody>
      </p:sp>
    </p:spTree>
  </p:cSld>
  <p:clrMapOvr>
    <a:masterClrMapping/>
  </p:clrMapOvr>
  <p:transition spd="med">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90"/>
                                        </p:tgtEl>
                                        <p:attrNameLst>
                                          <p:attrName>style.visibility</p:attrName>
                                        </p:attrNameLst>
                                      </p:cBhvr>
                                      <p:to>
                                        <p:strVal val="visible"/>
                                      </p:to>
                                    </p:set>
                                    <p:animEffect transition="in" filter="blinds(horizontal)">
                                      <p:cBhvr>
                                        <p:cTn id="7" dur="500"/>
                                        <p:tgtEl>
                                          <p:spTgt spid="1129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89"/>
                                        </p:tgtEl>
                                        <p:attrNameLst>
                                          <p:attrName>style.visibility</p:attrName>
                                        </p:attrNameLst>
                                      </p:cBhvr>
                                      <p:to>
                                        <p:strVal val="visible"/>
                                      </p:to>
                                    </p:set>
                                    <p:animEffect transition="in" filter="blinds(horizontal)">
                                      <p:cBhvr>
                                        <p:cTn id="12" dur="500"/>
                                        <p:tgtEl>
                                          <p:spTgt spid="1128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291"/>
                                        </p:tgtEl>
                                        <p:attrNameLst>
                                          <p:attrName>style.visibility</p:attrName>
                                        </p:attrNameLst>
                                      </p:cBhvr>
                                      <p:to>
                                        <p:strVal val="visible"/>
                                      </p:to>
                                    </p:set>
                                    <p:anim calcmode="lin" valueType="num">
                                      <p:cBhvr additive="base">
                                        <p:cTn id="17" dur="500" fill="hold"/>
                                        <p:tgtEl>
                                          <p:spTgt spid="11291"/>
                                        </p:tgtEl>
                                        <p:attrNameLst>
                                          <p:attrName>ppt_x</p:attrName>
                                        </p:attrNameLst>
                                      </p:cBhvr>
                                      <p:tavLst>
                                        <p:tav tm="0">
                                          <p:val>
                                            <p:strVal val="#ppt_x"/>
                                          </p:val>
                                        </p:tav>
                                        <p:tav tm="100000">
                                          <p:val>
                                            <p:strVal val="#ppt_x"/>
                                          </p:val>
                                        </p:tav>
                                      </p:tavLst>
                                    </p:anim>
                                    <p:anim calcmode="lin" valueType="num">
                                      <p:cBhvr additive="base">
                                        <p:cTn id="18" dur="500" fill="hold"/>
                                        <p:tgtEl>
                                          <p:spTgt spid="1129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292"/>
                                        </p:tgtEl>
                                        <p:attrNameLst>
                                          <p:attrName>style.visibility</p:attrName>
                                        </p:attrNameLst>
                                      </p:cBhvr>
                                      <p:to>
                                        <p:strVal val="visible"/>
                                      </p:to>
                                    </p:set>
                                    <p:anim calcmode="lin" valueType="num">
                                      <p:cBhvr additive="base">
                                        <p:cTn id="21" dur="500" fill="hold"/>
                                        <p:tgtEl>
                                          <p:spTgt spid="11292"/>
                                        </p:tgtEl>
                                        <p:attrNameLst>
                                          <p:attrName>ppt_x</p:attrName>
                                        </p:attrNameLst>
                                      </p:cBhvr>
                                      <p:tavLst>
                                        <p:tav tm="0">
                                          <p:val>
                                            <p:strVal val="#ppt_x"/>
                                          </p:val>
                                        </p:tav>
                                        <p:tav tm="100000">
                                          <p:val>
                                            <p:strVal val="#ppt_x"/>
                                          </p:val>
                                        </p:tav>
                                      </p:tavLst>
                                    </p:anim>
                                    <p:anim calcmode="lin" valueType="num">
                                      <p:cBhvr additive="base">
                                        <p:cTn id="22" dur="500" fill="hold"/>
                                        <p:tgtEl>
                                          <p:spTgt spid="1129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1273"/>
                                        </p:tgtEl>
                                        <p:attrNameLst>
                                          <p:attrName>style.visibility</p:attrName>
                                        </p:attrNameLst>
                                      </p:cBhvr>
                                      <p:to>
                                        <p:strVal val="visible"/>
                                      </p:to>
                                    </p:set>
                                    <p:animEffect transition="in" filter="slide(fromBottom)">
                                      <p:cBhvr>
                                        <p:cTn id="27" dur="500"/>
                                        <p:tgtEl>
                                          <p:spTgt spid="1127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288"/>
                                        </p:tgtEl>
                                        <p:attrNameLst>
                                          <p:attrName>style.visibility</p:attrName>
                                        </p:attrNameLst>
                                      </p:cBhvr>
                                      <p:to>
                                        <p:strVal val="visible"/>
                                      </p:to>
                                    </p:set>
                                    <p:anim calcmode="lin" valueType="num">
                                      <p:cBhvr additive="base">
                                        <p:cTn id="32" dur="500" fill="hold"/>
                                        <p:tgtEl>
                                          <p:spTgt spid="11288"/>
                                        </p:tgtEl>
                                        <p:attrNameLst>
                                          <p:attrName>ppt_x</p:attrName>
                                        </p:attrNameLst>
                                      </p:cBhvr>
                                      <p:tavLst>
                                        <p:tav tm="0">
                                          <p:val>
                                            <p:strVal val="#ppt_x"/>
                                          </p:val>
                                        </p:tav>
                                        <p:tav tm="100000">
                                          <p:val>
                                            <p:strVal val="#ppt_x"/>
                                          </p:val>
                                        </p:tav>
                                      </p:tavLst>
                                    </p:anim>
                                    <p:anim calcmode="lin" valueType="num">
                                      <p:cBhvr additive="base">
                                        <p:cTn id="33" dur="500" fill="hold"/>
                                        <p:tgtEl>
                                          <p:spTgt spid="1128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1295"/>
                                        </p:tgtEl>
                                        <p:attrNameLst>
                                          <p:attrName>style.visibility</p:attrName>
                                        </p:attrNameLst>
                                      </p:cBhvr>
                                      <p:to>
                                        <p:strVal val="visible"/>
                                      </p:to>
                                    </p:set>
                                    <p:animEffect transition="in" filter="box(in)">
                                      <p:cBhvr>
                                        <p:cTn id="38" dur="500"/>
                                        <p:tgtEl>
                                          <p:spTgt spid="11295"/>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293"/>
                                        </p:tgtEl>
                                        <p:attrNameLst>
                                          <p:attrName>style.visibility</p:attrName>
                                        </p:attrNameLst>
                                      </p:cBhvr>
                                      <p:to>
                                        <p:strVal val="visible"/>
                                      </p:to>
                                    </p:set>
                                    <p:anim calcmode="lin" valueType="num">
                                      <p:cBhvr additive="base">
                                        <p:cTn id="43" dur="500" fill="hold"/>
                                        <p:tgtEl>
                                          <p:spTgt spid="11293"/>
                                        </p:tgtEl>
                                        <p:attrNameLst>
                                          <p:attrName>ppt_x</p:attrName>
                                        </p:attrNameLst>
                                      </p:cBhvr>
                                      <p:tavLst>
                                        <p:tav tm="0">
                                          <p:val>
                                            <p:strVal val="#ppt_x"/>
                                          </p:val>
                                        </p:tav>
                                        <p:tav tm="100000">
                                          <p:val>
                                            <p:strVal val="#ppt_x"/>
                                          </p:val>
                                        </p:tav>
                                      </p:tavLst>
                                    </p:anim>
                                    <p:anim calcmode="lin" valueType="num">
                                      <p:cBhvr additive="base">
                                        <p:cTn id="44" dur="500" fill="hold"/>
                                        <p:tgtEl>
                                          <p:spTgt spid="1129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11294"/>
                                        </p:tgtEl>
                                        <p:attrNameLst>
                                          <p:attrName>style.visibility</p:attrName>
                                        </p:attrNameLst>
                                      </p:cBhvr>
                                      <p:to>
                                        <p:strVal val="visible"/>
                                      </p:to>
                                    </p:set>
                                    <p:animEffect transition="in" filter="slide(fromBottom)">
                                      <p:cBhvr>
                                        <p:cTn id="49" dur="500"/>
                                        <p:tgtEl>
                                          <p:spTgt spid="11294"/>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499"/>
                                          </p:stCondLst>
                                        </p:cTn>
                                        <p:tgtEl>
                                          <p:spTgt spid="11268"/>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1269"/>
                                        </p:tgtEl>
                                        <p:attrNameLst>
                                          <p:attrName>style.visibility</p:attrName>
                                        </p:attrNameLst>
                                      </p:cBhvr>
                                      <p:to>
                                        <p:strVal val="visible"/>
                                      </p:to>
                                    </p:set>
                                    <p:animEffect transition="in" filter="blinds(horizontal)">
                                      <p:cBhvr>
                                        <p:cTn id="58" dur="500"/>
                                        <p:tgtEl>
                                          <p:spTgt spid="11269"/>
                                        </p:tgtEl>
                                      </p:cBhvr>
                                    </p:animEffect>
                                  </p:childTnLst>
                                </p:cTn>
                              </p:par>
                            </p:childTnLst>
                          </p:cTn>
                        </p:par>
                      </p:childTnLst>
                    </p:cTn>
                  </p:par>
                  <p:par>
                    <p:cTn id="59" fill="hold">
                      <p:stCondLst>
                        <p:cond delay="indefinite"/>
                      </p:stCondLst>
                      <p:childTnLst>
                        <p:par>
                          <p:cTn id="60" fill="hold">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11270"/>
                                        </p:tgtEl>
                                        <p:attrNameLst>
                                          <p:attrName>style.visibility</p:attrName>
                                        </p:attrNameLst>
                                      </p:cBhvr>
                                      <p:to>
                                        <p:strVal val="visible"/>
                                      </p:to>
                                    </p:set>
                                    <p:anim calcmode="discrete" valueType="clr">
                                      <p:cBhvr override="childStyle">
                                        <p:cTn id="63" dur="80"/>
                                        <p:tgtEl>
                                          <p:spTgt spid="11270"/>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11270"/>
                                        </p:tgtEl>
                                        <p:attrNameLst>
                                          <p:attrName>fillcolor</p:attrName>
                                        </p:attrNameLst>
                                      </p:cBhvr>
                                      <p:tavLst>
                                        <p:tav tm="0">
                                          <p:val>
                                            <p:clrVal>
                                              <a:schemeClr val="accent2"/>
                                            </p:clrVal>
                                          </p:val>
                                        </p:tav>
                                        <p:tav tm="50000">
                                          <p:val>
                                            <p:clrVal>
                                              <a:schemeClr val="hlink"/>
                                            </p:clrVal>
                                          </p:val>
                                        </p:tav>
                                      </p:tavLst>
                                    </p:anim>
                                    <p:set>
                                      <p:cBhvr>
                                        <p:cTn id="65" dur="80"/>
                                        <p:tgtEl>
                                          <p:spTgt spid="11270"/>
                                        </p:tgtEl>
                                        <p:attrNameLst>
                                          <p:attrName>fill.type</p:attrName>
                                        </p:attrNameLst>
                                      </p:cBhvr>
                                      <p:to>
                                        <p:strVal val="solid"/>
                                      </p:to>
                                    </p:set>
                                  </p:childTnLst>
                                </p:cTn>
                              </p:par>
                            </p:childTnLst>
                          </p:cTn>
                        </p:par>
                      </p:childTnLst>
                    </p:cTn>
                  </p:par>
                  <p:par>
                    <p:cTn id="66" fill="hold">
                      <p:stCondLst>
                        <p:cond delay="indefinite"/>
                      </p:stCondLst>
                      <p:childTnLst>
                        <p:par>
                          <p:cTn id="67" fill="hold">
                            <p:stCondLst>
                              <p:cond delay="0"/>
                            </p:stCondLst>
                            <p:childTnLst>
                              <p:par>
                                <p:cTn id="68" presetID="24" presetClass="entr" presetSubtype="0" fill="hold" grpId="0" nodeType="clickEffect">
                                  <p:stCondLst>
                                    <p:cond delay="0"/>
                                  </p:stCondLst>
                                  <p:childTnLst>
                                    <p:set>
                                      <p:cBhvr>
                                        <p:cTn id="69" dur="1" fill="hold">
                                          <p:stCondLst>
                                            <p:cond delay="0"/>
                                          </p:stCondLst>
                                        </p:cTn>
                                        <p:tgtEl>
                                          <p:spTgt spid="11271"/>
                                        </p:tgtEl>
                                        <p:attrNameLst>
                                          <p:attrName>style.visibility</p:attrName>
                                        </p:attrNameLst>
                                      </p:cBhvr>
                                      <p:to>
                                        <p:strVal val="visible"/>
                                      </p:to>
                                    </p:set>
                                    <p:anim to="" calcmode="lin" valueType="num">
                                      <p:cBhvr>
                                        <p:cTn id="70" dur="1" fill="hold"/>
                                        <p:tgtEl>
                                          <p:spTgt spid="11271"/>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P spid="11269" grpId="0" autoUpdateAnimBg="0"/>
      <p:bldP spid="11270" grpId="0" autoUpdateAnimBg="0"/>
      <p:bldP spid="11271" grpId="0" autoUpdateAnimBg="0"/>
      <p:bldP spid="11288" grpId="0" autoUpdateAnimBg="0"/>
      <p:bldP spid="11289" grpId="0" animBg="1"/>
      <p:bldP spid="11290" grpId="0" animBg="1"/>
      <p:bldP spid="11291" grpId="0" autoUpdateAnimBg="0"/>
      <p:bldP spid="11292" grpId="0" autoUpdateAnimBg="0"/>
      <p:bldP spid="11293" grpId="0" autoUpdateAnimBg="0"/>
      <p:bldP spid="11294" grpId="0" autoUpdateAnimBg="0"/>
      <p:bldP spid="11295" grpId="0" bldLvl="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flipH="1" flipV="1">
            <a:off x="7162800" y="457200"/>
            <a:ext cx="0" cy="2667000"/>
          </a:xfrm>
          <a:prstGeom prst="line">
            <a:avLst/>
          </a:prstGeom>
          <a:noFill/>
          <a:ln w="76200">
            <a:solidFill>
              <a:srgbClr val="FF66CC"/>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1" name="Line 3"/>
          <p:cNvSpPr>
            <a:spLocks noChangeShapeType="1"/>
          </p:cNvSpPr>
          <p:nvPr/>
        </p:nvSpPr>
        <p:spPr bwMode="auto">
          <a:xfrm flipH="1" flipV="1">
            <a:off x="7162800" y="3352800"/>
            <a:ext cx="0" cy="2819400"/>
          </a:xfrm>
          <a:prstGeom prst="line">
            <a:avLst/>
          </a:prstGeom>
          <a:noFill/>
          <a:ln w="76200">
            <a:solidFill>
              <a:srgbClr val="FF66CC"/>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2" name="Line 4"/>
          <p:cNvSpPr>
            <a:spLocks noChangeShapeType="1"/>
          </p:cNvSpPr>
          <p:nvPr/>
        </p:nvSpPr>
        <p:spPr bwMode="auto">
          <a:xfrm rot="1845887" flipH="1" flipV="1">
            <a:off x="2062163" y="360363"/>
            <a:ext cx="0" cy="2819400"/>
          </a:xfrm>
          <a:prstGeom prst="line">
            <a:avLst/>
          </a:prstGeom>
          <a:noFill/>
          <a:ln w="76200">
            <a:solidFill>
              <a:srgbClr val="FF66CC"/>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3" name="Line 5"/>
          <p:cNvSpPr>
            <a:spLocks noChangeShapeType="1"/>
          </p:cNvSpPr>
          <p:nvPr/>
        </p:nvSpPr>
        <p:spPr bwMode="auto">
          <a:xfrm>
            <a:off x="304800" y="4953000"/>
            <a:ext cx="3200400" cy="0"/>
          </a:xfrm>
          <a:prstGeom prst="line">
            <a:avLst/>
          </a:prstGeom>
          <a:noFill/>
          <a:ln w="76200">
            <a:solidFill>
              <a:srgbClr val="FF66CC"/>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4" name="Line 6"/>
          <p:cNvSpPr>
            <a:spLocks noChangeShapeType="1"/>
          </p:cNvSpPr>
          <p:nvPr/>
        </p:nvSpPr>
        <p:spPr bwMode="auto">
          <a:xfrm flipV="1">
            <a:off x="1981200" y="3733800"/>
            <a:ext cx="0" cy="2514600"/>
          </a:xfrm>
          <a:prstGeom prst="line">
            <a:avLst/>
          </a:prstGeom>
          <a:noFill/>
          <a:ln w="76200">
            <a:solidFill>
              <a:srgbClr val="FF66CC"/>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5" name="Text Box 7"/>
          <p:cNvSpPr txBox="1">
            <a:spLocks noChangeArrowheads="1"/>
          </p:cNvSpPr>
          <p:nvPr/>
        </p:nvSpPr>
        <p:spPr bwMode="auto">
          <a:xfrm>
            <a:off x="3505200" y="1900238"/>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1">
                <a:latin typeface="Times New Roman" panose="02020603050405020304" pitchFamily="18" charset="0"/>
              </a:rPr>
              <a:t>X</a:t>
            </a:r>
            <a:endParaRPr lang="en-US" sz="2000">
              <a:latin typeface="Times New Roman" panose="02020603050405020304" pitchFamily="18" charset="0"/>
            </a:endParaRPr>
          </a:p>
        </p:txBody>
      </p:sp>
      <p:sp>
        <p:nvSpPr>
          <p:cNvPr id="12296" name="Line 8"/>
          <p:cNvSpPr>
            <a:spLocks noChangeShapeType="1"/>
          </p:cNvSpPr>
          <p:nvPr/>
        </p:nvSpPr>
        <p:spPr bwMode="auto">
          <a:xfrm>
            <a:off x="685800" y="1752600"/>
            <a:ext cx="2971800" cy="0"/>
          </a:xfrm>
          <a:prstGeom prst="line">
            <a:avLst/>
          </a:prstGeom>
          <a:noFill/>
          <a:ln w="76200">
            <a:solidFill>
              <a:srgbClr val="FF66CC"/>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7" name="Line 9"/>
          <p:cNvSpPr>
            <a:spLocks noChangeShapeType="1"/>
          </p:cNvSpPr>
          <p:nvPr/>
        </p:nvSpPr>
        <p:spPr bwMode="auto">
          <a:xfrm>
            <a:off x="2895600" y="1676400"/>
            <a:ext cx="0" cy="7620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2298" name="Group 10"/>
          <p:cNvGrpSpPr/>
          <p:nvPr/>
        </p:nvGrpSpPr>
        <p:grpSpPr bwMode="auto">
          <a:xfrm>
            <a:off x="990600" y="1676400"/>
            <a:ext cx="2209800" cy="76200"/>
            <a:chOff x="0" y="0"/>
            <a:chExt cx="1392" cy="48"/>
          </a:xfrm>
        </p:grpSpPr>
        <p:sp>
          <p:nvSpPr>
            <p:cNvPr id="12299" name="Line 11"/>
            <p:cNvSpPr>
              <a:spLocks noChangeShapeType="1"/>
            </p:cNvSpPr>
            <p:nvPr/>
          </p:nvSpPr>
          <p:spPr bwMode="auto">
            <a:xfrm>
              <a:off x="960"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0" name="Line 12"/>
            <p:cNvSpPr>
              <a:spLocks noChangeShapeType="1"/>
            </p:cNvSpPr>
            <p:nvPr/>
          </p:nvSpPr>
          <p:spPr bwMode="auto">
            <a:xfrm>
              <a:off x="1392"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1" name="Line 13"/>
            <p:cNvSpPr>
              <a:spLocks noChangeShapeType="1"/>
            </p:cNvSpPr>
            <p:nvPr/>
          </p:nvSpPr>
          <p:spPr bwMode="auto">
            <a:xfrm>
              <a:off x="0"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2" name="Line 14"/>
            <p:cNvSpPr>
              <a:spLocks noChangeShapeType="1"/>
            </p:cNvSpPr>
            <p:nvPr/>
          </p:nvSpPr>
          <p:spPr bwMode="auto">
            <a:xfrm>
              <a:off x="288"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3" name="Line 15"/>
            <p:cNvSpPr>
              <a:spLocks noChangeShapeType="1"/>
            </p:cNvSpPr>
            <p:nvPr/>
          </p:nvSpPr>
          <p:spPr bwMode="auto">
            <a:xfrm>
              <a:off x="528"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04" name="Line 16"/>
          <p:cNvSpPr>
            <a:spLocks noChangeShapeType="1"/>
          </p:cNvSpPr>
          <p:nvPr/>
        </p:nvSpPr>
        <p:spPr bwMode="auto">
          <a:xfrm rot="1845887">
            <a:off x="2230438" y="1497013"/>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5" name="Line 17"/>
          <p:cNvSpPr>
            <a:spLocks noChangeShapeType="1"/>
          </p:cNvSpPr>
          <p:nvPr/>
        </p:nvSpPr>
        <p:spPr bwMode="auto">
          <a:xfrm rot="1845887">
            <a:off x="2425700" y="1169988"/>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6" name="Line 18"/>
          <p:cNvSpPr>
            <a:spLocks noChangeShapeType="1"/>
          </p:cNvSpPr>
          <p:nvPr/>
        </p:nvSpPr>
        <p:spPr bwMode="auto">
          <a:xfrm rot="1845887">
            <a:off x="1539875" y="2659063"/>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7" name="Line 19"/>
          <p:cNvSpPr>
            <a:spLocks noChangeShapeType="1"/>
          </p:cNvSpPr>
          <p:nvPr/>
        </p:nvSpPr>
        <p:spPr bwMode="auto">
          <a:xfrm rot="1845887">
            <a:off x="1733550" y="2332038"/>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8" name="Line 20"/>
          <p:cNvSpPr>
            <a:spLocks noChangeShapeType="1"/>
          </p:cNvSpPr>
          <p:nvPr/>
        </p:nvSpPr>
        <p:spPr bwMode="auto">
          <a:xfrm rot="1845887">
            <a:off x="2590800" y="838200"/>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9" name="Line 21"/>
          <p:cNvSpPr>
            <a:spLocks noChangeShapeType="1"/>
          </p:cNvSpPr>
          <p:nvPr/>
        </p:nvSpPr>
        <p:spPr bwMode="auto">
          <a:xfrm rot="1845887">
            <a:off x="1920875" y="2019300"/>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10" name="Text Box 22"/>
          <p:cNvSpPr txBox="1">
            <a:spLocks noChangeArrowheads="1"/>
          </p:cNvSpPr>
          <p:nvPr/>
        </p:nvSpPr>
        <p:spPr bwMode="auto">
          <a:xfrm>
            <a:off x="5454650" y="19446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endParaRPr lang="zh-CN" altLang="en-US" sz="2400">
              <a:latin typeface="Times New Roman" panose="02020603050405020304" pitchFamily="18" charset="0"/>
            </a:endParaRPr>
          </a:p>
        </p:txBody>
      </p:sp>
      <p:sp>
        <p:nvSpPr>
          <p:cNvPr id="12311" name="Text Box 23"/>
          <p:cNvSpPr txBox="1">
            <a:spLocks noChangeArrowheads="1"/>
          </p:cNvSpPr>
          <p:nvPr/>
        </p:nvSpPr>
        <p:spPr bwMode="auto">
          <a:xfrm>
            <a:off x="1981200" y="1676400"/>
            <a:ext cx="460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FF66CC"/>
                </a:solidFill>
                <a:latin typeface="Times New Roman" panose="02020603050405020304" pitchFamily="18" charset="0"/>
              </a:rPr>
              <a:t>O</a:t>
            </a:r>
            <a:endParaRPr lang="en-US" sz="2400">
              <a:latin typeface="Times New Roman" panose="02020603050405020304" pitchFamily="18" charset="0"/>
            </a:endParaRPr>
          </a:p>
        </p:txBody>
      </p:sp>
      <p:sp>
        <p:nvSpPr>
          <p:cNvPr id="12312" name="Text Box 24"/>
          <p:cNvSpPr txBox="1">
            <a:spLocks noChangeArrowheads="1"/>
          </p:cNvSpPr>
          <p:nvPr/>
        </p:nvSpPr>
        <p:spPr bwMode="auto">
          <a:xfrm>
            <a:off x="0" y="115888"/>
            <a:ext cx="95964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400" b="1">
                <a:latin typeface="Times New Roman" panose="02020603050405020304" pitchFamily="18" charset="0"/>
              </a:rPr>
              <a:t> </a:t>
            </a:r>
            <a:r>
              <a:rPr lang="zh-CN" altLang="en-US" sz="3200" b="1">
                <a:solidFill>
                  <a:srgbClr val="FF0000"/>
                </a:solidFill>
                <a:latin typeface="Times New Roman" panose="02020603050405020304" pitchFamily="18" charset="0"/>
              </a:rPr>
              <a:t>练习：</a:t>
            </a:r>
            <a:r>
              <a:rPr lang="zh-CN" altLang="en-US" sz="2800" b="1">
                <a:latin typeface="幼圆" panose="02010509060101010101" pitchFamily="49" charset="-122"/>
                <a:ea typeface="幼圆" panose="02010509060101010101" pitchFamily="49" charset="-122"/>
              </a:rPr>
              <a:t>下面四个图形中，是平面直角坐标系的是（    ）</a:t>
            </a:r>
            <a:endParaRPr lang="zh-CN" altLang="en-US" sz="2400" b="1">
              <a:latin typeface="Times New Roman" panose="02020603050405020304" pitchFamily="18" charset="0"/>
            </a:endParaRPr>
          </a:p>
        </p:txBody>
      </p:sp>
      <p:grpSp>
        <p:nvGrpSpPr>
          <p:cNvPr id="12313" name="Group 25"/>
          <p:cNvGrpSpPr/>
          <p:nvPr/>
        </p:nvGrpSpPr>
        <p:grpSpPr bwMode="auto">
          <a:xfrm>
            <a:off x="539750" y="87313"/>
            <a:ext cx="3505200" cy="2835275"/>
            <a:chOff x="0" y="0"/>
            <a:chExt cx="2208" cy="1786"/>
          </a:xfrm>
        </p:grpSpPr>
        <p:sp>
          <p:nvSpPr>
            <p:cNvPr id="12314" name="Text Box 26"/>
            <p:cNvSpPr txBox="1">
              <a:spLocks noChangeArrowheads="1"/>
            </p:cNvSpPr>
            <p:nvPr/>
          </p:nvSpPr>
          <p:spPr bwMode="auto">
            <a:xfrm>
              <a:off x="0" y="991"/>
              <a:ext cx="220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000">
                  <a:latin typeface="Times New Roman" panose="02020603050405020304" pitchFamily="18" charset="0"/>
                </a:rPr>
                <a:t>   </a:t>
              </a:r>
              <a:r>
                <a:rPr lang="en-US" sz="2000" b="1">
                  <a:latin typeface="Times New Roman" panose="02020603050405020304" pitchFamily="18" charset="0"/>
                </a:rPr>
                <a:t>-3   -2  -1      1   2   3 </a:t>
              </a:r>
            </a:p>
          </p:txBody>
        </p:sp>
        <p:sp>
          <p:nvSpPr>
            <p:cNvPr id="12315" name="Text Box 27"/>
            <p:cNvSpPr txBox="1">
              <a:spLocks noChangeArrowheads="1"/>
            </p:cNvSpPr>
            <p:nvPr/>
          </p:nvSpPr>
          <p:spPr bwMode="auto">
            <a:xfrm rot="2004846">
              <a:off x="813" y="0"/>
              <a:ext cx="276" cy="1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zh-CN" altLang="en-US" sz="2000" b="1">
                <a:latin typeface="Times New Roman" panose="02020603050405020304" pitchFamily="18" charset="0"/>
              </a:endParaRPr>
            </a:p>
            <a:p>
              <a:pPr eaLnBrk="1" hangingPunct="1"/>
              <a:r>
                <a:rPr lang="en-US" sz="2000" b="1">
                  <a:latin typeface="Times New Roman" panose="02020603050405020304" pitchFamily="18" charset="0"/>
                </a:rPr>
                <a:t>3</a:t>
              </a:r>
            </a:p>
            <a:p>
              <a:pPr eaLnBrk="1" hangingPunct="1"/>
              <a:r>
                <a:rPr lang="en-US" sz="2000" b="1">
                  <a:latin typeface="Times New Roman" panose="02020603050405020304" pitchFamily="18" charset="0"/>
                </a:rPr>
                <a:t>2</a:t>
              </a:r>
            </a:p>
            <a:p>
              <a:pPr eaLnBrk="1" hangingPunct="1"/>
              <a:r>
                <a:rPr lang="en-US" sz="2000" b="1">
                  <a:latin typeface="Times New Roman" panose="02020603050405020304" pitchFamily="18" charset="0"/>
                </a:rPr>
                <a:t>1</a:t>
              </a:r>
            </a:p>
            <a:p>
              <a:pPr eaLnBrk="1" hangingPunct="1"/>
              <a:endParaRPr lang="en-US" sz="2000" b="1">
                <a:latin typeface="Times New Roman" panose="02020603050405020304" pitchFamily="18" charset="0"/>
              </a:endParaRPr>
            </a:p>
            <a:p>
              <a:pPr eaLnBrk="1" hangingPunct="1"/>
              <a:r>
                <a:rPr lang="en-US" sz="2000" b="1">
                  <a:latin typeface="Times New Roman" panose="02020603050405020304" pitchFamily="18" charset="0"/>
                </a:rPr>
                <a:t>-1</a:t>
              </a:r>
            </a:p>
            <a:p>
              <a:pPr eaLnBrk="1" hangingPunct="1"/>
              <a:r>
                <a:rPr lang="en-US" sz="2000" b="1">
                  <a:latin typeface="Times New Roman" panose="02020603050405020304" pitchFamily="18" charset="0"/>
                </a:rPr>
                <a:t>-2</a:t>
              </a:r>
            </a:p>
            <a:p>
              <a:pPr eaLnBrk="1" hangingPunct="1"/>
              <a:r>
                <a:rPr lang="en-US" sz="2000" b="1">
                  <a:latin typeface="Times New Roman" panose="02020603050405020304" pitchFamily="18" charset="0"/>
                </a:rPr>
                <a:t>-3</a:t>
              </a:r>
            </a:p>
            <a:p>
              <a:pPr eaLnBrk="1" hangingPunct="1"/>
              <a:endParaRPr lang="zh-CN" altLang="en-US" sz="2000" b="1">
                <a:latin typeface="Times New Roman" panose="02020603050405020304" pitchFamily="18" charset="0"/>
              </a:endParaRPr>
            </a:p>
          </p:txBody>
        </p:sp>
        <p:sp>
          <p:nvSpPr>
            <p:cNvPr id="12316" name="Text Box 28"/>
            <p:cNvSpPr txBox="1">
              <a:spLocks noChangeArrowheads="1"/>
            </p:cNvSpPr>
            <p:nvPr/>
          </p:nvSpPr>
          <p:spPr bwMode="auto">
            <a:xfrm>
              <a:off x="1377" y="494"/>
              <a:ext cx="25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000" b="1">
                  <a:latin typeface="Times New Roman" panose="02020603050405020304" pitchFamily="18" charset="0"/>
                </a:rPr>
                <a:t>Y</a:t>
              </a:r>
            </a:p>
          </p:txBody>
        </p:sp>
      </p:grpSp>
      <p:sp>
        <p:nvSpPr>
          <p:cNvPr id="12317" name="Line 29"/>
          <p:cNvSpPr>
            <a:spLocks noChangeShapeType="1"/>
          </p:cNvSpPr>
          <p:nvPr/>
        </p:nvSpPr>
        <p:spPr bwMode="auto">
          <a:xfrm>
            <a:off x="7162800" y="4421188"/>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18" name="Line 30"/>
          <p:cNvSpPr>
            <a:spLocks noChangeShapeType="1"/>
          </p:cNvSpPr>
          <p:nvPr/>
        </p:nvSpPr>
        <p:spPr bwMode="auto">
          <a:xfrm>
            <a:off x="7162800" y="4040188"/>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19" name="Line 31"/>
          <p:cNvSpPr>
            <a:spLocks noChangeShapeType="1"/>
          </p:cNvSpPr>
          <p:nvPr/>
        </p:nvSpPr>
        <p:spPr bwMode="auto">
          <a:xfrm>
            <a:off x="7162800" y="5773738"/>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20" name="Line 32"/>
          <p:cNvSpPr>
            <a:spLocks noChangeShapeType="1"/>
          </p:cNvSpPr>
          <p:nvPr/>
        </p:nvSpPr>
        <p:spPr bwMode="auto">
          <a:xfrm>
            <a:off x="7162800" y="5392738"/>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21" name="Line 33"/>
          <p:cNvSpPr>
            <a:spLocks noChangeShapeType="1"/>
          </p:cNvSpPr>
          <p:nvPr/>
        </p:nvSpPr>
        <p:spPr bwMode="auto">
          <a:xfrm>
            <a:off x="7162800" y="3659188"/>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22" name="Line 34"/>
          <p:cNvSpPr>
            <a:spLocks noChangeShapeType="1"/>
          </p:cNvSpPr>
          <p:nvPr/>
        </p:nvSpPr>
        <p:spPr bwMode="auto">
          <a:xfrm>
            <a:off x="7162800" y="5029200"/>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23" name="Line 35"/>
          <p:cNvSpPr>
            <a:spLocks noChangeShapeType="1"/>
          </p:cNvSpPr>
          <p:nvPr/>
        </p:nvSpPr>
        <p:spPr bwMode="auto">
          <a:xfrm>
            <a:off x="7162800" y="1468438"/>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24" name="Line 36"/>
          <p:cNvSpPr>
            <a:spLocks noChangeShapeType="1"/>
          </p:cNvSpPr>
          <p:nvPr/>
        </p:nvSpPr>
        <p:spPr bwMode="auto">
          <a:xfrm>
            <a:off x="7162800" y="1108075"/>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25" name="Line 37"/>
          <p:cNvSpPr>
            <a:spLocks noChangeShapeType="1"/>
          </p:cNvSpPr>
          <p:nvPr/>
        </p:nvSpPr>
        <p:spPr bwMode="auto">
          <a:xfrm>
            <a:off x="7162800" y="2747963"/>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26" name="Line 38"/>
          <p:cNvSpPr>
            <a:spLocks noChangeShapeType="1"/>
          </p:cNvSpPr>
          <p:nvPr/>
        </p:nvSpPr>
        <p:spPr bwMode="auto">
          <a:xfrm>
            <a:off x="7162800" y="2387600"/>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27" name="Line 39"/>
          <p:cNvSpPr>
            <a:spLocks noChangeShapeType="1"/>
          </p:cNvSpPr>
          <p:nvPr/>
        </p:nvSpPr>
        <p:spPr bwMode="auto">
          <a:xfrm>
            <a:off x="7162800" y="3048000"/>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28" name="Line 40"/>
          <p:cNvSpPr>
            <a:spLocks noChangeShapeType="1"/>
          </p:cNvSpPr>
          <p:nvPr/>
        </p:nvSpPr>
        <p:spPr bwMode="auto">
          <a:xfrm>
            <a:off x="7162800" y="2043113"/>
            <a:ext cx="76200"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29" name="Line 41"/>
          <p:cNvSpPr>
            <a:spLocks noChangeShapeType="1"/>
          </p:cNvSpPr>
          <p:nvPr/>
        </p:nvSpPr>
        <p:spPr bwMode="auto">
          <a:xfrm>
            <a:off x="2667000" y="4876800"/>
            <a:ext cx="0" cy="7620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30" name="Line 42"/>
          <p:cNvSpPr>
            <a:spLocks noChangeShapeType="1"/>
          </p:cNvSpPr>
          <p:nvPr/>
        </p:nvSpPr>
        <p:spPr bwMode="auto">
          <a:xfrm>
            <a:off x="5638800" y="4724400"/>
            <a:ext cx="2971800" cy="0"/>
          </a:xfrm>
          <a:prstGeom prst="line">
            <a:avLst/>
          </a:prstGeom>
          <a:noFill/>
          <a:ln w="76200">
            <a:solidFill>
              <a:srgbClr val="FF66CC"/>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31" name="Line 43"/>
          <p:cNvSpPr>
            <a:spLocks noChangeShapeType="1"/>
          </p:cNvSpPr>
          <p:nvPr/>
        </p:nvSpPr>
        <p:spPr bwMode="auto">
          <a:xfrm>
            <a:off x="7848600" y="4648200"/>
            <a:ext cx="0" cy="7620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32" name="Line 44"/>
          <p:cNvSpPr>
            <a:spLocks noChangeShapeType="1"/>
          </p:cNvSpPr>
          <p:nvPr/>
        </p:nvSpPr>
        <p:spPr bwMode="auto">
          <a:xfrm>
            <a:off x="5638800" y="1828800"/>
            <a:ext cx="2971800" cy="0"/>
          </a:xfrm>
          <a:prstGeom prst="line">
            <a:avLst/>
          </a:prstGeom>
          <a:noFill/>
          <a:ln w="76200">
            <a:solidFill>
              <a:srgbClr val="FF66CC"/>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33" name="Line 45"/>
          <p:cNvSpPr>
            <a:spLocks noChangeShapeType="1"/>
          </p:cNvSpPr>
          <p:nvPr/>
        </p:nvSpPr>
        <p:spPr bwMode="auto">
          <a:xfrm>
            <a:off x="7848600" y="1752600"/>
            <a:ext cx="0" cy="7620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2334" name="Group 46"/>
          <p:cNvGrpSpPr/>
          <p:nvPr/>
        </p:nvGrpSpPr>
        <p:grpSpPr bwMode="auto">
          <a:xfrm>
            <a:off x="5953125" y="4638675"/>
            <a:ext cx="2209800" cy="76200"/>
            <a:chOff x="0" y="0"/>
            <a:chExt cx="1392" cy="48"/>
          </a:xfrm>
        </p:grpSpPr>
        <p:sp>
          <p:nvSpPr>
            <p:cNvPr id="12335" name="Line 47"/>
            <p:cNvSpPr>
              <a:spLocks noChangeShapeType="1"/>
            </p:cNvSpPr>
            <p:nvPr/>
          </p:nvSpPr>
          <p:spPr bwMode="auto">
            <a:xfrm>
              <a:off x="960"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36" name="Line 48"/>
            <p:cNvSpPr>
              <a:spLocks noChangeShapeType="1"/>
            </p:cNvSpPr>
            <p:nvPr/>
          </p:nvSpPr>
          <p:spPr bwMode="auto">
            <a:xfrm>
              <a:off x="1392"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37" name="Line 49"/>
            <p:cNvSpPr>
              <a:spLocks noChangeShapeType="1"/>
            </p:cNvSpPr>
            <p:nvPr/>
          </p:nvSpPr>
          <p:spPr bwMode="auto">
            <a:xfrm>
              <a:off x="0"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38" name="Line 50"/>
            <p:cNvSpPr>
              <a:spLocks noChangeShapeType="1"/>
            </p:cNvSpPr>
            <p:nvPr/>
          </p:nvSpPr>
          <p:spPr bwMode="auto">
            <a:xfrm>
              <a:off x="288"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39" name="Line 51"/>
            <p:cNvSpPr>
              <a:spLocks noChangeShapeType="1"/>
            </p:cNvSpPr>
            <p:nvPr/>
          </p:nvSpPr>
          <p:spPr bwMode="auto">
            <a:xfrm>
              <a:off x="528"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340" name="Group 52"/>
          <p:cNvGrpSpPr/>
          <p:nvPr/>
        </p:nvGrpSpPr>
        <p:grpSpPr bwMode="auto">
          <a:xfrm>
            <a:off x="762000" y="4876800"/>
            <a:ext cx="2209800" cy="76200"/>
            <a:chOff x="0" y="0"/>
            <a:chExt cx="1392" cy="48"/>
          </a:xfrm>
        </p:grpSpPr>
        <p:sp>
          <p:nvSpPr>
            <p:cNvPr id="12341" name="Line 53"/>
            <p:cNvSpPr>
              <a:spLocks noChangeShapeType="1"/>
            </p:cNvSpPr>
            <p:nvPr/>
          </p:nvSpPr>
          <p:spPr bwMode="auto">
            <a:xfrm>
              <a:off x="960"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42" name="Line 54"/>
            <p:cNvSpPr>
              <a:spLocks noChangeShapeType="1"/>
            </p:cNvSpPr>
            <p:nvPr/>
          </p:nvSpPr>
          <p:spPr bwMode="auto">
            <a:xfrm>
              <a:off x="1392"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43" name="Line 55"/>
            <p:cNvSpPr>
              <a:spLocks noChangeShapeType="1"/>
            </p:cNvSpPr>
            <p:nvPr/>
          </p:nvSpPr>
          <p:spPr bwMode="auto">
            <a:xfrm>
              <a:off x="0"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44" name="Line 56"/>
            <p:cNvSpPr>
              <a:spLocks noChangeShapeType="1"/>
            </p:cNvSpPr>
            <p:nvPr/>
          </p:nvSpPr>
          <p:spPr bwMode="auto">
            <a:xfrm>
              <a:off x="288"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45" name="Line 57"/>
            <p:cNvSpPr>
              <a:spLocks noChangeShapeType="1"/>
            </p:cNvSpPr>
            <p:nvPr/>
          </p:nvSpPr>
          <p:spPr bwMode="auto">
            <a:xfrm>
              <a:off x="528"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346" name="Group 58"/>
          <p:cNvGrpSpPr/>
          <p:nvPr/>
        </p:nvGrpSpPr>
        <p:grpSpPr bwMode="auto">
          <a:xfrm>
            <a:off x="5943600" y="1752600"/>
            <a:ext cx="2209800" cy="76200"/>
            <a:chOff x="0" y="0"/>
            <a:chExt cx="1392" cy="48"/>
          </a:xfrm>
        </p:grpSpPr>
        <p:sp>
          <p:nvSpPr>
            <p:cNvPr id="12347" name="Line 59"/>
            <p:cNvSpPr>
              <a:spLocks noChangeShapeType="1"/>
            </p:cNvSpPr>
            <p:nvPr/>
          </p:nvSpPr>
          <p:spPr bwMode="auto">
            <a:xfrm>
              <a:off x="960"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48" name="Line 60"/>
            <p:cNvSpPr>
              <a:spLocks noChangeShapeType="1"/>
            </p:cNvSpPr>
            <p:nvPr/>
          </p:nvSpPr>
          <p:spPr bwMode="auto">
            <a:xfrm>
              <a:off x="1392"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49" name="Line 61"/>
            <p:cNvSpPr>
              <a:spLocks noChangeShapeType="1"/>
            </p:cNvSpPr>
            <p:nvPr/>
          </p:nvSpPr>
          <p:spPr bwMode="auto">
            <a:xfrm>
              <a:off x="0"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50" name="Line 62"/>
            <p:cNvSpPr>
              <a:spLocks noChangeShapeType="1"/>
            </p:cNvSpPr>
            <p:nvPr/>
          </p:nvSpPr>
          <p:spPr bwMode="auto">
            <a:xfrm>
              <a:off x="288"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51" name="Line 63"/>
            <p:cNvSpPr>
              <a:spLocks noChangeShapeType="1"/>
            </p:cNvSpPr>
            <p:nvPr/>
          </p:nvSpPr>
          <p:spPr bwMode="auto">
            <a:xfrm>
              <a:off x="528" y="0"/>
              <a:ext cx="0" cy="48"/>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52" name="Text Box 64"/>
          <p:cNvSpPr txBox="1">
            <a:spLocks noChangeArrowheads="1"/>
          </p:cNvSpPr>
          <p:nvPr/>
        </p:nvSpPr>
        <p:spPr bwMode="auto">
          <a:xfrm>
            <a:off x="3352800" y="5024438"/>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1">
                <a:latin typeface="Times New Roman" panose="02020603050405020304" pitchFamily="18" charset="0"/>
              </a:rPr>
              <a:t>X</a:t>
            </a:r>
            <a:endParaRPr lang="en-US" sz="2000">
              <a:latin typeface="Times New Roman" panose="02020603050405020304" pitchFamily="18" charset="0"/>
            </a:endParaRPr>
          </a:p>
        </p:txBody>
      </p:sp>
      <p:sp>
        <p:nvSpPr>
          <p:cNvPr id="12353" name="Text Box 65"/>
          <p:cNvSpPr txBox="1">
            <a:spLocks noChangeArrowheads="1"/>
          </p:cNvSpPr>
          <p:nvPr/>
        </p:nvSpPr>
        <p:spPr bwMode="auto">
          <a:xfrm>
            <a:off x="8604250" y="4508500"/>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1">
                <a:latin typeface="Times New Roman" panose="02020603050405020304" pitchFamily="18" charset="0"/>
              </a:rPr>
              <a:t>X</a:t>
            </a:r>
            <a:endParaRPr lang="en-US" sz="2000">
              <a:latin typeface="Times New Roman" panose="02020603050405020304" pitchFamily="18" charset="0"/>
            </a:endParaRPr>
          </a:p>
        </p:txBody>
      </p:sp>
      <p:sp>
        <p:nvSpPr>
          <p:cNvPr id="12354" name="Text Box 66"/>
          <p:cNvSpPr txBox="1">
            <a:spLocks noChangeArrowheads="1"/>
          </p:cNvSpPr>
          <p:nvPr/>
        </p:nvSpPr>
        <p:spPr bwMode="auto">
          <a:xfrm>
            <a:off x="2051050" y="3573463"/>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1">
                <a:latin typeface="Times New Roman" panose="02020603050405020304" pitchFamily="18" charset="0"/>
              </a:rPr>
              <a:t>Y</a:t>
            </a:r>
          </a:p>
        </p:txBody>
      </p:sp>
      <p:sp>
        <p:nvSpPr>
          <p:cNvPr id="12355" name="Text Box 67"/>
          <p:cNvSpPr txBox="1">
            <a:spLocks noChangeArrowheads="1"/>
          </p:cNvSpPr>
          <p:nvPr/>
        </p:nvSpPr>
        <p:spPr bwMode="auto">
          <a:xfrm>
            <a:off x="1431925" y="2916238"/>
            <a:ext cx="950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zh-CN" altLang="en-US" sz="2400" b="1">
                <a:solidFill>
                  <a:srgbClr val="FF0000"/>
                </a:solidFill>
                <a:latin typeface="黑体" panose="02010609060101010101" pitchFamily="49" charset="-122"/>
                <a:ea typeface="黑体" panose="02010609060101010101" pitchFamily="49" charset="-122"/>
              </a:rPr>
              <a:t>（</a:t>
            </a:r>
            <a:r>
              <a:rPr lang="en-US" sz="2400" b="1">
                <a:solidFill>
                  <a:srgbClr val="FF0000"/>
                </a:solidFill>
                <a:latin typeface="黑体" panose="02010609060101010101" pitchFamily="49" charset="-122"/>
                <a:ea typeface="黑体" panose="02010609060101010101" pitchFamily="49" charset="-122"/>
              </a:rPr>
              <a:t>A</a:t>
            </a:r>
            <a:r>
              <a:rPr lang="zh-CN" altLang="en-US" sz="2400" b="1">
                <a:solidFill>
                  <a:srgbClr val="FF0000"/>
                </a:solidFill>
                <a:latin typeface="黑体" panose="02010609060101010101" pitchFamily="49" charset="-122"/>
                <a:ea typeface="黑体" panose="02010609060101010101" pitchFamily="49" charset="-122"/>
              </a:rPr>
              <a:t>）</a:t>
            </a:r>
          </a:p>
        </p:txBody>
      </p:sp>
      <p:sp>
        <p:nvSpPr>
          <p:cNvPr id="12356" name="Text Box 68"/>
          <p:cNvSpPr txBox="1">
            <a:spLocks noChangeArrowheads="1"/>
          </p:cNvSpPr>
          <p:nvPr/>
        </p:nvSpPr>
        <p:spPr bwMode="auto">
          <a:xfrm>
            <a:off x="5651500" y="1700213"/>
            <a:ext cx="39465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400" b="1">
                <a:latin typeface="Times New Roman" panose="02020603050405020304" pitchFamily="18" charset="0"/>
              </a:rPr>
              <a:t> </a:t>
            </a:r>
            <a:r>
              <a:rPr lang="en-US" sz="2400" b="1">
                <a:latin typeface="Times New Roman" panose="02020603050405020304" pitchFamily="18" charset="0"/>
              </a:rPr>
              <a:t>3 </a:t>
            </a:r>
            <a:r>
              <a:rPr lang="en-US" sz="2000">
                <a:latin typeface="Times New Roman" panose="02020603050405020304" pitchFamily="18" charset="0"/>
              </a:rPr>
              <a:t>    </a:t>
            </a:r>
            <a:r>
              <a:rPr lang="en-US" sz="2400" b="1">
                <a:latin typeface="Times New Roman" panose="02020603050405020304" pitchFamily="18" charset="0"/>
              </a:rPr>
              <a:t>2    1     -1   -2   -3   </a:t>
            </a:r>
            <a:r>
              <a:rPr lang="en-US" sz="3200" b="1">
                <a:latin typeface="Times New Roman" panose="02020603050405020304" pitchFamily="18" charset="0"/>
              </a:rPr>
              <a:t> </a:t>
            </a:r>
            <a:endParaRPr lang="en-US" sz="2400" b="1">
              <a:latin typeface="Times New Roman" panose="02020603050405020304" pitchFamily="18" charset="0"/>
            </a:endParaRPr>
          </a:p>
        </p:txBody>
      </p:sp>
      <p:sp>
        <p:nvSpPr>
          <p:cNvPr id="12357" name="Text Box 69"/>
          <p:cNvSpPr txBox="1">
            <a:spLocks noChangeArrowheads="1"/>
          </p:cNvSpPr>
          <p:nvPr/>
        </p:nvSpPr>
        <p:spPr bwMode="auto">
          <a:xfrm>
            <a:off x="8645525" y="1628775"/>
            <a:ext cx="498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000" b="1">
                <a:latin typeface="Times New Roman" panose="02020603050405020304" pitchFamily="18" charset="0"/>
              </a:rPr>
              <a:t>X</a:t>
            </a:r>
            <a:endParaRPr lang="en-US" sz="2000">
              <a:latin typeface="Times New Roman" panose="02020603050405020304" pitchFamily="18" charset="0"/>
            </a:endParaRPr>
          </a:p>
        </p:txBody>
      </p:sp>
      <p:sp>
        <p:nvSpPr>
          <p:cNvPr id="12358" name="Text Box 70"/>
          <p:cNvSpPr txBox="1">
            <a:spLocks noChangeArrowheads="1"/>
          </p:cNvSpPr>
          <p:nvPr/>
        </p:nvSpPr>
        <p:spPr bwMode="auto">
          <a:xfrm>
            <a:off x="7202488" y="598488"/>
            <a:ext cx="422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000" b="1">
                <a:latin typeface="Times New Roman" panose="02020603050405020304" pitchFamily="18" charset="0"/>
              </a:rPr>
              <a:t>Y</a:t>
            </a:r>
          </a:p>
        </p:txBody>
      </p:sp>
      <p:sp>
        <p:nvSpPr>
          <p:cNvPr id="12359" name="Text Box 71"/>
          <p:cNvSpPr txBox="1">
            <a:spLocks noChangeArrowheads="1"/>
          </p:cNvSpPr>
          <p:nvPr/>
        </p:nvSpPr>
        <p:spPr bwMode="auto">
          <a:xfrm>
            <a:off x="7164388" y="2852738"/>
            <a:ext cx="1033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400" b="1">
                <a:solidFill>
                  <a:srgbClr val="FF0000"/>
                </a:solidFill>
                <a:latin typeface="Times New Roman" panose="02020603050405020304" pitchFamily="18" charset="0"/>
              </a:rPr>
              <a:t>（</a:t>
            </a:r>
            <a:r>
              <a:rPr lang="en-US" sz="2400" b="1">
                <a:solidFill>
                  <a:srgbClr val="FF0000"/>
                </a:solidFill>
                <a:latin typeface="Times New Roman" panose="02020603050405020304" pitchFamily="18" charset="0"/>
              </a:rPr>
              <a:t>B</a:t>
            </a:r>
            <a:r>
              <a:rPr lang="zh-CN" altLang="en-US" sz="2400" b="1">
                <a:solidFill>
                  <a:srgbClr val="FF0000"/>
                </a:solidFill>
                <a:latin typeface="Times New Roman" panose="02020603050405020304" pitchFamily="18" charset="0"/>
              </a:rPr>
              <a:t>）</a:t>
            </a:r>
          </a:p>
        </p:txBody>
      </p:sp>
      <p:sp>
        <p:nvSpPr>
          <p:cNvPr id="12360" name="Text Box 72"/>
          <p:cNvSpPr txBox="1">
            <a:spLocks noChangeArrowheads="1"/>
          </p:cNvSpPr>
          <p:nvPr/>
        </p:nvSpPr>
        <p:spPr bwMode="auto">
          <a:xfrm>
            <a:off x="6804025" y="549275"/>
            <a:ext cx="4572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zh-CN" altLang="en-US" sz="2400" b="1">
              <a:latin typeface="Times New Roman" panose="02020603050405020304" pitchFamily="18" charset="0"/>
            </a:endParaRPr>
          </a:p>
          <a:p>
            <a:pPr eaLnBrk="1" hangingPunct="1"/>
            <a:r>
              <a:rPr lang="en-US" sz="2400" b="1">
                <a:latin typeface="Times New Roman" panose="02020603050405020304" pitchFamily="18" charset="0"/>
              </a:rPr>
              <a:t>2</a:t>
            </a:r>
          </a:p>
          <a:p>
            <a:pPr eaLnBrk="1" hangingPunct="1"/>
            <a:r>
              <a:rPr lang="en-US" sz="2400" b="1">
                <a:latin typeface="Times New Roman" panose="02020603050405020304" pitchFamily="18" charset="0"/>
              </a:rPr>
              <a:t>1</a:t>
            </a:r>
          </a:p>
          <a:p>
            <a:pPr eaLnBrk="1" hangingPunct="1"/>
            <a:endParaRPr lang="en-US" sz="2400" b="1">
              <a:latin typeface="Times New Roman" panose="02020603050405020304" pitchFamily="18" charset="0"/>
            </a:endParaRPr>
          </a:p>
          <a:p>
            <a:pPr eaLnBrk="1" hangingPunct="1"/>
            <a:r>
              <a:rPr lang="en-US" sz="2400" b="1">
                <a:latin typeface="Times New Roman" panose="02020603050405020304" pitchFamily="18" charset="0"/>
              </a:rPr>
              <a:t>-1</a:t>
            </a:r>
          </a:p>
          <a:p>
            <a:pPr eaLnBrk="1" hangingPunct="1"/>
            <a:r>
              <a:rPr lang="en-US" sz="2400" b="1">
                <a:latin typeface="Times New Roman" panose="02020603050405020304" pitchFamily="18" charset="0"/>
              </a:rPr>
              <a:t>-2</a:t>
            </a:r>
          </a:p>
          <a:p>
            <a:pPr eaLnBrk="1" hangingPunct="1"/>
            <a:endParaRPr lang="en-US" sz="2400" b="1">
              <a:latin typeface="Times New Roman" panose="02020603050405020304" pitchFamily="18" charset="0"/>
            </a:endParaRPr>
          </a:p>
          <a:p>
            <a:pPr eaLnBrk="1" hangingPunct="1"/>
            <a:endParaRPr lang="zh-CN" altLang="en-US" sz="2400" b="1">
              <a:latin typeface="Times New Roman" panose="02020603050405020304" pitchFamily="18" charset="0"/>
            </a:endParaRPr>
          </a:p>
        </p:txBody>
      </p:sp>
      <p:sp>
        <p:nvSpPr>
          <p:cNvPr id="12361" name="Text Box 73"/>
          <p:cNvSpPr txBox="1">
            <a:spLocks noChangeArrowheads="1"/>
          </p:cNvSpPr>
          <p:nvPr/>
        </p:nvSpPr>
        <p:spPr bwMode="auto">
          <a:xfrm>
            <a:off x="6877050" y="1844675"/>
            <a:ext cx="452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000" b="1">
                <a:solidFill>
                  <a:srgbClr val="FF66CC"/>
                </a:solidFill>
                <a:latin typeface="Times New Roman" panose="02020603050405020304" pitchFamily="18" charset="0"/>
              </a:rPr>
              <a:t>O</a:t>
            </a:r>
            <a:endParaRPr lang="en-US" sz="2000">
              <a:latin typeface="Times New Roman" panose="02020603050405020304" pitchFamily="18" charset="0"/>
            </a:endParaRPr>
          </a:p>
        </p:txBody>
      </p:sp>
      <p:grpSp>
        <p:nvGrpSpPr>
          <p:cNvPr id="12362" name="Group 74"/>
          <p:cNvGrpSpPr/>
          <p:nvPr/>
        </p:nvGrpSpPr>
        <p:grpSpPr bwMode="auto">
          <a:xfrm>
            <a:off x="304800" y="3200400"/>
            <a:ext cx="3505200" cy="3546475"/>
            <a:chOff x="0" y="0"/>
            <a:chExt cx="2208" cy="2234"/>
          </a:xfrm>
        </p:grpSpPr>
        <p:grpSp>
          <p:nvGrpSpPr>
            <p:cNvPr id="12363" name="Group 75"/>
            <p:cNvGrpSpPr/>
            <p:nvPr/>
          </p:nvGrpSpPr>
          <p:grpSpPr bwMode="auto">
            <a:xfrm>
              <a:off x="1056" y="384"/>
              <a:ext cx="48" cy="1332"/>
              <a:chOff x="0" y="0"/>
              <a:chExt cx="48" cy="1332"/>
            </a:xfrm>
          </p:grpSpPr>
          <p:sp>
            <p:nvSpPr>
              <p:cNvPr id="12364" name="Line 76"/>
              <p:cNvSpPr>
                <a:spLocks noChangeShapeType="1"/>
              </p:cNvSpPr>
              <p:nvPr/>
            </p:nvSpPr>
            <p:spPr bwMode="auto">
              <a:xfrm>
                <a:off x="0" y="480"/>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65" name="Line 77"/>
              <p:cNvSpPr>
                <a:spLocks noChangeShapeType="1"/>
              </p:cNvSpPr>
              <p:nvPr/>
            </p:nvSpPr>
            <p:spPr bwMode="auto">
              <a:xfrm>
                <a:off x="0" y="240"/>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66" name="Line 78"/>
              <p:cNvSpPr>
                <a:spLocks noChangeShapeType="1"/>
              </p:cNvSpPr>
              <p:nvPr/>
            </p:nvSpPr>
            <p:spPr bwMode="auto">
              <a:xfrm>
                <a:off x="0" y="1332"/>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67" name="Line 79"/>
              <p:cNvSpPr>
                <a:spLocks noChangeShapeType="1"/>
              </p:cNvSpPr>
              <p:nvPr/>
            </p:nvSpPr>
            <p:spPr bwMode="auto">
              <a:xfrm>
                <a:off x="0" y="1092"/>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68" name="Line 80"/>
              <p:cNvSpPr>
                <a:spLocks noChangeShapeType="1"/>
              </p:cNvSpPr>
              <p:nvPr/>
            </p:nvSpPr>
            <p:spPr bwMode="auto">
              <a:xfrm>
                <a:off x="0" y="0"/>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69" name="Line 81"/>
              <p:cNvSpPr>
                <a:spLocks noChangeShapeType="1"/>
              </p:cNvSpPr>
              <p:nvPr/>
            </p:nvSpPr>
            <p:spPr bwMode="auto">
              <a:xfrm>
                <a:off x="0" y="863"/>
                <a:ext cx="48" cy="0"/>
              </a:xfrm>
              <a:prstGeom prst="line">
                <a:avLst/>
              </a:prstGeom>
              <a:noFill/>
              <a:ln w="762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2370" name="Text Box 82"/>
            <p:cNvSpPr txBox="1">
              <a:spLocks noChangeArrowheads="1"/>
            </p:cNvSpPr>
            <p:nvPr/>
          </p:nvSpPr>
          <p:spPr bwMode="auto">
            <a:xfrm>
              <a:off x="0" y="1056"/>
              <a:ext cx="22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000">
                  <a:latin typeface="Times New Roman" panose="02020603050405020304" pitchFamily="18" charset="0"/>
                </a:rPr>
                <a:t>   </a:t>
              </a:r>
              <a:r>
                <a:rPr lang="en-US" sz="2400" b="1">
                  <a:latin typeface="Times New Roman" panose="02020603050405020304" pitchFamily="18" charset="0"/>
                </a:rPr>
                <a:t>-3   -2  -1      1   2   3</a:t>
              </a:r>
              <a:r>
                <a:rPr lang="en-US" sz="3200" b="1">
                  <a:latin typeface="Times New Roman" panose="02020603050405020304" pitchFamily="18" charset="0"/>
                </a:rPr>
                <a:t> </a:t>
              </a:r>
              <a:endParaRPr lang="en-US" sz="2400" b="1">
                <a:latin typeface="Times New Roman" panose="02020603050405020304" pitchFamily="18" charset="0"/>
              </a:endParaRPr>
            </a:p>
          </p:txBody>
        </p:sp>
        <p:sp>
          <p:nvSpPr>
            <p:cNvPr id="12371" name="Text Box 83"/>
            <p:cNvSpPr txBox="1">
              <a:spLocks noChangeArrowheads="1"/>
            </p:cNvSpPr>
            <p:nvPr/>
          </p:nvSpPr>
          <p:spPr bwMode="auto">
            <a:xfrm>
              <a:off x="768" y="0"/>
              <a:ext cx="276" cy="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endParaRPr lang="zh-CN" altLang="en-US" sz="2400" b="1">
                <a:latin typeface="Times New Roman" panose="02020603050405020304" pitchFamily="18" charset="0"/>
              </a:endParaRPr>
            </a:p>
            <a:p>
              <a:pPr eaLnBrk="1" hangingPunct="1"/>
              <a:r>
                <a:rPr lang="en-US" sz="2400" b="1">
                  <a:latin typeface="Times New Roman" panose="02020603050405020304" pitchFamily="18" charset="0"/>
                </a:rPr>
                <a:t>3</a:t>
              </a:r>
            </a:p>
            <a:p>
              <a:pPr eaLnBrk="1" hangingPunct="1"/>
              <a:r>
                <a:rPr lang="en-US" sz="2400" b="1">
                  <a:latin typeface="Times New Roman" panose="02020603050405020304" pitchFamily="18" charset="0"/>
                </a:rPr>
                <a:t>2</a:t>
              </a:r>
            </a:p>
            <a:p>
              <a:pPr eaLnBrk="1" hangingPunct="1"/>
              <a:r>
                <a:rPr lang="en-US" sz="2400" b="1">
                  <a:latin typeface="Times New Roman" panose="02020603050405020304" pitchFamily="18" charset="0"/>
                </a:rPr>
                <a:t>1</a:t>
              </a:r>
            </a:p>
            <a:p>
              <a:pPr eaLnBrk="1" hangingPunct="1"/>
              <a:endParaRPr lang="en-US" sz="2400" b="1">
                <a:latin typeface="Times New Roman" panose="02020603050405020304" pitchFamily="18" charset="0"/>
              </a:endParaRPr>
            </a:p>
            <a:p>
              <a:pPr eaLnBrk="1" hangingPunct="1"/>
              <a:r>
                <a:rPr lang="en-US" sz="2400" b="1">
                  <a:latin typeface="Times New Roman" panose="02020603050405020304" pitchFamily="18" charset="0"/>
                </a:rPr>
                <a:t>-1</a:t>
              </a:r>
            </a:p>
            <a:p>
              <a:pPr eaLnBrk="1" hangingPunct="1"/>
              <a:r>
                <a:rPr lang="en-US" sz="2400" b="1">
                  <a:latin typeface="Times New Roman" panose="02020603050405020304" pitchFamily="18" charset="0"/>
                </a:rPr>
                <a:t>-2</a:t>
              </a:r>
            </a:p>
            <a:p>
              <a:pPr eaLnBrk="1" hangingPunct="1"/>
              <a:r>
                <a:rPr lang="en-US" sz="2400" b="1">
                  <a:latin typeface="Times New Roman" panose="02020603050405020304" pitchFamily="18" charset="0"/>
                </a:rPr>
                <a:t>-3</a:t>
              </a:r>
            </a:p>
            <a:p>
              <a:pPr eaLnBrk="1" hangingPunct="1"/>
              <a:endParaRPr lang="zh-CN" altLang="en-US" sz="2400" b="1">
                <a:latin typeface="Times New Roman" panose="02020603050405020304" pitchFamily="18" charset="0"/>
              </a:endParaRPr>
            </a:p>
          </p:txBody>
        </p:sp>
        <p:sp>
          <p:nvSpPr>
            <p:cNvPr id="12372" name="Text Box 84"/>
            <p:cNvSpPr txBox="1">
              <a:spLocks noChangeArrowheads="1"/>
            </p:cNvSpPr>
            <p:nvPr/>
          </p:nvSpPr>
          <p:spPr bwMode="auto">
            <a:xfrm>
              <a:off x="854" y="1946"/>
              <a:ext cx="64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zh-CN" altLang="en-US" sz="2400" b="1">
                  <a:solidFill>
                    <a:srgbClr val="FF0000"/>
                  </a:solidFill>
                  <a:latin typeface="Times New Roman" panose="02020603050405020304" pitchFamily="18" charset="0"/>
                </a:rPr>
                <a:t>（</a:t>
              </a:r>
              <a:r>
                <a:rPr lang="en-US" sz="2400" b="1">
                  <a:solidFill>
                    <a:srgbClr val="FF0000"/>
                  </a:solidFill>
                  <a:latin typeface="Times New Roman" panose="02020603050405020304" pitchFamily="18" charset="0"/>
                </a:rPr>
                <a:t>C</a:t>
              </a:r>
              <a:r>
                <a:rPr lang="zh-CN" altLang="en-US" sz="2400" b="1">
                  <a:solidFill>
                    <a:srgbClr val="FF0000"/>
                  </a:solidFill>
                  <a:latin typeface="Times New Roman" panose="02020603050405020304" pitchFamily="18" charset="0"/>
                </a:rPr>
                <a:t>）</a:t>
              </a:r>
            </a:p>
          </p:txBody>
        </p:sp>
        <p:sp>
          <p:nvSpPr>
            <p:cNvPr id="12373" name="Text Box 85"/>
            <p:cNvSpPr txBox="1">
              <a:spLocks noChangeArrowheads="1"/>
            </p:cNvSpPr>
            <p:nvPr/>
          </p:nvSpPr>
          <p:spPr bwMode="auto">
            <a:xfrm>
              <a:off x="1006" y="1065"/>
              <a:ext cx="2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FF66CC"/>
                  </a:solidFill>
                  <a:latin typeface="Times New Roman" panose="02020603050405020304" pitchFamily="18" charset="0"/>
                </a:rPr>
                <a:t>O</a:t>
              </a:r>
              <a:endParaRPr lang="en-US" sz="2400">
                <a:latin typeface="Times New Roman" panose="02020603050405020304" pitchFamily="18" charset="0"/>
              </a:endParaRPr>
            </a:p>
          </p:txBody>
        </p:sp>
      </p:grpSp>
      <p:grpSp>
        <p:nvGrpSpPr>
          <p:cNvPr id="12374" name="Group 86"/>
          <p:cNvGrpSpPr/>
          <p:nvPr/>
        </p:nvGrpSpPr>
        <p:grpSpPr bwMode="auto">
          <a:xfrm>
            <a:off x="5508625" y="3068638"/>
            <a:ext cx="3505200" cy="3571875"/>
            <a:chOff x="0" y="0"/>
            <a:chExt cx="2208" cy="2250"/>
          </a:xfrm>
        </p:grpSpPr>
        <p:sp>
          <p:nvSpPr>
            <p:cNvPr id="12375" name="Text Box 87"/>
            <p:cNvSpPr txBox="1">
              <a:spLocks noChangeArrowheads="1"/>
            </p:cNvSpPr>
            <p:nvPr/>
          </p:nvSpPr>
          <p:spPr bwMode="auto">
            <a:xfrm>
              <a:off x="0" y="976"/>
              <a:ext cx="220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000">
                  <a:latin typeface="Times New Roman" panose="02020603050405020304" pitchFamily="18" charset="0"/>
                </a:rPr>
                <a:t>   </a:t>
              </a:r>
              <a:r>
                <a:rPr lang="en-US" sz="2400" b="1">
                  <a:latin typeface="Times New Roman" panose="02020603050405020304" pitchFamily="18" charset="0"/>
                </a:rPr>
                <a:t>-3   -2  -1      1   2   3</a:t>
              </a:r>
              <a:r>
                <a:rPr lang="en-US" sz="3200" b="1">
                  <a:latin typeface="Times New Roman" panose="02020603050405020304" pitchFamily="18" charset="0"/>
                </a:rPr>
                <a:t> </a:t>
              </a:r>
              <a:endParaRPr lang="en-US" sz="2400" b="1">
                <a:latin typeface="Times New Roman" panose="02020603050405020304" pitchFamily="18" charset="0"/>
              </a:endParaRPr>
            </a:p>
          </p:txBody>
        </p:sp>
        <p:sp>
          <p:nvSpPr>
            <p:cNvPr id="12376" name="Text Box 88"/>
            <p:cNvSpPr txBox="1">
              <a:spLocks noChangeArrowheads="1"/>
            </p:cNvSpPr>
            <p:nvPr/>
          </p:nvSpPr>
          <p:spPr bwMode="auto">
            <a:xfrm>
              <a:off x="828" y="0"/>
              <a:ext cx="276" cy="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endParaRPr lang="zh-CN" altLang="en-US" sz="2400" b="1">
                <a:latin typeface="Times New Roman" panose="02020603050405020304" pitchFamily="18" charset="0"/>
              </a:endParaRPr>
            </a:p>
            <a:p>
              <a:pPr eaLnBrk="1" hangingPunct="1"/>
              <a:r>
                <a:rPr lang="en-US" sz="2400" b="1">
                  <a:latin typeface="Times New Roman" panose="02020603050405020304" pitchFamily="18" charset="0"/>
                </a:rPr>
                <a:t>3</a:t>
              </a:r>
            </a:p>
            <a:p>
              <a:pPr eaLnBrk="1" hangingPunct="1"/>
              <a:r>
                <a:rPr lang="en-US" sz="2400" b="1">
                  <a:latin typeface="Times New Roman" panose="02020603050405020304" pitchFamily="18" charset="0"/>
                </a:rPr>
                <a:t>2</a:t>
              </a:r>
            </a:p>
            <a:p>
              <a:pPr eaLnBrk="1" hangingPunct="1"/>
              <a:r>
                <a:rPr lang="en-US" sz="2400" b="1">
                  <a:latin typeface="Times New Roman" panose="02020603050405020304" pitchFamily="18" charset="0"/>
                </a:rPr>
                <a:t>1</a:t>
              </a:r>
            </a:p>
            <a:p>
              <a:pPr eaLnBrk="1" hangingPunct="1"/>
              <a:endParaRPr lang="en-US" sz="2400" b="1">
                <a:latin typeface="Times New Roman" panose="02020603050405020304" pitchFamily="18" charset="0"/>
              </a:endParaRPr>
            </a:p>
            <a:p>
              <a:pPr eaLnBrk="1" hangingPunct="1"/>
              <a:r>
                <a:rPr lang="en-US" sz="2400" b="1">
                  <a:latin typeface="Times New Roman" panose="02020603050405020304" pitchFamily="18" charset="0"/>
                </a:rPr>
                <a:t>-1</a:t>
              </a:r>
            </a:p>
            <a:p>
              <a:pPr eaLnBrk="1" hangingPunct="1"/>
              <a:r>
                <a:rPr lang="en-US" sz="2400" b="1">
                  <a:latin typeface="Times New Roman" panose="02020603050405020304" pitchFamily="18" charset="0"/>
                </a:rPr>
                <a:t>-2</a:t>
              </a:r>
            </a:p>
            <a:p>
              <a:pPr eaLnBrk="1" hangingPunct="1"/>
              <a:r>
                <a:rPr lang="en-US" sz="2400" b="1">
                  <a:latin typeface="Times New Roman" panose="02020603050405020304" pitchFamily="18" charset="0"/>
                </a:rPr>
                <a:t>-3</a:t>
              </a:r>
            </a:p>
            <a:p>
              <a:pPr eaLnBrk="1" hangingPunct="1"/>
              <a:endParaRPr lang="zh-CN" altLang="en-US" sz="2400" b="1">
                <a:latin typeface="Times New Roman" panose="02020603050405020304" pitchFamily="18" charset="0"/>
              </a:endParaRPr>
            </a:p>
          </p:txBody>
        </p:sp>
        <p:sp>
          <p:nvSpPr>
            <p:cNvPr id="12377" name="Text Box 89"/>
            <p:cNvSpPr txBox="1">
              <a:spLocks noChangeArrowheads="1"/>
            </p:cNvSpPr>
            <p:nvPr/>
          </p:nvSpPr>
          <p:spPr bwMode="auto">
            <a:xfrm>
              <a:off x="1104" y="160"/>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Y</a:t>
              </a:r>
            </a:p>
          </p:txBody>
        </p:sp>
        <p:sp>
          <p:nvSpPr>
            <p:cNvPr id="12378" name="Text Box 90"/>
            <p:cNvSpPr txBox="1">
              <a:spLocks noChangeArrowheads="1"/>
            </p:cNvSpPr>
            <p:nvPr/>
          </p:nvSpPr>
          <p:spPr bwMode="auto">
            <a:xfrm>
              <a:off x="806" y="1962"/>
              <a:ext cx="64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zh-CN" altLang="en-US" sz="2400" b="1">
                  <a:solidFill>
                    <a:srgbClr val="FF0000"/>
                  </a:solidFill>
                  <a:latin typeface="Times New Roman" panose="02020603050405020304" pitchFamily="18" charset="0"/>
                </a:rPr>
                <a:t>（</a:t>
              </a:r>
              <a:r>
                <a:rPr lang="en-US" sz="2400" b="1">
                  <a:solidFill>
                    <a:srgbClr val="FF0000"/>
                  </a:solidFill>
                  <a:latin typeface="Times New Roman" panose="02020603050405020304" pitchFamily="18" charset="0"/>
                </a:rPr>
                <a:t>D</a:t>
              </a:r>
              <a:r>
                <a:rPr lang="zh-CN" altLang="en-US" sz="2400" b="1">
                  <a:solidFill>
                    <a:srgbClr val="FF0000"/>
                  </a:solidFill>
                  <a:latin typeface="Times New Roman" panose="02020603050405020304" pitchFamily="18" charset="0"/>
                </a:rPr>
                <a:t>）</a:t>
              </a:r>
            </a:p>
          </p:txBody>
        </p:sp>
        <p:sp>
          <p:nvSpPr>
            <p:cNvPr id="12379" name="Text Box 91"/>
            <p:cNvSpPr txBox="1">
              <a:spLocks noChangeArrowheads="1"/>
            </p:cNvSpPr>
            <p:nvPr/>
          </p:nvSpPr>
          <p:spPr bwMode="auto">
            <a:xfrm>
              <a:off x="1006" y="985"/>
              <a:ext cx="2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FF66CC"/>
                  </a:solidFill>
                  <a:latin typeface="Times New Roman" panose="02020603050405020304" pitchFamily="18" charset="0"/>
                </a:rPr>
                <a:t>O</a:t>
              </a:r>
              <a:endParaRPr lang="en-US" sz="2400">
                <a:latin typeface="Times New Roman" panose="02020603050405020304" pitchFamily="18" charset="0"/>
              </a:endParaRPr>
            </a:p>
          </p:txBody>
        </p:sp>
      </p:grpSp>
      <p:sp>
        <p:nvSpPr>
          <p:cNvPr id="12380" name="Text Box 92"/>
          <p:cNvSpPr txBox="1">
            <a:spLocks noChangeArrowheads="1"/>
          </p:cNvSpPr>
          <p:nvPr/>
        </p:nvSpPr>
        <p:spPr bwMode="auto">
          <a:xfrm>
            <a:off x="8228013" y="180975"/>
            <a:ext cx="14747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400">
                <a:latin typeface="Times New Roman" panose="02020603050405020304" pitchFamily="18" charset="0"/>
              </a:rPr>
              <a:t> </a:t>
            </a:r>
            <a:r>
              <a:rPr lang="en-US" sz="3200" b="1">
                <a:solidFill>
                  <a:srgbClr val="FF0000"/>
                </a:solidFill>
                <a:latin typeface="Times New Roman" panose="02020603050405020304" pitchFamily="18" charset="0"/>
              </a:rPr>
              <a:t>D</a:t>
            </a:r>
          </a:p>
        </p:txBody>
      </p:sp>
    </p:spTree>
  </p:cSld>
  <p:clrMapOvr>
    <a:masterClrMapping/>
  </p:clrMapOvr>
  <p:transition spd="med">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80"/>
                                        </p:tgtEl>
                                        <p:attrNameLst>
                                          <p:attrName>style.visibility</p:attrName>
                                        </p:attrNameLst>
                                      </p:cBhvr>
                                      <p:to>
                                        <p:strVal val="visible"/>
                                      </p:to>
                                    </p:set>
                                    <p:anim calcmode="lin" valueType="num">
                                      <p:cBhvr additive="base">
                                        <p:cTn id="7" dur="500" fill="hold"/>
                                        <p:tgtEl>
                                          <p:spTgt spid="12380"/>
                                        </p:tgtEl>
                                        <p:attrNameLst>
                                          <p:attrName>ppt_x</p:attrName>
                                        </p:attrNameLst>
                                      </p:cBhvr>
                                      <p:tavLst>
                                        <p:tav tm="0">
                                          <p:val>
                                            <p:strVal val="#ppt_x"/>
                                          </p:val>
                                        </p:tav>
                                        <p:tav tm="100000">
                                          <p:val>
                                            <p:strVal val="#ppt_x"/>
                                          </p:val>
                                        </p:tav>
                                      </p:tavLst>
                                    </p:anim>
                                    <p:anim calcmode="lin" valueType="num">
                                      <p:cBhvr additive="base">
                                        <p:cTn id="8" dur="500" fill="hold"/>
                                        <p:tgtEl>
                                          <p:spTgt spid="123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8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3314" name="Line 2"/>
          <p:cNvSpPr>
            <a:spLocks noChangeShapeType="1"/>
          </p:cNvSpPr>
          <p:nvPr/>
        </p:nvSpPr>
        <p:spPr bwMode="auto">
          <a:xfrm flipH="1" flipV="1">
            <a:off x="2501900" y="2289175"/>
            <a:ext cx="20638" cy="1479550"/>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15" name="Line 3"/>
          <p:cNvSpPr>
            <a:spLocks noChangeShapeType="1"/>
          </p:cNvSpPr>
          <p:nvPr/>
        </p:nvSpPr>
        <p:spPr bwMode="auto">
          <a:xfrm flipV="1">
            <a:off x="2432050" y="2219325"/>
            <a:ext cx="1447800" cy="30163"/>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16" name="Text Box 4"/>
          <p:cNvSpPr txBox="1">
            <a:spLocks noChangeArrowheads="1"/>
          </p:cNvSpPr>
          <p:nvPr/>
        </p:nvSpPr>
        <p:spPr bwMode="auto">
          <a:xfrm>
            <a:off x="2352675" y="1795463"/>
            <a:ext cx="4032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4800" b="1">
                <a:solidFill>
                  <a:srgbClr val="0000FF"/>
                </a:solidFill>
                <a:latin typeface="Times New Roman" panose="02020603050405020304" pitchFamily="18" charset="0"/>
              </a:rPr>
              <a:t>·</a:t>
            </a:r>
          </a:p>
        </p:txBody>
      </p:sp>
      <p:sp>
        <p:nvSpPr>
          <p:cNvPr id="13317" name="Text Box 5"/>
          <p:cNvSpPr txBox="1">
            <a:spLocks noChangeArrowheads="1"/>
          </p:cNvSpPr>
          <p:nvPr/>
        </p:nvSpPr>
        <p:spPr bwMode="auto">
          <a:xfrm>
            <a:off x="2044700" y="1692275"/>
            <a:ext cx="4413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800" b="1">
                <a:solidFill>
                  <a:srgbClr val="0000FF"/>
                </a:solidFill>
                <a:latin typeface="Times New Roman" panose="02020603050405020304" pitchFamily="18" charset="0"/>
              </a:rPr>
              <a:t>A</a:t>
            </a:r>
          </a:p>
        </p:txBody>
      </p:sp>
      <p:grpSp>
        <p:nvGrpSpPr>
          <p:cNvPr id="13318" name="Group 6"/>
          <p:cNvGrpSpPr/>
          <p:nvPr/>
        </p:nvGrpSpPr>
        <p:grpSpPr bwMode="auto">
          <a:xfrm>
            <a:off x="3449638" y="466725"/>
            <a:ext cx="714375" cy="5883275"/>
            <a:chOff x="0" y="0"/>
            <a:chExt cx="432" cy="3552"/>
          </a:xfrm>
        </p:grpSpPr>
        <p:sp>
          <p:nvSpPr>
            <p:cNvPr id="13319" name="Line 7"/>
            <p:cNvSpPr>
              <a:spLocks noChangeShapeType="1"/>
            </p:cNvSpPr>
            <p:nvPr/>
          </p:nvSpPr>
          <p:spPr bwMode="auto">
            <a:xfrm flipV="1">
              <a:off x="288" y="0"/>
              <a:ext cx="0" cy="3552"/>
            </a:xfrm>
            <a:prstGeom prst="line">
              <a:avLst/>
            </a:prstGeom>
            <a:noFill/>
            <a:ln w="5715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20" name="Text Box 8"/>
            <p:cNvSpPr txBox="1">
              <a:spLocks noChangeArrowheads="1"/>
            </p:cNvSpPr>
            <p:nvPr/>
          </p:nvSpPr>
          <p:spPr bwMode="auto">
            <a:xfrm>
              <a:off x="48" y="91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3</a:t>
              </a:r>
            </a:p>
          </p:txBody>
        </p:sp>
        <p:sp>
          <p:nvSpPr>
            <p:cNvPr id="13321" name="Text Box 9"/>
            <p:cNvSpPr txBox="1">
              <a:spLocks noChangeArrowheads="1"/>
            </p:cNvSpPr>
            <p:nvPr/>
          </p:nvSpPr>
          <p:spPr bwMode="auto">
            <a:xfrm>
              <a:off x="48" y="158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1</a:t>
              </a:r>
            </a:p>
          </p:txBody>
        </p:sp>
        <p:sp>
          <p:nvSpPr>
            <p:cNvPr id="13322" name="Text Box 10"/>
            <p:cNvSpPr txBox="1">
              <a:spLocks noChangeArrowheads="1"/>
            </p:cNvSpPr>
            <p:nvPr/>
          </p:nvSpPr>
          <p:spPr bwMode="auto">
            <a:xfrm>
              <a:off x="48" y="57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4</a:t>
              </a:r>
            </a:p>
          </p:txBody>
        </p:sp>
        <p:sp>
          <p:nvSpPr>
            <p:cNvPr id="13323" name="Text Box 11"/>
            <p:cNvSpPr txBox="1">
              <a:spLocks noChangeArrowheads="1"/>
            </p:cNvSpPr>
            <p:nvPr/>
          </p:nvSpPr>
          <p:spPr bwMode="auto">
            <a:xfrm>
              <a:off x="48" y="120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2</a:t>
              </a:r>
            </a:p>
          </p:txBody>
        </p:sp>
        <p:sp>
          <p:nvSpPr>
            <p:cNvPr id="13324" name="Text Box 12"/>
            <p:cNvSpPr txBox="1">
              <a:spLocks noChangeArrowheads="1"/>
            </p:cNvSpPr>
            <p:nvPr/>
          </p:nvSpPr>
          <p:spPr bwMode="auto">
            <a:xfrm>
              <a:off x="48" y="24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5</a:t>
              </a:r>
            </a:p>
          </p:txBody>
        </p:sp>
        <p:grpSp>
          <p:nvGrpSpPr>
            <p:cNvPr id="13325" name="Group 13"/>
            <p:cNvGrpSpPr/>
            <p:nvPr/>
          </p:nvGrpSpPr>
          <p:grpSpPr bwMode="auto">
            <a:xfrm rot="-5362763">
              <a:off x="192" y="456"/>
              <a:ext cx="312" cy="168"/>
              <a:chOff x="0" y="0"/>
              <a:chExt cx="192" cy="96"/>
            </a:xfrm>
          </p:grpSpPr>
          <p:sp>
            <p:nvSpPr>
              <p:cNvPr id="13326" name="Line 14"/>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27" name="Line 15"/>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3328" name="Group 16"/>
            <p:cNvGrpSpPr/>
            <p:nvPr/>
          </p:nvGrpSpPr>
          <p:grpSpPr bwMode="auto">
            <a:xfrm rot="-5362763">
              <a:off x="192" y="1128"/>
              <a:ext cx="312" cy="168"/>
              <a:chOff x="0" y="0"/>
              <a:chExt cx="192" cy="96"/>
            </a:xfrm>
          </p:grpSpPr>
          <p:sp>
            <p:nvSpPr>
              <p:cNvPr id="13329" name="Line 17"/>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30" name="Line 18"/>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3331" name="Group 19"/>
            <p:cNvGrpSpPr/>
            <p:nvPr/>
          </p:nvGrpSpPr>
          <p:grpSpPr bwMode="auto">
            <a:xfrm rot="-5362763">
              <a:off x="192" y="1776"/>
              <a:ext cx="312" cy="168"/>
              <a:chOff x="0" y="0"/>
              <a:chExt cx="192" cy="96"/>
            </a:xfrm>
          </p:grpSpPr>
          <p:sp>
            <p:nvSpPr>
              <p:cNvPr id="13332" name="Line 20"/>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33" name="Line 21"/>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3334" name="Text Box 22"/>
            <p:cNvSpPr txBox="1">
              <a:spLocks noChangeArrowheads="1"/>
            </p:cNvSpPr>
            <p:nvPr/>
          </p:nvSpPr>
          <p:spPr bwMode="auto">
            <a:xfrm>
              <a:off x="0" y="2544"/>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-2</a:t>
              </a:r>
            </a:p>
          </p:txBody>
        </p:sp>
        <p:sp>
          <p:nvSpPr>
            <p:cNvPr id="13335" name="Text Box 23"/>
            <p:cNvSpPr txBox="1">
              <a:spLocks noChangeArrowheads="1"/>
            </p:cNvSpPr>
            <p:nvPr/>
          </p:nvSpPr>
          <p:spPr bwMode="auto">
            <a:xfrm>
              <a:off x="0" y="3216"/>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-4</a:t>
              </a:r>
            </a:p>
          </p:txBody>
        </p:sp>
        <p:sp>
          <p:nvSpPr>
            <p:cNvPr id="13336" name="Text Box 24"/>
            <p:cNvSpPr txBox="1">
              <a:spLocks noChangeArrowheads="1"/>
            </p:cNvSpPr>
            <p:nvPr/>
          </p:nvSpPr>
          <p:spPr bwMode="auto">
            <a:xfrm>
              <a:off x="0" y="2208"/>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-1</a:t>
              </a:r>
            </a:p>
          </p:txBody>
        </p:sp>
        <p:sp>
          <p:nvSpPr>
            <p:cNvPr id="13337" name="Text Box 25"/>
            <p:cNvSpPr txBox="1">
              <a:spLocks noChangeArrowheads="1"/>
            </p:cNvSpPr>
            <p:nvPr/>
          </p:nvSpPr>
          <p:spPr bwMode="auto">
            <a:xfrm>
              <a:off x="0" y="2832"/>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-3</a:t>
              </a:r>
            </a:p>
          </p:txBody>
        </p:sp>
        <p:grpSp>
          <p:nvGrpSpPr>
            <p:cNvPr id="13338" name="Group 26"/>
            <p:cNvGrpSpPr/>
            <p:nvPr/>
          </p:nvGrpSpPr>
          <p:grpSpPr bwMode="auto">
            <a:xfrm rot="-5362763">
              <a:off x="192" y="2424"/>
              <a:ext cx="312" cy="168"/>
              <a:chOff x="0" y="0"/>
              <a:chExt cx="192" cy="96"/>
            </a:xfrm>
          </p:grpSpPr>
          <p:sp>
            <p:nvSpPr>
              <p:cNvPr id="13339" name="Line 27"/>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40" name="Line 28"/>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3341" name="Group 29"/>
            <p:cNvGrpSpPr/>
            <p:nvPr/>
          </p:nvGrpSpPr>
          <p:grpSpPr bwMode="auto">
            <a:xfrm rot="-5362763">
              <a:off x="192" y="3096"/>
              <a:ext cx="312" cy="168"/>
              <a:chOff x="0" y="0"/>
              <a:chExt cx="192" cy="96"/>
            </a:xfrm>
          </p:grpSpPr>
          <p:sp>
            <p:nvSpPr>
              <p:cNvPr id="13342" name="Line 30"/>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43" name="Line 31"/>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grpSp>
        <p:nvGrpSpPr>
          <p:cNvPr id="13344" name="Group 32"/>
          <p:cNvGrpSpPr/>
          <p:nvPr/>
        </p:nvGrpSpPr>
        <p:grpSpPr bwMode="auto">
          <a:xfrm>
            <a:off x="792163" y="3549650"/>
            <a:ext cx="7154862" cy="796925"/>
            <a:chOff x="0" y="0"/>
            <a:chExt cx="4320" cy="480"/>
          </a:xfrm>
        </p:grpSpPr>
        <p:sp>
          <p:nvSpPr>
            <p:cNvPr id="13345" name="Text Box 33"/>
            <p:cNvSpPr txBox="1">
              <a:spLocks noChangeArrowheads="1"/>
            </p:cNvSpPr>
            <p:nvPr/>
          </p:nvSpPr>
          <p:spPr bwMode="auto">
            <a:xfrm>
              <a:off x="1680" y="9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solidFill>
                    <a:srgbClr val="FF3300"/>
                  </a:solidFill>
                  <a:latin typeface="Times New Roman" panose="02020603050405020304" pitchFamily="18" charset="0"/>
                </a:rPr>
                <a:t>0</a:t>
              </a:r>
            </a:p>
          </p:txBody>
        </p:sp>
        <p:grpSp>
          <p:nvGrpSpPr>
            <p:cNvPr id="13346" name="Group 34"/>
            <p:cNvGrpSpPr/>
            <p:nvPr/>
          </p:nvGrpSpPr>
          <p:grpSpPr bwMode="auto">
            <a:xfrm>
              <a:off x="0" y="0"/>
              <a:ext cx="4320" cy="480"/>
              <a:chOff x="0" y="0"/>
              <a:chExt cx="4320" cy="480"/>
            </a:xfrm>
          </p:grpSpPr>
          <p:sp>
            <p:nvSpPr>
              <p:cNvPr id="13347" name="Line 35"/>
              <p:cNvSpPr>
                <a:spLocks noChangeShapeType="1"/>
              </p:cNvSpPr>
              <p:nvPr/>
            </p:nvSpPr>
            <p:spPr bwMode="auto">
              <a:xfrm>
                <a:off x="0" y="144"/>
                <a:ext cx="4320" cy="0"/>
              </a:xfrm>
              <a:prstGeom prst="line">
                <a:avLst/>
              </a:prstGeom>
              <a:noFill/>
              <a:ln w="5715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13348" name="Group 36"/>
              <p:cNvGrpSpPr/>
              <p:nvPr/>
            </p:nvGrpSpPr>
            <p:grpSpPr bwMode="auto">
              <a:xfrm>
                <a:off x="1872" y="0"/>
                <a:ext cx="384" cy="144"/>
                <a:chOff x="0" y="0"/>
                <a:chExt cx="192" cy="96"/>
              </a:xfrm>
            </p:grpSpPr>
            <p:sp>
              <p:nvSpPr>
                <p:cNvPr id="13349" name="Line 37"/>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50" name="Line 38"/>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3351" name="Group 39"/>
              <p:cNvGrpSpPr/>
              <p:nvPr/>
            </p:nvGrpSpPr>
            <p:grpSpPr bwMode="auto">
              <a:xfrm>
                <a:off x="2640" y="0"/>
                <a:ext cx="384" cy="144"/>
                <a:chOff x="0" y="0"/>
                <a:chExt cx="192" cy="96"/>
              </a:xfrm>
            </p:grpSpPr>
            <p:sp>
              <p:nvSpPr>
                <p:cNvPr id="13352" name="Line 40"/>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53" name="Line 41"/>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3354" name="Group 42"/>
              <p:cNvGrpSpPr/>
              <p:nvPr/>
            </p:nvGrpSpPr>
            <p:grpSpPr bwMode="auto">
              <a:xfrm>
                <a:off x="3408" y="0"/>
                <a:ext cx="384" cy="144"/>
                <a:chOff x="0" y="0"/>
                <a:chExt cx="192" cy="96"/>
              </a:xfrm>
            </p:grpSpPr>
            <p:sp>
              <p:nvSpPr>
                <p:cNvPr id="13355" name="Line 43"/>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56" name="Line 44"/>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3357" name="Text Box 45"/>
              <p:cNvSpPr txBox="1">
                <a:spLocks noChangeArrowheads="1"/>
              </p:cNvSpPr>
              <p:nvPr/>
            </p:nvSpPr>
            <p:spPr bwMode="auto">
              <a:xfrm>
                <a:off x="2160" y="19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1</a:t>
                </a:r>
              </a:p>
            </p:txBody>
          </p:sp>
          <p:sp>
            <p:nvSpPr>
              <p:cNvPr id="13358" name="Text Box 46"/>
              <p:cNvSpPr txBox="1">
                <a:spLocks noChangeArrowheads="1"/>
              </p:cNvSpPr>
              <p:nvPr/>
            </p:nvSpPr>
            <p:spPr bwMode="auto">
              <a:xfrm>
                <a:off x="2544" y="19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2</a:t>
                </a:r>
              </a:p>
            </p:txBody>
          </p:sp>
          <p:sp>
            <p:nvSpPr>
              <p:cNvPr id="13359" name="Text Box 47"/>
              <p:cNvSpPr txBox="1">
                <a:spLocks noChangeArrowheads="1"/>
              </p:cNvSpPr>
              <p:nvPr/>
            </p:nvSpPr>
            <p:spPr bwMode="auto">
              <a:xfrm>
                <a:off x="2928" y="19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3</a:t>
                </a:r>
              </a:p>
            </p:txBody>
          </p:sp>
          <p:sp>
            <p:nvSpPr>
              <p:cNvPr id="13360" name="Text Box 48"/>
              <p:cNvSpPr txBox="1">
                <a:spLocks noChangeArrowheads="1"/>
              </p:cNvSpPr>
              <p:nvPr/>
            </p:nvSpPr>
            <p:spPr bwMode="auto">
              <a:xfrm>
                <a:off x="3312" y="19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4</a:t>
                </a:r>
              </a:p>
            </p:txBody>
          </p:sp>
          <p:sp>
            <p:nvSpPr>
              <p:cNvPr id="13361" name="Text Box 49"/>
              <p:cNvSpPr txBox="1">
                <a:spLocks noChangeArrowheads="1"/>
              </p:cNvSpPr>
              <p:nvPr/>
            </p:nvSpPr>
            <p:spPr bwMode="auto">
              <a:xfrm>
                <a:off x="3696" y="19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5</a:t>
                </a:r>
              </a:p>
            </p:txBody>
          </p:sp>
          <p:grpSp>
            <p:nvGrpSpPr>
              <p:cNvPr id="13362" name="Group 50"/>
              <p:cNvGrpSpPr/>
              <p:nvPr/>
            </p:nvGrpSpPr>
            <p:grpSpPr bwMode="auto">
              <a:xfrm>
                <a:off x="288" y="0"/>
                <a:ext cx="384" cy="144"/>
                <a:chOff x="0" y="0"/>
                <a:chExt cx="192" cy="96"/>
              </a:xfrm>
            </p:grpSpPr>
            <p:sp>
              <p:nvSpPr>
                <p:cNvPr id="13363" name="Line 51"/>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64" name="Line 52"/>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3365" name="Group 53"/>
              <p:cNvGrpSpPr/>
              <p:nvPr/>
            </p:nvGrpSpPr>
            <p:grpSpPr bwMode="auto">
              <a:xfrm>
                <a:off x="1056" y="0"/>
                <a:ext cx="384" cy="144"/>
                <a:chOff x="0" y="0"/>
                <a:chExt cx="192" cy="96"/>
              </a:xfrm>
            </p:grpSpPr>
            <p:sp>
              <p:nvSpPr>
                <p:cNvPr id="13366" name="Line 54"/>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67" name="Line 55"/>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3368" name="Text Box 56"/>
              <p:cNvSpPr txBox="1">
                <a:spLocks noChangeArrowheads="1"/>
              </p:cNvSpPr>
              <p:nvPr/>
            </p:nvSpPr>
            <p:spPr bwMode="auto">
              <a:xfrm>
                <a:off x="96" y="192"/>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-4</a:t>
                </a:r>
              </a:p>
            </p:txBody>
          </p:sp>
          <p:sp>
            <p:nvSpPr>
              <p:cNvPr id="13369" name="Text Box 57"/>
              <p:cNvSpPr txBox="1">
                <a:spLocks noChangeArrowheads="1"/>
              </p:cNvSpPr>
              <p:nvPr/>
            </p:nvSpPr>
            <p:spPr bwMode="auto">
              <a:xfrm>
                <a:off x="480" y="192"/>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-3</a:t>
                </a:r>
              </a:p>
            </p:txBody>
          </p:sp>
          <p:sp>
            <p:nvSpPr>
              <p:cNvPr id="13370" name="Text Box 58"/>
              <p:cNvSpPr txBox="1">
                <a:spLocks noChangeArrowheads="1"/>
              </p:cNvSpPr>
              <p:nvPr/>
            </p:nvSpPr>
            <p:spPr bwMode="auto">
              <a:xfrm>
                <a:off x="864" y="192"/>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-2</a:t>
                </a:r>
              </a:p>
            </p:txBody>
          </p:sp>
          <p:sp>
            <p:nvSpPr>
              <p:cNvPr id="13371" name="Text Box 59"/>
              <p:cNvSpPr txBox="1">
                <a:spLocks noChangeArrowheads="1"/>
              </p:cNvSpPr>
              <p:nvPr/>
            </p:nvSpPr>
            <p:spPr bwMode="auto">
              <a:xfrm>
                <a:off x="1248" y="192"/>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-1</a:t>
                </a:r>
              </a:p>
            </p:txBody>
          </p:sp>
        </p:grpSp>
      </p:grpSp>
      <p:grpSp>
        <p:nvGrpSpPr>
          <p:cNvPr id="13372" name="Group 60"/>
          <p:cNvGrpSpPr/>
          <p:nvPr/>
        </p:nvGrpSpPr>
        <p:grpSpPr bwMode="auto">
          <a:xfrm>
            <a:off x="7543800" y="3733800"/>
            <a:ext cx="1371600" cy="457200"/>
            <a:chOff x="0" y="0"/>
            <a:chExt cx="864" cy="288"/>
          </a:xfrm>
        </p:grpSpPr>
        <p:sp>
          <p:nvSpPr>
            <p:cNvPr id="13373" name="Text Box 61"/>
            <p:cNvSpPr txBox="1">
              <a:spLocks noChangeArrowheads="1"/>
            </p:cNvSpPr>
            <p:nvPr/>
          </p:nvSpPr>
          <p:spPr bwMode="auto">
            <a:xfrm>
              <a:off x="0" y="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solidFill>
                    <a:srgbClr val="FF3300"/>
                  </a:solidFill>
                  <a:latin typeface="Times New Roman" panose="02020603050405020304" pitchFamily="18" charset="0"/>
                </a:rPr>
                <a:t>x</a:t>
              </a:r>
            </a:p>
          </p:txBody>
        </p:sp>
        <p:sp>
          <p:nvSpPr>
            <p:cNvPr id="13374" name="Text Box 62"/>
            <p:cNvSpPr txBox="1">
              <a:spLocks noChangeArrowheads="1"/>
            </p:cNvSpPr>
            <p:nvPr/>
          </p:nvSpPr>
          <p:spPr bwMode="auto">
            <a:xfrm>
              <a:off x="360" y="0"/>
              <a:ext cx="5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zh-CN" altLang="en-US" sz="2400" b="1">
                  <a:solidFill>
                    <a:srgbClr val="FF3300"/>
                  </a:solidFill>
                  <a:latin typeface="Times New Roman" panose="02020603050405020304" pitchFamily="18" charset="0"/>
                </a:rPr>
                <a:t>横轴</a:t>
              </a:r>
            </a:p>
          </p:txBody>
        </p:sp>
      </p:grpSp>
      <p:grpSp>
        <p:nvGrpSpPr>
          <p:cNvPr id="13375" name="Group 63"/>
          <p:cNvGrpSpPr/>
          <p:nvPr/>
        </p:nvGrpSpPr>
        <p:grpSpPr bwMode="auto">
          <a:xfrm>
            <a:off x="2476500" y="228600"/>
            <a:ext cx="1289050" cy="533400"/>
            <a:chOff x="0" y="0"/>
            <a:chExt cx="812" cy="336"/>
          </a:xfrm>
        </p:grpSpPr>
        <p:sp>
          <p:nvSpPr>
            <p:cNvPr id="13376" name="Text Box 64"/>
            <p:cNvSpPr txBox="1">
              <a:spLocks noChangeArrowheads="1"/>
            </p:cNvSpPr>
            <p:nvPr/>
          </p:nvSpPr>
          <p:spPr bwMode="auto">
            <a:xfrm>
              <a:off x="600" y="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solidFill>
                    <a:srgbClr val="FF3300"/>
                  </a:solidFill>
                  <a:latin typeface="Times New Roman" panose="02020603050405020304" pitchFamily="18" charset="0"/>
                </a:rPr>
                <a:t>y</a:t>
              </a:r>
            </a:p>
          </p:txBody>
        </p:sp>
        <p:sp>
          <p:nvSpPr>
            <p:cNvPr id="13377" name="Text Box 65"/>
            <p:cNvSpPr txBox="1">
              <a:spLocks noChangeArrowheads="1"/>
            </p:cNvSpPr>
            <p:nvPr/>
          </p:nvSpPr>
          <p:spPr bwMode="auto">
            <a:xfrm>
              <a:off x="0" y="48"/>
              <a:ext cx="5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zh-CN" altLang="en-US" sz="2400" b="1">
                  <a:solidFill>
                    <a:srgbClr val="FF3300"/>
                  </a:solidFill>
                  <a:latin typeface="Times New Roman" panose="02020603050405020304" pitchFamily="18" charset="0"/>
                </a:rPr>
                <a:t>纵轴</a:t>
              </a:r>
            </a:p>
          </p:txBody>
        </p:sp>
      </p:grpSp>
      <p:sp>
        <p:nvSpPr>
          <p:cNvPr id="13378" name="Text Box 66"/>
          <p:cNvSpPr txBox="1">
            <a:spLocks noChangeArrowheads="1"/>
          </p:cNvSpPr>
          <p:nvPr/>
        </p:nvSpPr>
        <p:spPr bwMode="auto">
          <a:xfrm>
            <a:off x="4506913" y="177800"/>
            <a:ext cx="2514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chemeClr val="tx2"/>
                </a:solidFill>
                <a:latin typeface="Times New Roman" panose="02020603050405020304" pitchFamily="18" charset="0"/>
              </a:rPr>
              <a:t>A</a:t>
            </a:r>
            <a:r>
              <a:rPr lang="zh-CN" altLang="en-US" sz="2800" b="1">
                <a:solidFill>
                  <a:schemeClr val="tx2"/>
                </a:solidFill>
                <a:latin typeface="Times New Roman" panose="02020603050405020304" pitchFamily="18" charset="0"/>
              </a:rPr>
              <a:t>的横坐标</a:t>
            </a:r>
            <a:r>
              <a:rPr lang="zh-CN" altLang="en-US" sz="2800" b="1">
                <a:latin typeface="Times New Roman" panose="02020603050405020304" pitchFamily="18" charset="0"/>
              </a:rPr>
              <a:t>为-2</a:t>
            </a:r>
          </a:p>
        </p:txBody>
      </p:sp>
      <p:sp>
        <p:nvSpPr>
          <p:cNvPr id="13379" name="Text Box 67"/>
          <p:cNvSpPr txBox="1">
            <a:spLocks noChangeArrowheads="1"/>
          </p:cNvSpPr>
          <p:nvPr/>
        </p:nvSpPr>
        <p:spPr bwMode="auto">
          <a:xfrm>
            <a:off x="4522788" y="635000"/>
            <a:ext cx="239553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chemeClr val="tx2"/>
                </a:solidFill>
                <a:latin typeface="Times New Roman" panose="02020603050405020304" pitchFamily="18" charset="0"/>
              </a:rPr>
              <a:t>A</a:t>
            </a:r>
            <a:r>
              <a:rPr lang="zh-CN" altLang="en-US" sz="2800" b="1">
                <a:solidFill>
                  <a:schemeClr val="tx2"/>
                </a:solidFill>
                <a:latin typeface="Times New Roman" panose="02020603050405020304" pitchFamily="18" charset="0"/>
              </a:rPr>
              <a:t>的纵坐标</a:t>
            </a:r>
            <a:r>
              <a:rPr lang="zh-CN" altLang="en-US" sz="2800" b="1">
                <a:latin typeface="Times New Roman" panose="02020603050405020304" pitchFamily="18" charset="0"/>
              </a:rPr>
              <a:t>为3</a:t>
            </a:r>
          </a:p>
        </p:txBody>
      </p:sp>
      <p:sp>
        <p:nvSpPr>
          <p:cNvPr id="13380" name="Text Box 68"/>
          <p:cNvSpPr txBox="1">
            <a:spLocks noChangeArrowheads="1"/>
          </p:cNvSpPr>
          <p:nvPr/>
        </p:nvSpPr>
        <p:spPr bwMode="auto">
          <a:xfrm>
            <a:off x="4271963" y="1092200"/>
            <a:ext cx="5008562"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800" b="1">
                <a:solidFill>
                  <a:schemeClr val="tx2"/>
                </a:solidFill>
                <a:latin typeface="Times New Roman" panose="02020603050405020304" pitchFamily="18" charset="0"/>
              </a:rPr>
              <a:t>                       就叫做</a:t>
            </a:r>
            <a:r>
              <a:rPr lang="en-US" sz="2800" b="1">
                <a:solidFill>
                  <a:srgbClr val="FF3300"/>
                </a:solidFill>
                <a:latin typeface="Times New Roman" panose="02020603050405020304" pitchFamily="18" charset="0"/>
              </a:rPr>
              <a:t>A</a:t>
            </a:r>
            <a:r>
              <a:rPr lang="zh-CN" altLang="en-US" sz="2800" b="1">
                <a:latin typeface="Times New Roman" panose="02020603050405020304" pitchFamily="18" charset="0"/>
              </a:rPr>
              <a:t>的坐标</a:t>
            </a:r>
            <a:endParaRPr lang="zh-CN" altLang="en-US" sz="2800" b="1">
              <a:solidFill>
                <a:srgbClr val="FF3300"/>
              </a:solidFill>
              <a:latin typeface="Times New Roman" panose="02020603050405020304" pitchFamily="18" charset="0"/>
            </a:endParaRPr>
          </a:p>
          <a:p>
            <a:pPr eaLnBrk="1" hangingPunct="1"/>
            <a:r>
              <a:rPr lang="zh-CN" altLang="en-US" sz="2800" b="1">
                <a:solidFill>
                  <a:srgbClr val="FF3300"/>
                </a:solidFill>
                <a:latin typeface="Times New Roman" panose="02020603050405020304" pitchFamily="18" charset="0"/>
              </a:rPr>
              <a:t>记作：</a:t>
            </a:r>
            <a:r>
              <a:rPr lang="en-US" sz="2800" b="1">
                <a:solidFill>
                  <a:srgbClr val="FF3300"/>
                </a:solidFill>
                <a:latin typeface="Times New Roman" panose="02020603050405020304" pitchFamily="18" charset="0"/>
              </a:rPr>
              <a:t>A</a:t>
            </a:r>
            <a:r>
              <a:rPr lang="zh-CN" altLang="en-US" sz="2800" b="1">
                <a:solidFill>
                  <a:srgbClr val="FF3300"/>
                </a:solidFill>
                <a:latin typeface="Times New Roman" panose="02020603050405020304" pitchFamily="18" charset="0"/>
              </a:rPr>
              <a:t>（-2，3）</a:t>
            </a:r>
          </a:p>
        </p:txBody>
      </p:sp>
      <p:grpSp>
        <p:nvGrpSpPr>
          <p:cNvPr id="13381" name="Group 69"/>
          <p:cNvGrpSpPr/>
          <p:nvPr/>
        </p:nvGrpSpPr>
        <p:grpSpPr bwMode="auto">
          <a:xfrm>
            <a:off x="6858000" y="1905000"/>
            <a:ext cx="1912938" cy="1600200"/>
            <a:chOff x="0" y="0"/>
            <a:chExt cx="1205" cy="1008"/>
          </a:xfrm>
        </p:grpSpPr>
        <p:sp>
          <p:nvSpPr>
            <p:cNvPr id="13382" name="AutoShape 70"/>
            <p:cNvSpPr>
              <a:spLocks noChangeArrowheads="1"/>
            </p:cNvSpPr>
            <p:nvPr/>
          </p:nvSpPr>
          <p:spPr bwMode="auto">
            <a:xfrm rot="5766319">
              <a:off x="99" y="-96"/>
              <a:ext cx="1008" cy="1200"/>
            </a:xfrm>
            <a:prstGeom prst="wedgeEllipseCallout">
              <a:avLst>
                <a:gd name="adj1" fmla="val -36380"/>
                <a:gd name="adj2" fmla="val 76986"/>
              </a:avLst>
            </a:prstGeom>
            <a:solidFill>
              <a:srgbClr val="008000"/>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lstStyle/>
            <a:p>
              <a:pPr algn="ctr" eaLnBrk="1" hangingPunct="1"/>
              <a:endParaRPr lang="zh-CN" altLang="en-US" sz="2400">
                <a:latin typeface="Times New Roman" panose="02020603050405020304" pitchFamily="18" charset="0"/>
              </a:endParaRPr>
            </a:p>
          </p:txBody>
        </p:sp>
        <p:sp>
          <p:nvSpPr>
            <p:cNvPr id="13383" name="Text Box 71"/>
            <p:cNvSpPr txBox="1">
              <a:spLocks noChangeArrowheads="1"/>
            </p:cNvSpPr>
            <p:nvPr/>
          </p:nvSpPr>
          <p:spPr bwMode="auto">
            <a:xfrm>
              <a:off x="0" y="257"/>
              <a:ext cx="120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solidFill>
                    <a:srgbClr val="FFFF00"/>
                  </a:solidFill>
                  <a:latin typeface="Times New Roman" panose="02020603050405020304" pitchFamily="18" charset="0"/>
                </a:rPr>
                <a:t>X</a:t>
              </a:r>
              <a:r>
                <a:rPr lang="zh-CN" altLang="en-US" sz="2400" b="1">
                  <a:solidFill>
                    <a:srgbClr val="FFFF00"/>
                  </a:solidFill>
                  <a:latin typeface="Times New Roman" panose="02020603050405020304" pitchFamily="18" charset="0"/>
                </a:rPr>
                <a:t>轴上的坐标</a:t>
              </a:r>
            </a:p>
            <a:p>
              <a:pPr eaLnBrk="1" hangingPunct="1"/>
              <a:r>
                <a:rPr lang="zh-CN" altLang="en-US" sz="2400" b="1">
                  <a:solidFill>
                    <a:srgbClr val="FFFF00"/>
                  </a:solidFill>
                  <a:latin typeface="Times New Roman" panose="02020603050405020304" pitchFamily="18" charset="0"/>
                </a:rPr>
                <a:t>写在前面</a:t>
              </a:r>
            </a:p>
          </p:txBody>
        </p:sp>
      </p:grpSp>
      <p:sp>
        <p:nvSpPr>
          <p:cNvPr id="13384" name="Line 72"/>
          <p:cNvSpPr>
            <a:spLocks noChangeShapeType="1"/>
          </p:cNvSpPr>
          <p:nvPr/>
        </p:nvSpPr>
        <p:spPr bwMode="auto">
          <a:xfrm flipV="1">
            <a:off x="6464300" y="2728913"/>
            <a:ext cx="6350" cy="1019175"/>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85" name="Line 73"/>
          <p:cNvSpPr>
            <a:spLocks noChangeShapeType="1"/>
          </p:cNvSpPr>
          <p:nvPr/>
        </p:nvSpPr>
        <p:spPr bwMode="auto">
          <a:xfrm>
            <a:off x="3937000" y="2714625"/>
            <a:ext cx="2578100" cy="0"/>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86" name="Text Box 74"/>
          <p:cNvSpPr txBox="1">
            <a:spLocks noChangeArrowheads="1"/>
          </p:cNvSpPr>
          <p:nvPr/>
        </p:nvSpPr>
        <p:spPr bwMode="auto">
          <a:xfrm>
            <a:off x="6354763" y="2168525"/>
            <a:ext cx="384175"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6000" b="1">
                <a:solidFill>
                  <a:srgbClr val="0000FF"/>
                </a:solidFill>
                <a:latin typeface="Times New Roman" panose="02020603050405020304" pitchFamily="18" charset="0"/>
              </a:rPr>
              <a:t>·</a:t>
            </a:r>
          </a:p>
        </p:txBody>
      </p:sp>
      <p:sp>
        <p:nvSpPr>
          <p:cNvPr id="13387" name="Text Box 75"/>
          <p:cNvSpPr txBox="1">
            <a:spLocks noChangeArrowheads="1"/>
          </p:cNvSpPr>
          <p:nvPr/>
        </p:nvSpPr>
        <p:spPr bwMode="auto">
          <a:xfrm>
            <a:off x="6378575" y="2216150"/>
            <a:ext cx="431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FF0000"/>
                </a:solidFill>
                <a:latin typeface="Times New Roman" panose="02020603050405020304" pitchFamily="18" charset="0"/>
              </a:rPr>
              <a:t>B</a:t>
            </a:r>
          </a:p>
        </p:txBody>
      </p:sp>
      <p:sp>
        <p:nvSpPr>
          <p:cNvPr id="13388" name="Text Box 76"/>
          <p:cNvSpPr txBox="1">
            <a:spLocks noChangeArrowheads="1"/>
          </p:cNvSpPr>
          <p:nvPr/>
        </p:nvSpPr>
        <p:spPr bwMode="auto">
          <a:xfrm>
            <a:off x="6043613" y="4425950"/>
            <a:ext cx="2254250" cy="579438"/>
          </a:xfrm>
          <a:prstGeom prst="rect">
            <a:avLst/>
          </a:prstGeom>
          <a:solidFill>
            <a:srgbClr val="0000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3200" b="1">
                <a:solidFill>
                  <a:schemeClr val="bg1"/>
                </a:solidFill>
                <a:latin typeface="Times New Roman" panose="02020603050405020304" pitchFamily="18" charset="0"/>
              </a:rPr>
              <a:t>B</a:t>
            </a:r>
            <a:r>
              <a:rPr lang="zh-CN" altLang="en-US" sz="3200" b="1">
                <a:solidFill>
                  <a:schemeClr val="bg1"/>
                </a:solidFill>
                <a:latin typeface="Times New Roman" panose="02020603050405020304" pitchFamily="18" charset="0"/>
              </a:rPr>
              <a:t>（</a:t>
            </a:r>
            <a:r>
              <a:rPr lang="en-US" sz="3200" b="1">
                <a:solidFill>
                  <a:schemeClr val="bg1"/>
                </a:solidFill>
                <a:latin typeface="Times New Roman" panose="02020603050405020304" pitchFamily="18" charset="0"/>
              </a:rPr>
              <a:t>4</a:t>
            </a:r>
            <a:r>
              <a:rPr lang="zh-CN" altLang="en-US" sz="3200" b="1">
                <a:solidFill>
                  <a:schemeClr val="bg1"/>
                </a:solidFill>
                <a:latin typeface="Times New Roman" panose="02020603050405020304" pitchFamily="18" charset="0"/>
              </a:rPr>
              <a:t>，2）</a:t>
            </a:r>
          </a:p>
        </p:txBody>
      </p:sp>
      <p:pic>
        <p:nvPicPr>
          <p:cNvPr id="13389" name="Picture 77" descr="JDSJ624"/>
          <p:cNvPicPr>
            <a:picLocks noChangeAspect="1" noChangeArrowheads="1"/>
          </p:cNvPicPr>
          <p:nvPr/>
        </p:nvPicPr>
        <p:blipFill>
          <a:blip r:embed="rId3"/>
          <a:srcRect/>
          <a:stretch>
            <a:fillRect/>
          </a:stretch>
        </p:blipFill>
        <p:spPr bwMode="auto">
          <a:xfrm>
            <a:off x="5670550" y="4852988"/>
            <a:ext cx="3197225" cy="200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90" name="Text Box 78"/>
          <p:cNvSpPr txBox="1">
            <a:spLocks noChangeArrowheads="1"/>
          </p:cNvSpPr>
          <p:nvPr/>
        </p:nvSpPr>
        <p:spPr bwMode="auto">
          <a:xfrm>
            <a:off x="2501900" y="3643313"/>
            <a:ext cx="5191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FF0000"/>
                </a:solidFill>
                <a:latin typeface="Times New Roman" panose="02020603050405020304" pitchFamily="18" charset="0"/>
              </a:rPr>
              <a:t>M</a:t>
            </a:r>
          </a:p>
        </p:txBody>
      </p:sp>
      <p:sp>
        <p:nvSpPr>
          <p:cNvPr id="13391" name="Text Box 79"/>
          <p:cNvSpPr txBox="1">
            <a:spLocks noChangeArrowheads="1"/>
          </p:cNvSpPr>
          <p:nvPr/>
        </p:nvSpPr>
        <p:spPr bwMode="auto">
          <a:xfrm>
            <a:off x="4071938" y="2198688"/>
            <a:ext cx="4413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800" b="1">
                <a:solidFill>
                  <a:srgbClr val="FF0000"/>
                </a:solidFill>
                <a:latin typeface="Times New Roman" panose="02020603050405020304" pitchFamily="18" charset="0"/>
              </a:rPr>
              <a:t>N</a:t>
            </a:r>
          </a:p>
        </p:txBody>
      </p:sp>
      <p:sp>
        <p:nvSpPr>
          <p:cNvPr id="13392" name="Text Box 80"/>
          <p:cNvSpPr txBox="1">
            <a:spLocks noChangeArrowheads="1"/>
          </p:cNvSpPr>
          <p:nvPr/>
        </p:nvSpPr>
        <p:spPr bwMode="auto">
          <a:xfrm>
            <a:off x="690563" y="577850"/>
            <a:ext cx="2370137"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dirty="0"/>
              <a:t>请同学们用有序数对表示A点</a:t>
            </a:r>
          </a:p>
        </p:txBody>
      </p:sp>
      <p:sp>
        <p:nvSpPr>
          <p:cNvPr id="13393" name="Text Box 81"/>
          <p:cNvSpPr txBox="1">
            <a:spLocks noChangeArrowheads="1"/>
          </p:cNvSpPr>
          <p:nvPr/>
        </p:nvSpPr>
        <p:spPr bwMode="auto">
          <a:xfrm>
            <a:off x="201613" y="5635625"/>
            <a:ext cx="3128962"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latin typeface="Times New Roman" panose="02020603050405020304" pitchFamily="18" charset="0"/>
              </a:rPr>
              <a:t>请同学们写出B点坐标</a:t>
            </a:r>
          </a:p>
          <a:p>
            <a:endParaRPr lang="zh-CN" altLang="en-US"/>
          </a:p>
        </p:txBody>
      </p:sp>
      <p:sp>
        <p:nvSpPr>
          <p:cNvPr id="13394" name="Text Box 82"/>
          <p:cNvSpPr txBox="1">
            <a:spLocks noChangeArrowheads="1"/>
          </p:cNvSpPr>
          <p:nvPr/>
        </p:nvSpPr>
        <p:spPr bwMode="auto">
          <a:xfrm>
            <a:off x="4229100" y="1144588"/>
            <a:ext cx="230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a:latin typeface="Times New Roman" panose="02020603050405020304" pitchFamily="18" charset="0"/>
              </a:rPr>
              <a:t>有序数对</a:t>
            </a:r>
            <a:r>
              <a:rPr lang="en-US" sz="2400" b="1">
                <a:solidFill>
                  <a:srgbClr val="FF3300"/>
                </a:solidFill>
                <a:latin typeface="Times New Roman" panose="02020603050405020304" pitchFamily="18" charset="0"/>
              </a:rPr>
              <a:t>(</a:t>
            </a:r>
            <a:r>
              <a:rPr lang="zh-CN" altLang="en-US" sz="2400" b="1">
                <a:solidFill>
                  <a:srgbClr val="FF3300"/>
                </a:solidFill>
                <a:latin typeface="Times New Roman" panose="02020603050405020304" pitchFamily="18" charset="0"/>
              </a:rPr>
              <a:t>-2</a:t>
            </a:r>
            <a:r>
              <a:rPr lang="en-US" sz="2400" b="1">
                <a:solidFill>
                  <a:srgbClr val="FF3300"/>
                </a:solidFill>
                <a:latin typeface="Times New Roman" panose="02020603050405020304" pitchFamily="18" charset="0"/>
              </a:rPr>
              <a:t>, </a:t>
            </a:r>
            <a:r>
              <a:rPr lang="zh-CN" altLang="en-US" sz="2400" b="1">
                <a:solidFill>
                  <a:srgbClr val="FF3300"/>
                </a:solidFill>
                <a:latin typeface="Times New Roman" panose="02020603050405020304" pitchFamily="18" charset="0"/>
              </a:rPr>
              <a:t>3</a:t>
            </a:r>
            <a:r>
              <a:rPr lang="en-US" sz="2400" b="1">
                <a:solidFill>
                  <a:srgbClr val="FF3300"/>
                </a:solidFill>
                <a:latin typeface="Times New Roman" panose="02020603050405020304" pitchFamily="18" charset="0"/>
              </a:rPr>
              <a:t>)</a:t>
            </a:r>
            <a:endParaRPr lang="zh-CN" altLang="en-US"/>
          </a:p>
        </p:txBody>
      </p:sp>
    </p:spTree>
  </p:cSld>
  <p:clrMapOvr>
    <a:masterClrMapping/>
  </p:clrMapOvr>
  <p:transition spd="med">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92"/>
                                        </p:tgtEl>
                                        <p:attrNameLst>
                                          <p:attrName>style.visibility</p:attrName>
                                        </p:attrNameLst>
                                      </p:cBhvr>
                                      <p:to>
                                        <p:strVal val="visible"/>
                                      </p:to>
                                    </p:set>
                                    <p:animEffect transition="in" filter="blinds(horizontal)">
                                      <p:cBhvr>
                                        <p:cTn id="7" dur="500"/>
                                        <p:tgtEl>
                                          <p:spTgt spid="1339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94"/>
                                        </p:tgtEl>
                                        <p:attrNameLst>
                                          <p:attrName>style.visibility</p:attrName>
                                        </p:attrNameLst>
                                      </p:cBhvr>
                                      <p:to>
                                        <p:strVal val="visible"/>
                                      </p:to>
                                    </p:set>
                                    <p:animEffect transition="in" filter="blinds(horizontal)">
                                      <p:cBhvr>
                                        <p:cTn id="12" dur="500"/>
                                        <p:tgtEl>
                                          <p:spTgt spid="13394"/>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13314"/>
                                        </p:tgtEl>
                                        <p:attrNameLst>
                                          <p:attrName>style.visibility</p:attrName>
                                        </p:attrNameLst>
                                      </p:cBhvr>
                                      <p:to>
                                        <p:strVal val="visible"/>
                                      </p:to>
                                    </p:set>
                                    <p:anim calcmode="lin" valueType="num">
                                      <p:cBhvr>
                                        <p:cTn id="17" dur="500" fill="hold"/>
                                        <p:tgtEl>
                                          <p:spTgt spid="13314"/>
                                        </p:tgtEl>
                                        <p:attrNameLst>
                                          <p:attrName>ppt_x</p:attrName>
                                        </p:attrNameLst>
                                      </p:cBhvr>
                                      <p:tavLst>
                                        <p:tav tm="0">
                                          <p:val>
                                            <p:strVal val="#ppt_x"/>
                                          </p:val>
                                        </p:tav>
                                        <p:tav tm="100000">
                                          <p:val>
                                            <p:strVal val="#ppt_x"/>
                                          </p:val>
                                        </p:tav>
                                      </p:tavLst>
                                    </p:anim>
                                    <p:anim calcmode="lin" valueType="num">
                                      <p:cBhvr>
                                        <p:cTn id="18" dur="500" fill="hold"/>
                                        <p:tgtEl>
                                          <p:spTgt spid="13314"/>
                                        </p:tgtEl>
                                        <p:attrNameLst>
                                          <p:attrName>ppt_y</p:attrName>
                                        </p:attrNameLst>
                                      </p:cBhvr>
                                      <p:tavLst>
                                        <p:tav tm="0">
                                          <p:val>
                                            <p:strVal val="#ppt_y-#ppt_h/2"/>
                                          </p:val>
                                        </p:tav>
                                        <p:tav tm="100000">
                                          <p:val>
                                            <p:strVal val="#ppt_y"/>
                                          </p:val>
                                        </p:tav>
                                      </p:tavLst>
                                    </p:anim>
                                    <p:anim calcmode="lin" valueType="num">
                                      <p:cBhvr>
                                        <p:cTn id="19" dur="500" fill="hold"/>
                                        <p:tgtEl>
                                          <p:spTgt spid="13314"/>
                                        </p:tgtEl>
                                        <p:attrNameLst>
                                          <p:attrName>ppt_w</p:attrName>
                                        </p:attrNameLst>
                                      </p:cBhvr>
                                      <p:tavLst>
                                        <p:tav tm="0">
                                          <p:val>
                                            <p:strVal val="#ppt_w"/>
                                          </p:val>
                                        </p:tav>
                                        <p:tav tm="100000">
                                          <p:val>
                                            <p:strVal val="#ppt_w"/>
                                          </p:val>
                                        </p:tav>
                                      </p:tavLst>
                                    </p:anim>
                                    <p:anim calcmode="lin" valueType="num">
                                      <p:cBhvr>
                                        <p:cTn id="20"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3390"/>
                                        </p:tgtEl>
                                        <p:attrNameLst>
                                          <p:attrName>style.visibility</p:attrName>
                                        </p:attrNameLst>
                                      </p:cBhvr>
                                      <p:to>
                                        <p:strVal val="visible"/>
                                      </p:to>
                                    </p:set>
                                    <p:animEffect transition="in" filter="blinds(horizontal)">
                                      <p:cBhvr>
                                        <p:cTn id="25" dur="500"/>
                                        <p:tgtEl>
                                          <p:spTgt spid="13390"/>
                                        </p:tgtEl>
                                      </p:cBhvr>
                                    </p:animEffect>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iterate type="lt">
                                    <p:tmPct val="100000"/>
                                  </p:iterate>
                                  <p:childTnLst>
                                    <p:set>
                                      <p:cBhvr>
                                        <p:cTn id="29" dur="1" fill="hold">
                                          <p:stCondLst>
                                            <p:cond delay="0"/>
                                          </p:stCondLst>
                                        </p:cTn>
                                        <p:tgtEl>
                                          <p:spTgt spid="13378"/>
                                        </p:tgtEl>
                                        <p:attrNameLst>
                                          <p:attrName>style.visibility</p:attrName>
                                        </p:attrNameLst>
                                      </p:cBhvr>
                                      <p:to>
                                        <p:strVal val="visible"/>
                                      </p:to>
                                    </p:set>
                                    <p:anim calcmode="lin" valueType="num">
                                      <p:cBhvr>
                                        <p:cTn id="30" dur="75" fill="hold"/>
                                        <p:tgtEl>
                                          <p:spTgt spid="13378"/>
                                        </p:tgtEl>
                                        <p:attrNameLst>
                                          <p:attrName>ppt_w</p:attrName>
                                        </p:attrNameLst>
                                      </p:cBhvr>
                                      <p:tavLst>
                                        <p:tav tm="0">
                                          <p:val>
                                            <p:fltVal val="0"/>
                                          </p:val>
                                        </p:tav>
                                        <p:tav tm="100000">
                                          <p:val>
                                            <p:strVal val="#ppt_w"/>
                                          </p:val>
                                        </p:tav>
                                      </p:tavLst>
                                    </p:anim>
                                    <p:anim calcmode="lin" valueType="num">
                                      <p:cBhvr>
                                        <p:cTn id="31" dur="75" fill="hold"/>
                                        <p:tgtEl>
                                          <p:spTgt spid="13378"/>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2" fill="hold" grpId="0" nodeType="clickEffect">
                                  <p:stCondLst>
                                    <p:cond delay="0"/>
                                  </p:stCondLst>
                                  <p:childTnLst>
                                    <p:set>
                                      <p:cBhvr>
                                        <p:cTn id="35" dur="1" fill="hold">
                                          <p:stCondLst>
                                            <p:cond delay="0"/>
                                          </p:stCondLst>
                                        </p:cTn>
                                        <p:tgtEl>
                                          <p:spTgt spid="13315"/>
                                        </p:tgtEl>
                                        <p:attrNameLst>
                                          <p:attrName>style.visibility</p:attrName>
                                        </p:attrNameLst>
                                      </p:cBhvr>
                                      <p:to>
                                        <p:strVal val="visible"/>
                                      </p:to>
                                    </p:set>
                                    <p:anim calcmode="lin" valueType="num">
                                      <p:cBhvr>
                                        <p:cTn id="36" dur="500" fill="hold"/>
                                        <p:tgtEl>
                                          <p:spTgt spid="13315"/>
                                        </p:tgtEl>
                                        <p:attrNameLst>
                                          <p:attrName>ppt_x</p:attrName>
                                        </p:attrNameLst>
                                      </p:cBhvr>
                                      <p:tavLst>
                                        <p:tav tm="0">
                                          <p:val>
                                            <p:strVal val="#ppt_x+#ppt_w/2"/>
                                          </p:val>
                                        </p:tav>
                                        <p:tav tm="100000">
                                          <p:val>
                                            <p:strVal val="#ppt_x"/>
                                          </p:val>
                                        </p:tav>
                                      </p:tavLst>
                                    </p:anim>
                                    <p:anim calcmode="lin" valueType="num">
                                      <p:cBhvr>
                                        <p:cTn id="37" dur="500" fill="hold"/>
                                        <p:tgtEl>
                                          <p:spTgt spid="13315"/>
                                        </p:tgtEl>
                                        <p:attrNameLst>
                                          <p:attrName>ppt_y</p:attrName>
                                        </p:attrNameLst>
                                      </p:cBhvr>
                                      <p:tavLst>
                                        <p:tav tm="0">
                                          <p:val>
                                            <p:strVal val="#ppt_y"/>
                                          </p:val>
                                        </p:tav>
                                        <p:tav tm="100000">
                                          <p:val>
                                            <p:strVal val="#ppt_y"/>
                                          </p:val>
                                        </p:tav>
                                      </p:tavLst>
                                    </p:anim>
                                    <p:anim calcmode="lin" valueType="num">
                                      <p:cBhvr>
                                        <p:cTn id="38" dur="500" fill="hold"/>
                                        <p:tgtEl>
                                          <p:spTgt spid="13315"/>
                                        </p:tgtEl>
                                        <p:attrNameLst>
                                          <p:attrName>ppt_w</p:attrName>
                                        </p:attrNameLst>
                                      </p:cBhvr>
                                      <p:tavLst>
                                        <p:tav tm="0">
                                          <p:val>
                                            <p:fltVal val="0"/>
                                          </p:val>
                                        </p:tav>
                                        <p:tav tm="100000">
                                          <p:val>
                                            <p:strVal val="#ppt_w"/>
                                          </p:val>
                                        </p:tav>
                                      </p:tavLst>
                                    </p:anim>
                                    <p:anim calcmode="lin" valueType="num">
                                      <p:cBhvr>
                                        <p:cTn id="39" dur="500" fill="hold"/>
                                        <p:tgtEl>
                                          <p:spTgt spid="13315"/>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13391"/>
                                        </p:tgtEl>
                                        <p:attrNameLst>
                                          <p:attrName>style.visibility</p:attrName>
                                        </p:attrNameLst>
                                      </p:cBhvr>
                                      <p:to>
                                        <p:strVal val="visible"/>
                                      </p:to>
                                    </p:set>
                                    <p:anim calcmode="lin" valueType="num">
                                      <p:cBhvr additive="base">
                                        <p:cTn id="44" dur="500" fill="hold"/>
                                        <p:tgtEl>
                                          <p:spTgt spid="13391"/>
                                        </p:tgtEl>
                                        <p:attrNameLst>
                                          <p:attrName>ppt_x</p:attrName>
                                        </p:attrNameLst>
                                      </p:cBhvr>
                                      <p:tavLst>
                                        <p:tav tm="0">
                                          <p:val>
                                            <p:strVal val="0-#ppt_w/2"/>
                                          </p:val>
                                        </p:tav>
                                        <p:tav tm="100000">
                                          <p:val>
                                            <p:strVal val="#ppt_x"/>
                                          </p:val>
                                        </p:tav>
                                      </p:tavLst>
                                    </p:anim>
                                    <p:anim calcmode="lin" valueType="num">
                                      <p:cBhvr additive="base">
                                        <p:cTn id="45" dur="500" fill="hold"/>
                                        <p:tgtEl>
                                          <p:spTgt spid="13391"/>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7" presetClass="entr" presetSubtype="10" fill="hold" grpId="0" nodeType="clickEffect">
                                  <p:stCondLst>
                                    <p:cond delay="0"/>
                                  </p:stCondLst>
                                  <p:iterate type="lt">
                                    <p:tmPct val="100000"/>
                                  </p:iterate>
                                  <p:childTnLst>
                                    <p:set>
                                      <p:cBhvr>
                                        <p:cTn id="49" dur="1" fill="hold">
                                          <p:stCondLst>
                                            <p:cond delay="0"/>
                                          </p:stCondLst>
                                        </p:cTn>
                                        <p:tgtEl>
                                          <p:spTgt spid="13379"/>
                                        </p:tgtEl>
                                        <p:attrNameLst>
                                          <p:attrName>style.visibility</p:attrName>
                                        </p:attrNameLst>
                                      </p:cBhvr>
                                      <p:to>
                                        <p:strVal val="visible"/>
                                      </p:to>
                                    </p:set>
                                    <p:anim calcmode="lin" valueType="num">
                                      <p:cBhvr>
                                        <p:cTn id="50" dur="75" fill="hold"/>
                                        <p:tgtEl>
                                          <p:spTgt spid="13379"/>
                                        </p:tgtEl>
                                        <p:attrNameLst>
                                          <p:attrName>ppt_w</p:attrName>
                                        </p:attrNameLst>
                                      </p:cBhvr>
                                      <p:tavLst>
                                        <p:tav tm="0">
                                          <p:val>
                                            <p:fltVal val="0"/>
                                          </p:val>
                                        </p:tav>
                                        <p:tav tm="100000">
                                          <p:val>
                                            <p:strVal val="#ppt_w"/>
                                          </p:val>
                                        </p:tav>
                                      </p:tavLst>
                                    </p:anim>
                                    <p:anim calcmode="lin" valueType="num">
                                      <p:cBhvr>
                                        <p:cTn id="51" dur="75" fill="hold"/>
                                        <p:tgtEl>
                                          <p:spTgt spid="13379"/>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17" presetClass="entr" presetSubtype="10" fill="hold" grpId="0" nodeType="clickEffect">
                                  <p:stCondLst>
                                    <p:cond delay="0"/>
                                  </p:stCondLst>
                                  <p:iterate type="lt">
                                    <p:tmPct val="100000"/>
                                  </p:iterate>
                                  <p:childTnLst>
                                    <p:set>
                                      <p:cBhvr>
                                        <p:cTn id="55" dur="1" fill="hold">
                                          <p:stCondLst>
                                            <p:cond delay="0"/>
                                          </p:stCondLst>
                                        </p:cTn>
                                        <p:tgtEl>
                                          <p:spTgt spid="13380"/>
                                        </p:tgtEl>
                                        <p:attrNameLst>
                                          <p:attrName>style.visibility</p:attrName>
                                        </p:attrNameLst>
                                      </p:cBhvr>
                                      <p:to>
                                        <p:strVal val="visible"/>
                                      </p:to>
                                    </p:set>
                                    <p:anim calcmode="lin" valueType="num">
                                      <p:cBhvr>
                                        <p:cTn id="56" dur="75" fill="hold"/>
                                        <p:tgtEl>
                                          <p:spTgt spid="13380"/>
                                        </p:tgtEl>
                                        <p:attrNameLst>
                                          <p:attrName>ppt_w</p:attrName>
                                        </p:attrNameLst>
                                      </p:cBhvr>
                                      <p:tavLst>
                                        <p:tav tm="0">
                                          <p:val>
                                            <p:fltVal val="0"/>
                                          </p:val>
                                        </p:tav>
                                        <p:tav tm="100000">
                                          <p:val>
                                            <p:strVal val="#ppt_w"/>
                                          </p:val>
                                        </p:tav>
                                      </p:tavLst>
                                    </p:anim>
                                    <p:anim calcmode="lin" valueType="num">
                                      <p:cBhvr>
                                        <p:cTn id="57" dur="75" fill="hold"/>
                                        <p:tgtEl>
                                          <p:spTgt spid="13380"/>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15" presetClass="entr" presetSubtype="0" fill="hold" nodeType="clickEffect">
                                  <p:stCondLst>
                                    <p:cond delay="0"/>
                                  </p:stCondLst>
                                  <p:childTnLst>
                                    <p:set>
                                      <p:cBhvr>
                                        <p:cTn id="61" dur="1" fill="hold">
                                          <p:stCondLst>
                                            <p:cond delay="0"/>
                                          </p:stCondLst>
                                        </p:cTn>
                                        <p:tgtEl>
                                          <p:spTgt spid="13381"/>
                                        </p:tgtEl>
                                        <p:attrNameLst>
                                          <p:attrName>style.visibility</p:attrName>
                                        </p:attrNameLst>
                                      </p:cBhvr>
                                      <p:to>
                                        <p:strVal val="visible"/>
                                      </p:to>
                                    </p:set>
                                    <p:anim calcmode="lin" valueType="num">
                                      <p:cBhvr>
                                        <p:cTn id="62" dur="1000" fill="hold"/>
                                        <p:tgtEl>
                                          <p:spTgt spid="13381"/>
                                        </p:tgtEl>
                                        <p:attrNameLst>
                                          <p:attrName>ppt_w</p:attrName>
                                        </p:attrNameLst>
                                      </p:cBhvr>
                                      <p:tavLst>
                                        <p:tav tm="0">
                                          <p:val>
                                            <p:fltVal val="0"/>
                                          </p:val>
                                        </p:tav>
                                        <p:tav tm="100000">
                                          <p:val>
                                            <p:strVal val="#ppt_w"/>
                                          </p:val>
                                        </p:tav>
                                      </p:tavLst>
                                    </p:anim>
                                    <p:anim calcmode="lin" valueType="num">
                                      <p:cBhvr>
                                        <p:cTn id="63" dur="1000" fill="hold"/>
                                        <p:tgtEl>
                                          <p:spTgt spid="13381"/>
                                        </p:tgtEl>
                                        <p:attrNameLst>
                                          <p:attrName>ppt_h</p:attrName>
                                        </p:attrNameLst>
                                      </p:cBhvr>
                                      <p:tavLst>
                                        <p:tav tm="0">
                                          <p:val>
                                            <p:fltVal val="0"/>
                                          </p:val>
                                        </p:tav>
                                        <p:tav tm="100000">
                                          <p:val>
                                            <p:strVal val="#ppt_h"/>
                                          </p:val>
                                        </p:tav>
                                      </p:tavLst>
                                    </p:anim>
                                    <p:anim calcmode="lin" valueType="num">
                                      <p:cBhvr>
                                        <p:cTn id="64" dur="1000" fill="hold"/>
                                        <p:tgtEl>
                                          <p:spTgt spid="13381"/>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1338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13393"/>
                                        </p:tgtEl>
                                        <p:attrNameLst>
                                          <p:attrName>style.visibility</p:attrName>
                                        </p:attrNameLst>
                                      </p:cBhvr>
                                      <p:to>
                                        <p:strVal val="visible"/>
                                      </p:to>
                                    </p:set>
                                    <p:animEffect transition="in" filter="blinds(horizontal)">
                                      <p:cBhvr>
                                        <p:cTn id="70" dur="500"/>
                                        <p:tgtEl>
                                          <p:spTgt spid="13393"/>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3384"/>
                                        </p:tgtEl>
                                        <p:attrNameLst>
                                          <p:attrName>style.visibility</p:attrName>
                                        </p:attrNameLst>
                                      </p:cBhvr>
                                      <p:to>
                                        <p:strVal val="visible"/>
                                      </p:to>
                                    </p:set>
                                    <p:anim calcmode="lin" valueType="num">
                                      <p:cBhvr additive="base">
                                        <p:cTn id="75" dur="500" fill="hold"/>
                                        <p:tgtEl>
                                          <p:spTgt spid="13384"/>
                                        </p:tgtEl>
                                        <p:attrNameLst>
                                          <p:attrName>ppt_x</p:attrName>
                                        </p:attrNameLst>
                                      </p:cBhvr>
                                      <p:tavLst>
                                        <p:tav tm="0">
                                          <p:val>
                                            <p:strVal val="#ppt_x"/>
                                          </p:val>
                                        </p:tav>
                                        <p:tav tm="100000">
                                          <p:val>
                                            <p:strVal val="#ppt_x"/>
                                          </p:val>
                                        </p:tav>
                                      </p:tavLst>
                                    </p:anim>
                                    <p:anim calcmode="lin" valueType="num">
                                      <p:cBhvr additive="base">
                                        <p:cTn id="76" dur="500" fill="hold"/>
                                        <p:tgtEl>
                                          <p:spTgt spid="13384"/>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3385"/>
                                        </p:tgtEl>
                                        <p:attrNameLst>
                                          <p:attrName>style.visibility</p:attrName>
                                        </p:attrNameLst>
                                      </p:cBhvr>
                                      <p:to>
                                        <p:strVal val="visible"/>
                                      </p:to>
                                    </p:set>
                                    <p:anim calcmode="lin" valueType="num">
                                      <p:cBhvr additive="base">
                                        <p:cTn id="81" dur="500" fill="hold"/>
                                        <p:tgtEl>
                                          <p:spTgt spid="13385"/>
                                        </p:tgtEl>
                                        <p:attrNameLst>
                                          <p:attrName>ppt_x</p:attrName>
                                        </p:attrNameLst>
                                      </p:cBhvr>
                                      <p:tavLst>
                                        <p:tav tm="0">
                                          <p:val>
                                            <p:strVal val="#ppt_x"/>
                                          </p:val>
                                        </p:tav>
                                        <p:tav tm="100000">
                                          <p:val>
                                            <p:strVal val="#ppt_x"/>
                                          </p:val>
                                        </p:tav>
                                      </p:tavLst>
                                    </p:anim>
                                    <p:anim calcmode="lin" valueType="num">
                                      <p:cBhvr additive="base">
                                        <p:cTn id="82" dur="500" fill="hold"/>
                                        <p:tgtEl>
                                          <p:spTgt spid="13385"/>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13388"/>
                                        </p:tgtEl>
                                        <p:attrNameLst>
                                          <p:attrName>style.visibility</p:attrName>
                                        </p:attrNameLst>
                                      </p:cBhvr>
                                      <p:to>
                                        <p:strVal val="visible"/>
                                      </p:to>
                                    </p:set>
                                    <p:anim calcmode="lin" valueType="num">
                                      <p:cBhvr additive="base">
                                        <p:cTn id="87" dur="500" fill="hold"/>
                                        <p:tgtEl>
                                          <p:spTgt spid="13388"/>
                                        </p:tgtEl>
                                        <p:attrNameLst>
                                          <p:attrName>ppt_x</p:attrName>
                                        </p:attrNameLst>
                                      </p:cBhvr>
                                      <p:tavLst>
                                        <p:tav tm="0">
                                          <p:val>
                                            <p:strVal val="0-#ppt_w/2"/>
                                          </p:val>
                                        </p:tav>
                                        <p:tav tm="100000">
                                          <p:val>
                                            <p:strVal val="#ppt_x"/>
                                          </p:val>
                                        </p:tav>
                                      </p:tavLst>
                                    </p:anim>
                                    <p:anim calcmode="lin" valueType="num">
                                      <p:cBhvr additive="base">
                                        <p:cTn id="88" dur="500" fill="hold"/>
                                        <p:tgtEl>
                                          <p:spTgt spid="133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13315" grpId="0" animBg="1"/>
      <p:bldP spid="13378" grpId="0" autoUpdateAnimBg="0"/>
      <p:bldP spid="13379" grpId="0" autoUpdateAnimBg="0"/>
      <p:bldP spid="13380" grpId="0" autoUpdateAnimBg="0"/>
      <p:bldP spid="13384" grpId="0" animBg="1"/>
      <p:bldP spid="13385" grpId="0" animBg="1"/>
      <p:bldP spid="13388" grpId="0" bldLvl="0" animBg="1" autoUpdateAnimBg="0"/>
      <p:bldP spid="13390" grpId="0" autoUpdateAnimBg="0"/>
      <p:bldP spid="13391" grpId="0" autoUpdateAnimBg="0"/>
      <p:bldP spid="13392" grpId="0" bldLvl="0" autoUpdateAnimBg="0"/>
      <p:bldP spid="13393" grpId="0" bldLvl="0" autoUpdateAnimBg="0"/>
      <p:bldP spid="13394"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4338" name="Line 2"/>
          <p:cNvSpPr>
            <a:spLocks noChangeShapeType="1"/>
          </p:cNvSpPr>
          <p:nvPr/>
        </p:nvSpPr>
        <p:spPr bwMode="auto">
          <a:xfrm flipH="1" flipV="1">
            <a:off x="3894138" y="2532063"/>
            <a:ext cx="28575" cy="1547812"/>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39" name="Line 3"/>
          <p:cNvSpPr>
            <a:spLocks noChangeShapeType="1"/>
          </p:cNvSpPr>
          <p:nvPr/>
        </p:nvSpPr>
        <p:spPr bwMode="auto">
          <a:xfrm flipV="1">
            <a:off x="3917950" y="5641975"/>
            <a:ext cx="887413" cy="4763"/>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40" name="Text Box 4"/>
          <p:cNvSpPr txBox="1">
            <a:spLocks noChangeArrowheads="1"/>
          </p:cNvSpPr>
          <p:nvPr/>
        </p:nvSpPr>
        <p:spPr bwMode="auto">
          <a:xfrm>
            <a:off x="3708400" y="1985963"/>
            <a:ext cx="3746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6000" b="1">
                <a:solidFill>
                  <a:srgbClr val="0000FF"/>
                </a:solidFill>
                <a:latin typeface="Times New Roman" panose="02020603050405020304" pitchFamily="18" charset="0"/>
              </a:rPr>
              <a:t>·</a:t>
            </a:r>
          </a:p>
        </p:txBody>
      </p:sp>
      <p:sp>
        <p:nvSpPr>
          <p:cNvPr id="14341" name="Text Box 5"/>
          <p:cNvSpPr txBox="1">
            <a:spLocks noChangeArrowheads="1"/>
          </p:cNvSpPr>
          <p:nvPr/>
        </p:nvSpPr>
        <p:spPr bwMode="auto">
          <a:xfrm>
            <a:off x="3460750" y="2052638"/>
            <a:ext cx="4222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0000FF"/>
                </a:solidFill>
                <a:latin typeface="Times New Roman" panose="02020603050405020304" pitchFamily="18" charset="0"/>
              </a:rPr>
              <a:t>B</a:t>
            </a:r>
          </a:p>
        </p:txBody>
      </p:sp>
      <p:grpSp>
        <p:nvGrpSpPr>
          <p:cNvPr id="14342" name="Group 6"/>
          <p:cNvGrpSpPr/>
          <p:nvPr/>
        </p:nvGrpSpPr>
        <p:grpSpPr bwMode="auto">
          <a:xfrm>
            <a:off x="3419475" y="838200"/>
            <a:ext cx="685800" cy="5638800"/>
            <a:chOff x="0" y="0"/>
            <a:chExt cx="432" cy="3552"/>
          </a:xfrm>
        </p:grpSpPr>
        <p:sp>
          <p:nvSpPr>
            <p:cNvPr id="14343" name="Line 7"/>
            <p:cNvSpPr>
              <a:spLocks noChangeShapeType="1"/>
            </p:cNvSpPr>
            <p:nvPr/>
          </p:nvSpPr>
          <p:spPr bwMode="auto">
            <a:xfrm flipV="1">
              <a:off x="288" y="0"/>
              <a:ext cx="0" cy="3552"/>
            </a:xfrm>
            <a:prstGeom prst="line">
              <a:avLst/>
            </a:prstGeom>
            <a:noFill/>
            <a:ln w="5715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44" name="Text Box 8"/>
            <p:cNvSpPr txBox="1">
              <a:spLocks noChangeArrowheads="1"/>
            </p:cNvSpPr>
            <p:nvPr/>
          </p:nvSpPr>
          <p:spPr bwMode="auto">
            <a:xfrm>
              <a:off x="48" y="91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3</a:t>
              </a:r>
            </a:p>
          </p:txBody>
        </p:sp>
        <p:sp>
          <p:nvSpPr>
            <p:cNvPr id="14345" name="Text Box 9"/>
            <p:cNvSpPr txBox="1">
              <a:spLocks noChangeArrowheads="1"/>
            </p:cNvSpPr>
            <p:nvPr/>
          </p:nvSpPr>
          <p:spPr bwMode="auto">
            <a:xfrm>
              <a:off x="48" y="158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1</a:t>
              </a:r>
            </a:p>
          </p:txBody>
        </p:sp>
        <p:sp>
          <p:nvSpPr>
            <p:cNvPr id="14346" name="Text Box 10"/>
            <p:cNvSpPr txBox="1">
              <a:spLocks noChangeArrowheads="1"/>
            </p:cNvSpPr>
            <p:nvPr/>
          </p:nvSpPr>
          <p:spPr bwMode="auto">
            <a:xfrm>
              <a:off x="48" y="57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4</a:t>
              </a:r>
            </a:p>
          </p:txBody>
        </p:sp>
        <p:sp>
          <p:nvSpPr>
            <p:cNvPr id="14347" name="Text Box 11"/>
            <p:cNvSpPr txBox="1">
              <a:spLocks noChangeArrowheads="1"/>
            </p:cNvSpPr>
            <p:nvPr/>
          </p:nvSpPr>
          <p:spPr bwMode="auto">
            <a:xfrm>
              <a:off x="48" y="120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2</a:t>
              </a:r>
            </a:p>
          </p:txBody>
        </p:sp>
        <p:sp>
          <p:nvSpPr>
            <p:cNvPr id="14348" name="Text Box 12"/>
            <p:cNvSpPr txBox="1">
              <a:spLocks noChangeArrowheads="1"/>
            </p:cNvSpPr>
            <p:nvPr/>
          </p:nvSpPr>
          <p:spPr bwMode="auto">
            <a:xfrm>
              <a:off x="48" y="24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5</a:t>
              </a:r>
            </a:p>
          </p:txBody>
        </p:sp>
        <p:grpSp>
          <p:nvGrpSpPr>
            <p:cNvPr id="14349" name="Group 13"/>
            <p:cNvGrpSpPr/>
            <p:nvPr/>
          </p:nvGrpSpPr>
          <p:grpSpPr bwMode="auto">
            <a:xfrm rot="-5362763">
              <a:off x="192" y="456"/>
              <a:ext cx="312" cy="168"/>
              <a:chOff x="0" y="0"/>
              <a:chExt cx="192" cy="96"/>
            </a:xfrm>
          </p:grpSpPr>
          <p:sp>
            <p:nvSpPr>
              <p:cNvPr id="14350" name="Line 14"/>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51" name="Line 15"/>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352" name="Group 16"/>
            <p:cNvGrpSpPr/>
            <p:nvPr/>
          </p:nvGrpSpPr>
          <p:grpSpPr bwMode="auto">
            <a:xfrm rot="-5362763">
              <a:off x="192" y="1128"/>
              <a:ext cx="312" cy="168"/>
              <a:chOff x="0" y="0"/>
              <a:chExt cx="192" cy="96"/>
            </a:xfrm>
          </p:grpSpPr>
          <p:sp>
            <p:nvSpPr>
              <p:cNvPr id="14353" name="Line 17"/>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54" name="Line 18"/>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355" name="Group 19"/>
            <p:cNvGrpSpPr/>
            <p:nvPr/>
          </p:nvGrpSpPr>
          <p:grpSpPr bwMode="auto">
            <a:xfrm rot="-5362763">
              <a:off x="192" y="1776"/>
              <a:ext cx="312" cy="168"/>
              <a:chOff x="0" y="0"/>
              <a:chExt cx="192" cy="96"/>
            </a:xfrm>
          </p:grpSpPr>
          <p:sp>
            <p:nvSpPr>
              <p:cNvPr id="14356" name="Line 20"/>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57" name="Line 21"/>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4358" name="Text Box 22"/>
            <p:cNvSpPr txBox="1">
              <a:spLocks noChangeArrowheads="1"/>
            </p:cNvSpPr>
            <p:nvPr/>
          </p:nvSpPr>
          <p:spPr bwMode="auto">
            <a:xfrm>
              <a:off x="0" y="2544"/>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-2</a:t>
              </a:r>
            </a:p>
          </p:txBody>
        </p:sp>
        <p:sp>
          <p:nvSpPr>
            <p:cNvPr id="14359" name="Text Box 23"/>
            <p:cNvSpPr txBox="1">
              <a:spLocks noChangeArrowheads="1"/>
            </p:cNvSpPr>
            <p:nvPr/>
          </p:nvSpPr>
          <p:spPr bwMode="auto">
            <a:xfrm>
              <a:off x="0" y="3216"/>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-4</a:t>
              </a:r>
            </a:p>
          </p:txBody>
        </p:sp>
        <p:sp>
          <p:nvSpPr>
            <p:cNvPr id="14360" name="Text Box 24"/>
            <p:cNvSpPr txBox="1">
              <a:spLocks noChangeArrowheads="1"/>
            </p:cNvSpPr>
            <p:nvPr/>
          </p:nvSpPr>
          <p:spPr bwMode="auto">
            <a:xfrm>
              <a:off x="0" y="2208"/>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-1</a:t>
              </a:r>
            </a:p>
          </p:txBody>
        </p:sp>
        <p:sp>
          <p:nvSpPr>
            <p:cNvPr id="14361" name="Text Box 25"/>
            <p:cNvSpPr txBox="1">
              <a:spLocks noChangeArrowheads="1"/>
            </p:cNvSpPr>
            <p:nvPr/>
          </p:nvSpPr>
          <p:spPr bwMode="auto">
            <a:xfrm>
              <a:off x="0" y="2832"/>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-3</a:t>
              </a:r>
            </a:p>
          </p:txBody>
        </p:sp>
        <p:grpSp>
          <p:nvGrpSpPr>
            <p:cNvPr id="14362" name="Group 26"/>
            <p:cNvGrpSpPr/>
            <p:nvPr/>
          </p:nvGrpSpPr>
          <p:grpSpPr bwMode="auto">
            <a:xfrm rot="-5362763">
              <a:off x="192" y="2424"/>
              <a:ext cx="312" cy="168"/>
              <a:chOff x="0" y="0"/>
              <a:chExt cx="192" cy="96"/>
            </a:xfrm>
          </p:grpSpPr>
          <p:sp>
            <p:nvSpPr>
              <p:cNvPr id="14363" name="Line 27"/>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64" name="Line 28"/>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365" name="Group 29"/>
            <p:cNvGrpSpPr/>
            <p:nvPr/>
          </p:nvGrpSpPr>
          <p:grpSpPr bwMode="auto">
            <a:xfrm rot="-5362763">
              <a:off x="192" y="3096"/>
              <a:ext cx="312" cy="168"/>
              <a:chOff x="0" y="0"/>
              <a:chExt cx="192" cy="96"/>
            </a:xfrm>
          </p:grpSpPr>
          <p:sp>
            <p:nvSpPr>
              <p:cNvPr id="14366" name="Line 30"/>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67" name="Line 31"/>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grpSp>
        <p:nvGrpSpPr>
          <p:cNvPr id="14368" name="Group 32"/>
          <p:cNvGrpSpPr/>
          <p:nvPr/>
        </p:nvGrpSpPr>
        <p:grpSpPr bwMode="auto">
          <a:xfrm>
            <a:off x="914400" y="3810000"/>
            <a:ext cx="6858000" cy="762000"/>
            <a:chOff x="0" y="0"/>
            <a:chExt cx="4320" cy="480"/>
          </a:xfrm>
        </p:grpSpPr>
        <p:sp>
          <p:nvSpPr>
            <p:cNvPr id="14369" name="Text Box 33"/>
            <p:cNvSpPr txBox="1">
              <a:spLocks noChangeArrowheads="1"/>
            </p:cNvSpPr>
            <p:nvPr/>
          </p:nvSpPr>
          <p:spPr bwMode="auto">
            <a:xfrm>
              <a:off x="1680" y="9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solidFill>
                    <a:srgbClr val="FF3300"/>
                  </a:solidFill>
                  <a:latin typeface="Times New Roman" panose="02020603050405020304" pitchFamily="18" charset="0"/>
                </a:rPr>
                <a:t>0</a:t>
              </a:r>
            </a:p>
          </p:txBody>
        </p:sp>
        <p:grpSp>
          <p:nvGrpSpPr>
            <p:cNvPr id="14370" name="Group 34"/>
            <p:cNvGrpSpPr/>
            <p:nvPr/>
          </p:nvGrpSpPr>
          <p:grpSpPr bwMode="auto">
            <a:xfrm>
              <a:off x="0" y="0"/>
              <a:ext cx="4320" cy="480"/>
              <a:chOff x="0" y="0"/>
              <a:chExt cx="4320" cy="480"/>
            </a:xfrm>
          </p:grpSpPr>
          <p:sp>
            <p:nvSpPr>
              <p:cNvPr id="14371" name="Line 35"/>
              <p:cNvSpPr>
                <a:spLocks noChangeShapeType="1"/>
              </p:cNvSpPr>
              <p:nvPr/>
            </p:nvSpPr>
            <p:spPr bwMode="auto">
              <a:xfrm>
                <a:off x="0" y="144"/>
                <a:ext cx="4320" cy="0"/>
              </a:xfrm>
              <a:prstGeom prst="line">
                <a:avLst/>
              </a:prstGeom>
              <a:noFill/>
              <a:ln w="5715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14372" name="Group 36"/>
              <p:cNvGrpSpPr/>
              <p:nvPr/>
            </p:nvGrpSpPr>
            <p:grpSpPr bwMode="auto">
              <a:xfrm>
                <a:off x="1872" y="0"/>
                <a:ext cx="384" cy="144"/>
                <a:chOff x="0" y="0"/>
                <a:chExt cx="192" cy="96"/>
              </a:xfrm>
            </p:grpSpPr>
            <p:sp>
              <p:nvSpPr>
                <p:cNvPr id="14373" name="Line 37"/>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74" name="Line 38"/>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375" name="Group 39"/>
              <p:cNvGrpSpPr/>
              <p:nvPr/>
            </p:nvGrpSpPr>
            <p:grpSpPr bwMode="auto">
              <a:xfrm>
                <a:off x="2640" y="0"/>
                <a:ext cx="384" cy="144"/>
                <a:chOff x="0" y="0"/>
                <a:chExt cx="192" cy="96"/>
              </a:xfrm>
            </p:grpSpPr>
            <p:sp>
              <p:nvSpPr>
                <p:cNvPr id="14376" name="Line 40"/>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77" name="Line 41"/>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378" name="Group 42"/>
              <p:cNvGrpSpPr/>
              <p:nvPr/>
            </p:nvGrpSpPr>
            <p:grpSpPr bwMode="auto">
              <a:xfrm>
                <a:off x="3408" y="0"/>
                <a:ext cx="384" cy="144"/>
                <a:chOff x="0" y="0"/>
                <a:chExt cx="192" cy="96"/>
              </a:xfrm>
            </p:grpSpPr>
            <p:sp>
              <p:nvSpPr>
                <p:cNvPr id="14379" name="Line 43"/>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80" name="Line 44"/>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4381" name="Text Box 45"/>
              <p:cNvSpPr txBox="1">
                <a:spLocks noChangeArrowheads="1"/>
              </p:cNvSpPr>
              <p:nvPr/>
            </p:nvSpPr>
            <p:spPr bwMode="auto">
              <a:xfrm>
                <a:off x="2160" y="19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1</a:t>
                </a:r>
              </a:p>
            </p:txBody>
          </p:sp>
          <p:sp>
            <p:nvSpPr>
              <p:cNvPr id="14382" name="Text Box 46"/>
              <p:cNvSpPr txBox="1">
                <a:spLocks noChangeArrowheads="1"/>
              </p:cNvSpPr>
              <p:nvPr/>
            </p:nvSpPr>
            <p:spPr bwMode="auto">
              <a:xfrm>
                <a:off x="2544" y="19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2</a:t>
                </a:r>
              </a:p>
            </p:txBody>
          </p:sp>
          <p:sp>
            <p:nvSpPr>
              <p:cNvPr id="14383" name="Text Box 47"/>
              <p:cNvSpPr txBox="1">
                <a:spLocks noChangeArrowheads="1"/>
              </p:cNvSpPr>
              <p:nvPr/>
            </p:nvSpPr>
            <p:spPr bwMode="auto">
              <a:xfrm>
                <a:off x="2928" y="19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3</a:t>
                </a:r>
              </a:p>
            </p:txBody>
          </p:sp>
          <p:sp>
            <p:nvSpPr>
              <p:cNvPr id="14384" name="Text Box 48"/>
              <p:cNvSpPr txBox="1">
                <a:spLocks noChangeArrowheads="1"/>
              </p:cNvSpPr>
              <p:nvPr/>
            </p:nvSpPr>
            <p:spPr bwMode="auto">
              <a:xfrm>
                <a:off x="3312" y="19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4</a:t>
                </a:r>
              </a:p>
            </p:txBody>
          </p:sp>
          <p:sp>
            <p:nvSpPr>
              <p:cNvPr id="14385" name="Text Box 49"/>
              <p:cNvSpPr txBox="1">
                <a:spLocks noChangeArrowheads="1"/>
              </p:cNvSpPr>
              <p:nvPr/>
            </p:nvSpPr>
            <p:spPr bwMode="auto">
              <a:xfrm>
                <a:off x="3696" y="192"/>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5</a:t>
                </a:r>
              </a:p>
            </p:txBody>
          </p:sp>
          <p:grpSp>
            <p:nvGrpSpPr>
              <p:cNvPr id="14386" name="Group 50"/>
              <p:cNvGrpSpPr/>
              <p:nvPr/>
            </p:nvGrpSpPr>
            <p:grpSpPr bwMode="auto">
              <a:xfrm>
                <a:off x="288" y="0"/>
                <a:ext cx="384" cy="144"/>
                <a:chOff x="0" y="0"/>
                <a:chExt cx="192" cy="96"/>
              </a:xfrm>
            </p:grpSpPr>
            <p:sp>
              <p:nvSpPr>
                <p:cNvPr id="14387" name="Line 51"/>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88" name="Line 52"/>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14389" name="Group 53"/>
              <p:cNvGrpSpPr/>
              <p:nvPr/>
            </p:nvGrpSpPr>
            <p:grpSpPr bwMode="auto">
              <a:xfrm>
                <a:off x="1056" y="0"/>
                <a:ext cx="384" cy="144"/>
                <a:chOff x="0" y="0"/>
                <a:chExt cx="192" cy="96"/>
              </a:xfrm>
            </p:grpSpPr>
            <p:sp>
              <p:nvSpPr>
                <p:cNvPr id="14390" name="Line 54"/>
                <p:cNvSpPr>
                  <a:spLocks noChangeShapeType="1"/>
                </p:cNvSpPr>
                <p:nvPr/>
              </p:nvSpPr>
              <p:spPr bwMode="auto">
                <a:xfrm>
                  <a:off x="0"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91" name="Line 55"/>
                <p:cNvSpPr>
                  <a:spLocks noChangeShapeType="1"/>
                </p:cNvSpPr>
                <p:nvPr/>
              </p:nvSpPr>
              <p:spPr bwMode="auto">
                <a:xfrm>
                  <a:off x="192" y="0"/>
                  <a:ext cx="0" cy="96"/>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4392" name="Text Box 56"/>
              <p:cNvSpPr txBox="1">
                <a:spLocks noChangeArrowheads="1"/>
              </p:cNvSpPr>
              <p:nvPr/>
            </p:nvSpPr>
            <p:spPr bwMode="auto">
              <a:xfrm>
                <a:off x="96" y="192"/>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-4</a:t>
                </a:r>
              </a:p>
            </p:txBody>
          </p:sp>
          <p:sp>
            <p:nvSpPr>
              <p:cNvPr id="14393" name="Text Box 57"/>
              <p:cNvSpPr txBox="1">
                <a:spLocks noChangeArrowheads="1"/>
              </p:cNvSpPr>
              <p:nvPr/>
            </p:nvSpPr>
            <p:spPr bwMode="auto">
              <a:xfrm>
                <a:off x="480" y="192"/>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-3</a:t>
                </a:r>
              </a:p>
            </p:txBody>
          </p:sp>
          <p:sp>
            <p:nvSpPr>
              <p:cNvPr id="14394" name="Text Box 58"/>
              <p:cNvSpPr txBox="1">
                <a:spLocks noChangeArrowheads="1"/>
              </p:cNvSpPr>
              <p:nvPr/>
            </p:nvSpPr>
            <p:spPr bwMode="auto">
              <a:xfrm>
                <a:off x="864" y="192"/>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-2</a:t>
                </a:r>
              </a:p>
            </p:txBody>
          </p:sp>
          <p:sp>
            <p:nvSpPr>
              <p:cNvPr id="14395" name="Text Box 59"/>
              <p:cNvSpPr txBox="1">
                <a:spLocks noChangeArrowheads="1"/>
              </p:cNvSpPr>
              <p:nvPr/>
            </p:nvSpPr>
            <p:spPr bwMode="auto">
              <a:xfrm>
                <a:off x="1248" y="192"/>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latin typeface="Times New Roman" panose="02020603050405020304" pitchFamily="18" charset="0"/>
                  </a:rPr>
                  <a:t>-1</a:t>
                </a:r>
              </a:p>
            </p:txBody>
          </p:sp>
        </p:grpSp>
      </p:grpSp>
      <p:grpSp>
        <p:nvGrpSpPr>
          <p:cNvPr id="14396" name="Group 60"/>
          <p:cNvGrpSpPr/>
          <p:nvPr/>
        </p:nvGrpSpPr>
        <p:grpSpPr bwMode="auto">
          <a:xfrm>
            <a:off x="7543800" y="4114800"/>
            <a:ext cx="1371600" cy="457200"/>
            <a:chOff x="0" y="0"/>
            <a:chExt cx="864" cy="288"/>
          </a:xfrm>
        </p:grpSpPr>
        <p:sp>
          <p:nvSpPr>
            <p:cNvPr id="14397" name="Text Box 61"/>
            <p:cNvSpPr txBox="1">
              <a:spLocks noChangeArrowheads="1"/>
            </p:cNvSpPr>
            <p:nvPr/>
          </p:nvSpPr>
          <p:spPr bwMode="auto">
            <a:xfrm>
              <a:off x="0" y="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solidFill>
                    <a:srgbClr val="FF3300"/>
                  </a:solidFill>
                  <a:latin typeface="Times New Roman" panose="02020603050405020304" pitchFamily="18" charset="0"/>
                </a:rPr>
                <a:t>x</a:t>
              </a:r>
            </a:p>
          </p:txBody>
        </p:sp>
        <p:sp>
          <p:nvSpPr>
            <p:cNvPr id="14398" name="Text Box 62"/>
            <p:cNvSpPr txBox="1">
              <a:spLocks noChangeArrowheads="1"/>
            </p:cNvSpPr>
            <p:nvPr/>
          </p:nvSpPr>
          <p:spPr bwMode="auto">
            <a:xfrm>
              <a:off x="360" y="0"/>
              <a:ext cx="5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zh-CN" altLang="en-US" sz="2400" b="1">
                  <a:solidFill>
                    <a:srgbClr val="FF3300"/>
                  </a:solidFill>
                  <a:latin typeface="Times New Roman" panose="02020603050405020304" pitchFamily="18" charset="0"/>
                </a:rPr>
                <a:t>横轴</a:t>
              </a:r>
            </a:p>
          </p:txBody>
        </p:sp>
      </p:grpSp>
      <p:grpSp>
        <p:nvGrpSpPr>
          <p:cNvPr id="14399" name="Group 63"/>
          <p:cNvGrpSpPr/>
          <p:nvPr/>
        </p:nvGrpSpPr>
        <p:grpSpPr bwMode="auto">
          <a:xfrm>
            <a:off x="2476500" y="838200"/>
            <a:ext cx="1289050" cy="533400"/>
            <a:chOff x="0" y="0"/>
            <a:chExt cx="812" cy="336"/>
          </a:xfrm>
        </p:grpSpPr>
        <p:sp>
          <p:nvSpPr>
            <p:cNvPr id="14400" name="Text Box 64"/>
            <p:cNvSpPr txBox="1">
              <a:spLocks noChangeArrowheads="1"/>
            </p:cNvSpPr>
            <p:nvPr/>
          </p:nvSpPr>
          <p:spPr bwMode="auto">
            <a:xfrm>
              <a:off x="600" y="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b="1">
                  <a:solidFill>
                    <a:srgbClr val="FF3300"/>
                  </a:solidFill>
                  <a:latin typeface="Times New Roman" panose="02020603050405020304" pitchFamily="18" charset="0"/>
                </a:rPr>
                <a:t>y</a:t>
              </a:r>
            </a:p>
          </p:txBody>
        </p:sp>
        <p:sp>
          <p:nvSpPr>
            <p:cNvPr id="14401" name="Text Box 65"/>
            <p:cNvSpPr txBox="1">
              <a:spLocks noChangeArrowheads="1"/>
            </p:cNvSpPr>
            <p:nvPr/>
          </p:nvSpPr>
          <p:spPr bwMode="auto">
            <a:xfrm>
              <a:off x="0" y="48"/>
              <a:ext cx="5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zh-CN" altLang="en-US" sz="2400" b="1">
                  <a:solidFill>
                    <a:srgbClr val="FF3300"/>
                  </a:solidFill>
                  <a:latin typeface="Times New Roman" panose="02020603050405020304" pitchFamily="18" charset="0"/>
                </a:rPr>
                <a:t>纵轴</a:t>
              </a:r>
            </a:p>
          </p:txBody>
        </p:sp>
      </p:grpSp>
      <p:sp>
        <p:nvSpPr>
          <p:cNvPr id="14402" name="Line 66"/>
          <p:cNvSpPr>
            <a:spLocks noChangeShapeType="1"/>
          </p:cNvSpPr>
          <p:nvPr/>
        </p:nvSpPr>
        <p:spPr bwMode="auto">
          <a:xfrm flipH="1" flipV="1">
            <a:off x="1979613" y="3038475"/>
            <a:ext cx="23812" cy="958850"/>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403" name="Line 67"/>
          <p:cNvSpPr>
            <a:spLocks noChangeShapeType="1"/>
          </p:cNvSpPr>
          <p:nvPr/>
        </p:nvSpPr>
        <p:spPr bwMode="auto">
          <a:xfrm flipV="1">
            <a:off x="2039938" y="3046413"/>
            <a:ext cx="1887537" cy="22225"/>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404" name="Text Box 68"/>
          <p:cNvSpPr txBox="1">
            <a:spLocks noChangeArrowheads="1"/>
          </p:cNvSpPr>
          <p:nvPr/>
        </p:nvSpPr>
        <p:spPr bwMode="auto">
          <a:xfrm>
            <a:off x="1820863" y="2525713"/>
            <a:ext cx="3746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6000" b="1">
                <a:solidFill>
                  <a:srgbClr val="0000FF"/>
                </a:solidFill>
                <a:latin typeface="Times New Roman" panose="02020603050405020304" pitchFamily="18" charset="0"/>
              </a:rPr>
              <a:t>·</a:t>
            </a:r>
          </a:p>
        </p:txBody>
      </p:sp>
      <p:sp>
        <p:nvSpPr>
          <p:cNvPr id="14405" name="Text Box 69"/>
          <p:cNvSpPr txBox="1">
            <a:spLocks noChangeArrowheads="1"/>
          </p:cNvSpPr>
          <p:nvPr/>
        </p:nvSpPr>
        <p:spPr bwMode="auto">
          <a:xfrm>
            <a:off x="2057400" y="2971800"/>
            <a:ext cx="441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0000FF"/>
                </a:solidFill>
                <a:latin typeface="Times New Roman" panose="02020603050405020304" pitchFamily="18" charset="0"/>
              </a:rPr>
              <a:t>C</a:t>
            </a:r>
          </a:p>
        </p:txBody>
      </p:sp>
      <p:sp>
        <p:nvSpPr>
          <p:cNvPr id="14406" name="Line 70"/>
          <p:cNvSpPr>
            <a:spLocks noChangeShapeType="1"/>
          </p:cNvSpPr>
          <p:nvPr/>
        </p:nvSpPr>
        <p:spPr bwMode="auto">
          <a:xfrm flipH="1" flipV="1">
            <a:off x="5707063" y="3524250"/>
            <a:ext cx="17462" cy="534988"/>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407" name="Line 71"/>
          <p:cNvSpPr>
            <a:spLocks noChangeShapeType="1"/>
          </p:cNvSpPr>
          <p:nvPr/>
        </p:nvSpPr>
        <p:spPr bwMode="auto">
          <a:xfrm>
            <a:off x="3946525" y="3536950"/>
            <a:ext cx="1689100" cy="19050"/>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408" name="Text Box 72"/>
          <p:cNvSpPr txBox="1">
            <a:spLocks noChangeArrowheads="1"/>
          </p:cNvSpPr>
          <p:nvPr/>
        </p:nvSpPr>
        <p:spPr bwMode="auto">
          <a:xfrm>
            <a:off x="5527675" y="3009900"/>
            <a:ext cx="3746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6000" b="1">
                <a:solidFill>
                  <a:srgbClr val="0000FF"/>
                </a:solidFill>
                <a:latin typeface="Times New Roman" panose="02020603050405020304" pitchFamily="18" charset="0"/>
              </a:rPr>
              <a:t>·</a:t>
            </a:r>
          </a:p>
        </p:txBody>
      </p:sp>
      <p:sp>
        <p:nvSpPr>
          <p:cNvPr id="14409" name="Text Box 73"/>
          <p:cNvSpPr txBox="1">
            <a:spLocks noChangeArrowheads="1"/>
          </p:cNvSpPr>
          <p:nvPr/>
        </p:nvSpPr>
        <p:spPr bwMode="auto">
          <a:xfrm>
            <a:off x="5156200" y="3130550"/>
            <a:ext cx="4413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800" b="1">
                <a:solidFill>
                  <a:srgbClr val="0000FF"/>
                </a:solidFill>
                <a:latin typeface="Times New Roman" panose="02020603050405020304" pitchFamily="18" charset="0"/>
              </a:rPr>
              <a:t>A</a:t>
            </a:r>
          </a:p>
        </p:txBody>
      </p:sp>
      <p:sp>
        <p:nvSpPr>
          <p:cNvPr id="14410" name="Line 74"/>
          <p:cNvSpPr>
            <a:spLocks noChangeShapeType="1"/>
          </p:cNvSpPr>
          <p:nvPr/>
        </p:nvSpPr>
        <p:spPr bwMode="auto">
          <a:xfrm flipH="1" flipV="1">
            <a:off x="2613025" y="4038600"/>
            <a:ext cx="4763" cy="1593850"/>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411" name="Line 75"/>
          <p:cNvSpPr>
            <a:spLocks noChangeShapeType="1"/>
          </p:cNvSpPr>
          <p:nvPr/>
        </p:nvSpPr>
        <p:spPr bwMode="auto">
          <a:xfrm>
            <a:off x="2606675" y="5653088"/>
            <a:ext cx="1282700" cy="4762"/>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412" name="Text Box 76"/>
          <p:cNvSpPr txBox="1">
            <a:spLocks noChangeArrowheads="1"/>
          </p:cNvSpPr>
          <p:nvPr/>
        </p:nvSpPr>
        <p:spPr bwMode="auto">
          <a:xfrm>
            <a:off x="2449513" y="5046663"/>
            <a:ext cx="3746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6000" b="1">
                <a:solidFill>
                  <a:srgbClr val="0000FF"/>
                </a:solidFill>
                <a:latin typeface="Times New Roman" panose="02020603050405020304" pitchFamily="18" charset="0"/>
              </a:rPr>
              <a:t>·</a:t>
            </a:r>
          </a:p>
        </p:txBody>
      </p:sp>
      <p:sp>
        <p:nvSpPr>
          <p:cNvPr id="14413" name="Text Box 77"/>
          <p:cNvSpPr txBox="1">
            <a:spLocks noChangeArrowheads="1"/>
          </p:cNvSpPr>
          <p:nvPr/>
        </p:nvSpPr>
        <p:spPr bwMode="auto">
          <a:xfrm>
            <a:off x="2065338" y="5434013"/>
            <a:ext cx="4206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0000FF"/>
                </a:solidFill>
                <a:latin typeface="Times New Roman" panose="02020603050405020304" pitchFamily="18" charset="0"/>
              </a:rPr>
              <a:t>E</a:t>
            </a:r>
          </a:p>
        </p:txBody>
      </p:sp>
      <p:sp>
        <p:nvSpPr>
          <p:cNvPr id="14414" name="Text Box 78"/>
          <p:cNvSpPr txBox="1">
            <a:spLocks noChangeArrowheads="1"/>
          </p:cNvSpPr>
          <p:nvPr/>
        </p:nvSpPr>
        <p:spPr bwMode="auto">
          <a:xfrm>
            <a:off x="2430463" y="3494088"/>
            <a:ext cx="3746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6000" b="1">
                <a:solidFill>
                  <a:srgbClr val="0000FF"/>
                </a:solidFill>
                <a:latin typeface="Times New Roman" panose="02020603050405020304" pitchFamily="18" charset="0"/>
              </a:rPr>
              <a:t>·</a:t>
            </a:r>
          </a:p>
        </p:txBody>
      </p:sp>
      <p:sp>
        <p:nvSpPr>
          <p:cNvPr id="14415" name="Text Box 79"/>
          <p:cNvSpPr txBox="1">
            <a:spLocks noChangeArrowheads="1"/>
          </p:cNvSpPr>
          <p:nvPr/>
        </p:nvSpPr>
        <p:spPr bwMode="auto">
          <a:xfrm>
            <a:off x="2060575" y="3825875"/>
            <a:ext cx="441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a:solidFill>
                  <a:srgbClr val="0000FF"/>
                </a:solidFill>
                <a:latin typeface="Times New Roman" panose="02020603050405020304" pitchFamily="18" charset="0"/>
              </a:rPr>
              <a:t>D</a:t>
            </a:r>
          </a:p>
        </p:txBody>
      </p:sp>
      <p:sp>
        <p:nvSpPr>
          <p:cNvPr id="14416" name="Text Box 80"/>
          <p:cNvSpPr txBox="1">
            <a:spLocks noChangeArrowheads="1"/>
          </p:cNvSpPr>
          <p:nvPr/>
        </p:nvSpPr>
        <p:spPr bwMode="auto">
          <a:xfrm>
            <a:off x="5802313" y="3327400"/>
            <a:ext cx="1143000" cy="457200"/>
          </a:xfrm>
          <a:prstGeom prst="rect">
            <a:avLst/>
          </a:prstGeom>
          <a:solidFill>
            <a:srgbClr val="0000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b="1">
                <a:solidFill>
                  <a:schemeClr val="bg1"/>
                </a:solidFill>
                <a:latin typeface="Times New Roman" panose="02020603050405020304" pitchFamily="18" charset="0"/>
              </a:rPr>
              <a:t>( </a:t>
            </a:r>
            <a:r>
              <a:rPr lang="zh-CN" altLang="en-US" sz="2400" b="1">
                <a:solidFill>
                  <a:schemeClr val="bg1"/>
                </a:solidFill>
                <a:latin typeface="Times New Roman" panose="02020603050405020304" pitchFamily="18" charset="0"/>
              </a:rPr>
              <a:t>3，1</a:t>
            </a:r>
            <a:r>
              <a:rPr lang="en-US" sz="2400" b="1">
                <a:solidFill>
                  <a:schemeClr val="bg1"/>
                </a:solidFill>
                <a:latin typeface="Times New Roman" panose="02020603050405020304" pitchFamily="18" charset="0"/>
              </a:rPr>
              <a:t> )</a:t>
            </a:r>
          </a:p>
        </p:txBody>
      </p:sp>
      <p:sp>
        <p:nvSpPr>
          <p:cNvPr id="14417" name="Text Box 81"/>
          <p:cNvSpPr txBox="1">
            <a:spLocks noChangeArrowheads="1"/>
          </p:cNvSpPr>
          <p:nvPr/>
        </p:nvSpPr>
        <p:spPr bwMode="auto">
          <a:xfrm>
            <a:off x="4014788" y="1820863"/>
            <a:ext cx="1295400" cy="457200"/>
          </a:xfrm>
          <a:prstGeom prst="rect">
            <a:avLst/>
          </a:prstGeom>
          <a:solidFill>
            <a:srgbClr val="0000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a:solidFill>
                  <a:schemeClr val="bg1"/>
                </a:solidFill>
                <a:latin typeface="Times New Roman" panose="02020603050405020304" pitchFamily="18" charset="0"/>
              </a:rPr>
              <a:t>(</a:t>
            </a:r>
            <a:r>
              <a:rPr lang="zh-CN" altLang="en-US" sz="2400" b="1">
                <a:solidFill>
                  <a:schemeClr val="bg1"/>
                </a:solidFill>
                <a:latin typeface="Times New Roman" panose="02020603050405020304" pitchFamily="18" charset="0"/>
              </a:rPr>
              <a:t>0，3</a:t>
            </a:r>
            <a:r>
              <a:rPr lang="en-US" sz="2400" b="1">
                <a:solidFill>
                  <a:schemeClr val="bg1"/>
                </a:solidFill>
                <a:latin typeface="Times New Roman" panose="02020603050405020304" pitchFamily="18" charset="0"/>
              </a:rPr>
              <a:t>)</a:t>
            </a:r>
          </a:p>
        </p:txBody>
      </p:sp>
      <p:sp>
        <p:nvSpPr>
          <p:cNvPr id="14418" name="Text Box 82"/>
          <p:cNvSpPr txBox="1">
            <a:spLocks noChangeArrowheads="1"/>
          </p:cNvSpPr>
          <p:nvPr/>
        </p:nvSpPr>
        <p:spPr bwMode="auto">
          <a:xfrm>
            <a:off x="1800225" y="2557463"/>
            <a:ext cx="1295400" cy="457200"/>
          </a:xfrm>
          <a:prstGeom prst="rect">
            <a:avLst/>
          </a:prstGeom>
          <a:solidFill>
            <a:srgbClr val="0000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a:solidFill>
                  <a:schemeClr val="bg1"/>
                </a:solidFill>
                <a:latin typeface="Times New Roman" panose="02020603050405020304" pitchFamily="18" charset="0"/>
              </a:rPr>
              <a:t>( -</a:t>
            </a:r>
            <a:r>
              <a:rPr lang="zh-CN" altLang="en-US" sz="2400" b="1">
                <a:solidFill>
                  <a:schemeClr val="bg1"/>
                </a:solidFill>
                <a:latin typeface="Times New Roman" panose="02020603050405020304" pitchFamily="18" charset="0"/>
              </a:rPr>
              <a:t>3，2</a:t>
            </a:r>
            <a:r>
              <a:rPr lang="en-US" sz="2400" b="1">
                <a:solidFill>
                  <a:schemeClr val="bg1"/>
                </a:solidFill>
                <a:latin typeface="Times New Roman" panose="02020603050405020304" pitchFamily="18" charset="0"/>
              </a:rPr>
              <a:t> )</a:t>
            </a:r>
          </a:p>
        </p:txBody>
      </p:sp>
      <p:sp>
        <p:nvSpPr>
          <p:cNvPr id="14419" name="Text Box 83"/>
          <p:cNvSpPr txBox="1">
            <a:spLocks noChangeArrowheads="1"/>
          </p:cNvSpPr>
          <p:nvPr/>
        </p:nvSpPr>
        <p:spPr bwMode="auto">
          <a:xfrm>
            <a:off x="2035175" y="3444875"/>
            <a:ext cx="1524000" cy="457200"/>
          </a:xfrm>
          <a:prstGeom prst="rect">
            <a:avLst/>
          </a:prstGeom>
          <a:solidFill>
            <a:srgbClr val="0000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a:solidFill>
                  <a:schemeClr val="bg1"/>
                </a:solidFill>
                <a:latin typeface="Times New Roman" panose="02020603050405020304" pitchFamily="18" charset="0"/>
              </a:rPr>
              <a:t>( -</a:t>
            </a:r>
            <a:r>
              <a:rPr lang="zh-CN" altLang="en-US" sz="2400" b="1">
                <a:solidFill>
                  <a:schemeClr val="bg1"/>
                </a:solidFill>
                <a:latin typeface="Times New Roman" panose="02020603050405020304" pitchFamily="18" charset="0"/>
              </a:rPr>
              <a:t>2，0</a:t>
            </a:r>
            <a:r>
              <a:rPr lang="en-US" sz="2400" b="1">
                <a:solidFill>
                  <a:schemeClr val="bg1"/>
                </a:solidFill>
                <a:latin typeface="Times New Roman" panose="02020603050405020304" pitchFamily="18" charset="0"/>
              </a:rPr>
              <a:t>)</a:t>
            </a:r>
          </a:p>
        </p:txBody>
      </p:sp>
      <p:sp>
        <p:nvSpPr>
          <p:cNvPr id="14420" name="Text Box 84"/>
          <p:cNvSpPr txBox="1">
            <a:spLocks noChangeArrowheads="1"/>
          </p:cNvSpPr>
          <p:nvPr/>
        </p:nvSpPr>
        <p:spPr bwMode="auto">
          <a:xfrm>
            <a:off x="1955800" y="5932488"/>
            <a:ext cx="1447800" cy="457200"/>
          </a:xfrm>
          <a:prstGeom prst="rect">
            <a:avLst/>
          </a:prstGeom>
          <a:solidFill>
            <a:srgbClr val="0000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a:solidFill>
                  <a:schemeClr val="bg1"/>
                </a:solidFill>
                <a:latin typeface="Times New Roman" panose="02020603050405020304" pitchFamily="18" charset="0"/>
              </a:rPr>
              <a:t>(- 2 </a:t>
            </a:r>
            <a:r>
              <a:rPr lang="zh-CN" altLang="en-US" sz="2400" b="1">
                <a:solidFill>
                  <a:schemeClr val="bg1"/>
                </a:solidFill>
                <a:latin typeface="Times New Roman" panose="02020603050405020304" pitchFamily="18" charset="0"/>
              </a:rPr>
              <a:t>，-3</a:t>
            </a:r>
            <a:r>
              <a:rPr lang="en-US" sz="2400" b="1">
                <a:solidFill>
                  <a:schemeClr val="bg1"/>
                </a:solidFill>
                <a:latin typeface="Times New Roman" panose="02020603050405020304" pitchFamily="18" charset="0"/>
              </a:rPr>
              <a:t>)</a:t>
            </a:r>
          </a:p>
        </p:txBody>
      </p:sp>
      <p:sp>
        <p:nvSpPr>
          <p:cNvPr id="14421" name="Text Box 85"/>
          <p:cNvSpPr txBox="1">
            <a:spLocks noChangeArrowheads="1"/>
          </p:cNvSpPr>
          <p:nvPr/>
        </p:nvSpPr>
        <p:spPr bwMode="auto">
          <a:xfrm>
            <a:off x="381000" y="95250"/>
            <a:ext cx="896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zh-CN" altLang="en-US" sz="3200" b="1">
                <a:latin typeface="Times New Roman" panose="02020603050405020304" pitchFamily="18" charset="0"/>
              </a:rPr>
              <a:t>例</a:t>
            </a:r>
            <a:r>
              <a:rPr lang="en-US" sz="3200" b="1">
                <a:latin typeface="Times New Roman" panose="02020603050405020304" pitchFamily="18" charset="0"/>
              </a:rPr>
              <a:t>1</a:t>
            </a:r>
            <a:r>
              <a:rPr lang="zh-CN" altLang="en-US" sz="3200" b="1">
                <a:latin typeface="Times New Roman" panose="02020603050405020304" pitchFamily="18" charset="0"/>
              </a:rPr>
              <a:t>、写出图中</a:t>
            </a:r>
            <a:r>
              <a:rPr lang="en-US" sz="3200" b="1">
                <a:latin typeface="Times New Roman" panose="02020603050405020304" pitchFamily="18" charset="0"/>
              </a:rPr>
              <a:t>A</a:t>
            </a:r>
            <a:r>
              <a:rPr lang="zh-CN" altLang="en-US" sz="3200" b="1">
                <a:latin typeface="Times New Roman" panose="02020603050405020304" pitchFamily="18" charset="0"/>
              </a:rPr>
              <a:t>、</a:t>
            </a:r>
            <a:r>
              <a:rPr lang="en-US" sz="3200" b="1">
                <a:latin typeface="Times New Roman" panose="02020603050405020304" pitchFamily="18" charset="0"/>
              </a:rPr>
              <a:t>B</a:t>
            </a:r>
            <a:r>
              <a:rPr lang="zh-CN" altLang="en-US" sz="3200" b="1">
                <a:latin typeface="Times New Roman" panose="02020603050405020304" pitchFamily="18" charset="0"/>
              </a:rPr>
              <a:t>、</a:t>
            </a:r>
            <a:r>
              <a:rPr lang="en-US" sz="3200" b="1">
                <a:latin typeface="Times New Roman" panose="02020603050405020304" pitchFamily="18" charset="0"/>
              </a:rPr>
              <a:t>C</a:t>
            </a:r>
            <a:r>
              <a:rPr lang="zh-CN" altLang="en-US" sz="3200" b="1">
                <a:latin typeface="Times New Roman" panose="02020603050405020304" pitchFamily="18" charset="0"/>
              </a:rPr>
              <a:t>、</a:t>
            </a:r>
            <a:r>
              <a:rPr lang="en-US" sz="3200" b="1">
                <a:latin typeface="Times New Roman" panose="02020603050405020304" pitchFamily="18" charset="0"/>
              </a:rPr>
              <a:t>D</a:t>
            </a:r>
            <a:r>
              <a:rPr lang="zh-CN" altLang="en-US" sz="3200" b="1">
                <a:latin typeface="Times New Roman" panose="02020603050405020304" pitchFamily="18" charset="0"/>
              </a:rPr>
              <a:t>、</a:t>
            </a:r>
            <a:r>
              <a:rPr lang="en-US" sz="3200" b="1">
                <a:latin typeface="Times New Roman" panose="02020603050405020304" pitchFamily="18" charset="0"/>
              </a:rPr>
              <a:t>E</a:t>
            </a:r>
            <a:r>
              <a:rPr lang="zh-CN" altLang="en-US" sz="3200" b="1">
                <a:latin typeface="Times New Roman" panose="02020603050405020304" pitchFamily="18" charset="0"/>
              </a:rPr>
              <a:t>、F各点的坐标。</a:t>
            </a:r>
          </a:p>
        </p:txBody>
      </p:sp>
      <p:pic>
        <p:nvPicPr>
          <p:cNvPr id="14422" name="Picture 86" descr="JDSJ624"/>
          <p:cNvPicPr>
            <a:picLocks noChangeAspect="1" noChangeArrowheads="1"/>
          </p:cNvPicPr>
          <p:nvPr/>
        </p:nvPicPr>
        <p:blipFill>
          <a:blip r:embed="rId3" cstate="email"/>
          <a:srcRect/>
          <a:stretch>
            <a:fillRect/>
          </a:stretch>
        </p:blipFill>
        <p:spPr bwMode="auto">
          <a:xfrm>
            <a:off x="6708775" y="5095875"/>
            <a:ext cx="19780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23" name="Text Box 87"/>
          <p:cNvSpPr txBox="1">
            <a:spLocks noChangeArrowheads="1"/>
          </p:cNvSpPr>
          <p:nvPr/>
        </p:nvSpPr>
        <p:spPr bwMode="auto">
          <a:xfrm>
            <a:off x="4602163" y="5095875"/>
            <a:ext cx="3746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6000" b="1">
                <a:solidFill>
                  <a:srgbClr val="0000FF"/>
                </a:solidFill>
                <a:latin typeface="Times New Roman" panose="02020603050405020304" pitchFamily="18" charset="0"/>
              </a:rPr>
              <a:t>·</a:t>
            </a:r>
          </a:p>
        </p:txBody>
      </p:sp>
      <p:sp>
        <p:nvSpPr>
          <p:cNvPr id="14424" name="Line 88"/>
          <p:cNvSpPr>
            <a:spLocks noChangeShapeType="1"/>
          </p:cNvSpPr>
          <p:nvPr/>
        </p:nvSpPr>
        <p:spPr bwMode="auto">
          <a:xfrm flipV="1">
            <a:off x="4805363" y="4041775"/>
            <a:ext cx="9525" cy="1619250"/>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425" name="Text Box 89"/>
          <p:cNvSpPr txBox="1">
            <a:spLocks noChangeArrowheads="1"/>
          </p:cNvSpPr>
          <p:nvPr/>
        </p:nvSpPr>
        <p:spPr bwMode="auto">
          <a:xfrm>
            <a:off x="4943475" y="5391150"/>
            <a:ext cx="1295400" cy="457200"/>
          </a:xfrm>
          <a:prstGeom prst="rect">
            <a:avLst/>
          </a:prstGeom>
          <a:solidFill>
            <a:srgbClr val="0000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a:solidFill>
                  <a:schemeClr val="bg1"/>
                </a:solidFill>
                <a:latin typeface="Times New Roman" panose="02020603050405020304" pitchFamily="18" charset="0"/>
              </a:rPr>
              <a:t>(</a:t>
            </a:r>
            <a:r>
              <a:rPr lang="zh-CN" altLang="en-US" sz="2400" b="1">
                <a:solidFill>
                  <a:schemeClr val="bg1"/>
                </a:solidFill>
                <a:latin typeface="Times New Roman" panose="02020603050405020304" pitchFamily="18" charset="0"/>
              </a:rPr>
              <a:t>2.5，3</a:t>
            </a:r>
            <a:r>
              <a:rPr lang="en-US" sz="2400" b="1">
                <a:solidFill>
                  <a:schemeClr val="bg1"/>
                </a:solidFill>
                <a:latin typeface="Times New Roman" panose="02020603050405020304" pitchFamily="18" charset="0"/>
              </a:rPr>
              <a:t>)</a:t>
            </a:r>
          </a:p>
        </p:txBody>
      </p:sp>
      <p:sp>
        <p:nvSpPr>
          <p:cNvPr id="14426" name="Text Box 90"/>
          <p:cNvSpPr txBox="1">
            <a:spLocks noChangeArrowheads="1"/>
          </p:cNvSpPr>
          <p:nvPr/>
        </p:nvSpPr>
        <p:spPr bwMode="auto">
          <a:xfrm>
            <a:off x="4452938" y="5819775"/>
            <a:ext cx="441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800" b="1">
                <a:solidFill>
                  <a:srgbClr val="0000FF"/>
                </a:solidFill>
                <a:latin typeface="Times New Roman" panose="02020603050405020304" pitchFamily="18" charset="0"/>
              </a:rPr>
              <a:t>F</a:t>
            </a:r>
          </a:p>
        </p:txBody>
      </p:sp>
    </p:spTree>
  </p:cSld>
  <p:clrMapOvr>
    <a:masterClrMapping/>
  </p:clrMapOvr>
  <p:transition spd="med">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416">
                                            <p:txEl>
                                              <p:charRg st="4294967295" end="4294967295"/>
                                            </p:txEl>
                                          </p:spTgt>
                                        </p:tgtEl>
                                        <p:attrNameLst>
                                          <p:attrName>style.visibility</p:attrName>
                                        </p:attrNameLst>
                                      </p:cBhvr>
                                      <p:to>
                                        <p:strVal val="visible"/>
                                      </p:to>
                                    </p:set>
                                    <p:anim calcmode="lin" valueType="num">
                                      <p:cBhvr additive="base">
                                        <p:cTn id="7" dur="500" fill="hold"/>
                                        <p:tgtEl>
                                          <p:spTgt spid="14416">
                                            <p:txEl>
                                              <p:charRg st="4294967295" end="429496729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416">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417">
                                            <p:txEl>
                                              <p:charRg st="4294967295" end="4294967295"/>
                                            </p:txEl>
                                          </p:spTgt>
                                        </p:tgtEl>
                                        <p:attrNameLst>
                                          <p:attrName>style.visibility</p:attrName>
                                        </p:attrNameLst>
                                      </p:cBhvr>
                                      <p:to>
                                        <p:strVal val="visible"/>
                                      </p:to>
                                    </p:set>
                                    <p:anim calcmode="lin" valueType="num">
                                      <p:cBhvr additive="base">
                                        <p:cTn id="13" dur="500" fill="hold"/>
                                        <p:tgtEl>
                                          <p:spTgt spid="14417">
                                            <p:txEl>
                                              <p:charRg st="4294967295" end="429496729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417">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418">
                                            <p:txEl>
                                              <p:charRg st="4294967295" end="4294967295"/>
                                            </p:txEl>
                                          </p:spTgt>
                                        </p:tgtEl>
                                        <p:attrNameLst>
                                          <p:attrName>style.visibility</p:attrName>
                                        </p:attrNameLst>
                                      </p:cBhvr>
                                      <p:to>
                                        <p:strVal val="visible"/>
                                      </p:to>
                                    </p:set>
                                    <p:anim calcmode="lin" valueType="num">
                                      <p:cBhvr additive="base">
                                        <p:cTn id="19" dur="500" fill="hold"/>
                                        <p:tgtEl>
                                          <p:spTgt spid="14418">
                                            <p:txEl>
                                              <p:charRg st="4294967295" end="429496729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418">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419">
                                            <p:txEl>
                                              <p:charRg st="4294967295" end="4294967295"/>
                                            </p:txEl>
                                          </p:spTgt>
                                        </p:tgtEl>
                                        <p:attrNameLst>
                                          <p:attrName>style.visibility</p:attrName>
                                        </p:attrNameLst>
                                      </p:cBhvr>
                                      <p:to>
                                        <p:strVal val="visible"/>
                                      </p:to>
                                    </p:set>
                                    <p:anim calcmode="lin" valueType="num">
                                      <p:cBhvr additive="base">
                                        <p:cTn id="25" dur="500" fill="hold"/>
                                        <p:tgtEl>
                                          <p:spTgt spid="14419">
                                            <p:txEl>
                                              <p:charRg st="4294967295" end="429496729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419">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420">
                                            <p:txEl>
                                              <p:charRg st="4294967295" end="4294967295"/>
                                            </p:txEl>
                                          </p:spTgt>
                                        </p:tgtEl>
                                        <p:attrNameLst>
                                          <p:attrName>style.visibility</p:attrName>
                                        </p:attrNameLst>
                                      </p:cBhvr>
                                      <p:to>
                                        <p:strVal val="visible"/>
                                      </p:to>
                                    </p:set>
                                    <p:anim calcmode="lin" valueType="num">
                                      <p:cBhvr additive="base">
                                        <p:cTn id="31" dur="500" fill="hold"/>
                                        <p:tgtEl>
                                          <p:spTgt spid="14420">
                                            <p:txEl>
                                              <p:charRg st="4294967295" end="429496729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420">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425">
                                            <p:txEl>
                                              <p:charRg st="4294967295" end="4294967295"/>
                                            </p:txEl>
                                          </p:spTgt>
                                        </p:tgtEl>
                                        <p:attrNameLst>
                                          <p:attrName>style.visibility</p:attrName>
                                        </p:attrNameLst>
                                      </p:cBhvr>
                                      <p:to>
                                        <p:strVal val="visible"/>
                                      </p:to>
                                    </p:set>
                                    <p:anim calcmode="lin" valueType="num">
                                      <p:cBhvr additive="base">
                                        <p:cTn id="37" dur="500" fill="hold"/>
                                        <p:tgtEl>
                                          <p:spTgt spid="14425">
                                            <p:txEl>
                                              <p:charRg st="4294967295" end="429496729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425">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16" grpId="0" bldLvl="0" autoUpdateAnimBg="0"/>
      <p:bldP spid="14417" grpId="0" bldLvl="0" autoUpdateAnimBg="0"/>
      <p:bldP spid="14418" grpId="0" bldLvl="0" autoUpdateAnimBg="0"/>
      <p:bldP spid="14419" grpId="0" bldLvl="0" autoUpdateAnimBg="0"/>
      <p:bldP spid="14420" grpId="0" bldLvl="0" autoUpdateAnimBg="0"/>
      <p:bldP spid="14425"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3" name="Group 3"/>
          <p:cNvGraphicFramePr>
            <a:graphicFrameLocks noGrp="1"/>
          </p:cNvGraphicFramePr>
          <p:nvPr/>
        </p:nvGraphicFramePr>
        <p:xfrm>
          <a:off x="552450" y="228600"/>
          <a:ext cx="8058150" cy="6319840"/>
        </p:xfrm>
        <a:graphic>
          <a:graphicData uri="http://schemas.openxmlformats.org/drawingml/2006/table">
            <a:tbl>
              <a:tblPr/>
              <a:tblGrid>
                <a:gridCol w="506413">
                  <a:extLst>
                    <a:ext uri="{9D8B030D-6E8A-4147-A177-3AD203B41FA5}">
                      <a16:colId xmlns:a16="http://schemas.microsoft.com/office/drawing/2014/main" val="20000"/>
                    </a:ext>
                  </a:extLst>
                </a:gridCol>
                <a:gridCol w="539750">
                  <a:extLst>
                    <a:ext uri="{9D8B030D-6E8A-4147-A177-3AD203B41FA5}">
                      <a16:colId xmlns:a16="http://schemas.microsoft.com/office/drawing/2014/main" val="20001"/>
                    </a:ext>
                  </a:extLst>
                </a:gridCol>
                <a:gridCol w="538162">
                  <a:extLst>
                    <a:ext uri="{9D8B030D-6E8A-4147-A177-3AD203B41FA5}">
                      <a16:colId xmlns:a16="http://schemas.microsoft.com/office/drawing/2014/main" val="20002"/>
                    </a:ext>
                  </a:extLst>
                </a:gridCol>
                <a:gridCol w="539750">
                  <a:extLst>
                    <a:ext uri="{9D8B030D-6E8A-4147-A177-3AD203B41FA5}">
                      <a16:colId xmlns:a16="http://schemas.microsoft.com/office/drawing/2014/main" val="20003"/>
                    </a:ext>
                  </a:extLst>
                </a:gridCol>
                <a:gridCol w="539750">
                  <a:extLst>
                    <a:ext uri="{9D8B030D-6E8A-4147-A177-3AD203B41FA5}">
                      <a16:colId xmlns:a16="http://schemas.microsoft.com/office/drawing/2014/main" val="20004"/>
                    </a:ext>
                  </a:extLst>
                </a:gridCol>
                <a:gridCol w="539750">
                  <a:extLst>
                    <a:ext uri="{9D8B030D-6E8A-4147-A177-3AD203B41FA5}">
                      <a16:colId xmlns:a16="http://schemas.microsoft.com/office/drawing/2014/main" val="20005"/>
                    </a:ext>
                  </a:extLst>
                </a:gridCol>
                <a:gridCol w="538163">
                  <a:extLst>
                    <a:ext uri="{9D8B030D-6E8A-4147-A177-3AD203B41FA5}">
                      <a16:colId xmlns:a16="http://schemas.microsoft.com/office/drawing/2014/main" val="20006"/>
                    </a:ext>
                  </a:extLst>
                </a:gridCol>
                <a:gridCol w="500062">
                  <a:extLst>
                    <a:ext uri="{9D8B030D-6E8A-4147-A177-3AD203B41FA5}">
                      <a16:colId xmlns:a16="http://schemas.microsoft.com/office/drawing/2014/main" val="20007"/>
                    </a:ext>
                  </a:extLst>
                </a:gridCol>
                <a:gridCol w="579438">
                  <a:extLst>
                    <a:ext uri="{9D8B030D-6E8A-4147-A177-3AD203B41FA5}">
                      <a16:colId xmlns:a16="http://schemas.microsoft.com/office/drawing/2014/main" val="20008"/>
                    </a:ext>
                  </a:extLst>
                </a:gridCol>
                <a:gridCol w="569912">
                  <a:extLst>
                    <a:ext uri="{9D8B030D-6E8A-4147-A177-3AD203B41FA5}">
                      <a16:colId xmlns:a16="http://schemas.microsoft.com/office/drawing/2014/main" val="20009"/>
                    </a:ext>
                  </a:extLst>
                </a:gridCol>
                <a:gridCol w="509588">
                  <a:extLst>
                    <a:ext uri="{9D8B030D-6E8A-4147-A177-3AD203B41FA5}">
                      <a16:colId xmlns:a16="http://schemas.microsoft.com/office/drawing/2014/main" val="20010"/>
                    </a:ext>
                  </a:extLst>
                </a:gridCol>
                <a:gridCol w="539750">
                  <a:extLst>
                    <a:ext uri="{9D8B030D-6E8A-4147-A177-3AD203B41FA5}">
                      <a16:colId xmlns:a16="http://schemas.microsoft.com/office/drawing/2014/main" val="20011"/>
                    </a:ext>
                  </a:extLst>
                </a:gridCol>
                <a:gridCol w="557212">
                  <a:extLst>
                    <a:ext uri="{9D8B030D-6E8A-4147-A177-3AD203B41FA5}">
                      <a16:colId xmlns:a16="http://schemas.microsoft.com/office/drawing/2014/main" val="20012"/>
                    </a:ext>
                  </a:extLst>
                </a:gridCol>
                <a:gridCol w="582613">
                  <a:extLst>
                    <a:ext uri="{9D8B030D-6E8A-4147-A177-3AD203B41FA5}">
                      <a16:colId xmlns:a16="http://schemas.microsoft.com/office/drawing/2014/main" val="20013"/>
                    </a:ext>
                  </a:extLst>
                </a:gridCol>
                <a:gridCol w="477837">
                  <a:extLst>
                    <a:ext uri="{9D8B030D-6E8A-4147-A177-3AD203B41FA5}">
                      <a16:colId xmlns:a16="http://schemas.microsoft.com/office/drawing/2014/main" val="20014"/>
                    </a:ext>
                  </a:extLst>
                </a:gridCol>
              </a:tblGrid>
              <a:tr h="517525">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9113">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2925">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2288">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rgbClr val="FF0000"/>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5625">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5463">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46100">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7525">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9113">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7525">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19113">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517525">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accent1"/>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a:txBody>
                  <a:tcP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15573" name="Oval 213"/>
          <p:cNvSpPr>
            <a:spLocks noChangeArrowheads="1"/>
          </p:cNvSpPr>
          <p:nvPr/>
        </p:nvSpPr>
        <p:spPr bwMode="auto">
          <a:xfrm>
            <a:off x="3159125" y="4327525"/>
            <a:ext cx="179388" cy="180975"/>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574" name="Oval 214"/>
          <p:cNvSpPr>
            <a:spLocks noChangeArrowheads="1"/>
          </p:cNvSpPr>
          <p:nvPr/>
        </p:nvSpPr>
        <p:spPr bwMode="auto">
          <a:xfrm>
            <a:off x="3165475" y="2254250"/>
            <a:ext cx="180975" cy="179388"/>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575" name="Oval 215"/>
          <p:cNvSpPr>
            <a:spLocks noChangeArrowheads="1"/>
          </p:cNvSpPr>
          <p:nvPr/>
        </p:nvSpPr>
        <p:spPr bwMode="auto">
          <a:xfrm>
            <a:off x="8480425" y="2235200"/>
            <a:ext cx="179388" cy="179388"/>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576" name="Oval 216"/>
          <p:cNvSpPr>
            <a:spLocks noChangeArrowheads="1"/>
          </p:cNvSpPr>
          <p:nvPr/>
        </p:nvSpPr>
        <p:spPr bwMode="auto">
          <a:xfrm>
            <a:off x="2571750" y="1165225"/>
            <a:ext cx="180975" cy="180975"/>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577" name="Oval 217"/>
          <p:cNvSpPr>
            <a:spLocks noChangeArrowheads="1"/>
          </p:cNvSpPr>
          <p:nvPr/>
        </p:nvSpPr>
        <p:spPr bwMode="auto">
          <a:xfrm>
            <a:off x="993775" y="3300413"/>
            <a:ext cx="179388" cy="179387"/>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578" name="Text Box 218"/>
          <p:cNvSpPr txBox="1">
            <a:spLocks noChangeArrowheads="1"/>
          </p:cNvSpPr>
          <p:nvPr/>
        </p:nvSpPr>
        <p:spPr bwMode="auto">
          <a:xfrm>
            <a:off x="1390650" y="1312863"/>
            <a:ext cx="236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400" b="1">
                <a:latin typeface="Times New Roman" panose="02020603050405020304" pitchFamily="18" charset="0"/>
              </a:rPr>
              <a:t>实验中学</a:t>
            </a:r>
            <a:endParaRPr lang="zh-CN" altLang="en-US" sz="2400">
              <a:latin typeface="Times New Roman" panose="02020603050405020304" pitchFamily="18" charset="0"/>
            </a:endParaRPr>
          </a:p>
        </p:txBody>
      </p:sp>
      <p:sp>
        <p:nvSpPr>
          <p:cNvPr id="15579" name="Text Box 219"/>
          <p:cNvSpPr txBox="1">
            <a:spLocks noChangeArrowheads="1"/>
          </p:cNvSpPr>
          <p:nvPr/>
        </p:nvSpPr>
        <p:spPr bwMode="auto">
          <a:xfrm>
            <a:off x="3317875" y="230505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400" b="1">
                <a:latin typeface="Times New Roman" panose="02020603050405020304" pitchFamily="18" charset="0"/>
              </a:rPr>
              <a:t>人民医院</a:t>
            </a:r>
          </a:p>
        </p:txBody>
      </p:sp>
      <p:sp>
        <p:nvSpPr>
          <p:cNvPr id="15580" name="Text Box 220"/>
          <p:cNvSpPr txBox="1">
            <a:spLocks noChangeArrowheads="1"/>
          </p:cNvSpPr>
          <p:nvPr/>
        </p:nvSpPr>
        <p:spPr bwMode="auto">
          <a:xfrm>
            <a:off x="895350" y="3482975"/>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400" b="1">
                <a:latin typeface="Times New Roman" panose="02020603050405020304" pitchFamily="18" charset="0"/>
              </a:rPr>
              <a:t>燕塔</a:t>
            </a:r>
            <a:endParaRPr lang="zh-CN" altLang="en-US" sz="2400">
              <a:latin typeface="Times New Roman" panose="02020603050405020304" pitchFamily="18" charset="0"/>
            </a:endParaRPr>
          </a:p>
        </p:txBody>
      </p:sp>
      <p:sp>
        <p:nvSpPr>
          <p:cNvPr id="15581" name="Text Box 221"/>
          <p:cNvSpPr txBox="1">
            <a:spLocks noChangeArrowheads="1"/>
          </p:cNvSpPr>
          <p:nvPr/>
        </p:nvSpPr>
        <p:spPr bwMode="auto">
          <a:xfrm>
            <a:off x="7615238" y="2632075"/>
            <a:ext cx="175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400" b="1">
                <a:latin typeface="Times New Roman" panose="02020603050405020304" pitchFamily="18" charset="0"/>
              </a:rPr>
              <a:t>实验高中</a:t>
            </a:r>
            <a:endParaRPr lang="zh-CN" altLang="en-US" sz="2400">
              <a:latin typeface="Times New Roman" panose="02020603050405020304" pitchFamily="18" charset="0"/>
            </a:endParaRPr>
          </a:p>
        </p:txBody>
      </p:sp>
      <p:sp>
        <p:nvSpPr>
          <p:cNvPr id="15582" name="Text Box 222"/>
          <p:cNvSpPr txBox="1">
            <a:spLocks noChangeArrowheads="1"/>
          </p:cNvSpPr>
          <p:nvPr/>
        </p:nvSpPr>
        <p:spPr bwMode="auto">
          <a:xfrm>
            <a:off x="2546350" y="4559300"/>
            <a:ext cx="18129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80000"/>
              </a:lnSpc>
              <a:spcBef>
                <a:spcPct val="50000"/>
              </a:spcBef>
            </a:pPr>
            <a:r>
              <a:rPr lang="zh-CN" altLang="en-US" sz="2400" b="1">
                <a:latin typeface="Times New Roman" panose="02020603050405020304" pitchFamily="18" charset="0"/>
              </a:rPr>
              <a:t>县城中心</a:t>
            </a:r>
          </a:p>
          <a:p>
            <a:pPr algn="ctr" eaLnBrk="1" hangingPunct="1">
              <a:lnSpc>
                <a:spcPct val="80000"/>
              </a:lnSpc>
              <a:spcBef>
                <a:spcPct val="50000"/>
              </a:spcBef>
            </a:pPr>
            <a:r>
              <a:rPr lang="zh-CN" altLang="en-US" sz="2400" b="1">
                <a:latin typeface="Times New Roman" panose="02020603050405020304" pitchFamily="18" charset="0"/>
              </a:rPr>
              <a:t>新华书店</a:t>
            </a:r>
            <a:endParaRPr lang="zh-CN" altLang="en-US" sz="2400">
              <a:latin typeface="Times New Roman" panose="02020603050405020304" pitchFamily="18" charset="0"/>
            </a:endParaRPr>
          </a:p>
        </p:txBody>
      </p:sp>
      <p:sp>
        <p:nvSpPr>
          <p:cNvPr id="15583" name="Line 223"/>
          <p:cNvSpPr>
            <a:spLocks noChangeShapeType="1"/>
          </p:cNvSpPr>
          <p:nvPr/>
        </p:nvSpPr>
        <p:spPr bwMode="auto">
          <a:xfrm flipV="1">
            <a:off x="3225800" y="-25400"/>
            <a:ext cx="0" cy="5557838"/>
          </a:xfrm>
          <a:prstGeom prst="line">
            <a:avLst/>
          </a:prstGeom>
          <a:noFill/>
          <a:ln w="50800">
            <a:solidFill>
              <a:schemeClr val="tx1"/>
            </a:solidFill>
            <a:rou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584" name="Line 224"/>
          <p:cNvSpPr>
            <a:spLocks noChangeShapeType="1"/>
          </p:cNvSpPr>
          <p:nvPr/>
        </p:nvSpPr>
        <p:spPr bwMode="auto">
          <a:xfrm flipV="1">
            <a:off x="654050" y="4468813"/>
            <a:ext cx="7961313" cy="0"/>
          </a:xfrm>
          <a:prstGeom prst="line">
            <a:avLst/>
          </a:prstGeom>
          <a:noFill/>
          <a:ln w="50800">
            <a:solidFill>
              <a:schemeClr val="tx1"/>
            </a:solidFill>
            <a:rou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585" name="Text Box 225"/>
          <p:cNvSpPr txBox="1">
            <a:spLocks noChangeArrowheads="1"/>
          </p:cNvSpPr>
          <p:nvPr/>
        </p:nvSpPr>
        <p:spPr bwMode="auto">
          <a:xfrm>
            <a:off x="8199438" y="4697413"/>
            <a:ext cx="36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1">
                <a:latin typeface="Times New Roman" panose="02020603050405020304" pitchFamily="18" charset="0"/>
              </a:rPr>
              <a:t>X</a:t>
            </a:r>
            <a:endParaRPr lang="en-US" sz="2000">
              <a:latin typeface="Times New Roman" panose="02020603050405020304" pitchFamily="18" charset="0"/>
            </a:endParaRPr>
          </a:p>
        </p:txBody>
      </p:sp>
      <p:sp>
        <p:nvSpPr>
          <p:cNvPr id="15586" name="Text Box 226"/>
          <p:cNvSpPr txBox="1">
            <a:spLocks noChangeArrowheads="1"/>
          </p:cNvSpPr>
          <p:nvPr/>
        </p:nvSpPr>
        <p:spPr bwMode="auto">
          <a:xfrm>
            <a:off x="2784475" y="0"/>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000" b="1">
                <a:latin typeface="Times New Roman" panose="02020603050405020304" pitchFamily="18" charset="0"/>
              </a:rPr>
              <a:t>y</a:t>
            </a:r>
          </a:p>
        </p:txBody>
      </p:sp>
      <p:sp>
        <p:nvSpPr>
          <p:cNvPr id="15587" name="Text Box 227"/>
          <p:cNvSpPr txBox="1">
            <a:spLocks noChangeArrowheads="1"/>
          </p:cNvSpPr>
          <p:nvPr/>
        </p:nvSpPr>
        <p:spPr bwMode="auto">
          <a:xfrm>
            <a:off x="1333500" y="4270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endParaRPr lang="zh-CN" altLang="en-US" sz="2400" b="1">
              <a:solidFill>
                <a:srgbClr val="FF3300"/>
              </a:solidFill>
              <a:latin typeface="Times New Roman" panose="02020603050405020304" pitchFamily="18" charset="0"/>
            </a:endParaRPr>
          </a:p>
        </p:txBody>
      </p:sp>
      <p:sp>
        <p:nvSpPr>
          <p:cNvPr id="15588" name="Text Box 228"/>
          <p:cNvSpPr txBox="1">
            <a:spLocks noChangeArrowheads="1"/>
          </p:cNvSpPr>
          <p:nvPr/>
        </p:nvSpPr>
        <p:spPr bwMode="auto">
          <a:xfrm>
            <a:off x="4713288" y="422275"/>
            <a:ext cx="2876550" cy="32004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zh-CN" altLang="en-US" sz="2400" dirty="0">
                <a:latin typeface="Times New Roman" panose="02020603050405020304" pitchFamily="18" charset="0"/>
              </a:rPr>
              <a:t>各点的坐标为：</a:t>
            </a:r>
          </a:p>
          <a:p>
            <a:pPr eaLnBrk="1" hangingPunct="1">
              <a:spcBef>
                <a:spcPct val="50000"/>
              </a:spcBef>
            </a:pPr>
            <a:r>
              <a:rPr lang="zh-CN" altLang="en-US" sz="2400" b="1" dirty="0">
                <a:latin typeface="Times New Roman" panose="02020603050405020304" pitchFamily="18" charset="0"/>
              </a:rPr>
              <a:t>实验中学（1，6）</a:t>
            </a:r>
          </a:p>
          <a:p>
            <a:pPr eaLnBrk="1" hangingPunct="1">
              <a:spcBef>
                <a:spcPct val="50000"/>
              </a:spcBef>
            </a:pPr>
            <a:r>
              <a:rPr lang="zh-CN" altLang="en-US" sz="2400" b="1" dirty="0">
                <a:latin typeface="Times New Roman" panose="02020603050405020304" pitchFamily="18" charset="0"/>
              </a:rPr>
              <a:t>实验高中（10，4）</a:t>
            </a:r>
          </a:p>
          <a:p>
            <a:pPr eaLnBrk="1" hangingPunct="1">
              <a:spcBef>
                <a:spcPct val="50000"/>
              </a:spcBef>
            </a:pPr>
            <a:r>
              <a:rPr lang="zh-CN" altLang="en-US" sz="2400" b="1" dirty="0">
                <a:latin typeface="Times New Roman" panose="02020603050405020304" pitchFamily="18" charset="0"/>
              </a:rPr>
              <a:t>医院（0，4）</a:t>
            </a:r>
          </a:p>
          <a:p>
            <a:pPr eaLnBrk="1" hangingPunct="1">
              <a:spcBef>
                <a:spcPct val="50000"/>
              </a:spcBef>
            </a:pPr>
            <a:r>
              <a:rPr lang="zh-CN" altLang="en-US" sz="2400" b="1" dirty="0">
                <a:latin typeface="Times New Roman" panose="02020603050405020304" pitchFamily="18" charset="0"/>
              </a:rPr>
              <a:t>燕塔（</a:t>
            </a:r>
            <a:r>
              <a:rPr lang="en-US" sz="2400" b="1" dirty="0">
                <a:latin typeface="Times New Roman" panose="02020603050405020304" pitchFamily="18" charset="0"/>
              </a:rPr>
              <a:t>-</a:t>
            </a:r>
            <a:r>
              <a:rPr lang="zh-CN" altLang="en-US" sz="2400" b="1" dirty="0">
                <a:latin typeface="Times New Roman" panose="02020603050405020304" pitchFamily="18" charset="0"/>
              </a:rPr>
              <a:t>4，</a:t>
            </a:r>
            <a:r>
              <a:rPr lang="en-US" sz="2400" b="1" dirty="0">
                <a:latin typeface="Times New Roman" panose="02020603050405020304" pitchFamily="18" charset="0"/>
              </a:rPr>
              <a:t>2</a:t>
            </a:r>
            <a:r>
              <a:rPr lang="zh-CN" altLang="en-US" sz="2400" b="1" dirty="0">
                <a:latin typeface="Times New Roman" panose="02020603050405020304" pitchFamily="18" charset="0"/>
              </a:rPr>
              <a:t>）</a:t>
            </a:r>
          </a:p>
          <a:p>
            <a:pPr eaLnBrk="1" hangingPunct="1">
              <a:spcBef>
                <a:spcPct val="50000"/>
              </a:spcBef>
            </a:pPr>
            <a:r>
              <a:rPr lang="zh-CN" altLang="en-US" sz="2400" b="1" dirty="0">
                <a:latin typeface="Times New Roman" panose="02020603050405020304" pitchFamily="18" charset="0"/>
              </a:rPr>
              <a:t>新华书店（0，0）</a:t>
            </a:r>
          </a:p>
        </p:txBody>
      </p:sp>
    </p:spTree>
  </p:cSld>
  <p:clrMapOvr>
    <a:masterClrMapping/>
  </p:clrMapOvr>
  <p:transition spd="med">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583"/>
                                        </p:tgtEl>
                                        <p:attrNameLst>
                                          <p:attrName>style.visibility</p:attrName>
                                        </p:attrNameLst>
                                      </p:cBhvr>
                                      <p:to>
                                        <p:strVal val="visible"/>
                                      </p:to>
                                    </p:set>
                                    <p:animEffect transition="in" filter="wipe(down)">
                                      <p:cBhvr>
                                        <p:cTn id="7" dur="500"/>
                                        <p:tgtEl>
                                          <p:spTgt spid="1558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584"/>
                                        </p:tgtEl>
                                        <p:attrNameLst>
                                          <p:attrName>style.visibility</p:attrName>
                                        </p:attrNameLst>
                                      </p:cBhvr>
                                      <p:to>
                                        <p:strVal val="visible"/>
                                      </p:to>
                                    </p:set>
                                    <p:animEffect transition="in" filter="wipe(left)">
                                      <p:cBhvr>
                                        <p:cTn id="12" dur="500"/>
                                        <p:tgtEl>
                                          <p:spTgt spid="1558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55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83" grpId="0" animBg="1"/>
      <p:bldP spid="15584" grpId="0" animBg="1"/>
      <p:bldP spid="15588" grpId="0" bldLvl="0" animBg="1" autoUpdateAnimBg="0"/>
    </p:bldLst>
  </p:timing>
</p:sld>
</file>

<file path=ppt/theme/theme1.xml><?xml version="1.0" encoding="utf-8"?>
<a:theme xmlns:a="http://schemas.openxmlformats.org/drawingml/2006/main" name="WWW.2PPT.COM&#10;">
  <a:themeElements>
    <a:clrScheme name="海阔天空 1">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DDDDDD"/>
      </a:folHlink>
    </a:clrScheme>
    <a:fontScheme name="海阔天空">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海阔天空 1">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1239</Words>
  <Application>Microsoft Office PowerPoint</Application>
  <PresentationFormat>全屏显示(4:3)</PresentationFormat>
  <Paragraphs>246</Paragraphs>
  <Slides>17</Slides>
  <Notes>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17</vt:i4>
      </vt:variant>
    </vt:vector>
  </HeadingPairs>
  <TitlesOfParts>
    <vt:vector size="29" baseType="lpstr">
      <vt:lpstr>MS UI Gothic</vt:lpstr>
      <vt:lpstr>黑体</vt:lpstr>
      <vt:lpstr>华文行楷</vt:lpstr>
      <vt:lpstr>华文细黑</vt:lpstr>
      <vt:lpstr>隶书</vt:lpstr>
      <vt:lpstr>宋体</vt:lpstr>
      <vt:lpstr>微软雅黑</vt:lpstr>
      <vt:lpstr>幼圆</vt:lpstr>
      <vt:lpstr>Arial</vt:lpstr>
      <vt:lpstr>Times New Roman</vt:lpstr>
      <vt:lpstr>Wingdings</vt:lpstr>
      <vt:lpstr>WWW.2PPT.COM
</vt:lpstr>
      <vt:lpstr>PowerPoint 演示文稿</vt:lpstr>
      <vt:lpstr>PowerPoint 演示文稿</vt:lpstr>
      <vt:lpstr>学习目标</vt:lpstr>
      <vt:lpstr>自学课本49页完成下面问题</vt:lpstr>
      <vt:lpstr>PowerPoint 演示文稿</vt:lpstr>
      <vt:lpstr>PowerPoint 演示文稿</vt:lpstr>
      <vt:lpstr>PowerPoint 演示文稿</vt:lpstr>
      <vt:lpstr>PowerPoint 演示文稿</vt:lpstr>
      <vt:lpstr>PowerPoint 演示文稿</vt:lpstr>
      <vt:lpstr>PowerPoint 演示文稿</vt:lpstr>
      <vt:lpstr>各象限内的点的坐标有何特征？</vt:lpstr>
      <vt:lpstr>几个象限内点的特点</vt:lpstr>
      <vt:lpstr>PowerPoint 演示文稿</vt:lpstr>
      <vt:lpstr>练一练</vt:lpstr>
      <vt:lpstr>PowerPoint 演示文稿</vt:lpstr>
      <vt:lpstr>PowerPoint 演示文稿</vt:lpstr>
      <vt:lpstr>今天的作业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2411-12-30T00:00:00Z</cp:lastPrinted>
  <dcterms:created xsi:type="dcterms:W3CDTF">2001-08-31T13:32:00Z</dcterms:created>
  <dcterms:modified xsi:type="dcterms:W3CDTF">2023-01-16T14:40:00Z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207209973BD44AE28CABBBFDBEF627C6</vt:lpwstr>
  </property>
  <property fmtid="{A09F084E-AD41-489F-8076-AA5BE3082BCA}" pid="100">
    <vt:ui4>5</vt:ui4>
  </property>
  <property fmtid="{64440492-4C8B-11D1-8B70-080036B11A03}" pid="11">
    <vt:lpwstr>www.2ppt.com-爱PPT提供资源下载</vt:lpwstr>
  </property>
</Properties>
</file>