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303" r:id="rId3"/>
    <p:sldId id="315" r:id="rId4"/>
    <p:sldId id="297" r:id="rId5"/>
    <p:sldId id="298" r:id="rId6"/>
    <p:sldId id="272" r:id="rId7"/>
    <p:sldId id="309" r:id="rId8"/>
    <p:sldId id="271" r:id="rId9"/>
    <p:sldId id="276" r:id="rId10"/>
    <p:sldId id="322" r:id="rId11"/>
    <p:sldId id="307" r:id="rId12"/>
    <p:sldId id="321" r:id="rId13"/>
    <p:sldId id="319" r:id="rId14"/>
    <p:sldId id="320" r:id="rId15"/>
    <p:sldId id="318" r:id="rId16"/>
    <p:sldId id="314" r:id="rId17"/>
    <p:sldId id="31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0">
          <p15:clr>
            <a:srgbClr val="A4A3A4"/>
          </p15:clr>
        </p15:guide>
        <p15:guide id="2" orient="horz" pos="3573">
          <p15:clr>
            <a:srgbClr val="A4A3A4"/>
          </p15:clr>
        </p15:guide>
        <p15:guide id="3" pos="3785">
          <p15:clr>
            <a:srgbClr val="A4A3A4"/>
          </p15:clr>
        </p15:guide>
        <p15:guide id="4" pos="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20E"/>
    <a:srgbClr val="EAEAEA"/>
    <a:srgbClr val="BB9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2066" autoAdjust="0"/>
  </p:normalViewPr>
  <p:slideViewPr>
    <p:cSldViewPr snapToGrid="0">
      <p:cViewPr varScale="1">
        <p:scale>
          <a:sx n="116" d="100"/>
          <a:sy n="116" d="100"/>
        </p:scale>
        <p:origin x="-366" y="-96"/>
      </p:cViewPr>
      <p:guideLst>
        <p:guide orient="horz" pos="3090"/>
        <p:guide orient="horz" pos="3573"/>
        <p:guide pos="3785"/>
        <p:guide pos="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910" y="-84"/>
      </p:cViewPr>
      <p:guideLst>
        <p:guide orient="horz" pos="28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E251C-2B98-4BB6-B4A4-4AAD860110F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19D86-DF63-4F64-94DA-60E4A2BC24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2A59-E707-4D1F-A6FC-50A264E849C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E7BF-2A0B-4C90-8F43-46A122ECBF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7BF-2A0B-4C90-8F43-46A122ECBFA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7BF-2A0B-4C90-8F43-46A122ECBFA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7BF-2A0B-4C90-8F43-46A122ECBFA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E7BF-2A0B-4C90-8F43-46A122ECBFA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 smtClean="0"/>
              <a:t>【</a:t>
            </a:r>
            <a:r>
              <a:rPr lang="zh-CN" altLang="en-US" dirty="0" smtClean="0"/>
              <a:t>；</a:t>
            </a:r>
            <a:r>
              <a:rPr lang="en-US" altLang="zh-CN" dirty="0" smtClean="0"/>
              <a:t>deli</a:t>
            </a:r>
            <a:r>
              <a:rPr lang="zh-CN" altLang="en-US" dirty="0" smtClean="0"/>
              <a:t>蜀犬吠日一昌中别别 别 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0" y="584202"/>
            <a:ext cx="4168347" cy="673099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2400" dirty="0" smtClean="0">
                <a:solidFill>
                  <a:schemeClr val="bg1"/>
                </a:solidFill>
              </a:rPr>
              <a:t>02  </a:t>
            </a:r>
            <a:r>
              <a:rPr lang="zh-CN" altLang="zh-CN" sz="2400" dirty="0" smtClean="0">
                <a:solidFill>
                  <a:schemeClr val="bg1"/>
                </a:solidFill>
              </a:rPr>
              <a:t>平</a:t>
            </a:r>
            <a:r>
              <a:rPr lang="zh-CN" altLang="zh-CN" sz="2400" dirty="0">
                <a:solidFill>
                  <a:schemeClr val="bg1"/>
                </a:solidFill>
              </a:rPr>
              <a:t>行四边</a:t>
            </a:r>
            <a:r>
              <a:rPr lang="zh-CN" altLang="zh-CN" sz="2400" dirty="0" smtClean="0">
                <a:solidFill>
                  <a:schemeClr val="bg1"/>
                </a:solidFill>
              </a:rPr>
              <a:t>形</a:t>
            </a:r>
            <a:r>
              <a:rPr lang="zh-CN" altLang="en-US" sz="2400" dirty="0" smtClean="0">
                <a:solidFill>
                  <a:schemeClr val="bg1"/>
                </a:solidFill>
              </a:rPr>
              <a:t>的初步认识</a:t>
            </a:r>
            <a:endParaRPr lang="zh-CN" altLang="en-US" sz="2400" dirty="0" smtClean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5" name="折角形 24"/>
          <p:cNvSpPr/>
          <p:nvPr/>
        </p:nvSpPr>
        <p:spPr>
          <a:xfrm rot="10800000" flipH="1" flipV="1">
            <a:off x="1290549" y="2106136"/>
            <a:ext cx="4170452" cy="1684753"/>
          </a:xfrm>
          <a:prstGeom prst="foldedCorner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文本框 3"/>
          <p:cNvSpPr txBox="1"/>
          <p:nvPr/>
        </p:nvSpPr>
        <p:spPr>
          <a:xfrm flipH="1">
            <a:off x="1290547" y="2430857"/>
            <a:ext cx="4170452" cy="92333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3600" b="1" dirty="0" smtClean="0">
                <a:solidFill>
                  <a:schemeClr val="bg1"/>
                </a:solidFill>
              </a:rPr>
              <a:t>平</a:t>
            </a:r>
            <a:r>
              <a:rPr lang="zh-CN" altLang="zh-CN" sz="3600" b="1" dirty="0">
                <a:solidFill>
                  <a:schemeClr val="bg1"/>
                </a:solidFill>
              </a:rPr>
              <a:t>行四边</a:t>
            </a:r>
            <a:r>
              <a:rPr lang="zh-CN" altLang="zh-CN" sz="3600" b="1" dirty="0" smtClean="0">
                <a:solidFill>
                  <a:schemeClr val="bg1"/>
                </a:solidFill>
              </a:rPr>
              <a:t>形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的</a:t>
            </a:r>
            <a:r>
              <a:rPr lang="zh-CN" altLang="zh-CN" sz="3600" b="1" dirty="0">
                <a:solidFill>
                  <a:schemeClr val="bg1"/>
                </a:solidFill>
              </a:rPr>
              <a:t>认识</a:t>
            </a:r>
          </a:p>
        </p:txBody>
      </p:sp>
      <p:sp>
        <p:nvSpPr>
          <p:cNvPr id="3" name="平行四边形 2"/>
          <p:cNvSpPr/>
          <p:nvPr/>
        </p:nvSpPr>
        <p:spPr>
          <a:xfrm>
            <a:off x="6477000" y="2106136"/>
            <a:ext cx="4292600" cy="3565123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-11113" y="6139463"/>
            <a:ext cx="1220311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88360" y="1942255"/>
            <a:ext cx="9796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）用</a:t>
            </a:r>
            <a:r>
              <a:rPr lang="en-US" altLang="zh-CN" sz="2400" dirty="0"/>
              <a:t>6</a:t>
            </a:r>
            <a:r>
              <a:rPr lang="zh-CN" altLang="zh-CN" sz="2400" dirty="0"/>
              <a:t>根同样长的小棒，先摆一个长方形，再摆一个平行四边形</a:t>
            </a:r>
            <a:r>
              <a:rPr lang="zh-CN" altLang="en-US" sz="2400" dirty="0"/>
              <a:t>，</a:t>
            </a:r>
            <a:r>
              <a:rPr lang="zh-CN" altLang="zh-CN" sz="2400" dirty="0"/>
              <a:t>然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       </a:t>
            </a:r>
            <a:r>
              <a:rPr lang="zh-CN" altLang="zh-CN" sz="2400" dirty="0"/>
              <a:t>后把它画下来。</a:t>
            </a: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88630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9" name="矩形 8"/>
          <p:cNvSpPr/>
          <p:nvPr/>
        </p:nvSpPr>
        <p:spPr>
          <a:xfrm>
            <a:off x="1907246" y="4047565"/>
            <a:ext cx="3148847" cy="1532964"/>
          </a:xfrm>
          <a:prstGeom prst="rect">
            <a:avLst/>
          </a:prstGeom>
          <a:solidFill>
            <a:schemeClr val="bg1"/>
          </a:solidFill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999504" y="4004167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440213" y="4003047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872517" y="3999125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009029" y="5528167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449737" y="5527047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882041" y="5523125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6933965" y="4063955"/>
            <a:ext cx="3509331" cy="1496407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0396233" y="4008650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36942" y="4007530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7269246" y="4003608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0037648" y="5492303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478357" y="5504630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6910661" y="5514155"/>
            <a:ext cx="94129" cy="98002"/>
          </a:xfrm>
          <a:prstGeom prst="ellipse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右箭头 24"/>
          <p:cNvSpPr/>
          <p:nvPr/>
        </p:nvSpPr>
        <p:spPr>
          <a:xfrm>
            <a:off x="5848843" y="4584442"/>
            <a:ext cx="475925" cy="455431"/>
          </a:xfrm>
          <a:prstGeom prst="rightArrow">
            <a:avLst/>
          </a:prstGeom>
          <a:solidFill>
            <a:srgbClr val="0EB20E"/>
          </a:solidFill>
          <a:ln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五边形 7"/>
          <p:cNvSpPr>
            <a:spLocks noChangeArrowheads="1"/>
          </p:cNvSpPr>
          <p:nvPr/>
        </p:nvSpPr>
        <p:spPr bwMode="auto">
          <a:xfrm>
            <a:off x="-68413" y="579097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21507" y="1408618"/>
            <a:ext cx="9792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3</a:t>
            </a:r>
            <a:r>
              <a:rPr lang="en-US" altLang="zh-CN" sz="2400" dirty="0" smtClean="0"/>
              <a:t>.</a:t>
            </a:r>
            <a:r>
              <a:rPr lang="zh-CN" altLang="zh-CN" sz="2400" dirty="0"/>
              <a:t>在每个平行四边形中画一条线，按要求分一分。</a:t>
            </a:r>
          </a:p>
        </p:txBody>
      </p:sp>
      <p:sp>
        <p:nvSpPr>
          <p:cNvPr id="2" name="矩形 1"/>
          <p:cNvSpPr/>
          <p:nvPr/>
        </p:nvSpPr>
        <p:spPr>
          <a:xfrm>
            <a:off x="1313333" y="2249256"/>
            <a:ext cx="8489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/>
              <a:t>分成两个三角形</a:t>
            </a:r>
            <a:r>
              <a:rPr lang="en-US" altLang="zh-CN" sz="2400" dirty="0" smtClean="0"/>
              <a:t>                                     </a:t>
            </a:r>
            <a:r>
              <a:rPr lang="zh-CN" altLang="zh-CN" sz="2400" dirty="0" smtClean="0"/>
              <a:t>分成两个平行四边形</a:t>
            </a:r>
            <a:endParaRPr lang="zh-CN" altLang="zh-CN" sz="2400" dirty="0"/>
          </a:p>
        </p:txBody>
      </p:sp>
      <p:sp>
        <p:nvSpPr>
          <p:cNvPr id="3" name="矩形 2"/>
          <p:cNvSpPr/>
          <p:nvPr/>
        </p:nvSpPr>
        <p:spPr>
          <a:xfrm>
            <a:off x="1299885" y="4221946"/>
            <a:ext cx="10035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分成一个三角形和一个四边形</a:t>
            </a:r>
            <a:r>
              <a:rPr lang="en-US" altLang="zh-CN" sz="2400" dirty="0"/>
              <a:t>   </a:t>
            </a:r>
            <a:r>
              <a:rPr lang="en-US" altLang="zh-CN" sz="2400" dirty="0" smtClean="0"/>
              <a:t>              </a:t>
            </a:r>
            <a:r>
              <a:rPr lang="zh-CN" altLang="zh-CN" sz="2400" dirty="0" smtClean="0"/>
              <a:t>分成</a:t>
            </a:r>
            <a:r>
              <a:rPr lang="zh-CN" altLang="zh-CN" sz="2400" dirty="0"/>
              <a:t>一个三角形和一个五边形</a:t>
            </a:r>
          </a:p>
        </p:txBody>
      </p:sp>
      <p:sp>
        <p:nvSpPr>
          <p:cNvPr id="11" name="平行四边形 10"/>
          <p:cNvSpPr/>
          <p:nvPr/>
        </p:nvSpPr>
        <p:spPr>
          <a:xfrm>
            <a:off x="2006980" y="2954497"/>
            <a:ext cx="2049005" cy="972345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976716" y="5374875"/>
            <a:ext cx="2049005" cy="972345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7403732" y="2954496"/>
            <a:ext cx="2049005" cy="972345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7373467" y="5374874"/>
            <a:ext cx="2049005" cy="972345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259105" y="2954496"/>
            <a:ext cx="1573307" cy="972345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14" idx="1"/>
            <a:endCxn id="14" idx="3"/>
          </p:cNvCxnSpPr>
          <p:nvPr/>
        </p:nvCxnSpPr>
        <p:spPr>
          <a:xfrm flipH="1">
            <a:off x="8306691" y="2954496"/>
            <a:ext cx="243087" cy="972345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218765" y="5374875"/>
            <a:ext cx="620568" cy="972345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5" idx="5"/>
            <a:endCxn id="15" idx="0"/>
          </p:cNvCxnSpPr>
          <p:nvPr/>
        </p:nvCxnSpPr>
        <p:spPr>
          <a:xfrm flipV="1">
            <a:off x="7495009" y="5374874"/>
            <a:ext cx="902960" cy="486173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-68413" y="579097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81166" y="1744792"/>
            <a:ext cx="100454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4.</a:t>
            </a:r>
            <a:r>
              <a:rPr lang="zh-CN" altLang="zh-CN" sz="2400" dirty="0"/>
              <a:t>涂色：给平行四边形涂上红色，正方形涂色黄色，长方形涂上绿色</a:t>
            </a:r>
            <a:r>
              <a:rPr lang="zh-CN" altLang="zh-CN" sz="2400" dirty="0" smtClean="0"/>
              <a:t>，三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</a:t>
            </a:r>
            <a:r>
              <a:rPr lang="zh-CN" altLang="zh-CN" sz="2400" dirty="0" smtClean="0"/>
              <a:t>角形</a:t>
            </a:r>
            <a:r>
              <a:rPr lang="zh-CN" altLang="zh-CN" sz="2400" dirty="0"/>
              <a:t>涂上蓝色，圆涂上黑色。</a:t>
            </a:r>
          </a:p>
        </p:txBody>
      </p:sp>
      <p:sp>
        <p:nvSpPr>
          <p:cNvPr id="7" name="矩形 6"/>
          <p:cNvSpPr/>
          <p:nvPr/>
        </p:nvSpPr>
        <p:spPr>
          <a:xfrm>
            <a:off x="1812998" y="4683204"/>
            <a:ext cx="5256655" cy="49754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252450" y="3817658"/>
            <a:ext cx="1351301" cy="134235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3653813" y="3923827"/>
            <a:ext cx="787513" cy="738295"/>
          </a:xfrm>
          <a:prstGeom prst="triangl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563951" y="4114803"/>
            <a:ext cx="797815" cy="80009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4589242" y="3980656"/>
            <a:ext cx="1279985" cy="681467"/>
          </a:xfrm>
          <a:prstGeom prst="parallelogram">
            <a:avLst>
              <a:gd name="adj" fmla="val 38813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5596491" y="3982473"/>
            <a:ext cx="564776" cy="687282"/>
          </a:xfrm>
          <a:prstGeom prst="triangl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652230" y="5180745"/>
            <a:ext cx="1212924" cy="11338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973399" y="5180745"/>
            <a:ext cx="1212924" cy="11338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平行四边形 24"/>
          <p:cNvSpPr/>
          <p:nvPr/>
        </p:nvSpPr>
        <p:spPr>
          <a:xfrm>
            <a:off x="4589241" y="3982475"/>
            <a:ext cx="1279985" cy="681467"/>
          </a:xfrm>
          <a:prstGeom prst="parallelogram">
            <a:avLst>
              <a:gd name="adj" fmla="val 38813"/>
            </a:avLst>
          </a:prstGeom>
          <a:solidFill>
            <a:srgbClr val="FF00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252448" y="3817658"/>
            <a:ext cx="1351301" cy="1342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563950" y="4131874"/>
            <a:ext cx="797815" cy="8000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812998" y="4674464"/>
            <a:ext cx="5256655" cy="4975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3653813" y="3931674"/>
            <a:ext cx="787513" cy="738295"/>
          </a:xfrm>
          <a:prstGeom prst="triangle">
            <a:avLst/>
          </a:prstGeom>
          <a:solidFill>
            <a:schemeClr val="accent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5593307" y="3973733"/>
            <a:ext cx="564776" cy="687282"/>
          </a:xfrm>
          <a:prstGeom prst="triangle">
            <a:avLst/>
          </a:prstGeom>
          <a:solidFill>
            <a:schemeClr val="accent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643266" y="5185228"/>
            <a:ext cx="1212924" cy="113383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4977882" y="5171781"/>
            <a:ext cx="1212924" cy="113383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8733156" y="3478348"/>
            <a:ext cx="2157965" cy="2873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7"/>
          <p:cNvSpPr>
            <a:spLocks noChangeArrowheads="1"/>
          </p:cNvSpPr>
          <p:nvPr/>
        </p:nvSpPr>
        <p:spPr bwMode="auto">
          <a:xfrm>
            <a:off x="-28072" y="592544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4462" y="1654094"/>
            <a:ext cx="100721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1.</a:t>
            </a:r>
            <a:r>
              <a:rPr lang="zh-CN" altLang="zh-CN" sz="2400" dirty="0"/>
              <a:t>长方形、正方形和平行四边形都有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      </a:t>
            </a:r>
            <a:r>
              <a:rPr lang="zh-CN" altLang="zh-CN" sz="2400" dirty="0"/>
              <a:t>）条边，（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     </a:t>
            </a:r>
            <a:r>
              <a:rPr lang="zh-CN" altLang="zh-CN" sz="2400" dirty="0" smtClean="0"/>
              <a:t>）</a:t>
            </a:r>
            <a:r>
              <a:rPr lang="zh-CN" altLang="zh-CN" sz="2400" dirty="0"/>
              <a:t>个角，它们</a:t>
            </a:r>
            <a:r>
              <a:rPr lang="zh-CN" altLang="zh-CN" sz="2400" dirty="0" smtClean="0"/>
              <a:t>都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</a:t>
            </a:r>
            <a:r>
              <a:rPr lang="zh-CN" altLang="zh-CN" sz="2400" dirty="0" smtClean="0"/>
              <a:t>是</a:t>
            </a:r>
            <a:r>
              <a:rPr lang="zh-CN" altLang="zh-CN" sz="2400" dirty="0"/>
              <a:t>特殊的</a:t>
            </a:r>
            <a:r>
              <a:rPr lang="zh-CN" altLang="zh-CN" sz="2400" dirty="0" smtClean="0"/>
              <a:t>（</a:t>
            </a:r>
            <a:r>
              <a:rPr lang="en-US" altLang="zh-CN" sz="2400" dirty="0" smtClean="0"/>
              <a:t>          </a:t>
            </a:r>
            <a:r>
              <a:rPr lang="zh-CN" altLang="zh-CN" sz="2400" dirty="0"/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2.</a:t>
            </a:r>
            <a:r>
              <a:rPr lang="zh-CN" altLang="zh-CN" sz="2400" dirty="0"/>
              <a:t>把平行四边形涂上红色。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51706" y="1801907"/>
            <a:ext cx="107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EB20E"/>
                </a:solidFill>
              </a:rPr>
              <a:t>4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13587" y="1801906"/>
            <a:ext cx="107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EB20E"/>
                </a:solidFill>
              </a:rPr>
              <a:t>4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0988" y="2317360"/>
            <a:ext cx="1269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四边形</a:t>
            </a:r>
            <a:endParaRPr lang="zh-CN" altLang="en-US" sz="2400" dirty="0">
              <a:solidFill>
                <a:srgbClr val="0EB20E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直角三角形 10"/>
          <p:cNvSpPr/>
          <p:nvPr/>
        </p:nvSpPr>
        <p:spPr>
          <a:xfrm rot="1766525">
            <a:off x="1354421" y="4241464"/>
            <a:ext cx="1323145" cy="1229802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/>
        </p:nvSpPr>
        <p:spPr>
          <a:xfrm>
            <a:off x="2899852" y="4359568"/>
            <a:ext cx="1892013" cy="1359309"/>
          </a:xfrm>
          <a:prstGeom prst="parallelogram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 flipH="1">
            <a:off x="7557025" y="4549953"/>
            <a:ext cx="1685587" cy="1166795"/>
          </a:xfrm>
          <a:prstGeom prst="parallelogram">
            <a:avLst>
              <a:gd name="adj" fmla="val 6015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梯形 12"/>
          <p:cNvSpPr/>
          <p:nvPr/>
        </p:nvSpPr>
        <p:spPr>
          <a:xfrm rot="16200000">
            <a:off x="9854411" y="4461964"/>
            <a:ext cx="1573306" cy="896380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正五边形 15"/>
          <p:cNvSpPr/>
          <p:nvPr/>
        </p:nvSpPr>
        <p:spPr>
          <a:xfrm rot="16200000">
            <a:off x="5598710" y="4362133"/>
            <a:ext cx="1198833" cy="1508008"/>
          </a:xfrm>
          <a:prstGeom prst="pentag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平行四边形 20"/>
          <p:cNvSpPr/>
          <p:nvPr/>
        </p:nvSpPr>
        <p:spPr>
          <a:xfrm>
            <a:off x="2894376" y="4356247"/>
            <a:ext cx="1892013" cy="1359309"/>
          </a:xfrm>
          <a:prstGeom prst="parallelogram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平行四边形 21"/>
          <p:cNvSpPr/>
          <p:nvPr/>
        </p:nvSpPr>
        <p:spPr>
          <a:xfrm flipH="1">
            <a:off x="7557025" y="4541331"/>
            <a:ext cx="1685587" cy="1166795"/>
          </a:xfrm>
          <a:prstGeom prst="parallelogram">
            <a:avLst>
              <a:gd name="adj" fmla="val 60156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 rot="16200000">
            <a:off x="2002101" y="4456521"/>
            <a:ext cx="808044" cy="632011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954463" y="1630690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3. </a:t>
            </a:r>
            <a:r>
              <a:rPr lang="zh-CN" altLang="zh-CN" sz="2400" dirty="0"/>
              <a:t>数一数，填一填。</a:t>
            </a:r>
          </a:p>
        </p:txBody>
      </p:sp>
      <p:sp>
        <p:nvSpPr>
          <p:cNvPr id="29" name="五边形 7"/>
          <p:cNvSpPr>
            <a:spLocks noChangeArrowheads="1"/>
          </p:cNvSpPr>
          <p:nvPr/>
        </p:nvSpPr>
        <p:spPr bwMode="auto">
          <a:xfrm>
            <a:off x="-28072" y="592544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6508113" y="2554940"/>
          <a:ext cx="4061272" cy="3183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</a:rPr>
                        <a:t>图形</a:t>
                      </a:r>
                      <a:endParaRPr lang="zh-CN" sz="2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数量</a:t>
                      </a:r>
                      <a:endParaRPr lang="zh-CN" sz="24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三角形</a:t>
                      </a:r>
                      <a:endParaRPr lang="zh-CN" sz="24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圆形</a:t>
                      </a:r>
                      <a:endParaRPr lang="zh-CN" sz="24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100">
                          <a:effectLst/>
                        </a:rPr>
                        <a:t>四边形</a:t>
                      </a:r>
                      <a:endParaRPr lang="zh-CN" sz="240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直角三角形 33"/>
          <p:cNvSpPr/>
          <p:nvPr/>
        </p:nvSpPr>
        <p:spPr>
          <a:xfrm rot="3297567" flipV="1">
            <a:off x="2913165" y="3999250"/>
            <a:ext cx="953908" cy="984135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 rot="20279292">
            <a:off x="4106893" y="4436677"/>
            <a:ext cx="738705" cy="4051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直角三角形 35"/>
          <p:cNvSpPr/>
          <p:nvPr/>
        </p:nvSpPr>
        <p:spPr>
          <a:xfrm rot="20113715" flipV="1">
            <a:off x="4772486" y="4249147"/>
            <a:ext cx="252575" cy="166327"/>
          </a:xfrm>
          <a:prstGeom prst="rtTriangl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379251" y="4650324"/>
            <a:ext cx="240739" cy="27129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2010967" y="4258381"/>
            <a:ext cx="180871" cy="18530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844164" y="3948008"/>
            <a:ext cx="198957" cy="20383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622617" y="3473457"/>
            <a:ext cx="240739" cy="24663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615279" y="2900713"/>
            <a:ext cx="291293" cy="2984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 rot="5400000" flipH="1">
            <a:off x="2995267" y="4104972"/>
            <a:ext cx="808044" cy="1335108"/>
          </a:xfrm>
          <a:prstGeom prst="triangle">
            <a:avLst>
              <a:gd name="adj" fmla="val 732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9318813" y="3549394"/>
            <a:ext cx="59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EB20E"/>
                </a:solidFill>
              </a:rPr>
              <a:t>4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23294" y="4354864"/>
            <a:ext cx="59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EB20E"/>
                </a:solidFill>
              </a:rPr>
              <a:t>5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318813" y="5155630"/>
            <a:ext cx="591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EB20E"/>
                </a:solidFill>
              </a:rPr>
              <a:t>4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73780" y="1684477"/>
            <a:ext cx="103007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4</a:t>
            </a:r>
            <a:r>
              <a:rPr lang="en-US" altLang="zh-CN" sz="2400" dirty="0" smtClean="0"/>
              <a:t>. </a:t>
            </a:r>
            <a:r>
              <a:rPr lang="zh-CN" altLang="zh-CN" sz="2400" dirty="0" smtClean="0"/>
              <a:t>在</a:t>
            </a:r>
            <a:r>
              <a:rPr lang="zh-CN" altLang="zh-CN" sz="2400" dirty="0"/>
              <a:t>下面的平行四边形上画一条线，将它分成两个平行四边形，有几种画法？</a:t>
            </a:r>
          </a:p>
        </p:txBody>
      </p:sp>
      <p:sp>
        <p:nvSpPr>
          <p:cNvPr id="9" name="五边形 7"/>
          <p:cNvSpPr>
            <a:spLocks noChangeArrowheads="1"/>
          </p:cNvSpPr>
          <p:nvPr/>
        </p:nvSpPr>
        <p:spPr bwMode="auto">
          <a:xfrm>
            <a:off x="-28072" y="592544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平行四边形 9"/>
          <p:cNvSpPr/>
          <p:nvPr/>
        </p:nvSpPr>
        <p:spPr>
          <a:xfrm>
            <a:off x="1331695" y="2936395"/>
            <a:ext cx="2727227" cy="2084309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/>
        </p:nvSpPr>
        <p:spPr>
          <a:xfrm>
            <a:off x="6325036" y="2936394"/>
            <a:ext cx="2727227" cy="2084309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>
            <a:stCxn id="10" idx="1"/>
            <a:endCxn id="10" idx="3"/>
          </p:cNvCxnSpPr>
          <p:nvPr/>
        </p:nvCxnSpPr>
        <p:spPr>
          <a:xfrm flipH="1">
            <a:off x="2434770" y="2936395"/>
            <a:ext cx="521077" cy="2084309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11" idx="5"/>
            <a:endCxn id="11" idx="2"/>
          </p:cNvCxnSpPr>
          <p:nvPr/>
        </p:nvCxnSpPr>
        <p:spPr>
          <a:xfrm>
            <a:off x="6585575" y="3978547"/>
            <a:ext cx="2206149" cy="0"/>
          </a:xfrm>
          <a:prstGeom prst="line">
            <a:avLst/>
          </a:prstGeom>
          <a:ln w="28575">
            <a:solidFill>
              <a:srgbClr val="0EB2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92071" y="5643938"/>
            <a:ext cx="170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种画法。</a:t>
            </a:r>
            <a:endParaRPr lang="zh-CN" altLang="en-US" sz="2400" dirty="0">
              <a:solidFill>
                <a:srgbClr val="0EB20E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9497" y1="17697" x2="79497" y2="17697"/>
                        <a14:foregroundMark x1="74275" y1="10955" x2="74275" y2="10955"/>
                        <a14:foregroundMark x1="82205" y1="14326" x2="82205" y2="14326"/>
                        <a14:foregroundMark x1="73694" y1="7303" x2="73694" y2="730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336280" y="4919994"/>
            <a:ext cx="2102685" cy="144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603248"/>
            <a:ext cx="276029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</a:p>
        </p:txBody>
      </p:sp>
      <p:sp>
        <p:nvSpPr>
          <p:cNvPr id="4" name="矩形 3"/>
          <p:cNvSpPr/>
          <p:nvPr/>
        </p:nvSpPr>
        <p:spPr>
          <a:xfrm>
            <a:off x="797021" y="1471434"/>
            <a:ext cx="9774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 </a:t>
            </a:r>
            <a:r>
              <a:rPr lang="en-US" altLang="zh-CN" sz="2400" dirty="0" smtClean="0"/>
              <a:t>1.</a:t>
            </a:r>
            <a:r>
              <a:rPr lang="en-US" altLang="zh-CN" sz="2400" dirty="0"/>
              <a:t> </a:t>
            </a:r>
            <a:r>
              <a:rPr lang="zh-CN" altLang="zh-CN" sz="2400" dirty="0" smtClean="0"/>
              <a:t>下面</a:t>
            </a:r>
            <a:r>
              <a:rPr lang="zh-CN" altLang="zh-CN" sz="2400" dirty="0"/>
              <a:t>的三角形中，哪两个三角形能拼成一个平行四边形</a:t>
            </a:r>
            <a:r>
              <a:rPr lang="zh-CN" altLang="zh-CN" sz="2400" dirty="0" smtClean="0"/>
              <a:t>。</a:t>
            </a:r>
            <a:endParaRPr lang="zh-CN" altLang="zh-CN" sz="2400" dirty="0"/>
          </a:p>
        </p:txBody>
      </p:sp>
      <p:sp>
        <p:nvSpPr>
          <p:cNvPr id="2" name="等腰三角形 1"/>
          <p:cNvSpPr/>
          <p:nvPr/>
        </p:nvSpPr>
        <p:spPr>
          <a:xfrm rot="14700081" flipH="1">
            <a:off x="1309247" y="2510766"/>
            <a:ext cx="930114" cy="976257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20588" y="5158969"/>
            <a:ext cx="76334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    </a:t>
            </a:r>
            <a:r>
              <a:rPr lang="zh-CN" altLang="zh-CN" sz="2400" dirty="0"/>
              <a:t>）号和（</a:t>
            </a:r>
            <a:r>
              <a:rPr lang="en-US" altLang="zh-CN" sz="2400" dirty="0"/>
              <a:t>    </a:t>
            </a:r>
            <a:r>
              <a:rPr lang="zh-CN" altLang="zh-CN" sz="2400" dirty="0"/>
              <a:t>）号可以拼成一个平行四边形；</a:t>
            </a:r>
          </a:p>
          <a:p>
            <a:pPr>
              <a:lnSpc>
                <a:spcPct val="20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    </a:t>
            </a:r>
            <a:r>
              <a:rPr lang="zh-CN" altLang="zh-CN" sz="2400" dirty="0"/>
              <a:t>）号和（</a:t>
            </a:r>
            <a:r>
              <a:rPr lang="en-US" altLang="zh-CN" sz="2400" dirty="0"/>
              <a:t>    </a:t>
            </a:r>
            <a:r>
              <a:rPr lang="zh-CN" altLang="zh-CN" sz="2400" dirty="0"/>
              <a:t>）号可以拼成一个平行四边形。</a:t>
            </a:r>
          </a:p>
        </p:txBody>
      </p:sp>
      <p:sp>
        <p:nvSpPr>
          <p:cNvPr id="6" name="矩形 5"/>
          <p:cNvSpPr/>
          <p:nvPr/>
        </p:nvSpPr>
        <p:spPr>
          <a:xfrm>
            <a:off x="1477821" y="5284022"/>
            <a:ext cx="2353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0EB20E"/>
                </a:solidFill>
              </a:rPr>
              <a:t>①</a:t>
            </a:r>
            <a:r>
              <a:rPr lang="en-US" altLang="zh-CN" sz="2400" dirty="0" smtClean="0">
                <a:solidFill>
                  <a:srgbClr val="0EB20E"/>
                </a:solidFill>
              </a:rPr>
              <a:t>              </a:t>
            </a:r>
            <a:r>
              <a:rPr lang="zh-CN" altLang="zh-CN" sz="2400" dirty="0" smtClean="0">
                <a:solidFill>
                  <a:srgbClr val="0EB20E"/>
                </a:solidFill>
              </a:rPr>
              <a:t>⑤</a:t>
            </a:r>
            <a:r>
              <a:rPr lang="en-US" altLang="zh-CN" sz="2400" dirty="0" smtClean="0">
                <a:solidFill>
                  <a:srgbClr val="0EB20E"/>
                </a:solidFill>
              </a:rPr>
              <a:t>  </a:t>
            </a:r>
            <a:r>
              <a:rPr lang="zh-CN" altLang="zh-CN" sz="2400" dirty="0" smtClean="0">
                <a:solidFill>
                  <a:srgbClr val="0EB20E"/>
                </a:solidFill>
              </a:rPr>
              <a:t> 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rot="14700081" flipH="1">
            <a:off x="4030942" y="4076234"/>
            <a:ext cx="930114" cy="976257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6755561">
            <a:off x="4373278" y="2381669"/>
            <a:ext cx="930708" cy="1262652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6755561">
            <a:off x="1622398" y="3968999"/>
            <a:ext cx="930708" cy="1262652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>
            <a:off x="7247964" y="2265893"/>
            <a:ext cx="1640541" cy="922661"/>
          </a:xfrm>
          <a:prstGeom prst="rt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直角三角形 13"/>
          <p:cNvSpPr/>
          <p:nvPr/>
        </p:nvSpPr>
        <p:spPr>
          <a:xfrm rot="16200000">
            <a:off x="7024130" y="3796448"/>
            <a:ext cx="1209673" cy="762531"/>
          </a:xfrm>
          <a:prstGeom prst="rtTriangl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9054887" y="3971735"/>
            <a:ext cx="1783443" cy="237446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22830" y="2633094"/>
            <a:ext cx="7803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①                          ②                                ③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8205" y="4280546"/>
            <a:ext cx="701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④                             ⑤                              ⑥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1380287" y="5950962"/>
            <a:ext cx="2262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EB20E"/>
                </a:solidFill>
              </a:rPr>
              <a:t> </a:t>
            </a:r>
            <a:r>
              <a:rPr lang="zh-CN" altLang="zh-CN" sz="2400" dirty="0" smtClean="0">
                <a:solidFill>
                  <a:srgbClr val="0EB20E"/>
                </a:solidFill>
              </a:rPr>
              <a:t>②</a:t>
            </a:r>
            <a:r>
              <a:rPr lang="en-US" altLang="zh-CN" sz="2400" dirty="0" smtClean="0">
                <a:solidFill>
                  <a:srgbClr val="0EB20E"/>
                </a:solidFill>
              </a:rPr>
              <a:t>              </a:t>
            </a:r>
            <a:r>
              <a:rPr lang="zh-CN" altLang="zh-CN" sz="2400" dirty="0" smtClean="0">
                <a:solidFill>
                  <a:srgbClr val="0EB20E"/>
                </a:solidFill>
              </a:rPr>
              <a:t>④ 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1" y="588734"/>
            <a:ext cx="284488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发散思维</a:t>
            </a:r>
          </a:p>
        </p:txBody>
      </p:sp>
      <p:sp>
        <p:nvSpPr>
          <p:cNvPr id="4" name="矩形 3"/>
          <p:cNvSpPr/>
          <p:nvPr/>
        </p:nvSpPr>
        <p:spPr>
          <a:xfrm>
            <a:off x="1104900" y="1534638"/>
            <a:ext cx="965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/>
              <a:t>【例】</a:t>
            </a:r>
            <a:r>
              <a:rPr lang="zh-CN" altLang="zh-CN" sz="2400" dirty="0"/>
              <a:t>你能将左边的三角形纸片折成右边的六边形吗？动手折一折，并在三角形纸片中画出折痕。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1597627" y="3521048"/>
            <a:ext cx="2892564" cy="2277932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>
            <a:off x="4591399" y="4389104"/>
            <a:ext cx="1737712" cy="1411802"/>
          </a:xfrm>
          <a:prstGeom prst="hexag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7518814" y="3516021"/>
            <a:ext cx="2892564" cy="2277932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8485705" y="4289610"/>
            <a:ext cx="931883" cy="0"/>
          </a:xfrm>
          <a:prstGeom prst="line">
            <a:avLst/>
          </a:prstGeom>
          <a:ln w="28575">
            <a:solidFill>
              <a:srgbClr val="0EB20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7640000">
            <a:off x="9300199" y="5385839"/>
            <a:ext cx="847165" cy="0"/>
          </a:xfrm>
          <a:prstGeom prst="line">
            <a:avLst/>
          </a:prstGeom>
          <a:ln w="28575">
            <a:solidFill>
              <a:srgbClr val="0EB20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14220000">
            <a:off x="7817978" y="5402848"/>
            <a:ext cx="931882" cy="0"/>
          </a:xfrm>
          <a:prstGeom prst="line">
            <a:avLst/>
          </a:prstGeom>
          <a:ln w="28575">
            <a:solidFill>
              <a:srgbClr val="0EB20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箭头 20"/>
          <p:cNvSpPr/>
          <p:nvPr/>
        </p:nvSpPr>
        <p:spPr>
          <a:xfrm>
            <a:off x="6713181" y="4289609"/>
            <a:ext cx="303089" cy="365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7"/>
          <p:cNvSpPr>
            <a:spLocks noChangeArrowheads="1"/>
          </p:cNvSpPr>
          <p:nvPr/>
        </p:nvSpPr>
        <p:spPr bwMode="auto">
          <a:xfrm>
            <a:off x="-35294" y="581416"/>
            <a:ext cx="288009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0" y="574808"/>
            <a:ext cx="27722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24" name="矩形 23"/>
          <p:cNvSpPr/>
          <p:nvPr/>
        </p:nvSpPr>
        <p:spPr>
          <a:xfrm>
            <a:off x="784226" y="1647892"/>
            <a:ext cx="6595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1.</a:t>
            </a:r>
            <a:r>
              <a:rPr lang="zh-CN" altLang="zh-CN" sz="2400" dirty="0" smtClean="0"/>
              <a:t>观察</a:t>
            </a:r>
            <a:r>
              <a:rPr lang="zh-CN" altLang="zh-CN" sz="2400" dirty="0"/>
              <a:t>这些图形，你准备把这些图形怎样分类？</a:t>
            </a:r>
            <a:endParaRPr lang="zh-CN" altLang="en-US" sz="2400" dirty="0"/>
          </a:p>
        </p:txBody>
      </p:sp>
      <p:sp>
        <p:nvSpPr>
          <p:cNvPr id="32" name="圆角矩形 31"/>
          <p:cNvSpPr/>
          <p:nvPr/>
        </p:nvSpPr>
        <p:spPr>
          <a:xfrm>
            <a:off x="1143000" y="2509596"/>
            <a:ext cx="4787153" cy="378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482897" y="3136064"/>
            <a:ext cx="2409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/>
              <a:t>三角形</a:t>
            </a:r>
            <a:endParaRPr lang="zh-CN" alt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9417983" y="3147571"/>
            <a:ext cx="132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四边</a:t>
            </a:r>
            <a:r>
              <a:rPr lang="zh-CN" altLang="zh-CN" sz="2400" dirty="0" smtClean="0"/>
              <a:t>形</a:t>
            </a:r>
            <a:endParaRPr lang="zh-CN" alt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453343" y="4833903"/>
            <a:ext cx="1361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五边形</a:t>
            </a:r>
            <a:endParaRPr lang="zh-CN" altLang="en-US" sz="2400" dirty="0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7170558" y="4405647"/>
            <a:ext cx="1817019" cy="932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8987869" y="4427697"/>
            <a:ext cx="1928153" cy="787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8976660" y="2451198"/>
            <a:ext cx="1" cy="1955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527297" y="3804649"/>
            <a:ext cx="4289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①                 ②                 ③</a:t>
            </a:r>
            <a:endParaRPr lang="zh-CN" alt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1527297" y="5481654"/>
            <a:ext cx="4289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④                  ⑤                ⑥</a:t>
            </a:r>
            <a:endParaRPr lang="zh-CN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592916" y="3967516"/>
            <a:ext cx="118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EB20E"/>
                </a:solidFill>
              </a:rPr>
              <a:t>①⑥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525598" y="3965341"/>
            <a:ext cx="1323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EB20E"/>
                </a:solidFill>
              </a:rPr>
              <a:t>②④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528185" y="5594537"/>
            <a:ext cx="982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EB20E"/>
                </a:solidFill>
              </a:rPr>
              <a:t> </a:t>
            </a:r>
            <a:r>
              <a:rPr lang="zh-CN" altLang="en-US" sz="2400" dirty="0" smtClean="0">
                <a:solidFill>
                  <a:srgbClr val="0EB20E"/>
                </a:solidFill>
              </a:rPr>
              <a:t>③⑤ </a:t>
            </a:r>
            <a:endParaRPr lang="zh-CN" altLang="en-US" sz="2400" dirty="0">
              <a:solidFill>
                <a:srgbClr val="0EB20E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880615" y="2427968"/>
            <a:ext cx="4217487" cy="39118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1441209" y="2783291"/>
            <a:ext cx="794475" cy="851851"/>
          </a:xfrm>
          <a:prstGeom prst="triangl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梯形 48"/>
          <p:cNvSpPr/>
          <p:nvPr/>
        </p:nvSpPr>
        <p:spPr>
          <a:xfrm>
            <a:off x="2937214" y="2860528"/>
            <a:ext cx="760951" cy="771584"/>
          </a:xfrm>
          <a:prstGeom prst="trapezoid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正五边形 49"/>
          <p:cNvSpPr/>
          <p:nvPr/>
        </p:nvSpPr>
        <p:spPr>
          <a:xfrm>
            <a:off x="4406901" y="2822428"/>
            <a:ext cx="901700" cy="827588"/>
          </a:xfrm>
          <a:prstGeom prst="pentagon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>
            <a:off x="4517798" y="4529114"/>
            <a:ext cx="854303" cy="830515"/>
          </a:xfrm>
          <a:prstGeom prst="rtTriangl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正五边形 52"/>
          <p:cNvSpPr/>
          <p:nvPr/>
        </p:nvSpPr>
        <p:spPr>
          <a:xfrm flipH="1" flipV="1">
            <a:off x="2795155" y="4745177"/>
            <a:ext cx="1020947" cy="621779"/>
          </a:xfrm>
          <a:prstGeom prst="pentagon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平行四边形 51"/>
          <p:cNvSpPr/>
          <p:nvPr/>
        </p:nvSpPr>
        <p:spPr>
          <a:xfrm>
            <a:off x="1400298" y="4516403"/>
            <a:ext cx="911103" cy="844127"/>
          </a:xfrm>
          <a:prstGeom prst="parallelogram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41" grpId="0"/>
      <p:bldP spid="44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APPLICATION\QQ记录文件\765152878\Image\C2C\W8$MP2ZF%[DVK`8J0Q%(XR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25601" y="1956661"/>
            <a:ext cx="5321300" cy="3756563"/>
          </a:xfrm>
          <a:prstGeom prst="roundRect">
            <a:avLst>
              <a:gd name="adj" fmla="val 7599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866901" y="2103159"/>
            <a:ext cx="4965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zh-CN" altLang="zh-CN" sz="2400" dirty="0"/>
              <a:t>说一说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       </a:t>
            </a:r>
            <a:r>
              <a:rPr lang="zh-CN" altLang="zh-CN" sz="2400" dirty="0" smtClean="0"/>
              <a:t>这</a:t>
            </a:r>
            <a:r>
              <a:rPr lang="zh-CN" altLang="zh-CN" sz="2400" dirty="0"/>
              <a:t>是生活里常见的情境。小朋友能在这些情境中找出四边形，用手沿四条边指一指</a:t>
            </a:r>
            <a:r>
              <a:rPr lang="zh-CN" altLang="zh-CN" sz="2400" dirty="0" smtClean="0"/>
              <a:t>。</a:t>
            </a:r>
            <a:r>
              <a:rPr lang="zh-CN" altLang="zh-CN" sz="2400" dirty="0"/>
              <a:t>小朋友在生活里看到过这样的四边形吗</a:t>
            </a:r>
            <a:r>
              <a:rPr lang="zh-CN" altLang="zh-CN" sz="2400" dirty="0" smtClean="0"/>
              <a:t>？</a:t>
            </a:r>
            <a:r>
              <a:rPr lang="en-US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电动</a:t>
            </a:r>
            <a:r>
              <a:rPr lang="zh-CN" altLang="zh-CN" sz="2400" dirty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门，地面瓷砖</a:t>
            </a:r>
            <a:r>
              <a:rPr lang="zh-CN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图案</a:t>
            </a:r>
            <a:r>
              <a:rPr lang="en-US" altLang="zh-CN" sz="2400" dirty="0" smtClean="0">
                <a:solidFill>
                  <a:srgbClr val="0EB20E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zh-CN" sz="2400" dirty="0">
              <a:solidFill>
                <a:srgbClr val="0EB20E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-12700" y="574808"/>
            <a:ext cx="27722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85737" y="2079538"/>
            <a:ext cx="2185916" cy="1145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54264" y="3585656"/>
            <a:ext cx="2139725" cy="21039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五边形 7"/>
          <p:cNvSpPr>
            <a:spLocks noChangeArrowheads="1"/>
          </p:cNvSpPr>
          <p:nvPr/>
        </p:nvSpPr>
        <p:spPr bwMode="auto">
          <a:xfrm>
            <a:off x="-35294" y="581416"/>
            <a:ext cx="286558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53" name="Picture 3" descr="F:\APPLICATION\QQ记录文件\765152878\Image\C2C\W8$MP2ZF%[DVK`8J0Q%(XR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95848" y="2375759"/>
            <a:ext cx="3986903" cy="3148741"/>
          </a:xfrm>
          <a:prstGeom prst="roundRect">
            <a:avLst>
              <a:gd name="adj" fmla="val 7599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4" name="矩形 53"/>
          <p:cNvSpPr/>
          <p:nvPr/>
        </p:nvSpPr>
        <p:spPr>
          <a:xfrm>
            <a:off x="1537149" y="2522258"/>
            <a:ext cx="365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）拼</a:t>
            </a:r>
            <a:r>
              <a:rPr lang="zh-CN" altLang="zh-CN" sz="2400" dirty="0" smtClean="0"/>
              <a:t>一</a:t>
            </a:r>
            <a:r>
              <a:rPr lang="zh-CN" altLang="en-US" sz="2400" dirty="0"/>
              <a:t>拼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       </a:t>
            </a:r>
            <a:r>
              <a:rPr lang="zh-CN" altLang="zh-CN" sz="2400" dirty="0" smtClean="0"/>
              <a:t>你</a:t>
            </a:r>
            <a:r>
              <a:rPr lang="zh-CN" altLang="zh-CN" sz="2400" dirty="0"/>
              <a:t>能用两块完全一样的三角尺，拼出这样的四边形吗？拼一拼，拼成功的小朋友举手告诉</a:t>
            </a:r>
            <a:r>
              <a:rPr lang="zh-CN" altLang="zh-CN" sz="2400" dirty="0" smtClean="0"/>
              <a:t>老师。</a:t>
            </a:r>
          </a:p>
        </p:txBody>
      </p:sp>
      <p:sp>
        <p:nvSpPr>
          <p:cNvPr id="4" name="直角三角形 3"/>
          <p:cNvSpPr/>
          <p:nvPr/>
        </p:nvSpPr>
        <p:spPr>
          <a:xfrm flipH="1">
            <a:off x="6167054" y="2401842"/>
            <a:ext cx="1430495" cy="10017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直角三角形 63"/>
          <p:cNvSpPr/>
          <p:nvPr/>
        </p:nvSpPr>
        <p:spPr>
          <a:xfrm rot="10800000" flipH="1">
            <a:off x="7610249" y="2401842"/>
            <a:ext cx="1430495" cy="1001714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直角三角形 64"/>
          <p:cNvSpPr/>
          <p:nvPr/>
        </p:nvSpPr>
        <p:spPr>
          <a:xfrm rot="13525240" flipH="1">
            <a:off x="6369805" y="4979943"/>
            <a:ext cx="983497" cy="10017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直角三角形 65"/>
          <p:cNvSpPr/>
          <p:nvPr/>
        </p:nvSpPr>
        <p:spPr>
          <a:xfrm rot="8160000" flipH="1" flipV="1">
            <a:off x="7087890" y="4281624"/>
            <a:ext cx="983497" cy="1001714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直角三角形 66"/>
          <p:cNvSpPr/>
          <p:nvPr/>
        </p:nvSpPr>
        <p:spPr>
          <a:xfrm rot="16200000" flipH="1">
            <a:off x="8836330" y="4265431"/>
            <a:ext cx="1430495" cy="10017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直角三角形 67"/>
          <p:cNvSpPr/>
          <p:nvPr/>
        </p:nvSpPr>
        <p:spPr>
          <a:xfrm rot="16200000" flipV="1">
            <a:off x="9837298" y="4259659"/>
            <a:ext cx="1430495" cy="1001715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F:\APPLICATION\QQ记录文件\765152878\Image\C2C\W8$MP2ZF%[DVK`8J0Q%(XRD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24508" y="2044212"/>
            <a:ext cx="5176293" cy="3899388"/>
          </a:xfrm>
          <a:prstGeom prst="roundRect">
            <a:avLst>
              <a:gd name="adj" fmla="val 7547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五边形 6"/>
          <p:cNvSpPr>
            <a:spLocks noChangeArrowheads="1"/>
          </p:cNvSpPr>
          <p:nvPr/>
        </p:nvSpPr>
        <p:spPr bwMode="auto">
          <a:xfrm>
            <a:off x="-21221" y="595930"/>
            <a:ext cx="281820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矩形 3"/>
          <p:cNvSpPr/>
          <p:nvPr/>
        </p:nvSpPr>
        <p:spPr>
          <a:xfrm>
            <a:off x="1647190" y="2240966"/>
            <a:ext cx="44869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/>
              <a:t>（</a:t>
            </a:r>
            <a:r>
              <a:rPr lang="en-US" altLang="zh-CN" sz="2400" dirty="0"/>
              <a:t>3</a:t>
            </a:r>
            <a:r>
              <a:rPr lang="zh-CN" altLang="zh-CN" sz="2400" dirty="0" smtClean="0"/>
              <a:t>）</a:t>
            </a:r>
            <a:r>
              <a:rPr lang="zh-CN" altLang="zh-CN" sz="2400" dirty="0"/>
              <a:t>抽象出</a:t>
            </a:r>
            <a:r>
              <a:rPr lang="zh-CN" altLang="zh-CN" sz="2400" dirty="0" smtClean="0"/>
              <a:t>图形。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        </a:t>
            </a:r>
            <a:r>
              <a:rPr lang="zh-CN" altLang="zh-CN" sz="2400" dirty="0" smtClean="0"/>
              <a:t>画</a:t>
            </a:r>
            <a:r>
              <a:rPr lang="zh-CN" altLang="zh-CN" sz="2400" dirty="0"/>
              <a:t>一个平行四边形，上下两条边方向要完全一样（画一组对边），左右两条边方向也完全一样（画另一组对边），这个图形就是——</a:t>
            </a:r>
            <a:r>
              <a:rPr lang="zh-CN" altLang="zh-CN" sz="2400" dirty="0" smtClean="0"/>
              <a:t>平行四边形</a:t>
            </a:r>
            <a:r>
              <a:rPr lang="zh-CN" altLang="en-US" sz="2400" dirty="0"/>
              <a:t>。</a:t>
            </a:r>
            <a:endParaRPr lang="zh-CN" altLang="zh-CN" sz="2400" dirty="0">
              <a:solidFill>
                <a:srgbClr val="0EB20E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平行四边形 1"/>
          <p:cNvSpPr/>
          <p:nvPr/>
        </p:nvSpPr>
        <p:spPr>
          <a:xfrm>
            <a:off x="7518401" y="2729925"/>
            <a:ext cx="3390900" cy="2565400"/>
          </a:xfrm>
          <a:prstGeom prst="parallelogram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9509" y="1380335"/>
            <a:ext cx="5539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/>
              <a:t> </a:t>
            </a:r>
            <a:r>
              <a:rPr lang="zh-CN" altLang="zh-CN" sz="2400" b="1" dirty="0" smtClean="0"/>
              <a:t>知识</a:t>
            </a:r>
            <a:r>
              <a:rPr lang="zh-CN" altLang="zh-CN" sz="2400" b="1" dirty="0"/>
              <a:t>点：</a:t>
            </a:r>
            <a:r>
              <a:rPr lang="zh-CN" altLang="zh-CN" sz="2400" dirty="0"/>
              <a:t>平行四边形的直观认识。</a:t>
            </a:r>
          </a:p>
        </p:txBody>
      </p:sp>
      <p:sp>
        <p:nvSpPr>
          <p:cNvPr id="25" name="五边形 7"/>
          <p:cNvSpPr>
            <a:spLocks noChangeArrowheads="1"/>
          </p:cNvSpPr>
          <p:nvPr/>
        </p:nvSpPr>
        <p:spPr bwMode="auto">
          <a:xfrm>
            <a:off x="0" y="574808"/>
            <a:ext cx="27722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2" name="矩形 1"/>
          <p:cNvSpPr/>
          <p:nvPr/>
        </p:nvSpPr>
        <p:spPr>
          <a:xfrm>
            <a:off x="1347905" y="2189079"/>
            <a:ext cx="8113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dirty="0"/>
              <a:t>【例】将下面的平行四边找出来，并涂上自己喜欢的颜色。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100051" y="3273463"/>
            <a:ext cx="3442447" cy="2883254"/>
          </a:xfrm>
          <a:prstGeom prst="roundRect">
            <a:avLst>
              <a:gd name="adj" fmla="val 13584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198260" y="3314642"/>
            <a:ext cx="33845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小结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平行四边形和长方形一样都是较特殊的四边形，都有四条边和四个角，相对的边平行且长度相等。</a:t>
            </a:r>
            <a:endParaRPr lang="zh-CN" altLang="en-US" sz="24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536699" y="3037083"/>
            <a:ext cx="4521203" cy="3437731"/>
          </a:xfrm>
          <a:prstGeom prst="roundRect">
            <a:avLst>
              <a:gd name="adj" fmla="val 92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920997" y="4185649"/>
            <a:ext cx="4289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①                 ②                 ③</a:t>
            </a:r>
            <a:endParaRPr lang="zh-CN" alt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20997" y="5862654"/>
            <a:ext cx="4289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④                  ⑤                ⑥</a:t>
            </a:r>
            <a:endParaRPr lang="zh-CN" altLang="en-US" sz="2000" dirty="0"/>
          </a:p>
        </p:txBody>
      </p:sp>
      <p:sp>
        <p:nvSpPr>
          <p:cNvPr id="33" name="正五边形 32"/>
          <p:cNvSpPr/>
          <p:nvPr/>
        </p:nvSpPr>
        <p:spPr>
          <a:xfrm>
            <a:off x="4800601" y="3203428"/>
            <a:ext cx="901700" cy="827588"/>
          </a:xfrm>
          <a:prstGeom prst="pent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正五边形 34"/>
          <p:cNvSpPr/>
          <p:nvPr/>
        </p:nvSpPr>
        <p:spPr>
          <a:xfrm flipH="1" flipV="1">
            <a:off x="3188855" y="5075377"/>
            <a:ext cx="1020947" cy="621779"/>
          </a:xfrm>
          <a:prstGeom prst="pentag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/>
        </p:nvSpPr>
        <p:spPr>
          <a:xfrm>
            <a:off x="1793998" y="5003800"/>
            <a:ext cx="911103" cy="737728"/>
          </a:xfrm>
          <a:prstGeom prst="parallelogram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>
            <a:off x="3243776" y="3273463"/>
            <a:ext cx="1061525" cy="748692"/>
          </a:xfrm>
          <a:prstGeom prst="parallelogram">
            <a:avLst>
              <a:gd name="adj" fmla="val 71244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1920998" y="3314644"/>
            <a:ext cx="784103" cy="707513"/>
          </a:xfrm>
          <a:prstGeom prst="trapezoi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/>
        </p:nvSpPr>
        <p:spPr>
          <a:xfrm flipH="1">
            <a:off x="4800601" y="5156202"/>
            <a:ext cx="911103" cy="572339"/>
          </a:xfrm>
          <a:prstGeom prst="parallelogram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平行四边形 39"/>
          <p:cNvSpPr/>
          <p:nvPr/>
        </p:nvSpPr>
        <p:spPr>
          <a:xfrm>
            <a:off x="3243776" y="3273463"/>
            <a:ext cx="1061525" cy="748692"/>
          </a:xfrm>
          <a:prstGeom prst="parallelogram">
            <a:avLst>
              <a:gd name="adj" fmla="val 712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平行四边形 40"/>
          <p:cNvSpPr/>
          <p:nvPr/>
        </p:nvSpPr>
        <p:spPr>
          <a:xfrm>
            <a:off x="1793998" y="5002672"/>
            <a:ext cx="911103" cy="737728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平行四边形 41"/>
          <p:cNvSpPr/>
          <p:nvPr/>
        </p:nvSpPr>
        <p:spPr>
          <a:xfrm flipH="1">
            <a:off x="4800602" y="5155363"/>
            <a:ext cx="911103" cy="572339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-35292" y="595930"/>
            <a:ext cx="252106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zh-CN" sz="3200" dirty="0">
                <a:solidFill>
                  <a:schemeClr val="bg1"/>
                </a:solidFill>
              </a:rPr>
              <a:t>小练习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4217" y="1751710"/>
            <a:ext cx="6287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1.</a:t>
            </a:r>
            <a:r>
              <a:rPr lang="zh-CN" altLang="zh-CN" sz="2400" dirty="0"/>
              <a:t>给下面的平行四边形图上自己喜欢的</a:t>
            </a:r>
            <a:r>
              <a:rPr lang="zh-CN" altLang="zh-CN" sz="2400" dirty="0" smtClean="0"/>
              <a:t>颜色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497" y1="17697" x2="79497" y2="17697"/>
                        <a14:foregroundMark x1="74275" y1="10955" x2="74275" y2="10955"/>
                        <a14:foregroundMark x1="82205" y1="14326" x2="82205" y2="14326"/>
                        <a14:foregroundMark x1="73694" y1="7303" x2="73694" y2="730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470775" y="4706273"/>
            <a:ext cx="2312955" cy="159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平行四边形 2"/>
          <p:cNvSpPr/>
          <p:nvPr/>
        </p:nvSpPr>
        <p:spPr>
          <a:xfrm>
            <a:off x="1225237" y="2666880"/>
            <a:ext cx="2508563" cy="1259006"/>
          </a:xfrm>
          <a:prstGeom prst="parallelogram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4838700" y="2666880"/>
            <a:ext cx="2057400" cy="1259006"/>
          </a:xfrm>
          <a:prstGeom prst="trapezoi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/>
        </p:nvSpPr>
        <p:spPr>
          <a:xfrm flipH="1">
            <a:off x="8128061" y="2666881"/>
            <a:ext cx="2508563" cy="1298575"/>
          </a:xfrm>
          <a:prstGeom prst="parallelogram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梯形 33"/>
          <p:cNvSpPr/>
          <p:nvPr/>
        </p:nvSpPr>
        <p:spPr>
          <a:xfrm>
            <a:off x="1225237" y="4967236"/>
            <a:ext cx="2057400" cy="1259006"/>
          </a:xfrm>
          <a:prstGeom prst="trapezoid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平行四边形 34"/>
          <p:cNvSpPr/>
          <p:nvPr/>
        </p:nvSpPr>
        <p:spPr>
          <a:xfrm>
            <a:off x="4843181" y="4967236"/>
            <a:ext cx="2508563" cy="1259006"/>
          </a:xfrm>
          <a:prstGeom prst="parallelogram">
            <a:avLst>
              <a:gd name="adj" fmla="val 124330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平行四边形 35"/>
          <p:cNvSpPr/>
          <p:nvPr/>
        </p:nvSpPr>
        <p:spPr>
          <a:xfrm>
            <a:off x="1225237" y="2673215"/>
            <a:ext cx="2508563" cy="1259006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 flipH="1">
            <a:off x="8141508" y="2673217"/>
            <a:ext cx="2508563" cy="1298575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/>
        </p:nvSpPr>
        <p:spPr>
          <a:xfrm>
            <a:off x="4856057" y="4967235"/>
            <a:ext cx="2508563" cy="1259006"/>
          </a:xfrm>
          <a:prstGeom prst="parallelogram">
            <a:avLst>
              <a:gd name="adj" fmla="val 12433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五边形 7"/>
          <p:cNvSpPr>
            <a:spLocks noChangeArrowheads="1"/>
          </p:cNvSpPr>
          <p:nvPr/>
        </p:nvSpPr>
        <p:spPr bwMode="auto">
          <a:xfrm>
            <a:off x="-1177" y="579097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17249" y="1617076"/>
            <a:ext cx="6378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1 .</a:t>
            </a:r>
            <a:r>
              <a:rPr lang="zh-CN" altLang="zh-CN" sz="2400" dirty="0"/>
              <a:t>在下面格线纸上画两个不同的平行四边形。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497" y1="17697" x2="79497" y2="17697"/>
                        <a14:foregroundMark x1="74275" y1="10955" x2="74275" y2="10955"/>
                        <a14:foregroundMark x1="82205" y1="14326" x2="82205" y2="14326"/>
                        <a14:foregroundMark x1="73694" y1="7303" x2="73694" y2="730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055845" y="4845152"/>
            <a:ext cx="2544249" cy="175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82374" y="2413991"/>
          <a:ext cx="7071660" cy="418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93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288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8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平行四边形 4"/>
          <p:cNvSpPr/>
          <p:nvPr/>
        </p:nvSpPr>
        <p:spPr>
          <a:xfrm>
            <a:off x="2286001" y="3993776"/>
            <a:ext cx="2339788" cy="1559859"/>
          </a:xfrm>
          <a:prstGeom prst="parallelogram">
            <a:avLst>
              <a:gd name="adj" fmla="val 37069"/>
            </a:avLst>
          </a:prstGeom>
          <a:noFill/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平行四边形 37"/>
          <p:cNvSpPr/>
          <p:nvPr/>
        </p:nvSpPr>
        <p:spPr>
          <a:xfrm flipH="1">
            <a:off x="5836023" y="3469341"/>
            <a:ext cx="2303923" cy="2084293"/>
          </a:xfrm>
          <a:prstGeom prst="parallelogram">
            <a:avLst>
              <a:gd name="adj" fmla="val 27010"/>
            </a:avLst>
          </a:prstGeom>
          <a:noFill/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0" y="588630"/>
            <a:ext cx="2680984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918407" y="1435307"/>
            <a:ext cx="3851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2 .</a:t>
            </a:r>
            <a:r>
              <a:rPr lang="zh-CN" altLang="zh-CN" sz="2400" dirty="0"/>
              <a:t>摆一摆、画一画。</a:t>
            </a:r>
            <a:endParaRPr lang="zh-CN" altLang="en-US" sz="2400" dirty="0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0" y="272534"/>
            <a:ext cx="5501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indent="361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pPr marL="0"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70432" y="2143507"/>
            <a:ext cx="988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）用</a:t>
            </a:r>
            <a:r>
              <a:rPr lang="en-US" altLang="zh-CN" sz="2400" dirty="0"/>
              <a:t>4</a:t>
            </a:r>
            <a:r>
              <a:rPr lang="zh-CN" altLang="zh-CN" sz="2400" dirty="0"/>
              <a:t>根同样长的小棒，先摆一个正方形，再摆一个平行四边形</a:t>
            </a:r>
            <a:r>
              <a:rPr lang="zh-CN" altLang="zh-CN" sz="2400" dirty="0" smtClean="0"/>
              <a:t>，然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</a:t>
            </a:r>
            <a:r>
              <a:rPr lang="zh-CN" altLang="zh-CN" sz="2400" dirty="0" smtClean="0"/>
              <a:t>后</a:t>
            </a:r>
            <a:r>
              <a:rPr lang="zh-CN" altLang="zh-CN" sz="2400" dirty="0"/>
              <a:t>把它画下来</a:t>
            </a:r>
            <a:r>
              <a:rPr lang="zh-CN" altLang="zh-CN" sz="2400" dirty="0" smtClean="0"/>
              <a:t>。</a:t>
            </a:r>
            <a:endParaRPr lang="zh-CN" altLang="zh-CN" sz="2400" dirty="0"/>
          </a:p>
        </p:txBody>
      </p:sp>
      <p:sp>
        <p:nvSpPr>
          <p:cNvPr id="6" name="矩形 5"/>
          <p:cNvSpPr/>
          <p:nvPr/>
        </p:nvSpPr>
        <p:spPr>
          <a:xfrm>
            <a:off x="1869143" y="4128246"/>
            <a:ext cx="2017059" cy="1761565"/>
          </a:xfrm>
          <a:prstGeom prst="rect">
            <a:avLst/>
          </a:prstGeom>
          <a:solidFill>
            <a:schemeClr val="bg1"/>
          </a:solidFill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4573178" y="4733495"/>
            <a:ext cx="575871" cy="551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5583908" y="4167244"/>
            <a:ext cx="2479295" cy="1722569"/>
          </a:xfrm>
          <a:prstGeom prst="parallelogram">
            <a:avLst/>
          </a:prstGeom>
          <a:solidFill>
            <a:schemeClr val="bg1"/>
          </a:solidFill>
          <a:ln w="28575">
            <a:solidFill>
              <a:srgbClr val="0EB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9108675" y="3528792"/>
            <a:ext cx="1783443" cy="23744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宽屏</PresentationFormat>
  <Paragraphs>85</Paragraphs>
  <Slides>17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楷体</vt:lpstr>
      <vt:lpstr>宋体</vt:lpstr>
      <vt:lpstr>微软雅黑</vt:lpstr>
      <vt:lpstr>Arial</vt:lpstr>
      <vt:lpstr>Calibri</vt:lpstr>
      <vt:lpstr>Franklin Gothic Book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2023-01-16T14:40:07Z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47850679F6814AD9A82D4C3DF5E9866B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