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2" r:id="rId5"/>
    <p:sldId id="279" r:id="rId6"/>
    <p:sldId id="280" r:id="rId7"/>
    <p:sldId id="281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92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 autoAdjust="0"/>
  </p:normalViewPr>
  <p:slideViewPr>
    <p:cSldViewPr>
      <p:cViewPr>
        <p:scale>
          <a:sx n="90" d="100"/>
          <a:sy n="90" d="100"/>
        </p:scale>
        <p:origin x="-2244" y="-522"/>
      </p:cViewPr>
      <p:guideLst>
        <p:guide orient="horz" pos="209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1" Type="http://schemas.openxmlformats.org/officeDocument/2006/relationships/image" Target="../media/image5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7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noProof="1"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noProof="1"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29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noProof="1"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FE89432-F00A-4954-B1AC-5C300671F6B9}" type="slidenum">
              <a:rPr altLang="en-US"/>
              <a:t>‹#›</a:t>
            </a:fld>
            <a:endParaRPr lang="zh-CN" alt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4579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fld id="{259C5833-1A15-42AF-8C99-4865A7450006}" type="slidenum">
              <a:rPr altLang="en-US">
                <a:latin typeface="Arial" panose="020B0604020202020204" pitchFamily="34" charset="0"/>
              </a:rPr>
              <a:t>11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fld id="{C776EB63-242B-4D37-BAE7-9F23A78FB824}" type="slidenum">
              <a:rPr altLang="en-US">
                <a:latin typeface="Arial" panose="020B0604020202020204" pitchFamily="34" charset="0"/>
              </a:rPr>
              <a:t>16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43EB6-46B3-4721-AA77-DCD1915E86B1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3A0F6-7ED6-4142-9DBA-9B0D1AF7FFA3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76E60-0208-403B-A278-CA29987DC2A4}" type="slidenum">
              <a:rPr lang="en-US" altLang="zh-CN"/>
              <a:t>‹#›</a:t>
            </a:fld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89FC8-5C19-43C8-AACC-E8695FE784FE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0C2BB-A852-4DB3-A72E-B9B6D6F16D0F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ACA91-AF06-4436-837B-0C287EBCFDE4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43564-411D-48A7-8BED-4BBBCB96D417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CC4C6-EC06-4A52-A749-21A620824CCF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E2EBE-2C84-4557-9686-FA24B4CC9BB5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B38FE-7A15-4B7F-BCA0-A80053213AEF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D938A-C152-4487-A826-CBF8F5A71132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/>
          <a:lstStyle>
            <a:lvl1pPr algn="ctr" eaLnBrk="1" hangingPunct="1">
              <a:defRPr sz="1100">
                <a:solidFill>
                  <a:srgbClr val="636363"/>
                </a:solidFill>
              </a:defRPr>
            </a:lvl1pPr>
          </a:lstStyle>
          <a:p>
            <a:fld id="{D26629CF-5A72-41DF-9F0D-DC93613E8CB1}" type="slidenum">
              <a:rPr lang="en-US" altLang="zh-CN"/>
              <a:t>‹#›</a:t>
            </a:fld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3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4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7.wmf"/><Relationship Id="rId9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34" Type="http://schemas.openxmlformats.org/officeDocument/2006/relationships/image" Target="../media/image21.wmf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3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6.wmf"/><Relationship Id="rId32" Type="http://schemas.openxmlformats.org/officeDocument/2006/relationships/image" Target="../media/image20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31" Type="http://schemas.openxmlformats.org/officeDocument/2006/relationships/oleObject" Target="../embeddings/oleObject18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6.bin"/><Relationship Id="rId30" Type="http://schemas.openxmlformats.org/officeDocument/2006/relationships/image" Target="../media/image19.wmf"/><Relationship Id="rId8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MH_Text_1"/>
          <p:cNvSpPr>
            <a:spLocks noChangeArrowheads="1"/>
          </p:cNvSpPr>
          <p:nvPr/>
        </p:nvSpPr>
        <p:spPr bwMode="auto">
          <a:xfrm>
            <a:off x="732672" y="4884737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 eaLnBrk="1" hangingPunct="1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3316" name="MH_SubTitle_1"/>
          <p:cNvSpPr>
            <a:spLocks noChangeArrowheads="1"/>
          </p:cNvSpPr>
          <p:nvPr/>
        </p:nvSpPr>
        <p:spPr bwMode="auto">
          <a:xfrm>
            <a:off x="731085" y="5156200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3317" name="MH_Other_1"/>
          <p:cNvSpPr>
            <a:spLocks noChangeArrowheads="1"/>
          </p:cNvSpPr>
          <p:nvPr/>
        </p:nvSpPr>
        <p:spPr bwMode="auto">
          <a:xfrm>
            <a:off x="2158247" y="5327650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18" name="MH_Text_2"/>
          <p:cNvSpPr>
            <a:spLocks noChangeArrowheads="1"/>
          </p:cNvSpPr>
          <p:nvPr/>
        </p:nvSpPr>
        <p:spPr bwMode="auto">
          <a:xfrm>
            <a:off x="2720222" y="4883150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 eaLnBrk="1" hangingPunct="1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3319" name="MH_SubTitle_2"/>
          <p:cNvSpPr>
            <a:spLocks noChangeArrowheads="1"/>
          </p:cNvSpPr>
          <p:nvPr/>
        </p:nvSpPr>
        <p:spPr bwMode="auto">
          <a:xfrm>
            <a:off x="2720222" y="5156200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3320" name="MH_Other_2"/>
          <p:cNvSpPr>
            <a:spLocks noChangeArrowheads="1"/>
          </p:cNvSpPr>
          <p:nvPr/>
        </p:nvSpPr>
        <p:spPr bwMode="auto">
          <a:xfrm>
            <a:off x="2755147" y="5324475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21" name="MH_Other_3"/>
          <p:cNvSpPr>
            <a:spLocks noChangeArrowheads="1"/>
          </p:cNvSpPr>
          <p:nvPr/>
        </p:nvSpPr>
        <p:spPr bwMode="auto">
          <a:xfrm>
            <a:off x="4188660" y="5327650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22" name="MH_Text_3"/>
          <p:cNvSpPr>
            <a:spLocks noChangeArrowheads="1"/>
          </p:cNvSpPr>
          <p:nvPr/>
        </p:nvSpPr>
        <p:spPr bwMode="auto">
          <a:xfrm>
            <a:off x="4728410" y="4883150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 eaLnBrk="1" hangingPunct="1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3323" name="MH_SubTitle_3"/>
          <p:cNvSpPr>
            <a:spLocks noChangeArrowheads="1"/>
          </p:cNvSpPr>
          <p:nvPr/>
        </p:nvSpPr>
        <p:spPr bwMode="auto">
          <a:xfrm>
            <a:off x="4728410" y="5156200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3324" name="MH_Other_4"/>
          <p:cNvSpPr>
            <a:spLocks noChangeArrowheads="1"/>
          </p:cNvSpPr>
          <p:nvPr/>
        </p:nvSpPr>
        <p:spPr bwMode="auto">
          <a:xfrm>
            <a:off x="4785560" y="5324475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25" name="MH_Other_5"/>
          <p:cNvSpPr>
            <a:spLocks noChangeArrowheads="1"/>
          </p:cNvSpPr>
          <p:nvPr/>
        </p:nvSpPr>
        <p:spPr bwMode="auto">
          <a:xfrm>
            <a:off x="6187322" y="5327650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26" name="MH_Text_4"/>
          <p:cNvSpPr>
            <a:spLocks noChangeArrowheads="1"/>
          </p:cNvSpPr>
          <p:nvPr/>
        </p:nvSpPr>
        <p:spPr bwMode="auto">
          <a:xfrm>
            <a:off x="6736597" y="4883150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 eaLnBrk="1" hangingPunct="1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3327" name="MH_SubTitle_4"/>
          <p:cNvSpPr>
            <a:spLocks noChangeArrowheads="1"/>
          </p:cNvSpPr>
          <p:nvPr/>
        </p:nvSpPr>
        <p:spPr bwMode="auto">
          <a:xfrm>
            <a:off x="6736597" y="5156200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3328" name="MH_Other_6"/>
          <p:cNvSpPr>
            <a:spLocks noChangeArrowheads="1"/>
          </p:cNvSpPr>
          <p:nvPr/>
        </p:nvSpPr>
        <p:spPr bwMode="auto">
          <a:xfrm>
            <a:off x="6785810" y="5324475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3329" name="MH_Other_7"/>
          <p:cNvGrpSpPr/>
          <p:nvPr/>
        </p:nvGrpSpPr>
        <p:grpSpPr bwMode="auto">
          <a:xfrm>
            <a:off x="2094747" y="5280025"/>
            <a:ext cx="890588" cy="266700"/>
            <a:chOff x="0" y="0"/>
            <a:chExt cx="561" cy="169"/>
          </a:xfrm>
        </p:grpSpPr>
        <p:pic>
          <p:nvPicPr>
            <p:cNvPr id="13341" name="MH_Other_7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42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330" name="MH_Other_8"/>
          <p:cNvSpPr>
            <a:spLocks noChangeArrowheads="1"/>
          </p:cNvSpPr>
          <p:nvPr/>
        </p:nvSpPr>
        <p:spPr bwMode="auto">
          <a:xfrm>
            <a:off x="2193172" y="5368925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3331" name="MH_Other_9"/>
          <p:cNvGrpSpPr/>
          <p:nvPr/>
        </p:nvGrpSpPr>
        <p:grpSpPr bwMode="auto">
          <a:xfrm>
            <a:off x="4125160" y="5280025"/>
            <a:ext cx="889000" cy="266700"/>
            <a:chOff x="0" y="0"/>
            <a:chExt cx="560" cy="169"/>
          </a:xfrm>
        </p:grpSpPr>
        <p:pic>
          <p:nvPicPr>
            <p:cNvPr id="13339" name="MH_Other_9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40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332" name="MH_Other_10"/>
          <p:cNvSpPr>
            <a:spLocks noChangeArrowheads="1"/>
          </p:cNvSpPr>
          <p:nvPr/>
        </p:nvSpPr>
        <p:spPr bwMode="auto">
          <a:xfrm>
            <a:off x="4223585" y="5368925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3333" name="MH_Other_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23822" y="5280025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4" name="Text Box 31"/>
          <p:cNvSpPr txBox="1">
            <a:spLocks noChangeArrowheads="1"/>
          </p:cNvSpPr>
          <p:nvPr/>
        </p:nvSpPr>
        <p:spPr bwMode="auto">
          <a:xfrm>
            <a:off x="6234947" y="5381625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35" name="MH_Other_12"/>
          <p:cNvSpPr>
            <a:spLocks noChangeArrowheads="1"/>
          </p:cNvSpPr>
          <p:nvPr/>
        </p:nvSpPr>
        <p:spPr bwMode="auto">
          <a:xfrm>
            <a:off x="6222247" y="5368925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36" name="Text Box 4"/>
          <p:cNvSpPr txBox="1">
            <a:spLocks noChangeArrowheads="1"/>
          </p:cNvSpPr>
          <p:nvPr/>
        </p:nvSpPr>
        <p:spPr bwMode="auto">
          <a:xfrm>
            <a:off x="-10632" y="84063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第二十四章 </a:t>
            </a:r>
            <a:r>
              <a:rPr lang="zh-CN" altLang="en-US" sz="3200" dirty="0" smtClean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lang="zh-CN" altLang="en-US" sz="3200" dirty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一元二次方程</a:t>
            </a:r>
          </a:p>
        </p:txBody>
      </p:sp>
      <p:sp>
        <p:nvSpPr>
          <p:cNvPr id="13337" name="Rectangle 5"/>
          <p:cNvSpPr>
            <a:spLocks noChangeArrowheads="1"/>
          </p:cNvSpPr>
          <p:nvPr/>
        </p:nvSpPr>
        <p:spPr bwMode="auto">
          <a:xfrm>
            <a:off x="-18256" y="2026350"/>
            <a:ext cx="91622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zh-CN" altLang="en-US" sz="4800" dirty="0" smtClean="0">
                <a:solidFill>
                  <a:srgbClr val="CC0066"/>
                </a:solidFill>
                <a:latin typeface="+mj-ea"/>
                <a:ea typeface="+mj-ea"/>
              </a:rPr>
              <a:t>解</a:t>
            </a:r>
            <a:r>
              <a:rPr lang="zh-CN" altLang="en-US" sz="4800" dirty="0">
                <a:solidFill>
                  <a:srgbClr val="CC0066"/>
                </a:solidFill>
                <a:latin typeface="+mj-ea"/>
                <a:ea typeface="+mj-ea"/>
              </a:rPr>
              <a:t>一元二次方程</a:t>
            </a:r>
          </a:p>
        </p:txBody>
      </p:sp>
      <p:sp>
        <p:nvSpPr>
          <p:cNvPr id="13338" name="Rectangle 5"/>
          <p:cNvSpPr>
            <a:spLocks noChangeArrowheads="1"/>
          </p:cNvSpPr>
          <p:nvPr/>
        </p:nvSpPr>
        <p:spPr bwMode="auto">
          <a:xfrm>
            <a:off x="2711450" y="3284984"/>
            <a:ext cx="36115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3600" dirty="0">
                <a:solidFill>
                  <a:srgbClr val="CC0066"/>
                </a:solidFill>
                <a:latin typeface="黑体" panose="02010609060101010101" pitchFamily="49" charset="-122"/>
              </a:rPr>
              <a:t>第</a:t>
            </a:r>
            <a:r>
              <a:rPr lang="en-US" altLang="zh-CN" sz="3600" dirty="0">
                <a:solidFill>
                  <a:srgbClr val="CC0066"/>
                </a:solidFill>
                <a:latin typeface="黑体" panose="02010609060101010101" pitchFamily="49" charset="-122"/>
              </a:rPr>
              <a:t>2</a:t>
            </a:r>
            <a:r>
              <a:rPr lang="zh-CN" altLang="en-US" sz="3600" dirty="0">
                <a:solidFill>
                  <a:srgbClr val="CC0066"/>
                </a:solidFill>
                <a:latin typeface="黑体" panose="02010609060101010101" pitchFamily="49" charset="-122"/>
              </a:rPr>
              <a:t>课时  公式法</a:t>
            </a:r>
          </a:p>
        </p:txBody>
      </p:sp>
      <p:sp>
        <p:nvSpPr>
          <p:cNvPr id="31" name="矩形 30"/>
          <p:cNvSpPr/>
          <p:nvPr/>
        </p:nvSpPr>
        <p:spPr>
          <a:xfrm>
            <a:off x="14731" y="6165304"/>
            <a:ext cx="912926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38"/>
          <p:cNvGrpSpPr/>
          <p:nvPr/>
        </p:nvGrpSpPr>
        <p:grpSpPr bwMode="auto">
          <a:xfrm>
            <a:off x="571500" y="766763"/>
            <a:ext cx="698500" cy="647700"/>
            <a:chOff x="579589" y="5301208"/>
            <a:chExt cx="697627" cy="648072"/>
          </a:xfrm>
        </p:grpSpPr>
        <p:grpSp>
          <p:nvGrpSpPr>
            <p:cNvPr id="22540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22542" name="椭圆 60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/>
              </a:p>
            </p:txBody>
          </p:sp>
          <p:sp>
            <p:nvSpPr>
              <p:cNvPr id="22543" name="椭圆 61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2541" name="TextBox 76"/>
            <p:cNvSpPr txBox="1">
              <a:spLocks noChangeArrowheads="1"/>
            </p:cNvSpPr>
            <p:nvPr/>
          </p:nvSpPr>
          <p:spPr bwMode="auto">
            <a:xfrm>
              <a:off x="579589" y="5364744"/>
              <a:ext cx="697627" cy="400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611188" y="1127125"/>
            <a:ext cx="7886700" cy="1316038"/>
            <a:chOff x="736" y="2679"/>
            <a:chExt cx="12420" cy="2072"/>
          </a:xfrm>
        </p:grpSpPr>
        <p:sp>
          <p:nvSpPr>
            <p:cNvPr id="2" name="文本框 1"/>
            <p:cNvSpPr txBox="1"/>
            <p:nvPr/>
          </p:nvSpPr>
          <p:spPr>
            <a:xfrm>
              <a:off x="736" y="2679"/>
              <a:ext cx="12420" cy="19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（</a:t>
              </a:r>
              <a:r>
                <a:rPr lang="zh-CN" altLang="zh-CN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）用公式法解一元二次方程的关键是在</a:t>
              </a:r>
              <a:r>
                <a:rPr lang="en-US" altLang="zh-CN" sz="2400" i="1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ax</a:t>
              </a:r>
              <a:r>
                <a:rPr lang="en-US" altLang="zh-CN" sz="2400" baseline="300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zh-CN" sz="2400" i="1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bx</a:t>
              </a:r>
              <a:r>
                <a:rPr lang="en-US" altLang="zh-CN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altLang="zh-CN" sz="2400" i="1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=0</a:t>
              </a:r>
              <a:r>
                <a:rPr lang="en-US" altLang="en-US" sz="2400" noProof="1">
                  <a:solidFill>
                    <a:srgbClr val="B994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i="1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≠0</a:t>
              </a:r>
              <a:r>
                <a:rPr lang="zh-CN" altLang="en-US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）和</a:t>
              </a:r>
              <a:r>
                <a:rPr lang="en-US" altLang="zh-CN" sz="2400" i="1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sz="2400" baseline="300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-4</a:t>
              </a:r>
              <a:r>
                <a:rPr lang="en-US" altLang="zh-CN" sz="2400" i="1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ac</a:t>
              </a:r>
              <a:r>
                <a:rPr lang="en-US" altLang="zh-CN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≥0</a:t>
              </a:r>
              <a:r>
                <a:rPr lang="zh-CN" altLang="en-US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的情况下使用求根公式                           </a:t>
              </a:r>
              <a:r>
                <a:rPr lang="zh-CN" altLang="zh-CN" sz="2400" noProof="1">
                  <a:solidFill>
                    <a:srgbClr val="B9945B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22539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694" y="3699"/>
            <a:ext cx="2946" cy="10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5" r:id="rId3" imgW="1245870" imgH="444500" progId="Equation.KSEE3">
                    <p:embed/>
                  </p:oleObj>
                </mc:Choice>
                <mc:Fallback>
                  <p:oleObj r:id="rId3" imgW="1245870" imgH="44450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4" y="3699"/>
                          <a:ext cx="2946" cy="10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532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57675" y="2746375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r:id="rId5" imgW="114935" imgH="216535" progId="Equation.KSEE3">
                  <p:embed/>
                </p:oleObj>
              </mc:Choice>
              <mc:Fallback>
                <p:oleObj r:id="rId5" imgW="114935" imgH="216535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2746375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49300" y="2692400"/>
            <a:ext cx="799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</a:rPr>
              <a:t>）先将原方程化为一般形式，确定</a:t>
            </a:r>
            <a:r>
              <a:rPr lang="en-US" altLang="zh-CN" sz="2400" i="1" dirty="0">
                <a:latin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</a:rPr>
              <a:t>的值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5650" y="3287713"/>
            <a:ext cx="7808913" cy="151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noProof="1">
                <a:latin typeface="Times New Roman" panose="02020603050405020304" pitchFamily="18" charset="0"/>
                <a:cs typeface="+mn-ea"/>
              </a:rPr>
              <a:t>（</a:t>
            </a:r>
            <a:r>
              <a:rPr lang="en-US" altLang="zh-CN" sz="2400" noProof="1">
                <a:latin typeface="Times New Roman" panose="02020603050405020304" pitchFamily="18" charset="0"/>
                <a:cs typeface="+mn-ea"/>
              </a:rPr>
              <a:t>3</a:t>
            </a:r>
            <a:r>
              <a:rPr lang="zh-CN" altLang="en-US" sz="2400" noProof="1">
                <a:latin typeface="Times New Roman" panose="02020603050405020304" pitchFamily="18" charset="0"/>
                <a:cs typeface="+mn-ea"/>
              </a:rPr>
              <a:t>）代入公式计算前，一般先计算</a:t>
            </a:r>
            <a:r>
              <a:rPr lang="en-US" altLang="zh-CN" sz="2400" i="1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b</a:t>
            </a:r>
            <a:r>
              <a:rPr lang="en-US" altLang="zh-CN" sz="2400" baseline="300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2</a:t>
            </a:r>
            <a:r>
              <a:rPr lang="en-US" altLang="zh-CN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-4</a:t>
            </a:r>
            <a:r>
              <a:rPr lang="en-US" altLang="zh-CN" sz="2400" i="1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ac</a:t>
            </a:r>
            <a:r>
              <a:rPr lang="zh-CN" altLang="en-US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的值，若</a:t>
            </a:r>
            <a:r>
              <a:rPr lang="en-US" altLang="zh-CN" sz="2400" i="1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b</a:t>
            </a:r>
            <a:r>
              <a:rPr lang="en-US" altLang="zh-CN" sz="2400" baseline="300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2</a:t>
            </a:r>
            <a:r>
              <a:rPr lang="en-US" altLang="zh-CN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-4</a:t>
            </a:r>
            <a:r>
              <a:rPr lang="en-US" altLang="zh-CN" sz="2400" i="1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ac≥</a:t>
            </a:r>
            <a:r>
              <a:rPr lang="en-US" altLang="zh-CN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0</a:t>
            </a:r>
            <a:r>
              <a:rPr lang="zh-CN" altLang="en-US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，把</a:t>
            </a:r>
            <a:r>
              <a:rPr lang="en-US" altLang="zh-CN" sz="2400" i="1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b</a:t>
            </a:r>
            <a:r>
              <a:rPr lang="en-US" altLang="zh-CN" sz="2400" baseline="300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2</a:t>
            </a:r>
            <a:r>
              <a:rPr lang="en-US" altLang="zh-CN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-4</a:t>
            </a:r>
            <a:r>
              <a:rPr lang="en-US" altLang="zh-CN" sz="2400" i="1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ac</a:t>
            </a:r>
            <a:r>
              <a:rPr lang="zh-CN" altLang="en-US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的值直接代入求根公式求方程的根；若</a:t>
            </a:r>
            <a:r>
              <a:rPr lang="en-US" altLang="zh-CN" sz="2400" i="1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b</a:t>
            </a:r>
            <a:r>
              <a:rPr lang="en-US" altLang="zh-CN" sz="2400" baseline="300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2</a:t>
            </a:r>
            <a:r>
              <a:rPr lang="en-US" altLang="zh-CN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-4</a:t>
            </a:r>
            <a:r>
              <a:rPr lang="en-US" altLang="zh-CN" sz="2400" i="1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ac&lt;</a:t>
            </a:r>
            <a:r>
              <a:rPr lang="en-US" altLang="zh-CN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0</a:t>
            </a:r>
            <a:r>
              <a:rPr lang="zh-CN" altLang="en-US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，直接说明此方程无实数解</a:t>
            </a:r>
            <a:r>
              <a:rPr lang="en-US" altLang="zh-CN" sz="24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  <a:sym typeface="+mn-ea"/>
              </a:rPr>
              <a:t>.</a:t>
            </a:r>
            <a:endParaRPr lang="en-US" altLang="zh-CN" sz="2400" noProof="1">
              <a:solidFill>
                <a:schemeClr val="accent4"/>
              </a:solidFill>
              <a:latin typeface="Times New Roman" panose="02020603050405020304" pitchFamily="18" charset="0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682625" y="4857750"/>
            <a:ext cx="8464550" cy="1260475"/>
            <a:chOff x="624" y="2225"/>
            <a:chExt cx="13328" cy="1986"/>
          </a:xfrm>
        </p:grpSpPr>
        <p:sp>
          <p:nvSpPr>
            <p:cNvPr id="22536" name="文本框 10"/>
            <p:cNvSpPr txBox="1">
              <a:spLocks noChangeArrowheads="1"/>
            </p:cNvSpPr>
            <p:nvPr/>
          </p:nvSpPr>
          <p:spPr bwMode="auto">
            <a:xfrm>
              <a:off x="624" y="2225"/>
              <a:ext cx="13329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en-US" altLang="zh-CN" sz="2400" dirty="0">
                  <a:latin typeface="黑体" panose="02010609060101010101" pitchFamily="49" charset="-122"/>
                </a:rPr>
                <a:t>(4)</a:t>
              </a:r>
              <a:r>
                <a:rPr lang="zh-CN" altLang="en-US" sz="2400" dirty="0">
                  <a:latin typeface="黑体" panose="02010609060101010101" pitchFamily="49" charset="-122"/>
                </a:rPr>
                <a:t>当的值等于</a:t>
              </a:r>
              <a:r>
                <a:rPr lang="en-US" altLang="zh-CN" sz="2400" dirty="0">
                  <a:latin typeface="黑体" panose="02010609060101010101" pitchFamily="49" charset="-122"/>
                </a:rPr>
                <a:t>0</a:t>
              </a:r>
              <a:r>
                <a:rPr lang="zh-CN" altLang="en-US" sz="2400" dirty="0">
                  <a:latin typeface="黑体" panose="02010609060101010101" pitchFamily="49" charset="-122"/>
                </a:rPr>
                <a:t>时，必须把原方程的根写成的                               形式，说明原方程有相等的根而不是一个根</a:t>
              </a:r>
              <a:r>
                <a:rPr lang="en-US" altLang="zh-CN" sz="2400" dirty="0">
                  <a:latin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22537" name="对象 1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489" y="2339"/>
            <a:ext cx="2223" cy="9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7" r:id="rId7" imgW="902335" imgH="393700" progId="Equation.KSEE3">
                    <p:embed/>
                  </p:oleObj>
                </mc:Choice>
                <mc:Fallback>
                  <p:oleObj r:id="rId7" imgW="902335" imgH="393700" progId="Equation.KSEE3">
                    <p:embed/>
                    <p:pic>
                      <p:nvPicPr>
                        <p:cNvPr id="0" name="对象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89" y="2339"/>
                          <a:ext cx="2223" cy="9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圆角矩形 31"/>
          <p:cNvSpPr>
            <a:spLocks noChangeArrowheads="1"/>
          </p:cNvSpPr>
          <p:nvPr/>
        </p:nvSpPr>
        <p:spPr bwMode="auto">
          <a:xfrm>
            <a:off x="215900" y="569913"/>
            <a:ext cx="1736725" cy="4111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  <a:endParaRPr lang="zh-CN" altLang="en-US" sz="2400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898525" y="1052513"/>
            <a:ext cx="558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</a:rPr>
              <a:t>用公式法解下列一元二次方程：</a:t>
            </a:r>
          </a:p>
        </p:txBody>
      </p:sp>
      <p:grpSp>
        <p:nvGrpSpPr>
          <p:cNvPr id="13319" name="Group 37"/>
          <p:cNvGrpSpPr/>
          <p:nvPr/>
        </p:nvGrpSpPr>
        <p:grpSpPr bwMode="auto">
          <a:xfrm>
            <a:off x="1114425" y="2349500"/>
            <a:ext cx="7273925" cy="525463"/>
            <a:chOff x="0" y="0"/>
            <a:chExt cx="4582" cy="331"/>
          </a:xfrm>
        </p:grpSpPr>
        <p:sp>
          <p:nvSpPr>
            <p:cNvPr id="23562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45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解: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（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1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）原方程即为                                             ，</a:t>
              </a:r>
            </a:p>
          </p:txBody>
        </p:sp>
        <p:graphicFrame>
          <p:nvGraphicFramePr>
            <p:cNvPr id="23563" name="对象 13320"/>
            <p:cNvGraphicFramePr>
              <a:graphicFrameLocks noChangeAspect="1"/>
            </p:cNvGraphicFramePr>
            <p:nvPr/>
          </p:nvGraphicFramePr>
          <p:xfrm>
            <a:off x="2178" y="0"/>
            <a:ext cx="1554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4" r:id="rId4" imgW="953135" imgH="203200" progId="Equation.DSMT4">
                    <p:embed/>
                  </p:oleObj>
                </mc:Choice>
                <mc:Fallback>
                  <p:oleObj r:id="rId4" imgW="953135" imgH="203200" progId="Equation.DSMT4">
                    <p:embed/>
                    <p:pic>
                      <p:nvPicPr>
                        <p:cNvPr id="0" name="对象 13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8" y="0"/>
                          <a:ext cx="1554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22" name="对象 13321"/>
          <p:cNvGraphicFramePr>
            <a:graphicFrameLocks noChangeAspect="1"/>
          </p:cNvGraphicFramePr>
          <p:nvPr/>
        </p:nvGraphicFramePr>
        <p:xfrm>
          <a:off x="1979613" y="3646488"/>
          <a:ext cx="547211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r:id="rId6" imgW="2146935" imgH="279400" progId="Equation.DSMT4">
                  <p:embed/>
                </p:oleObj>
              </mc:Choice>
              <mc:Fallback>
                <p:oleObj r:id="rId6" imgW="2146935" imgH="279400" progId="Equation.DSMT4">
                  <p:embed/>
                  <p:pic>
                    <p:nvPicPr>
                      <p:cNvPr id="0" name="对象 13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646488"/>
                        <a:ext cx="547211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对象 13322"/>
          <p:cNvGraphicFramePr>
            <a:graphicFrameLocks noChangeAspect="1"/>
          </p:cNvGraphicFramePr>
          <p:nvPr/>
        </p:nvGraphicFramePr>
        <p:xfrm>
          <a:off x="1547813" y="4533900"/>
          <a:ext cx="63817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r:id="rId8" imgW="2857500" imgH="495300" progId="Equation.DSMT4">
                  <p:embed/>
                </p:oleObj>
              </mc:Choice>
              <mc:Fallback>
                <p:oleObj r:id="rId8" imgW="2857500" imgH="495300" progId="Equation.DSMT4">
                  <p:embed/>
                  <p:pic>
                    <p:nvPicPr>
                      <p:cNvPr id="0" name="对象 13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533900"/>
                        <a:ext cx="638175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对象 13323"/>
          <p:cNvGraphicFramePr>
            <a:graphicFrameLocks noChangeAspect="1"/>
          </p:cNvGraphicFramePr>
          <p:nvPr/>
        </p:nvGraphicFramePr>
        <p:xfrm>
          <a:off x="2122488" y="5518150"/>
          <a:ext cx="39751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r:id="rId10" imgW="1791335" imgH="431800" progId="Equation.DSMT4">
                  <p:embed/>
                </p:oleObj>
              </mc:Choice>
              <mc:Fallback>
                <p:oleObj r:id="rId10" imgW="1791335" imgH="431800" progId="Equation.DSMT4">
                  <p:embed/>
                  <p:pic>
                    <p:nvPicPr>
                      <p:cNvPr id="0" name="对象 13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5518150"/>
                        <a:ext cx="39751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对象 13324"/>
          <p:cNvGraphicFramePr>
            <a:graphicFrameLocks noChangeAspect="1"/>
          </p:cNvGraphicFramePr>
          <p:nvPr/>
        </p:nvGraphicFramePr>
        <p:xfrm>
          <a:off x="2700338" y="3070225"/>
          <a:ext cx="34766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r:id="rId12" imgW="1257935" imgH="203200" progId="Equation.DSMT4">
                  <p:embed/>
                </p:oleObj>
              </mc:Choice>
              <mc:Fallback>
                <p:oleObj r:id="rId12" imgW="1257935" imgH="203200" progId="Equation.DSMT4">
                  <p:embed/>
                  <p:pic>
                    <p:nvPicPr>
                      <p:cNvPr id="0" name="对象 13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070225"/>
                        <a:ext cx="34766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内容占位符 13325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484313"/>
          <a:ext cx="18732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r:id="rId14" imgW="979170" imgH="394335" progId="Equation.DSMT4">
                  <p:embed/>
                </p:oleObj>
              </mc:Choice>
              <mc:Fallback>
                <p:oleObj r:id="rId14" imgW="979170" imgH="394335" progId="Equation.DSMT4">
                  <p:embed/>
                  <p:pic>
                    <p:nvPicPr>
                      <p:cNvPr id="0" name="内容占位符 133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84313"/>
                        <a:ext cx="187325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80"/>
          <p:cNvSpPr>
            <a:spLocks noChangeArrowheads="1"/>
          </p:cNvSpPr>
          <p:nvPr/>
        </p:nvSpPr>
        <p:spPr bwMode="auto">
          <a:xfrm>
            <a:off x="0" y="58738"/>
            <a:ext cx="154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en-US" altLang="zh-CN" sz="2000" b="1">
              <a:solidFill>
                <a:srgbClr val="228B8B"/>
              </a:solidFill>
              <a:ea typeface="方正姚体" panose="02010601030101010101" pitchFamily="2" charset="-122"/>
            </a:endParaRP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828675" y="1843088"/>
            <a:ext cx="831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latin typeface="Times New Roman" panose="02020603050405020304" pitchFamily="18" charset="0"/>
              </a:rPr>
              <a:t>.用公式法解方程                              ，得到（      ） </a:t>
            </a:r>
          </a:p>
        </p:txBody>
      </p:sp>
      <p:graphicFrame>
        <p:nvGraphicFramePr>
          <p:cNvPr id="25604" name="对象 18435"/>
          <p:cNvGraphicFramePr>
            <a:graphicFrameLocks noChangeAspect="1"/>
          </p:cNvGraphicFramePr>
          <p:nvPr/>
        </p:nvGraphicFramePr>
        <p:xfrm>
          <a:off x="3348038" y="1844675"/>
          <a:ext cx="22320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r:id="rId3" imgW="1056005" imgH="203835" progId="Equation.DSMT4">
                  <p:embed/>
                </p:oleObj>
              </mc:Choice>
              <mc:Fallback>
                <p:oleObj r:id="rId3" imgW="1056005" imgH="203835" progId="Equation.DSMT4">
                  <p:embed/>
                  <p:pic>
                    <p:nvPicPr>
                      <p:cNvPr id="0" name="对象 18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844675"/>
                        <a:ext cx="22320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6804025" y="1819275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25606" name="对象 18437"/>
          <p:cNvGraphicFramePr>
            <a:graphicFrameLocks noChangeAspect="1"/>
          </p:cNvGraphicFramePr>
          <p:nvPr/>
        </p:nvGraphicFramePr>
        <p:xfrm>
          <a:off x="1692275" y="2925763"/>
          <a:ext cx="20891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r:id="rId5" imgW="788670" imgH="432435" progId="Equation.DSMT4">
                  <p:embed/>
                </p:oleObj>
              </mc:Choice>
              <mc:Fallback>
                <p:oleObj r:id="rId5" imgW="788670" imgH="432435" progId="Equation.DSMT4">
                  <p:embed/>
                  <p:pic>
                    <p:nvPicPr>
                      <p:cNvPr id="0" name="对象 184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925763"/>
                        <a:ext cx="208915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对象 18438"/>
          <p:cNvGraphicFramePr>
            <a:graphicFrameLocks noChangeAspect="1"/>
          </p:cNvGraphicFramePr>
          <p:nvPr/>
        </p:nvGraphicFramePr>
        <p:xfrm>
          <a:off x="5580063" y="2852738"/>
          <a:ext cx="201612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r:id="rId7" imgW="699135" imgH="432435" progId="Equation.DSMT4">
                  <p:embed/>
                </p:oleObj>
              </mc:Choice>
              <mc:Fallback>
                <p:oleObj r:id="rId7" imgW="699135" imgH="432435" progId="Equation.DSMT4">
                  <p:embed/>
                  <p:pic>
                    <p:nvPicPr>
                      <p:cNvPr id="0" name="对象 184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852738"/>
                        <a:ext cx="2016125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对象 18439"/>
          <p:cNvGraphicFramePr>
            <a:graphicFrameLocks noChangeAspect="1"/>
          </p:cNvGraphicFramePr>
          <p:nvPr/>
        </p:nvGraphicFramePr>
        <p:xfrm>
          <a:off x="1574800" y="4137025"/>
          <a:ext cx="20891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r:id="rId9" imgW="852170" imgH="432435" progId="Equation.DSMT4">
                  <p:embed/>
                </p:oleObj>
              </mc:Choice>
              <mc:Fallback>
                <p:oleObj r:id="rId9" imgW="852170" imgH="432435" progId="Equation.DSMT4">
                  <p:embed/>
                  <p:pic>
                    <p:nvPicPr>
                      <p:cNvPr id="0" name="对象 184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4137025"/>
                        <a:ext cx="20891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对象 18440"/>
          <p:cNvGraphicFramePr>
            <a:graphicFrameLocks noChangeAspect="1"/>
          </p:cNvGraphicFramePr>
          <p:nvPr/>
        </p:nvGraphicFramePr>
        <p:xfrm>
          <a:off x="5607050" y="4137025"/>
          <a:ext cx="20161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r:id="rId11" imgW="763270" imgH="432435" progId="Equation.DSMT4">
                  <p:embed/>
                </p:oleObj>
              </mc:Choice>
              <mc:Fallback>
                <p:oleObj r:id="rId11" imgW="763270" imgH="432435" progId="Equation.DSMT4">
                  <p:embed/>
                  <p:pic>
                    <p:nvPicPr>
                      <p:cNvPr id="0" name="对象 184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50" y="4137025"/>
                        <a:ext cx="201612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Text Box 20"/>
          <p:cNvSpPr txBox="1">
            <a:spLocks noChangeArrowheads="1"/>
          </p:cNvSpPr>
          <p:nvPr/>
        </p:nvSpPr>
        <p:spPr bwMode="auto">
          <a:xfrm>
            <a:off x="1147763" y="3133725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</a:rPr>
              <a:t>.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5611" name="Text Box 21"/>
          <p:cNvSpPr txBox="1">
            <a:spLocks noChangeArrowheads="1"/>
          </p:cNvSpPr>
          <p:nvPr/>
        </p:nvSpPr>
        <p:spPr bwMode="auto">
          <a:xfrm>
            <a:off x="1143000" y="4330700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</a:rPr>
              <a:t>.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5612" name="Text Box 22"/>
          <p:cNvSpPr txBox="1">
            <a:spLocks noChangeArrowheads="1"/>
          </p:cNvSpPr>
          <p:nvPr/>
        </p:nvSpPr>
        <p:spPr bwMode="auto">
          <a:xfrm>
            <a:off x="4886325" y="4279900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D</a:t>
            </a:r>
            <a:r>
              <a:rPr lang="zh-CN" altLang="en-US" sz="2400">
                <a:latin typeface="Times New Roman" panose="02020603050405020304" pitchFamily="18" charset="0"/>
              </a:rPr>
              <a:t>.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5613" name="Text Box 23"/>
          <p:cNvSpPr txBox="1">
            <a:spLocks noChangeArrowheads="1"/>
          </p:cNvSpPr>
          <p:nvPr/>
        </p:nvSpPr>
        <p:spPr bwMode="auto">
          <a:xfrm>
            <a:off x="4859338" y="3068638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</a:rPr>
              <a:t>.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7"/>
          <p:cNvSpPr txBox="1">
            <a:spLocks noChangeArrowheads="1"/>
          </p:cNvSpPr>
          <p:nvPr/>
        </p:nvSpPr>
        <p:spPr bwMode="auto">
          <a:xfrm>
            <a:off x="539750" y="4365625"/>
            <a:ext cx="7777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</a:rPr>
              <a:t>）</a:t>
            </a:r>
            <a:r>
              <a:rPr lang="zh-CN" altLang="en-US" sz="2400">
                <a:latin typeface="Times New Roman" panose="02020603050405020304" pitchFamily="18" charset="0"/>
              </a:rPr>
              <a:t>方程</a:t>
            </a:r>
            <a:r>
              <a:rPr lang="en-US" altLang="zh-CN" sz="2400" b="1"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</a:rPr>
              <a:t>+1=0</a:t>
            </a:r>
            <a:r>
              <a:rPr lang="zh-CN" altLang="en-US" sz="2400">
                <a:latin typeface="Times New Roman" panose="02020603050405020304" pitchFamily="18" charset="0"/>
              </a:rPr>
              <a:t>中</a:t>
            </a:r>
            <a:r>
              <a:rPr lang="zh-CN" altLang="en-US" sz="2400" b="1">
                <a:latin typeface="Times New Roman" panose="02020603050405020304" pitchFamily="18" charset="0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</a:t>
            </a:r>
            <a:r>
              <a:rPr lang="zh-CN" altLang="en-US" sz="2400" b="1">
                <a:latin typeface="Times New Roman" panose="02020603050405020304" pitchFamily="18" charset="0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</a:t>
            </a:r>
            <a:r>
              <a:rPr lang="zh-CN" altLang="en-US" sz="2400" b="1">
                <a:latin typeface="Times New Roman" panose="02020603050405020304" pitchFamily="18" charset="0"/>
              </a:rPr>
              <a:t>，   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  </a:t>
            </a:r>
            <a:r>
              <a:rPr lang="zh-CN" altLang="en-US" sz="2400" b="1">
                <a:latin typeface="Times New Roman" panose="02020603050405020304" pitchFamily="18" charset="0"/>
              </a:rPr>
              <a:t>；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latin typeface="Times New Roman" panose="02020603050405020304" pitchFamily="18" charset="0"/>
              </a:rPr>
              <a:t>ac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       </a:t>
            </a:r>
            <a:r>
              <a:rPr lang="en-US" altLang="zh-CN" sz="24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88950" y="836613"/>
            <a:ext cx="797083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2.</a:t>
            </a:r>
            <a:r>
              <a:rPr lang="zh-CN" altLang="en-US" sz="2400">
                <a:latin typeface="黑体" panose="02010609060101010101" pitchFamily="49" charset="-122"/>
              </a:rPr>
              <a:t>先把下列一元二次方程化成一般形式，再写出一般形式的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zh-CN" altLang="en-US" sz="2400">
                <a:latin typeface="黑体" panose="02010609060101010101" pitchFamily="49" charset="-122"/>
              </a:rPr>
              <a:t>：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87363" y="1989138"/>
            <a:ext cx="7324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</a:rPr>
              <a:t>）</a:t>
            </a:r>
            <a:r>
              <a:rPr lang="zh-CN" altLang="en-US" sz="2400">
                <a:latin typeface="Times New Roman" panose="02020603050405020304" pitchFamily="18" charset="0"/>
              </a:rPr>
              <a:t>方程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</a:rPr>
              <a:t>-6=0</a:t>
            </a:r>
            <a:r>
              <a:rPr lang="zh-CN" altLang="en-US" sz="2400" b="1">
                <a:latin typeface="Times New Roman" panose="02020603050405020304" pitchFamily="18" charset="0"/>
              </a:rPr>
              <a:t>中，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 </a:t>
            </a:r>
            <a:r>
              <a:rPr lang="zh-CN" altLang="en-US" sz="2400" b="1">
                <a:latin typeface="Times New Roman" panose="02020603050405020304" pitchFamily="18" charset="0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</a:t>
            </a:r>
            <a:r>
              <a:rPr lang="zh-CN" altLang="en-US" sz="2400" b="1">
                <a:latin typeface="Times New Roman" panose="02020603050405020304" pitchFamily="18" charset="0"/>
              </a:rPr>
              <a:t>，  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  </a:t>
            </a:r>
            <a:r>
              <a:rPr lang="zh-CN" altLang="en-US" sz="2400" b="1">
                <a:latin typeface="Times New Roman" panose="02020603050405020304" pitchFamily="18" charset="0"/>
              </a:rPr>
              <a:t>；    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latin typeface="Times New Roman" panose="02020603050405020304" pitchFamily="18" charset="0"/>
              </a:rPr>
              <a:t>ac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       </a:t>
            </a:r>
            <a:r>
              <a:rPr lang="en-US" altLang="zh-CN" sz="24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3141663"/>
            <a:ext cx="72215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）</a:t>
            </a:r>
            <a:r>
              <a:rPr lang="zh-CN" altLang="en-US" sz="2400">
                <a:latin typeface="Times New Roman" panose="02020603050405020304" pitchFamily="18" charset="0"/>
              </a:rPr>
              <a:t>方程</a:t>
            </a:r>
            <a:r>
              <a:rPr lang="en-US" altLang="zh-CN" sz="2400" b="1">
                <a:latin typeface="Times New Roman" panose="02020603050405020304" pitchFamily="18" charset="0"/>
              </a:rPr>
              <a:t>5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</a:rPr>
              <a:t>=12</a:t>
            </a:r>
            <a:r>
              <a:rPr lang="zh-CN" altLang="en-US" sz="2400">
                <a:latin typeface="Times New Roman" panose="02020603050405020304" pitchFamily="18" charset="0"/>
              </a:rPr>
              <a:t>中</a:t>
            </a:r>
            <a:r>
              <a:rPr lang="zh-CN" altLang="en-US" sz="2400" b="1">
                <a:latin typeface="Times New Roman" panose="02020603050405020304" pitchFamily="18" charset="0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</a:t>
            </a:r>
            <a:r>
              <a:rPr lang="zh-CN" altLang="en-US" sz="2400" b="1">
                <a:latin typeface="Times New Roman" panose="02020603050405020304" pitchFamily="18" charset="0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  </a:t>
            </a:r>
            <a:r>
              <a:rPr lang="zh-CN" altLang="en-US" sz="2400" b="1">
                <a:latin typeface="Times New Roman" panose="02020603050405020304" pitchFamily="18" charset="0"/>
              </a:rPr>
              <a:t>，</a:t>
            </a:r>
            <a:r>
              <a:rPr lang="zh-CN" altLang="en-US" sz="2400" b="1" i="1">
                <a:latin typeface="Times New Roman" panose="02020603050405020304" pitchFamily="18" charset="0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  </a:t>
            </a:r>
            <a:r>
              <a:rPr lang="zh-CN" altLang="en-US" sz="2400" b="1">
                <a:latin typeface="Times New Roman" panose="02020603050405020304" pitchFamily="18" charset="0"/>
              </a:rPr>
              <a:t>；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latin typeface="Times New Roman" panose="02020603050405020304" pitchFamily="18" charset="0"/>
              </a:rPr>
              <a:t>ac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</a:rPr>
              <a:t>             </a:t>
            </a:r>
            <a:r>
              <a:rPr lang="en-US" altLang="zh-CN" sz="24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232275" y="20605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435600" y="2060575"/>
            <a:ext cx="34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516688" y="206057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-6</a:t>
            </a: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1835150" y="2636838"/>
            <a:ext cx="496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49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378325" y="32131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386388" y="3213100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681788" y="3213100"/>
            <a:ext cx="595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-12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930400" y="3789363"/>
            <a:ext cx="650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256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4643438" y="4437063"/>
            <a:ext cx="341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5724525" y="443706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2268538" y="501332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092950" y="443706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" fill="hold"/>
                                        <p:tgtEl>
                                          <p:spTgt spid="2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" fill="hold"/>
                                        <p:tgtEl>
                                          <p:spTgt spid="2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" fill="hold"/>
                                        <p:tgtEl>
                                          <p:spTgt spid="2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" fill="hold"/>
                                        <p:tgtEl>
                                          <p:spTgt spid="2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" fill="hold"/>
                                        <p:tgtEl>
                                          <p:spTgt spid="2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" fill="hold"/>
                                        <p:tgtEl>
                                          <p:spTgt spid="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" fill="hold"/>
                                        <p:tgtEl>
                                          <p:spTgt spid="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" fill="hold"/>
                                        <p:tgtEl>
                                          <p:spTgt spid="3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2" grpId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Grp="1" noChangeArrowheads="1"/>
          </p:cNvSpPr>
          <p:nvPr/>
        </p:nvSpPr>
        <p:spPr bwMode="auto">
          <a:xfrm>
            <a:off x="4932363" y="90805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>
                <a:latin typeface="黑体" panose="02010609060101010101" pitchFamily="49" charset="-122"/>
              </a:rPr>
              <a:t>参考答案:</a:t>
            </a:r>
            <a:endParaRPr lang="zh-CN" altLang="en-US" sz="2400" b="1">
              <a:latin typeface="黑体" panose="02010609060101010101" pitchFamily="49" charset="-122"/>
            </a:endParaRPr>
          </a:p>
        </p:txBody>
      </p:sp>
      <p:sp>
        <p:nvSpPr>
          <p:cNvPr id="27651" name="Rectangle 4"/>
          <p:cNvSpPr>
            <a:spLocks noGrp="1" noChangeArrowheads="1"/>
          </p:cNvSpPr>
          <p:nvPr/>
        </p:nvSpPr>
        <p:spPr bwMode="auto">
          <a:xfrm>
            <a:off x="381000" y="1066800"/>
            <a:ext cx="4495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US" altLang="zh-CN" sz="2400" b="1">
                <a:latin typeface="Times New Roman" panose="02020603050405020304" pitchFamily="18" charset="0"/>
              </a:rPr>
              <a:t>3.</a:t>
            </a:r>
            <a:r>
              <a:rPr lang="zh-CN" altLang="en-US" sz="2400">
                <a:latin typeface="黑体" panose="02010609060101010101" pitchFamily="49" charset="-122"/>
              </a:rPr>
              <a:t>解下列方程: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GB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(1)  </a:t>
            </a:r>
            <a:r>
              <a:rPr lang="en-GB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GB" altLang="en-US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GB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en-GB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GB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－8＝0；   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GB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(2)  9</a:t>
            </a:r>
            <a:r>
              <a:rPr lang="en-GB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GB" altLang="en-US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GB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＋6</a:t>
            </a:r>
            <a:r>
              <a:rPr lang="en-GB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GB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＝8；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GB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(3) (2</a:t>
            </a:r>
            <a:r>
              <a:rPr lang="en-GB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GB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-1)(</a:t>
            </a:r>
            <a:r>
              <a:rPr lang="en-GB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GB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-2) =-1; </a:t>
            </a:r>
          </a:p>
        </p:txBody>
      </p:sp>
      <p:graphicFrame>
        <p:nvGraphicFramePr>
          <p:cNvPr id="29" name="Object 15"/>
          <p:cNvGraphicFramePr>
            <a:graphicFrameLocks noChangeAspect="1"/>
          </p:cNvGraphicFramePr>
          <p:nvPr/>
        </p:nvGraphicFramePr>
        <p:xfrm>
          <a:off x="5219700" y="1412875"/>
          <a:ext cx="26225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r:id="rId5" imgW="1106805" imgH="254000" progId="Equation.3">
                  <p:embed/>
                </p:oleObj>
              </mc:Choice>
              <mc:Fallback>
                <p:oleObj r:id="rId5" imgW="1106805" imgH="254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412875"/>
                        <a:ext cx="26225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6"/>
          <p:cNvGraphicFramePr>
            <a:graphicFrameLocks noChangeAspect="1"/>
          </p:cNvGraphicFramePr>
          <p:nvPr/>
        </p:nvGraphicFramePr>
        <p:xfrm>
          <a:off x="5148263" y="2133600"/>
          <a:ext cx="26876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r:id="rId7" imgW="1233805" imgH="394335" progId="Equation.3">
                  <p:embed/>
                </p:oleObj>
              </mc:Choice>
              <mc:Fallback>
                <p:oleObj r:id="rId7" imgW="1233805" imgH="39433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133600"/>
                        <a:ext cx="26876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7"/>
          <p:cNvGraphicFramePr>
            <a:graphicFrameLocks noChangeAspect="1"/>
          </p:cNvGraphicFramePr>
          <p:nvPr/>
        </p:nvGraphicFramePr>
        <p:xfrm>
          <a:off x="5148263" y="2925763"/>
          <a:ext cx="28511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r:id="rId9" imgW="1056005" imgH="394335" progId="Equation.3">
                  <p:embed/>
                </p:oleObj>
              </mc:Choice>
              <mc:Fallback>
                <p:oleObj r:id="rId9" imgW="1056005" imgH="39433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925763"/>
                        <a:ext cx="28511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8"/>
          <p:cNvGraphicFramePr>
            <a:graphicFrameLocks noChangeAspect="1"/>
          </p:cNvGraphicFramePr>
          <p:nvPr/>
        </p:nvGraphicFramePr>
        <p:xfrm>
          <a:off x="5148263" y="3717925"/>
          <a:ext cx="24066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r:id="rId11" imgW="1080770" imgH="432435" progId="Equation.3">
                  <p:embed/>
                </p:oleObj>
              </mc:Choice>
              <mc:Fallback>
                <p:oleObj r:id="rId11" imgW="1080770" imgH="432435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717925"/>
                        <a:ext cx="24066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19"/>
          <p:cNvGraphicFramePr/>
          <p:nvPr/>
        </p:nvGraphicFramePr>
        <p:xfrm>
          <a:off x="422275" y="3357563"/>
          <a:ext cx="2251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r:id="rId13" imgW="1259205" imgH="241300" progId="Equation.DSMT4">
                  <p:embed/>
                </p:oleObj>
              </mc:Choice>
              <mc:Fallback>
                <p:oleObj r:id="rId13" imgW="1259205" imgH="241300" progId="Equation.DSMT4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3357563"/>
                        <a:ext cx="22510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5"/>
          <p:cNvSpPr txBox="1">
            <a:spLocks noChangeArrowheads="1"/>
          </p:cNvSpPr>
          <p:nvPr/>
        </p:nvSpPr>
        <p:spPr bwMode="auto">
          <a:xfrm>
            <a:off x="323850" y="1209675"/>
            <a:ext cx="741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4.</a:t>
            </a:r>
            <a:r>
              <a:rPr lang="zh-CN" altLang="en-US" sz="2400">
                <a:latin typeface="黑体" panose="02010609060101010101" pitchFamily="49" charset="-122"/>
              </a:rPr>
              <a:t>不解方程，判别方程</a:t>
            </a:r>
            <a:r>
              <a:rPr lang="en-US" altLang="zh-CN" sz="2400" b="1">
                <a:latin typeface="Times New Roman" panose="02020603050405020304" pitchFamily="18" charset="0"/>
              </a:rPr>
              <a:t>5</a:t>
            </a:r>
            <a:r>
              <a:rPr lang="en-US" altLang="zh-CN" sz="2400" b="1" i="1">
                <a:latin typeface="Times New Roman" panose="02020603050405020304" pitchFamily="18" charset="0"/>
              </a:rPr>
              <a:t>y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</a:rPr>
              <a:t>+1=8</a:t>
            </a:r>
            <a:r>
              <a:rPr lang="en-US" altLang="zh-CN" sz="2400" b="1" i="1">
                <a:latin typeface="Times New Roman" panose="02020603050405020304" pitchFamily="18" charset="0"/>
              </a:rPr>
              <a:t>y</a:t>
            </a:r>
            <a:r>
              <a:rPr lang="zh-CN" altLang="en-US" sz="2400">
                <a:latin typeface="黑体" panose="02010609060101010101" pitchFamily="49" charset="-122"/>
              </a:rPr>
              <a:t>的根的情况</a:t>
            </a:r>
            <a:r>
              <a:rPr lang="en-US" altLang="zh-CN" sz="2400">
                <a:latin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47663" y="1924050"/>
            <a:ext cx="775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解：化为一般形式为：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y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+1=0.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39750" y="3573463"/>
            <a:ext cx="808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</a:rPr>
              <a:t>所以Δ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）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-4×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-8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）×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1=57&gt;0.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9750" y="4365625"/>
            <a:ext cx="808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</a:rPr>
              <a:t>所以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方程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y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+1=8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的有两个不相等的实数根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en-US" altLang="zh-CN" sz="2400" b="1">
              <a:solidFill>
                <a:srgbClr val="FF0000"/>
              </a:solidFill>
              <a:latin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5129" name="TextBox 25"/>
          <p:cNvSpPr txBox="1">
            <a:spLocks noChangeArrowheads="1"/>
          </p:cNvSpPr>
          <p:nvPr/>
        </p:nvSpPr>
        <p:spPr bwMode="auto">
          <a:xfrm>
            <a:off x="682625" y="2636838"/>
            <a:ext cx="277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这里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=5,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=-8,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=1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1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1"/>
          <p:cNvSpPr txBox="1"/>
          <p:nvPr/>
        </p:nvSpPr>
        <p:spPr>
          <a:xfrm>
            <a:off x="323850" y="692150"/>
            <a:ext cx="7848600" cy="22860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cs typeface="+mn-ea"/>
              </a:rPr>
              <a:t>能力提升：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noProof="1">
                <a:latin typeface="黑体" panose="02010609060101010101" pitchFamily="49" charset="-122"/>
                <a:cs typeface="+mn-ea"/>
              </a:rPr>
              <a:t>    </a:t>
            </a:r>
            <a:r>
              <a:rPr lang="zh-CN" altLang="zh-CN" sz="2400" noProof="1">
                <a:latin typeface="黑体" panose="02010609060101010101" pitchFamily="49" charset="-122"/>
                <a:cs typeface="+mn-ea"/>
              </a:rPr>
              <a:t>在等腰</a:t>
            </a:r>
            <a:r>
              <a:rPr lang="zh-CN" altLang="en-US" sz="2400" b="1" noProof="1">
                <a:latin typeface="Times New Roman" panose="02020603050405020304" pitchFamily="18" charset="0"/>
                <a:cs typeface="+mn-ea"/>
              </a:rPr>
              <a:t>△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ABC</a:t>
            </a:r>
            <a:r>
              <a:rPr lang="en-US" altLang="zh-CN" sz="2400" b="1" noProof="1">
                <a:latin typeface="Times New Roman" panose="02020603050405020304" pitchFamily="18" charset="0"/>
                <a:cs typeface="+mn-ea"/>
              </a:rPr>
              <a:t> </a:t>
            </a:r>
            <a:r>
              <a:rPr lang="zh-CN" altLang="zh-CN" sz="2400" noProof="1">
                <a:latin typeface="黑体" panose="02010609060101010101" pitchFamily="49" charset="-122"/>
                <a:cs typeface="+mn-ea"/>
              </a:rPr>
              <a:t>中，三边分别为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a</a:t>
            </a:r>
            <a:r>
              <a:rPr lang="en-US" altLang="zh-CN" sz="2400" b="1" noProof="1">
                <a:latin typeface="Times New Roman" panose="02020603050405020304" pitchFamily="18" charset="0"/>
                <a:cs typeface="+mn-ea"/>
              </a:rPr>
              <a:t>,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b</a:t>
            </a:r>
            <a:r>
              <a:rPr lang="en-US" altLang="zh-CN" sz="2400" b="1" noProof="1">
                <a:latin typeface="Times New Roman" panose="02020603050405020304" pitchFamily="18" charset="0"/>
                <a:cs typeface="+mn-ea"/>
              </a:rPr>
              <a:t>,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c</a:t>
            </a:r>
            <a:r>
              <a:rPr lang="zh-CN" altLang="zh-CN" sz="2400" noProof="1">
                <a:latin typeface="黑体" panose="02010609060101010101" pitchFamily="49" charset="-122"/>
                <a:cs typeface="+mn-ea"/>
              </a:rPr>
              <a:t>，其中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a</a:t>
            </a:r>
            <a:r>
              <a:rPr lang="en-US" altLang="zh-CN" sz="2400" b="1" noProof="1">
                <a:latin typeface="Times New Roman" panose="02020603050405020304" pitchFamily="18" charset="0"/>
                <a:cs typeface="+mn-ea"/>
              </a:rPr>
              <a:t>=5</a:t>
            </a:r>
            <a:r>
              <a:rPr lang="zh-CN" altLang="zh-CN" sz="2400" noProof="1">
                <a:latin typeface="黑体" panose="02010609060101010101" pitchFamily="49" charset="-122"/>
                <a:cs typeface="+mn-ea"/>
              </a:rPr>
              <a:t>，若关于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x</a:t>
            </a:r>
            <a:r>
              <a:rPr lang="zh-CN" altLang="zh-CN" sz="2400" noProof="1">
                <a:latin typeface="黑体" panose="02010609060101010101" pitchFamily="49" charset="-122"/>
                <a:cs typeface="+mn-ea"/>
              </a:rPr>
              <a:t>的方程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x</a:t>
            </a:r>
            <a:r>
              <a:rPr lang="en-US" altLang="zh-CN" sz="2400" b="1" baseline="30000" noProof="1">
                <a:latin typeface="Times New Roman" panose="02020603050405020304" pitchFamily="18" charset="0"/>
                <a:cs typeface="+mn-ea"/>
              </a:rPr>
              <a:t>2</a:t>
            </a:r>
            <a:r>
              <a:rPr lang="en-US" altLang="zh-CN" sz="2400" b="1" noProof="1">
                <a:latin typeface="Times New Roman" panose="02020603050405020304" pitchFamily="18" charset="0"/>
                <a:cs typeface="+mn-ea"/>
              </a:rPr>
              <a:t>+(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b</a:t>
            </a:r>
            <a:r>
              <a:rPr lang="en-US" altLang="zh-CN" sz="2400" b="1" noProof="1">
                <a:latin typeface="Times New Roman" panose="02020603050405020304" pitchFamily="18" charset="0"/>
                <a:cs typeface="+mn-ea"/>
              </a:rPr>
              <a:t>+2)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x</a:t>
            </a:r>
            <a:r>
              <a:rPr lang="en-US" altLang="zh-CN" sz="2400" b="1" noProof="1">
                <a:latin typeface="Times New Roman" panose="02020603050405020304" pitchFamily="18" charset="0"/>
                <a:cs typeface="+mn-ea"/>
              </a:rPr>
              <a:t>+6-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b</a:t>
            </a:r>
            <a:r>
              <a:rPr lang="en-US" altLang="zh-CN" sz="2400" b="1" noProof="1">
                <a:latin typeface="Times New Roman" panose="02020603050405020304" pitchFamily="18" charset="0"/>
                <a:cs typeface="+mn-ea"/>
              </a:rPr>
              <a:t>=0</a:t>
            </a:r>
            <a:r>
              <a:rPr lang="zh-CN" altLang="zh-CN" sz="2400" noProof="1">
                <a:latin typeface="黑体" panose="02010609060101010101" pitchFamily="49" charset="-122"/>
                <a:cs typeface="+mn-ea"/>
              </a:rPr>
              <a:t>有两个相等的实数根，求</a:t>
            </a:r>
            <a:r>
              <a:rPr lang="zh-CN" altLang="en-US" sz="2400" b="1" noProof="1">
                <a:latin typeface="Times New Roman" panose="02020603050405020304" pitchFamily="18" charset="0"/>
                <a:cs typeface="+mn-ea"/>
              </a:rPr>
              <a:t>△</a:t>
            </a:r>
            <a:r>
              <a:rPr lang="en-US" altLang="zh-CN" sz="2400" b="1" i="1" noProof="1">
                <a:latin typeface="Times New Roman" panose="02020603050405020304" pitchFamily="18" charset="0"/>
                <a:cs typeface="+mn-ea"/>
              </a:rPr>
              <a:t>ABC</a:t>
            </a:r>
            <a:r>
              <a:rPr lang="en-US" altLang="zh-CN" sz="2400" i="1" noProof="1">
                <a:latin typeface="黑体" panose="02010609060101010101" pitchFamily="49" charset="-122"/>
                <a:cs typeface="+mn-ea"/>
              </a:rPr>
              <a:t> </a:t>
            </a:r>
            <a:r>
              <a:rPr lang="zh-CN" altLang="zh-CN" sz="2400" noProof="1">
                <a:latin typeface="黑体" panose="02010609060101010101" pitchFamily="49" charset="-122"/>
                <a:cs typeface="+mn-ea"/>
              </a:rPr>
              <a:t>的周长</a:t>
            </a:r>
            <a:r>
              <a:rPr lang="en-US" altLang="zh-CN" sz="2400" noProof="1">
                <a:latin typeface="黑体" panose="02010609060101010101" pitchFamily="49" charset="-122"/>
                <a:cs typeface="+mn-ea"/>
              </a:rPr>
              <a:t>.</a:t>
            </a:r>
            <a:endParaRPr lang="zh-CN" altLang="en-US" sz="2400" noProof="1">
              <a:latin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03238" y="2981325"/>
            <a:ext cx="808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解：</a:t>
            </a: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关于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的方程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+(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+2)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+6-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=0</a:t>
            </a: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有两个相等的实数根，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39750" y="3573463"/>
            <a:ext cx="808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</a:rPr>
              <a:t>所以Δ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=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-2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-4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6-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+8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-20=0.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6750" y="4059238"/>
            <a:ext cx="808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所以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=-10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或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=2.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6725" y="4581525"/>
            <a:ext cx="808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将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=-10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代入原方程得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-8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+16=0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=4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；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68313" y="5013325"/>
            <a:ext cx="8923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将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代入原方程得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+4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+4=0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=-2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（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不符题设，舍去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）；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0850" y="5565775"/>
            <a:ext cx="808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</a:rPr>
              <a:t>所以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ABC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的三边长为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，其周长为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4+4+5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</a:rPr>
              <a:t>=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80"/>
          <p:cNvSpPr>
            <a:spLocks noChangeArrowheads="1"/>
          </p:cNvSpPr>
          <p:nvPr/>
        </p:nvSpPr>
        <p:spPr bwMode="auto">
          <a:xfrm>
            <a:off x="0" y="58738"/>
            <a:ext cx="154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en-US" altLang="zh-CN" sz="2000" b="1">
              <a:solidFill>
                <a:srgbClr val="228B8B"/>
              </a:solidFill>
              <a:ea typeface="方正姚体" panose="02010601030101010101" pitchFamily="2" charset="-122"/>
            </a:endParaRP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896938" y="16113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运用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公式法</a:t>
            </a:r>
            <a:r>
              <a:rPr lang="zh-CN" altLang="en-US" sz="2400" dirty="0">
                <a:latin typeface="Times New Roman" panose="02020603050405020304" pitchFamily="18" charset="0"/>
              </a:rPr>
              <a:t>解一元二次方程的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解题步骤</a:t>
            </a:r>
            <a:r>
              <a:rPr lang="zh-CN" altLang="en-US" sz="2400" dirty="0">
                <a:latin typeface="Times New Roman" panose="02020603050405020304" pitchFamily="18" charset="0"/>
              </a:rPr>
              <a:t>： 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717550" y="2347913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latin typeface="Times New Roman" panose="02020603050405020304" pitchFamily="18" charset="0"/>
              </a:rPr>
              <a:t>）把方程化为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一般形式，</a:t>
            </a:r>
            <a:r>
              <a:rPr lang="zh-CN" altLang="en-US" sz="2400">
                <a:latin typeface="Times New Roman" panose="02020603050405020304" pitchFamily="18" charset="0"/>
              </a:rPr>
              <a:t>确定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zh-CN" altLang="en-US" sz="2400" i="1">
                <a:latin typeface="Times New Roman" panose="02020603050405020304" pitchFamily="18" charset="0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</a:rPr>
              <a:t>b</a:t>
            </a:r>
            <a:r>
              <a:rPr lang="zh-CN" altLang="en-US" sz="2400" i="1">
                <a:latin typeface="Times New Roman" panose="02020603050405020304" pitchFamily="18" charset="0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</a:rPr>
              <a:t>的值； </a:t>
            </a:r>
          </a:p>
        </p:txBody>
      </p:sp>
      <p:grpSp>
        <p:nvGrpSpPr>
          <p:cNvPr id="12292" name="组合 12291"/>
          <p:cNvGrpSpPr/>
          <p:nvPr/>
        </p:nvGrpSpPr>
        <p:grpSpPr bwMode="auto">
          <a:xfrm>
            <a:off x="755650" y="2997200"/>
            <a:ext cx="5867400" cy="528638"/>
            <a:chOff x="0" y="-113"/>
            <a:chExt cx="9240" cy="833"/>
          </a:xfrm>
        </p:grpSpPr>
        <p:sp>
          <p:nvSpPr>
            <p:cNvPr id="31755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92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</a:rPr>
                <a:t>）求出                            的值； </a:t>
              </a:r>
            </a:p>
          </p:txBody>
        </p:sp>
        <p:graphicFrame>
          <p:nvGraphicFramePr>
            <p:cNvPr id="31756" name="对象 12293"/>
            <p:cNvGraphicFramePr>
              <a:graphicFrameLocks noChangeAspect="1"/>
            </p:cNvGraphicFramePr>
            <p:nvPr/>
          </p:nvGraphicFramePr>
          <p:xfrm>
            <a:off x="2835" y="-113"/>
            <a:ext cx="2700" cy="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1" r:id="rId3" imgW="546735" imgH="203200" progId="Equation.DSMT4">
                    <p:embed/>
                  </p:oleObj>
                </mc:Choice>
                <mc:Fallback>
                  <p:oleObj r:id="rId3" imgW="546735" imgH="203200" progId="Equation.DSMT4">
                    <p:embed/>
                    <p:pic>
                      <p:nvPicPr>
                        <p:cNvPr id="0" name="对象 122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-113"/>
                          <a:ext cx="2700" cy="8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95" name="组合 12294"/>
          <p:cNvGrpSpPr/>
          <p:nvPr/>
        </p:nvGrpSpPr>
        <p:grpSpPr bwMode="auto">
          <a:xfrm>
            <a:off x="758825" y="3571875"/>
            <a:ext cx="8385175" cy="1962150"/>
            <a:chOff x="0" y="0"/>
            <a:chExt cx="13148" cy="3090"/>
          </a:xfrm>
        </p:grpSpPr>
        <p:sp>
          <p:nvSpPr>
            <p:cNvPr id="31751" name="Text Box 13"/>
            <p:cNvSpPr txBox="1">
              <a:spLocks noChangeArrowheads="1"/>
            </p:cNvSpPr>
            <p:nvPr/>
          </p:nvSpPr>
          <p:spPr bwMode="auto">
            <a:xfrm>
              <a:off x="0" y="0"/>
              <a:ext cx="13148" cy="3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  <a:r>
                <a:rPr lang="zh-CN" altLang="en-US" sz="2400">
                  <a:latin typeface="Times New Roman" panose="02020603050405020304" pitchFamily="18" charset="0"/>
                </a:rPr>
                <a:t>）若                             ，   把</a:t>
              </a:r>
              <a:r>
                <a:rPr lang="en-US" altLang="zh-CN" sz="2400" i="1">
                  <a:latin typeface="Times New Roman" panose="02020603050405020304" pitchFamily="18" charset="0"/>
                </a:rPr>
                <a:t>a</a:t>
              </a:r>
              <a:r>
                <a:rPr lang="zh-CN" altLang="en-US" sz="2400" i="1">
                  <a:latin typeface="Times New Roman" panose="02020603050405020304" pitchFamily="18" charset="0"/>
                </a:rPr>
                <a:t>、</a:t>
              </a:r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  <a:r>
                <a:rPr lang="zh-CN" altLang="en-US" sz="2400" i="1">
                  <a:latin typeface="Times New Roman" panose="02020603050405020304" pitchFamily="18" charset="0"/>
                </a:rPr>
                <a:t>、</a:t>
              </a:r>
              <a:r>
                <a:rPr lang="en-US" altLang="zh-CN" sz="2400" i="1">
                  <a:latin typeface="Times New Roman" panose="02020603050405020304" pitchFamily="18" charset="0"/>
                </a:rPr>
                <a:t>c</a:t>
              </a:r>
              <a:r>
                <a:rPr lang="zh-CN" altLang="en-US" sz="2400">
                  <a:latin typeface="Times New Roman" panose="02020603050405020304" pitchFamily="18" charset="0"/>
                </a:rPr>
                <a:t>及                      的值代              入一元二次方程的求根公式，求出方程的根；</a:t>
              </a:r>
            </a:p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</a:rPr>
                <a:t>若                           ，此时方程无实数解.</a:t>
              </a:r>
            </a:p>
          </p:txBody>
        </p:sp>
        <p:graphicFrame>
          <p:nvGraphicFramePr>
            <p:cNvPr id="31752" name="对象 12296"/>
            <p:cNvGraphicFramePr>
              <a:graphicFrameLocks noChangeAspect="1"/>
            </p:cNvGraphicFramePr>
            <p:nvPr/>
          </p:nvGraphicFramePr>
          <p:xfrm>
            <a:off x="2149" y="337"/>
            <a:ext cx="2948" cy="7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2" r:id="rId5" imgW="775970" imgH="203200" progId="Equation.DSMT4">
                    <p:embed/>
                  </p:oleObj>
                </mc:Choice>
                <mc:Fallback>
                  <p:oleObj r:id="rId5" imgW="775970" imgH="203200" progId="Equation.DSMT4">
                    <p:embed/>
                    <p:pic>
                      <p:nvPicPr>
                        <p:cNvPr id="0" name="对象 122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9" y="337"/>
                          <a:ext cx="2948" cy="7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3" name="对象 12297"/>
            <p:cNvGraphicFramePr>
              <a:graphicFrameLocks noChangeAspect="1"/>
            </p:cNvGraphicFramePr>
            <p:nvPr/>
          </p:nvGraphicFramePr>
          <p:xfrm>
            <a:off x="8726" y="337"/>
            <a:ext cx="2495" cy="7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3" r:id="rId7" imgW="546735" imgH="203200" progId="Equation.DSMT4">
                    <p:embed/>
                  </p:oleObj>
                </mc:Choice>
                <mc:Fallback>
                  <p:oleObj r:id="rId7" imgW="546735" imgH="203200" progId="Equation.DSMT4">
                    <p:embed/>
                    <p:pic>
                      <p:nvPicPr>
                        <p:cNvPr id="0" name="对象 122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26" y="337"/>
                          <a:ext cx="2495" cy="7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4" name="对象 12298"/>
            <p:cNvGraphicFramePr>
              <a:graphicFrameLocks noChangeAspect="1"/>
            </p:cNvGraphicFramePr>
            <p:nvPr/>
          </p:nvGraphicFramePr>
          <p:xfrm>
            <a:off x="675" y="2265"/>
            <a:ext cx="3175" cy="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4" r:id="rId8" imgW="775970" imgH="203200" progId="Equation.DSMT4">
                    <p:embed/>
                  </p:oleObj>
                </mc:Choice>
                <mc:Fallback>
                  <p:oleObj r:id="rId8" imgW="775970" imgH="203200" progId="Equation.DSMT4">
                    <p:embed/>
                    <p:pic>
                      <p:nvPicPr>
                        <p:cNvPr id="0" name="对象 122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" y="2265"/>
                          <a:ext cx="3175" cy="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ldLvl="0"/>
      <p:bldP spid="12291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313" y="2609850"/>
            <a:ext cx="8429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eaLnBrk="1" hangingPunct="1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</a:rPr>
              <a:t>学会推导一元二次方程根的判别式和求根公式</a:t>
            </a:r>
            <a:r>
              <a:rPr lang="en-US" altLang="zh-CN" sz="2400" dirty="0">
                <a:latin typeface="黑体" panose="02010609060101010101" pitchFamily="49" charset="-122"/>
              </a:rPr>
              <a:t>.</a:t>
            </a:r>
          </a:p>
          <a:p>
            <a:pPr indent="200025" eaLnBrk="1" hangingPunct="1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</a:rPr>
              <a:t>能够用公式法解一元二次方程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latin typeface="黑体" panose="02010609060101010101" pitchFamily="49" charset="-122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</a:rPr>
              <a:t>重点、难点</a:t>
            </a:r>
            <a:r>
              <a:rPr lang="en-US" altLang="zh-CN" sz="2400" dirty="0">
                <a:latin typeface="黑体" panose="02010609060101010101" pitchFamily="49" charset="-122"/>
              </a:rPr>
              <a:t>)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14340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14342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339 w 108"/>
                  <a:gd name="T1" fmla="*/ 302 h 107"/>
                  <a:gd name="T2" fmla="*/ 246 w 108"/>
                  <a:gd name="T3" fmla="*/ 210 h 107"/>
                  <a:gd name="T4" fmla="*/ 268 w 108"/>
                  <a:gd name="T5" fmla="*/ 133 h 107"/>
                  <a:gd name="T6" fmla="*/ 136 w 108"/>
                  <a:gd name="T7" fmla="*/ 0 h 107"/>
                  <a:gd name="T8" fmla="*/ 0 w 108"/>
                  <a:gd name="T9" fmla="*/ 133 h 107"/>
                  <a:gd name="T10" fmla="*/ 136 w 108"/>
                  <a:gd name="T11" fmla="*/ 264 h 107"/>
                  <a:gd name="T12" fmla="*/ 213 w 108"/>
                  <a:gd name="T13" fmla="*/ 241 h 107"/>
                  <a:gd name="T14" fmla="*/ 307 w 108"/>
                  <a:gd name="T15" fmla="*/ 334 h 107"/>
                  <a:gd name="T16" fmla="*/ 323 w 108"/>
                  <a:gd name="T17" fmla="*/ 340 h 107"/>
                  <a:gd name="T18" fmla="*/ 339 w 108"/>
                  <a:gd name="T19" fmla="*/ 334 h 107"/>
                  <a:gd name="T20" fmla="*/ 339 w 108"/>
                  <a:gd name="T21" fmla="*/ 302 h 107"/>
                  <a:gd name="T22" fmla="*/ 23 w 108"/>
                  <a:gd name="T23" fmla="*/ 133 h 107"/>
                  <a:gd name="T24" fmla="*/ 136 w 108"/>
                  <a:gd name="T25" fmla="*/ 22 h 107"/>
                  <a:gd name="T26" fmla="*/ 246 w 108"/>
                  <a:gd name="T27" fmla="*/ 133 h 107"/>
                  <a:gd name="T28" fmla="*/ 136 w 108"/>
                  <a:gd name="T29" fmla="*/ 241 h 107"/>
                  <a:gd name="T30" fmla="*/ 23 w 108"/>
                  <a:gd name="T31" fmla="*/ 133 h 10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3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127 w 43"/>
                  <a:gd name="T1" fmla="*/ 57 h 44"/>
                  <a:gd name="T2" fmla="*/ 81 w 43"/>
                  <a:gd name="T3" fmla="*/ 57 h 44"/>
                  <a:gd name="T4" fmla="*/ 81 w 43"/>
                  <a:gd name="T5" fmla="*/ 13 h 44"/>
                  <a:gd name="T6" fmla="*/ 68 w 43"/>
                  <a:gd name="T7" fmla="*/ 0 h 44"/>
                  <a:gd name="T8" fmla="*/ 59 w 43"/>
                  <a:gd name="T9" fmla="*/ 13 h 44"/>
                  <a:gd name="T10" fmla="*/ 59 w 43"/>
                  <a:gd name="T11" fmla="*/ 57 h 44"/>
                  <a:gd name="T12" fmla="*/ 10 w 43"/>
                  <a:gd name="T13" fmla="*/ 57 h 44"/>
                  <a:gd name="T14" fmla="*/ 0 w 43"/>
                  <a:gd name="T15" fmla="*/ 70 h 44"/>
                  <a:gd name="T16" fmla="*/ 10 w 43"/>
                  <a:gd name="T17" fmla="*/ 83 h 44"/>
                  <a:gd name="T18" fmla="*/ 59 w 43"/>
                  <a:gd name="T19" fmla="*/ 83 h 44"/>
                  <a:gd name="T20" fmla="*/ 59 w 43"/>
                  <a:gd name="T21" fmla="*/ 127 h 44"/>
                  <a:gd name="T22" fmla="*/ 68 w 43"/>
                  <a:gd name="T23" fmla="*/ 140 h 44"/>
                  <a:gd name="T24" fmla="*/ 81 w 43"/>
                  <a:gd name="T25" fmla="*/ 127 h 44"/>
                  <a:gd name="T26" fmla="*/ 81 w 43"/>
                  <a:gd name="T27" fmla="*/ 83 h 44"/>
                  <a:gd name="T28" fmla="*/ 127 w 43"/>
                  <a:gd name="T29" fmla="*/ 83 h 44"/>
                  <a:gd name="T30" fmla="*/ 140 w 43"/>
                  <a:gd name="T31" fmla="*/ 70 h 44"/>
                  <a:gd name="T32" fmla="*/ 127 w 43"/>
                  <a:gd name="T33" fmla="*/ 57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4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80"/>
          <p:cNvSpPr>
            <a:spLocks noChangeArrowheads="1"/>
          </p:cNvSpPr>
          <p:nvPr/>
        </p:nvSpPr>
        <p:spPr bwMode="auto">
          <a:xfrm>
            <a:off x="0" y="58738"/>
            <a:ext cx="154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93775" y="2266950"/>
            <a:ext cx="59737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dirty="0">
                <a:solidFill>
                  <a:srgbClr val="149494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1 </a:t>
            </a:r>
            <a:r>
              <a:rPr lang="zh-CN" altLang="en-US" sz="2400" dirty="0">
                <a:solidFill>
                  <a:schemeClr val="tx2"/>
                </a:solidFill>
              </a:rPr>
              <a:t>用配方法解下面这个一元二次方程：</a:t>
            </a:r>
          </a:p>
          <a:p>
            <a:pPr eaLnBrk="1" hangingPunct="1"/>
            <a:endParaRPr lang="zh-CN" alt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492500" y="2847975"/>
          <a:ext cx="24479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r:id="rId3" imgW="1054735" imgH="203200" progId="Equation.DSMT4">
                  <p:embed/>
                </p:oleObj>
              </mc:Choice>
              <mc:Fallback>
                <p:oleObj r:id="rId3" imgW="1054735" imgH="203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847975"/>
                        <a:ext cx="24479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971550" y="4287838"/>
            <a:ext cx="414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问题</a:t>
            </a:r>
            <a:r>
              <a:rPr lang="en-US" altLang="zh-CN" sz="2400" b="1">
                <a:solidFill>
                  <a:srgbClr val="149494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400">
                <a:solidFill>
                  <a:schemeClr val="tx2"/>
                </a:solidFill>
              </a:rPr>
              <a:t>你还会其他的解法吗？</a:t>
            </a:r>
          </a:p>
        </p:txBody>
      </p:sp>
      <p:sp>
        <p:nvSpPr>
          <p:cNvPr id="15366" name="圆角矩形 31"/>
          <p:cNvSpPr>
            <a:spLocks noChangeArrowheads="1"/>
          </p:cNvSpPr>
          <p:nvPr/>
        </p:nvSpPr>
        <p:spPr bwMode="auto">
          <a:xfrm>
            <a:off x="428625" y="1073150"/>
            <a:ext cx="1839913" cy="48418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回顾与思考</a:t>
            </a:r>
            <a:endParaRPr lang="zh-CN" altLang="en-US" sz="2400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80"/>
          <p:cNvSpPr>
            <a:spLocks noChangeArrowheads="1"/>
          </p:cNvSpPr>
          <p:nvPr/>
        </p:nvSpPr>
        <p:spPr bwMode="auto">
          <a:xfrm>
            <a:off x="71438" y="71438"/>
            <a:ext cx="1331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grpSp>
        <p:nvGrpSpPr>
          <p:cNvPr id="16387" name="组合 6147"/>
          <p:cNvGrpSpPr/>
          <p:nvPr/>
        </p:nvGrpSpPr>
        <p:grpSpPr bwMode="auto">
          <a:xfrm>
            <a:off x="325438" y="406400"/>
            <a:ext cx="6429375" cy="806450"/>
            <a:chOff x="0" y="0"/>
            <a:chExt cx="10128" cy="1269"/>
          </a:xfrm>
        </p:grpSpPr>
        <p:sp>
          <p:nvSpPr>
            <p:cNvPr id="1639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545 w 696310"/>
                <a:gd name="T3" fmla="*/ 0 h 696310"/>
                <a:gd name="T4" fmla="*/ 545 w 696310"/>
                <a:gd name="T5" fmla="*/ 258 h 696310"/>
                <a:gd name="T6" fmla="*/ 826 w 696310"/>
                <a:gd name="T7" fmla="*/ 258 h 696310"/>
                <a:gd name="T8" fmla="*/ 826 w 696310"/>
                <a:gd name="T9" fmla="*/ 760 h 696310"/>
                <a:gd name="T10" fmla="*/ 0 w 696310"/>
                <a:gd name="T11" fmla="*/ 76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 eaLnBrk="1" hangingPunct="1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6397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9251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一元二次方程根的判别式及求根公式</a:t>
              </a:r>
            </a:p>
          </p:txBody>
        </p:sp>
        <p:sp>
          <p:nvSpPr>
            <p:cNvPr id="1639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2413000" y="1703388"/>
            <a:ext cx="4968875" cy="2157412"/>
          </a:xfrm>
          <a:prstGeom prst="wedgeRoundRectCallout">
            <a:avLst>
              <a:gd name="adj1" fmla="val -46708"/>
              <a:gd name="adj2" fmla="val 8186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/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557463" y="1700213"/>
            <a:ext cx="48958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一起用配方法解下面这个一元二次方程吧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390" name="内容占位符 6147"/>
          <p:cNvGraphicFramePr>
            <a:graphicFrameLocks noGrp="1" noChangeAspect="1"/>
          </p:cNvGraphicFramePr>
          <p:nvPr>
            <p:ph idx="4294967295"/>
          </p:nvPr>
        </p:nvGraphicFramePr>
        <p:xfrm>
          <a:off x="3490119" y="2795623"/>
          <a:ext cx="27368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r:id="rId3" imgW="1054735" imgH="203200" progId="Equation.DSMT4">
                  <p:embed/>
                </p:oleObj>
              </mc:Choice>
              <mc:Fallback>
                <p:oleObj r:id="rId3" imgW="1054735" imgH="203200" progId="Equation.DSMT4">
                  <p:embed/>
                  <p:pic>
                    <p:nvPicPr>
                      <p:cNvPr id="0" name="内容占位符 61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119" y="2795623"/>
                        <a:ext cx="27368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2"/>
          <p:cNvGrpSpPr/>
          <p:nvPr/>
        </p:nvGrpSpPr>
        <p:grpSpPr bwMode="auto">
          <a:xfrm>
            <a:off x="827088" y="4508500"/>
            <a:ext cx="8062912" cy="1255713"/>
            <a:chOff x="0" y="0"/>
            <a:chExt cx="5088" cy="793"/>
          </a:xfrm>
        </p:grpSpPr>
        <p:sp>
          <p:nvSpPr>
            <p:cNvPr id="16392" name="Rectangle 63"/>
            <p:cNvSpPr>
              <a:spLocks noChangeArrowheads="1"/>
            </p:cNvSpPr>
            <p:nvPr/>
          </p:nvSpPr>
          <p:spPr bwMode="auto">
            <a:xfrm>
              <a:off x="0" y="0"/>
              <a:ext cx="5088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r>
                <a:rPr lang="zh-CN" altLang="en-US" sz="2400" dirty="0">
                  <a:latin typeface="Times New Roman" panose="02020603050405020304" pitchFamily="18" charset="0"/>
                </a:rPr>
                <a:t>并模仿解一般形式的一元二次方程</a:t>
              </a:r>
            </a:p>
          </p:txBody>
        </p:sp>
        <p:graphicFrame>
          <p:nvGraphicFramePr>
            <p:cNvPr id="16393" name="对象 6150"/>
            <p:cNvGraphicFramePr>
              <a:graphicFrameLocks noChangeAspect="1"/>
            </p:cNvGraphicFramePr>
            <p:nvPr/>
          </p:nvGraphicFramePr>
          <p:xfrm>
            <a:off x="1497" y="408"/>
            <a:ext cx="1830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8" r:id="rId5" imgW="966470" imgH="203200" progId="Equation.DSMT4">
                    <p:embed/>
                  </p:oleObj>
                </mc:Choice>
                <mc:Fallback>
                  <p:oleObj r:id="rId5" imgW="966470" imgH="203200" progId="Equation.DSMT4">
                    <p:embed/>
                    <p:pic>
                      <p:nvPicPr>
                        <p:cNvPr id="0" name="对象 6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408"/>
                          <a:ext cx="1830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表格 7169"/>
          <p:cNvGraphicFramePr/>
          <p:nvPr/>
        </p:nvGraphicFramePr>
        <p:xfrm>
          <a:off x="900113" y="860425"/>
          <a:ext cx="7659688" cy="5264150"/>
        </p:xfrm>
        <a:graphic>
          <a:graphicData uri="http://schemas.openxmlformats.org/drawingml/2006/table">
            <a:tbl>
              <a:tblPr/>
              <a:tblGrid>
                <a:gridCol w="2751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fontAlgn="ctr">
                        <a:buNone/>
                      </a:pPr>
                      <a:endParaRPr lang="zh-CN" altLang="en-US" sz="24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fontAlgn="ctr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fontAlgn="ctr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987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fontAlgn="ctr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fontAlgn="ctr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437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fontAlgn="ctr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fontAlgn="ctr">
                        <a:buNone/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altLang="x-none" sz="240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endParaRPr lang="en-US" altLang="x-none" sz="240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444" name="对象 7203"/>
          <p:cNvGraphicFramePr>
            <a:graphicFrameLocks noChangeAspect="1"/>
          </p:cNvGraphicFramePr>
          <p:nvPr/>
        </p:nvGraphicFramePr>
        <p:xfrm>
          <a:off x="1041400" y="906463"/>
          <a:ext cx="238601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r:id="rId3" imgW="1054735" imgH="203200" progId="Equation.DSMT4">
                  <p:embed/>
                </p:oleObj>
              </mc:Choice>
              <mc:Fallback>
                <p:oleObj r:id="rId3" imgW="1054735" imgH="203200" progId="Equation.DSMT4">
                  <p:embed/>
                  <p:pic>
                    <p:nvPicPr>
                      <p:cNvPr id="0" name="对象 7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906463"/>
                        <a:ext cx="238601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5" name="对象 7204"/>
          <p:cNvGraphicFramePr>
            <a:graphicFrameLocks noChangeAspect="1"/>
          </p:cNvGraphicFramePr>
          <p:nvPr/>
        </p:nvGraphicFramePr>
        <p:xfrm>
          <a:off x="5292725" y="909638"/>
          <a:ext cx="33115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r:id="rId5" imgW="1386840" imgH="229235" progId="Equation.DSMT4">
                  <p:embed/>
                </p:oleObj>
              </mc:Choice>
              <mc:Fallback>
                <p:oleObj r:id="rId5" imgW="1386840" imgH="229235" progId="Equation.DSMT4">
                  <p:embed/>
                  <p:pic>
                    <p:nvPicPr>
                      <p:cNvPr id="0" name="对象 7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909638"/>
                        <a:ext cx="33115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6" name="对象 7205"/>
          <p:cNvGraphicFramePr>
            <a:graphicFrameLocks noChangeAspect="1"/>
          </p:cNvGraphicFramePr>
          <p:nvPr/>
        </p:nvGraphicFramePr>
        <p:xfrm>
          <a:off x="1114425" y="1481138"/>
          <a:ext cx="23034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" r:id="rId7" imgW="889635" imgH="203200" progId="Equation.DSMT4">
                  <p:embed/>
                </p:oleObj>
              </mc:Choice>
              <mc:Fallback>
                <p:oleObj r:id="rId7" imgW="889635" imgH="203200" progId="Equation.DSMT4">
                  <p:embed/>
                  <p:pic>
                    <p:nvPicPr>
                      <p:cNvPr id="0" name="对象 7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481138"/>
                        <a:ext cx="23034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7" name="对象 7206"/>
          <p:cNvGraphicFramePr>
            <a:graphicFrameLocks noChangeAspect="1"/>
          </p:cNvGraphicFramePr>
          <p:nvPr/>
        </p:nvGraphicFramePr>
        <p:xfrm>
          <a:off x="5434013" y="1338263"/>
          <a:ext cx="26654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" r:id="rId9" imgW="991870" imgH="394335" progId="Equation.DSMT4">
                  <p:embed/>
                </p:oleObj>
              </mc:Choice>
              <mc:Fallback>
                <p:oleObj r:id="rId9" imgW="991870" imgH="394335" progId="Equation.DSMT4">
                  <p:embed/>
                  <p:pic>
                    <p:nvPicPr>
                      <p:cNvPr id="0" name="对象 7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1338263"/>
                        <a:ext cx="266541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8" name="对象 7207"/>
          <p:cNvGraphicFramePr>
            <a:graphicFrameLocks noChangeAspect="1"/>
          </p:cNvGraphicFramePr>
          <p:nvPr/>
        </p:nvGraphicFramePr>
        <p:xfrm>
          <a:off x="1257300" y="2130425"/>
          <a:ext cx="17287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r:id="rId11" imgW="686435" imgH="203200" progId="Equation.DSMT4">
                  <p:embed/>
                </p:oleObj>
              </mc:Choice>
              <mc:Fallback>
                <p:oleObj r:id="rId11" imgW="686435" imgH="203200" progId="Equation.DSMT4">
                  <p:embed/>
                  <p:pic>
                    <p:nvPicPr>
                      <p:cNvPr id="0" name="对象 7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2130425"/>
                        <a:ext cx="172878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9" name="对象 7208"/>
          <p:cNvGraphicFramePr>
            <a:graphicFrameLocks noChangeAspect="1"/>
          </p:cNvGraphicFramePr>
          <p:nvPr/>
        </p:nvGraphicFramePr>
        <p:xfrm>
          <a:off x="5434013" y="2057400"/>
          <a:ext cx="23764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r:id="rId13" imgW="890270" imgH="394335" progId="Equation.DSMT4">
                  <p:embed/>
                </p:oleObj>
              </mc:Choice>
              <mc:Fallback>
                <p:oleObj r:id="rId13" imgW="890270" imgH="394335" progId="Equation.DSMT4">
                  <p:embed/>
                  <p:pic>
                    <p:nvPicPr>
                      <p:cNvPr id="0" name="对象 7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2057400"/>
                        <a:ext cx="237648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" name="对象 7209"/>
          <p:cNvGraphicFramePr>
            <a:graphicFrameLocks noChangeAspect="1"/>
          </p:cNvGraphicFramePr>
          <p:nvPr/>
        </p:nvGraphicFramePr>
        <p:xfrm>
          <a:off x="969963" y="2778125"/>
          <a:ext cx="25050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r:id="rId15" imgW="1092835" imgH="203200" progId="Equation.DSMT4">
                  <p:embed/>
                </p:oleObj>
              </mc:Choice>
              <mc:Fallback>
                <p:oleObj r:id="rId15" imgW="1092835" imgH="203200" progId="Equation.DSMT4">
                  <p:embed/>
                  <p:pic>
                    <p:nvPicPr>
                      <p:cNvPr id="0" name="对象 7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778125"/>
                        <a:ext cx="25050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1" name="对象 7210"/>
          <p:cNvGraphicFramePr>
            <a:graphicFrameLocks noChangeAspect="1"/>
          </p:cNvGraphicFramePr>
          <p:nvPr/>
        </p:nvGraphicFramePr>
        <p:xfrm>
          <a:off x="4354513" y="2994025"/>
          <a:ext cx="5032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r:id="rId17" imgW="382270" imgH="394970" progId="Equation.DSMT4">
                  <p:embed/>
                </p:oleObj>
              </mc:Choice>
              <mc:Fallback>
                <p:oleObj r:id="rId17" imgW="382270" imgH="394970" progId="Equation.DSMT4">
                  <p:embed/>
                  <p:pic>
                    <p:nvPicPr>
                      <p:cNvPr id="0" name="对象 7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2994025"/>
                        <a:ext cx="50323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2" name="对象 7211"/>
          <p:cNvGraphicFramePr>
            <a:graphicFrameLocks noChangeAspect="1"/>
          </p:cNvGraphicFramePr>
          <p:nvPr/>
        </p:nvGraphicFramePr>
        <p:xfrm>
          <a:off x="5362575" y="2706688"/>
          <a:ext cx="28797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r:id="rId19" imgW="1854835" imgH="393700" progId="Equation.DSMT4">
                  <p:embed/>
                </p:oleObj>
              </mc:Choice>
              <mc:Fallback>
                <p:oleObj r:id="rId19" imgW="1854835" imgH="393700" progId="Equation.DSMT4">
                  <p:embed/>
                  <p:pic>
                    <p:nvPicPr>
                      <p:cNvPr id="0" name="对象 7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2706688"/>
                        <a:ext cx="28797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3" name="对象 7212"/>
          <p:cNvGraphicFramePr>
            <a:graphicFrameLocks noChangeAspect="1"/>
          </p:cNvGraphicFramePr>
          <p:nvPr/>
        </p:nvGraphicFramePr>
        <p:xfrm>
          <a:off x="1401763" y="3570288"/>
          <a:ext cx="17287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r:id="rId21" imgW="788670" imgH="229235" progId="Equation.DSMT4">
                  <p:embed/>
                </p:oleObj>
              </mc:Choice>
              <mc:Fallback>
                <p:oleObj r:id="rId21" imgW="788670" imgH="229235" progId="Equation.DSMT4">
                  <p:embed/>
                  <p:pic>
                    <p:nvPicPr>
                      <p:cNvPr id="0" name="对象 7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3570288"/>
                        <a:ext cx="17287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4" name="对象 7213"/>
          <p:cNvGraphicFramePr>
            <a:graphicFrameLocks noChangeAspect="1"/>
          </p:cNvGraphicFramePr>
          <p:nvPr/>
        </p:nvGraphicFramePr>
        <p:xfrm>
          <a:off x="5507038" y="3425825"/>
          <a:ext cx="230346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r:id="rId23" imgW="1285240" imgH="419735" progId="Equation.DSMT4">
                  <p:embed/>
                </p:oleObj>
              </mc:Choice>
              <mc:Fallback>
                <p:oleObj r:id="rId23" imgW="1285240" imgH="419735" progId="Equation.DSMT4">
                  <p:embed/>
                  <p:pic>
                    <p:nvPicPr>
                      <p:cNvPr id="0" name="对象 7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38" y="3425825"/>
                        <a:ext cx="2303462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5" name="对象 7214"/>
          <p:cNvGraphicFramePr>
            <a:graphicFrameLocks noChangeAspect="1"/>
          </p:cNvGraphicFramePr>
          <p:nvPr/>
        </p:nvGraphicFramePr>
        <p:xfrm>
          <a:off x="1331913" y="4292600"/>
          <a:ext cx="187166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r:id="rId25" imgW="826770" imgH="229235" progId="Equation.DSMT4">
                  <p:embed/>
                </p:oleObj>
              </mc:Choice>
              <mc:Fallback>
                <p:oleObj r:id="rId25" imgW="826770" imgH="229235" progId="Equation.DSMT4">
                  <p:embed/>
                  <p:pic>
                    <p:nvPicPr>
                      <p:cNvPr id="0" name="对象 7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92600"/>
                        <a:ext cx="1871662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6" name="对象 7215"/>
          <p:cNvGraphicFramePr>
            <a:graphicFrameLocks noChangeAspect="1"/>
          </p:cNvGraphicFramePr>
          <p:nvPr/>
        </p:nvGraphicFramePr>
        <p:xfrm>
          <a:off x="4930775" y="4362450"/>
          <a:ext cx="22320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r:id="rId27" imgW="1323340" imgH="457835" progId="Equation.DSMT4">
                  <p:embed/>
                </p:oleObj>
              </mc:Choice>
              <mc:Fallback>
                <p:oleObj r:id="rId27" imgW="1323340" imgH="457835" progId="Equation.DSMT4">
                  <p:embed/>
                  <p:pic>
                    <p:nvPicPr>
                      <p:cNvPr id="0" name="对象 7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4362450"/>
                        <a:ext cx="223202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7" name="对象 7216"/>
          <p:cNvGraphicFramePr>
            <a:graphicFrameLocks noChangeAspect="1"/>
          </p:cNvGraphicFramePr>
          <p:nvPr/>
        </p:nvGraphicFramePr>
        <p:xfrm>
          <a:off x="7234238" y="4506913"/>
          <a:ext cx="1223962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r:id="rId29" imgW="775970" imgH="203200" progId="Equation.DSMT4">
                  <p:embed/>
                </p:oleObj>
              </mc:Choice>
              <mc:Fallback>
                <p:oleObj r:id="rId29" imgW="775970" imgH="203200" progId="Equation.DSMT4">
                  <p:embed/>
                  <p:pic>
                    <p:nvPicPr>
                      <p:cNvPr id="0" name="对象 7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238" y="4506913"/>
                        <a:ext cx="1223962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8" name="对象 7217"/>
          <p:cNvGraphicFramePr>
            <a:graphicFrameLocks noChangeAspect="1"/>
          </p:cNvGraphicFramePr>
          <p:nvPr/>
        </p:nvGraphicFramePr>
        <p:xfrm>
          <a:off x="1547813" y="5375275"/>
          <a:ext cx="16557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r:id="rId31" imgW="826770" imgH="229235" progId="Equation.DSMT4">
                  <p:embed/>
                </p:oleObj>
              </mc:Choice>
              <mc:Fallback>
                <p:oleObj r:id="rId31" imgW="826770" imgH="229235" progId="Equation.DSMT4">
                  <p:embed/>
                  <p:pic>
                    <p:nvPicPr>
                      <p:cNvPr id="0" name="对象 7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375275"/>
                        <a:ext cx="165576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" name="对象 7218"/>
          <p:cNvGraphicFramePr>
            <a:graphicFrameLocks noChangeAspect="1"/>
          </p:cNvGraphicFramePr>
          <p:nvPr/>
        </p:nvGraphicFramePr>
        <p:xfrm>
          <a:off x="5434013" y="5226050"/>
          <a:ext cx="2332037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" r:id="rId33" imgW="1221105" imgH="445135" progId="Equation.DSMT4">
                  <p:embed/>
                </p:oleObj>
              </mc:Choice>
              <mc:Fallback>
                <p:oleObj r:id="rId33" imgW="1221105" imgH="445135" progId="Equation.DSMT4">
                  <p:embed/>
                  <p:pic>
                    <p:nvPicPr>
                      <p:cNvPr id="0" name="对象 7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5226050"/>
                        <a:ext cx="2332037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0" name="Text Box 314"/>
          <p:cNvSpPr txBox="1">
            <a:spLocks noChangeArrowheads="1"/>
          </p:cNvSpPr>
          <p:nvPr/>
        </p:nvSpPr>
        <p:spPr bwMode="auto">
          <a:xfrm>
            <a:off x="3706813" y="1338263"/>
            <a:ext cx="115093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两边同除以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221" name="Text Box 315"/>
          <p:cNvSpPr txBox="1">
            <a:spLocks noChangeArrowheads="1"/>
          </p:cNvSpPr>
          <p:nvPr/>
        </p:nvSpPr>
        <p:spPr bwMode="auto">
          <a:xfrm>
            <a:off x="3849688" y="2132013"/>
            <a:ext cx="86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移项</a:t>
            </a:r>
          </a:p>
        </p:txBody>
      </p:sp>
      <p:sp>
        <p:nvSpPr>
          <p:cNvPr id="7222" name="Text Box 316"/>
          <p:cNvSpPr txBox="1">
            <a:spLocks noChangeArrowheads="1"/>
          </p:cNvSpPr>
          <p:nvPr/>
        </p:nvSpPr>
        <p:spPr bwMode="auto">
          <a:xfrm>
            <a:off x="3633788" y="2633663"/>
            <a:ext cx="15128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两边同时加上</a:t>
            </a:r>
          </a:p>
        </p:txBody>
      </p:sp>
      <p:sp>
        <p:nvSpPr>
          <p:cNvPr id="7223" name="Text Box 317"/>
          <p:cNvSpPr txBox="1">
            <a:spLocks noChangeArrowheads="1"/>
          </p:cNvSpPr>
          <p:nvPr/>
        </p:nvSpPr>
        <p:spPr bwMode="auto">
          <a:xfrm>
            <a:off x="3849688" y="357346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整理</a:t>
            </a:r>
          </a:p>
        </p:txBody>
      </p:sp>
      <p:sp>
        <p:nvSpPr>
          <p:cNvPr id="7224" name="Text Box 318"/>
          <p:cNvSpPr txBox="1">
            <a:spLocks noChangeArrowheads="1"/>
          </p:cNvSpPr>
          <p:nvPr/>
        </p:nvSpPr>
        <p:spPr bwMode="auto">
          <a:xfrm>
            <a:off x="3851275" y="4365625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开方</a:t>
            </a:r>
          </a:p>
        </p:txBody>
      </p:sp>
      <p:sp>
        <p:nvSpPr>
          <p:cNvPr id="7225" name="Text Box 319"/>
          <p:cNvSpPr txBox="1">
            <a:spLocks noChangeArrowheads="1"/>
          </p:cNvSpPr>
          <p:nvPr/>
        </p:nvSpPr>
        <p:spPr bwMode="auto">
          <a:xfrm>
            <a:off x="3922713" y="537527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解得</a:t>
            </a:r>
          </a:p>
        </p:txBody>
      </p:sp>
      <p:sp>
        <p:nvSpPr>
          <p:cNvPr id="7226" name="Text Box 320"/>
          <p:cNvSpPr txBox="1">
            <a:spLocks noChangeArrowheads="1"/>
          </p:cNvSpPr>
          <p:nvPr/>
        </p:nvSpPr>
        <p:spPr bwMode="auto">
          <a:xfrm>
            <a:off x="3765550" y="836613"/>
            <a:ext cx="94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0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0" grpId="0"/>
      <p:bldP spid="7221" grpId="0"/>
      <p:bldP spid="7222" grpId="0"/>
      <p:bldP spid="7223" grpId="0"/>
      <p:bldP spid="7224" grpId="0"/>
      <p:bldP spid="7225" grpId="0"/>
      <p:bldP spid="7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828675" y="1485900"/>
            <a:ext cx="821055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   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一般地，对于一元二次方程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</a:rPr>
              <a:t>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如果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，那么方程的两个根为</a:t>
            </a:r>
          </a:p>
        </p:txBody>
      </p:sp>
      <p:graphicFrame>
        <p:nvGraphicFramePr>
          <p:cNvPr id="18435" name="对象 8194"/>
          <p:cNvGraphicFramePr>
            <a:graphicFrameLocks noChangeAspect="1"/>
          </p:cNvGraphicFramePr>
          <p:nvPr/>
        </p:nvGraphicFramePr>
        <p:xfrm>
          <a:off x="2268538" y="2155825"/>
          <a:ext cx="38877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r:id="rId3" imgW="1386840" imgH="229235" progId="Equation.DSMT4">
                  <p:embed/>
                </p:oleObj>
              </mc:Choice>
              <mc:Fallback>
                <p:oleObj r:id="rId3" imgW="1386840" imgH="229235" progId="Equation.DSMT4">
                  <p:embed/>
                  <p:pic>
                    <p:nvPicPr>
                      <p:cNvPr id="0" name="对象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155825"/>
                        <a:ext cx="3887787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对象 8195"/>
          <p:cNvGraphicFramePr>
            <a:graphicFrameLocks noChangeAspect="1"/>
          </p:cNvGraphicFramePr>
          <p:nvPr/>
        </p:nvGraphicFramePr>
        <p:xfrm>
          <a:off x="1619250" y="3068638"/>
          <a:ext cx="20161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r:id="rId5" imgW="775970" imgH="203200" progId="Equation.DSMT4">
                  <p:embed/>
                </p:oleObj>
              </mc:Choice>
              <mc:Fallback>
                <p:oleObj r:id="rId5" imgW="775970" imgH="203200" progId="Equation.DSMT4">
                  <p:embed/>
                  <p:pic>
                    <p:nvPicPr>
                      <p:cNvPr id="0" name="对象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068638"/>
                        <a:ext cx="20161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对象 8196"/>
          <p:cNvGraphicFramePr>
            <a:graphicFrameLocks noChangeAspect="1"/>
          </p:cNvGraphicFramePr>
          <p:nvPr/>
        </p:nvGraphicFramePr>
        <p:xfrm>
          <a:off x="2268538" y="3679825"/>
          <a:ext cx="39592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r:id="rId7" imgW="1221105" imgH="445135" progId="Equation.DSMT4">
                  <p:embed/>
                </p:oleObj>
              </mc:Choice>
              <mc:Fallback>
                <p:oleObj r:id="rId7" imgW="1221105" imgH="445135" progId="Equation.DSMT4">
                  <p:embed/>
                  <p:pic>
                    <p:nvPicPr>
                      <p:cNvPr id="0" name="对象 8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679825"/>
                        <a:ext cx="395922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900113" y="5734050"/>
            <a:ext cx="684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这个公式叫做一元二次方程的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求根公式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；</a:t>
            </a:r>
          </a:p>
        </p:txBody>
      </p:sp>
      <p:grpSp>
        <p:nvGrpSpPr>
          <p:cNvPr id="3" name="组合 38"/>
          <p:cNvGrpSpPr/>
          <p:nvPr/>
        </p:nvGrpSpPr>
        <p:grpSpPr bwMode="auto">
          <a:xfrm>
            <a:off x="561975" y="708025"/>
            <a:ext cx="696913" cy="649288"/>
            <a:chOff x="579589" y="5301208"/>
            <a:chExt cx="697627" cy="648072"/>
          </a:xfrm>
        </p:grpSpPr>
        <p:grpSp>
          <p:nvGrpSpPr>
            <p:cNvPr id="18443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18445" name="椭圆 56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/>
              </a:p>
            </p:txBody>
          </p:sp>
          <p:sp>
            <p:nvSpPr>
              <p:cNvPr id="18446" name="椭圆 57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8444" name="TextBox 55"/>
            <p:cNvSpPr txBox="1">
              <a:spLocks noChangeArrowheads="1"/>
            </p:cNvSpPr>
            <p:nvPr/>
          </p:nvSpPr>
          <p:spPr bwMode="auto">
            <a:xfrm>
              <a:off x="579589" y="5364589"/>
              <a:ext cx="697627" cy="399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611188" y="4868863"/>
            <a:ext cx="7194550" cy="457200"/>
            <a:chOff x="963" y="7668"/>
            <a:chExt cx="11331" cy="720"/>
          </a:xfrm>
        </p:grpSpPr>
        <p:sp>
          <p:nvSpPr>
            <p:cNvPr id="18441" name="文本框 1"/>
            <p:cNvSpPr txBox="1">
              <a:spLocks noChangeArrowheads="1"/>
            </p:cNvSpPr>
            <p:nvPr/>
          </p:nvSpPr>
          <p:spPr bwMode="auto">
            <a:xfrm>
              <a:off x="963" y="7668"/>
              <a:ext cx="1133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400">
                  <a:latin typeface="黑体" panose="02010609060101010101" pitchFamily="49" charset="-122"/>
                </a:rPr>
                <a:t>其中                叫做一元二次方程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</a:rPr>
                <a:t>根的判别式</a:t>
              </a:r>
              <a:r>
                <a:rPr lang="en-US" altLang="zh-CN" sz="2400">
                  <a:latin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8442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437" y="7668"/>
            <a:ext cx="2834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4" r:id="rId9" imgW="800735" imgH="203200" progId="Equation.KSEE3">
                    <p:embed/>
                  </p:oleObj>
                </mc:Choice>
                <mc:Fallback>
                  <p:oleObj r:id="rId9" imgW="800735" imgH="203200" progId="Equation.KSEE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7" y="7668"/>
                          <a:ext cx="2834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3"/>
          <p:cNvGrpSpPr/>
          <p:nvPr/>
        </p:nvGrpSpPr>
        <p:grpSpPr bwMode="auto">
          <a:xfrm>
            <a:off x="827088" y="2276475"/>
            <a:ext cx="3486150" cy="1066800"/>
            <a:chOff x="0" y="0"/>
            <a:chExt cx="2196" cy="672"/>
          </a:xfrm>
        </p:grpSpPr>
        <p:pic>
          <p:nvPicPr>
            <p:cNvPr id="19465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" y="0"/>
              <a:ext cx="176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6" name="Text Box 5"/>
            <p:cNvSpPr txBox="1">
              <a:spLocks noChangeArrowheads="1"/>
            </p:cNvSpPr>
            <p:nvPr/>
          </p:nvSpPr>
          <p:spPr bwMode="auto">
            <a:xfrm>
              <a:off x="0" y="24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</a:rPr>
                <a:t>x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1</a:t>
              </a:r>
              <a:r>
                <a:rPr lang="en-US" altLang="zh-CN" sz="2400"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9222" name="Group 6"/>
          <p:cNvGrpSpPr/>
          <p:nvPr/>
        </p:nvGrpSpPr>
        <p:grpSpPr bwMode="auto">
          <a:xfrm>
            <a:off x="4586288" y="2349500"/>
            <a:ext cx="3486150" cy="1066800"/>
            <a:chOff x="0" y="0"/>
            <a:chExt cx="2196" cy="672"/>
          </a:xfrm>
        </p:grpSpPr>
        <p:pic>
          <p:nvPicPr>
            <p:cNvPr id="19463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" y="0"/>
              <a:ext cx="176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0" y="24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</a:rPr>
                <a:t>x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2</a:t>
              </a:r>
              <a:r>
                <a:rPr lang="en-US" altLang="zh-CN" sz="240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30263" y="3797300"/>
            <a:ext cx="70834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</a:rPr>
              <a:t>.从两根的代数式结构上有什么特点？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830263" y="4733925"/>
            <a:ext cx="79930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latin typeface="Times New Roman" panose="02020603050405020304" pitchFamily="18" charset="0"/>
              </a:rPr>
              <a:t>.根据这种结构可以进行什么运算？你发现了什么？</a:t>
            </a:r>
          </a:p>
        </p:txBody>
      </p:sp>
      <p:sp>
        <p:nvSpPr>
          <p:cNvPr id="19462" name="Text Box 2"/>
          <p:cNvSpPr txBox="1">
            <a:spLocks noChangeArrowheads="1"/>
          </p:cNvSpPr>
          <p:nvPr/>
        </p:nvSpPr>
        <p:spPr bwMode="auto">
          <a:xfrm>
            <a:off x="1116013" y="765175"/>
            <a:ext cx="17351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</a:rPr>
              <a:t>拓广探索</a:t>
            </a:r>
            <a:endParaRPr lang="en-US" altLang="zh-CN" sz="2400" u="sng">
              <a:latin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bldLvl="0" animBg="1"/>
      <p:bldP spid="92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6147"/>
          <p:cNvGrpSpPr/>
          <p:nvPr/>
        </p:nvGrpSpPr>
        <p:grpSpPr bwMode="auto">
          <a:xfrm>
            <a:off x="325438" y="406400"/>
            <a:ext cx="2232025" cy="806450"/>
            <a:chOff x="0" y="0"/>
            <a:chExt cx="3516" cy="1269"/>
          </a:xfrm>
        </p:grpSpPr>
        <p:sp>
          <p:nvSpPr>
            <p:cNvPr id="2049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545 w 696310"/>
                <a:gd name="T3" fmla="*/ 0 h 696310"/>
                <a:gd name="T4" fmla="*/ 545 w 696310"/>
                <a:gd name="T5" fmla="*/ 258 h 696310"/>
                <a:gd name="T6" fmla="*/ 826 w 696310"/>
                <a:gd name="T7" fmla="*/ 258 h 696310"/>
                <a:gd name="T8" fmla="*/ 826 w 696310"/>
                <a:gd name="T9" fmla="*/ 760 h 696310"/>
                <a:gd name="T10" fmla="*/ 0 w 696310"/>
                <a:gd name="T11" fmla="*/ 76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 eaLnBrk="1" hangingPunct="1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493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196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公式法</a:t>
              </a:r>
            </a:p>
          </p:txBody>
        </p:sp>
        <p:sp>
          <p:nvSpPr>
            <p:cNvPr id="20494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827088" y="1412875"/>
            <a:ext cx="521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149494"/>
                </a:solidFill>
                <a:latin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黑体" panose="02010609060101010101" pitchFamily="49" charset="-122"/>
                <a:sym typeface="宋体" panose="02010600030101010101" pitchFamily="2" charset="-122"/>
              </a:rPr>
              <a:t>1 </a:t>
            </a:r>
            <a:r>
              <a:rPr lang="zh-CN" altLang="en-US" sz="2400" dirty="0">
                <a:latin typeface="Times New Roman" panose="02020603050405020304" pitchFamily="18" charset="0"/>
              </a:rPr>
              <a:t>用公式法解下列一元二次方程：</a:t>
            </a:r>
          </a:p>
        </p:txBody>
      </p:sp>
      <p:graphicFrame>
        <p:nvGraphicFramePr>
          <p:cNvPr id="20484" name="对象 10243"/>
          <p:cNvGraphicFramePr>
            <a:graphicFrameLocks noChangeAspect="1"/>
          </p:cNvGraphicFramePr>
          <p:nvPr/>
        </p:nvGraphicFramePr>
        <p:xfrm>
          <a:off x="1911350" y="2060575"/>
          <a:ext cx="27368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r:id="rId3" imgW="1157605" imgH="229235" progId="Equation.DSMT4">
                  <p:embed/>
                </p:oleObj>
              </mc:Choice>
              <mc:Fallback>
                <p:oleObj r:id="rId3" imgW="1157605" imgH="229235" progId="Equation.DSMT4">
                  <p:embed/>
                  <p:pic>
                    <p:nvPicPr>
                      <p:cNvPr id="0" name="对象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2060575"/>
                        <a:ext cx="273685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755650" y="2827338"/>
            <a:ext cx="554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解：</a:t>
            </a:r>
            <a:r>
              <a:rPr lang="zh-CN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0249" name="内容占位符 1024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411760" y="2801938"/>
          <a:ext cx="28082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r:id="rId5" imgW="1182370" imgH="203200" progId="Equation.DSMT4">
                  <p:embed/>
                </p:oleObj>
              </mc:Choice>
              <mc:Fallback>
                <p:oleObj r:id="rId5" imgW="1182370" imgH="203200" progId="Equation.DSMT4">
                  <p:embed/>
                  <p:pic>
                    <p:nvPicPr>
                      <p:cNvPr id="0" name="内容占位符 1024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801938"/>
                        <a:ext cx="28082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对象 10249"/>
          <p:cNvGraphicFramePr>
            <a:graphicFrameLocks noGrp="1" noChangeAspect="1"/>
          </p:cNvGraphicFramePr>
          <p:nvPr/>
        </p:nvGraphicFramePr>
        <p:xfrm>
          <a:off x="1979613" y="3429000"/>
          <a:ext cx="49672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r:id="rId7" imgW="2261870" imgH="279400" progId="Equation.DSMT4">
                  <p:embed/>
                </p:oleObj>
              </mc:Choice>
              <mc:Fallback>
                <p:oleObj r:id="rId7" imgW="2261870" imgH="279400" progId="Equation.DSMT4">
                  <p:embed/>
                  <p:pic>
                    <p:nvPicPr>
                      <p:cNvPr id="0" name="对象 1024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429000"/>
                        <a:ext cx="4967287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对象 10250"/>
          <p:cNvGraphicFramePr>
            <a:graphicFrameLocks noGrp="1" noChangeAspect="1"/>
          </p:cNvGraphicFramePr>
          <p:nvPr/>
        </p:nvGraphicFramePr>
        <p:xfrm>
          <a:off x="2268538" y="4149725"/>
          <a:ext cx="30067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r:id="rId9" imgW="1473200" imgH="431800" progId="Equation.DSMT4">
                  <p:embed/>
                </p:oleObj>
              </mc:Choice>
              <mc:Fallback>
                <p:oleObj r:id="rId9" imgW="1473200" imgH="431800" progId="Equation.DSMT4">
                  <p:embed/>
                  <p:pic>
                    <p:nvPicPr>
                      <p:cNvPr id="0" name="对象 102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149725"/>
                        <a:ext cx="300672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对象 10251"/>
          <p:cNvGraphicFramePr>
            <a:graphicFrameLocks noChangeAspect="1"/>
          </p:cNvGraphicFramePr>
          <p:nvPr/>
        </p:nvGraphicFramePr>
        <p:xfrm>
          <a:off x="2411413" y="5229225"/>
          <a:ext cx="237648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r:id="rId11" imgW="1055370" imgH="394335" progId="Equation.DSMT4">
                  <p:embed/>
                </p:oleObj>
              </mc:Choice>
              <mc:Fallback>
                <p:oleObj r:id="rId11" imgW="1055370" imgH="394335" progId="Equation.DSMT4">
                  <p:embed/>
                  <p:pic>
                    <p:nvPicPr>
                      <p:cNvPr id="0" name="对象 10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229225"/>
                        <a:ext cx="2376487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对象 11265"/>
          <p:cNvGraphicFramePr>
            <a:graphicFrameLocks noChangeAspect="1"/>
          </p:cNvGraphicFramePr>
          <p:nvPr/>
        </p:nvGraphicFramePr>
        <p:xfrm>
          <a:off x="1979613" y="1409700"/>
          <a:ext cx="24479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r:id="rId3" imgW="1092835" imgH="266700" progId="Equation.DSMT4">
                  <p:embed/>
                </p:oleObj>
              </mc:Choice>
              <mc:Fallback>
                <p:oleObj r:id="rId3" imgW="1092835" imgH="266700" progId="Equation.DSMT4">
                  <p:embed/>
                  <p:pic>
                    <p:nvPicPr>
                      <p:cNvPr id="0" name="对象 11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409700"/>
                        <a:ext cx="24479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1042988" y="620713"/>
            <a:ext cx="5254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sym typeface="宋体" panose="02010600030101010101" pitchFamily="2" charset="-122"/>
              </a:rPr>
              <a:t>2 </a:t>
            </a:r>
            <a:r>
              <a:rPr lang="zh-CN" altLang="en-US" sz="2400">
                <a:latin typeface="Times New Roman" panose="02020603050405020304" pitchFamily="18" charset="0"/>
              </a:rPr>
              <a:t>用公式法解下列一元二次方程：</a:t>
            </a:r>
          </a:p>
        </p:txBody>
      </p:sp>
      <p:sp>
        <p:nvSpPr>
          <p:cNvPr id="21508" name="矩形 7"/>
          <p:cNvSpPr>
            <a:spLocks noChangeArrowheads="1"/>
          </p:cNvSpPr>
          <p:nvPr/>
        </p:nvSpPr>
        <p:spPr bwMode="auto">
          <a:xfrm>
            <a:off x="1217613" y="2182813"/>
            <a:ext cx="5297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解：将原方程化为一般形式，得</a:t>
            </a:r>
          </a:p>
        </p:txBody>
      </p:sp>
      <p:graphicFrame>
        <p:nvGraphicFramePr>
          <p:cNvPr id="21509" name="对象 11268"/>
          <p:cNvGraphicFramePr>
            <a:graphicFrameLocks noChangeAspect="1"/>
          </p:cNvGraphicFramePr>
          <p:nvPr/>
        </p:nvGraphicFramePr>
        <p:xfrm>
          <a:off x="2555875" y="2755900"/>
          <a:ext cx="23034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r:id="rId5" imgW="940435" imgH="228600" progId="Equation.DSMT4">
                  <p:embed/>
                </p:oleObj>
              </mc:Choice>
              <mc:Fallback>
                <p:oleObj r:id="rId5" imgW="940435" imgH="228600" progId="Equation.DSMT4">
                  <p:embed/>
                  <p:pic>
                    <p:nvPicPr>
                      <p:cNvPr id="0" name="对象 11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755900"/>
                        <a:ext cx="23034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对象 11269"/>
          <p:cNvGraphicFramePr>
            <a:graphicFrameLocks noGrp="1" noChangeAspect="1"/>
          </p:cNvGraphicFramePr>
          <p:nvPr/>
        </p:nvGraphicFramePr>
        <p:xfrm>
          <a:off x="2268538" y="3332163"/>
          <a:ext cx="307816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r:id="rId7" imgW="1296035" imgH="241300" progId="Equation.DSMT4">
                  <p:embed/>
                </p:oleObj>
              </mc:Choice>
              <mc:Fallback>
                <p:oleObj r:id="rId7" imgW="1296035" imgH="241300" progId="Equation.DSMT4">
                  <p:embed/>
                  <p:pic>
                    <p:nvPicPr>
                      <p:cNvPr id="0" name="对象 1126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32163"/>
                        <a:ext cx="3078162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对象 11270"/>
          <p:cNvGraphicFramePr>
            <a:graphicFrameLocks noGrp="1" noChangeAspect="1"/>
          </p:cNvGraphicFramePr>
          <p:nvPr/>
        </p:nvGraphicFramePr>
        <p:xfrm>
          <a:off x="1835150" y="3989388"/>
          <a:ext cx="45529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r:id="rId9" imgW="2007235" imgH="342900" progId="Equation.DSMT4">
                  <p:embed/>
                </p:oleObj>
              </mc:Choice>
              <mc:Fallback>
                <p:oleObj r:id="rId9" imgW="2007235" imgH="342900" progId="Equation.DSMT4">
                  <p:embed/>
                  <p:pic>
                    <p:nvPicPr>
                      <p:cNvPr id="0" name="对象 1127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989388"/>
                        <a:ext cx="455295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对象 11271"/>
          <p:cNvGraphicFramePr>
            <a:graphicFrameLocks noGrp="1" noChangeAspect="1"/>
          </p:cNvGraphicFramePr>
          <p:nvPr/>
        </p:nvGraphicFramePr>
        <p:xfrm>
          <a:off x="2339975" y="4797425"/>
          <a:ext cx="266541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r:id="rId11" imgW="1385570" imgH="431800" progId="Equation.DSMT4">
                  <p:embed/>
                </p:oleObj>
              </mc:Choice>
              <mc:Fallback>
                <p:oleObj r:id="rId11" imgW="1385570" imgH="431800" progId="Equation.DSMT4">
                  <p:embed/>
                  <p:pic>
                    <p:nvPicPr>
                      <p:cNvPr id="0" name="对象 1127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797425"/>
                        <a:ext cx="2665413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对象 11272"/>
          <p:cNvGraphicFramePr>
            <a:graphicFrameLocks noChangeAspect="1"/>
          </p:cNvGraphicFramePr>
          <p:nvPr/>
        </p:nvGraphicFramePr>
        <p:xfrm>
          <a:off x="2411413" y="5708650"/>
          <a:ext cx="208756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r:id="rId13" imgW="927735" imgH="254000" progId="Equation.DSMT4">
                  <p:embed/>
                </p:oleObj>
              </mc:Choice>
              <mc:Fallback>
                <p:oleObj r:id="rId13" imgW="927735" imgH="254000" progId="Equation.DSMT4">
                  <p:embed/>
                  <p:pic>
                    <p:nvPicPr>
                      <p:cNvPr id="0" name="对象 11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708650"/>
                        <a:ext cx="208756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797</Words>
  <Application>Microsoft Office PowerPoint</Application>
  <PresentationFormat>全屏显示(4:3)</PresentationFormat>
  <Paragraphs>103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方正姚体</vt:lpstr>
      <vt:lpstr>黑体</vt:lpstr>
      <vt:lpstr>楷体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WWW.2PPT.COM
</vt:lpstr>
      <vt:lpstr>Equation.DSMT4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2015-12-17T03:51:00Z</dcterms:created>
  <dcterms:modified xsi:type="dcterms:W3CDTF">2023-01-16T14:40:23Z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6992E3CCBF1844499AE038E24C619312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