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66" r:id="rId2"/>
    <p:sldId id="278" r:id="rId3"/>
    <p:sldId id="456" r:id="rId4"/>
    <p:sldId id="517" r:id="rId5"/>
    <p:sldId id="518" r:id="rId6"/>
    <p:sldId id="519" r:id="rId7"/>
    <p:sldId id="521" r:id="rId8"/>
    <p:sldId id="525" r:id="rId9"/>
    <p:sldId id="526" r:id="rId10"/>
    <p:sldId id="520" r:id="rId11"/>
    <p:sldId id="522" r:id="rId12"/>
    <p:sldId id="523" r:id="rId13"/>
    <p:sldId id="524" r:id="rId14"/>
    <p:sldId id="527" r:id="rId15"/>
    <p:sldId id="528" r:id="rId16"/>
    <p:sldId id="529" r:id="rId17"/>
    <p:sldId id="530" r:id="rId18"/>
    <p:sldId id="531" r:id="rId19"/>
    <p:sldId id="279"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8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pitchFamily="18" charset="-122"/>
              </a:rPr>
              <a:t>2023-01-16</a:t>
            </a:fld>
            <a:endParaRPr lang="zh-CN" altLang="en-US">
              <a:latin typeface="阿里巴巴普惠体 R" panose="00020600040101010101"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pitchFamily="18" charset="-122"/>
              </a:rPr>
              <a:t>‹#›</a:t>
            </a:fld>
            <a:endParaRPr lang="zh-CN" altLang="en-US">
              <a:latin typeface="阿里巴巴普惠体 R" panose="00020600040101010101" pitchFamily="18"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fld id="{161E9584-5A02-4E46-869C-6113D529A8FD}" type="datetimeFigureOut">
              <a:rPr lang="zh-CN" altLang="en-US" smtClean="0"/>
              <a:t>2023-01-16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fld id="{732C70D5-BF4B-461E-AA0F-AF538E472A1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32C70D5-BF4B-461E-AA0F-AF538E472A1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p:cNvSpPr/>
          <p:nvPr/>
        </p:nvSpPr>
        <p:spPr>
          <a:xfrm>
            <a:off x="-1398815" y="-909119"/>
            <a:ext cx="6803167" cy="7082704"/>
          </a:xfrm>
          <a:custGeom>
            <a:avLst/>
            <a:gdLst>
              <a:gd name="connsiteX0" fmla="*/ 3467100 w 8156184"/>
              <a:gd name="connsiteY0" fmla="*/ 0 h 8491316"/>
              <a:gd name="connsiteX1" fmla="*/ 6934200 w 8156184"/>
              <a:gd name="connsiteY1" fmla="*/ 3467100 h 8491316"/>
              <a:gd name="connsiteX2" fmla="*/ 6661738 w 8156184"/>
              <a:gd name="connsiteY2" fmla="*/ 4816652 h 8491316"/>
              <a:gd name="connsiteX3" fmla="*/ 6535134 w 8156184"/>
              <a:gd name="connsiteY3" fmla="*/ 5079467 h 8491316"/>
              <a:gd name="connsiteX4" fmla="*/ 6622707 w 8156184"/>
              <a:gd name="connsiteY4" fmla="*/ 5083889 h 8491316"/>
              <a:gd name="connsiteX5" fmla="*/ 8156184 w 8156184"/>
              <a:gd name="connsiteY5" fmla="*/ 6783193 h 8491316"/>
              <a:gd name="connsiteX6" fmla="*/ 6448061 w 8156184"/>
              <a:gd name="connsiteY6" fmla="*/ 8491316 h 8491316"/>
              <a:gd name="connsiteX7" fmla="*/ 4739938 w 8156184"/>
              <a:gd name="connsiteY7" fmla="*/ 6783193 h 8491316"/>
              <a:gd name="connsiteX8" fmla="*/ 4744742 w 8156184"/>
              <a:gd name="connsiteY8" fmla="*/ 6688058 h 8491316"/>
              <a:gd name="connsiteX9" fmla="*/ 4498110 w 8156184"/>
              <a:gd name="connsiteY9" fmla="*/ 6778326 h 8491316"/>
              <a:gd name="connsiteX10" fmla="*/ 3467100 w 8156184"/>
              <a:gd name="connsiteY10" fmla="*/ 6934200 h 8491316"/>
              <a:gd name="connsiteX11" fmla="*/ 0 w 8156184"/>
              <a:gd name="connsiteY11" fmla="*/ 3467100 h 8491316"/>
              <a:gd name="connsiteX12" fmla="*/ 3467100 w 8156184"/>
              <a:gd name="connsiteY12" fmla="*/ 0 h 84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56184" h="8491316">
                <a:moveTo>
                  <a:pt x="3467100" y="0"/>
                </a:moveTo>
                <a:cubicBezTo>
                  <a:pt x="5381926" y="0"/>
                  <a:pt x="6934200" y="1552274"/>
                  <a:pt x="6934200" y="3467100"/>
                </a:cubicBezTo>
                <a:cubicBezTo>
                  <a:pt x="6934200" y="3945807"/>
                  <a:pt x="6837183" y="4401854"/>
                  <a:pt x="6661738" y="4816652"/>
                </a:cubicBezTo>
                <a:lnTo>
                  <a:pt x="6535134" y="5079467"/>
                </a:lnTo>
                <a:lnTo>
                  <a:pt x="6622707" y="5083889"/>
                </a:lnTo>
                <a:cubicBezTo>
                  <a:pt x="7484038" y="5171362"/>
                  <a:pt x="8156184" y="5898784"/>
                  <a:pt x="8156184" y="6783193"/>
                </a:cubicBezTo>
                <a:cubicBezTo>
                  <a:pt x="8156184" y="7726563"/>
                  <a:pt x="7391431" y="8491316"/>
                  <a:pt x="6448061" y="8491316"/>
                </a:cubicBezTo>
                <a:cubicBezTo>
                  <a:pt x="5504691" y="8491316"/>
                  <a:pt x="4739938" y="7726563"/>
                  <a:pt x="4739938" y="6783193"/>
                </a:cubicBezTo>
                <a:lnTo>
                  <a:pt x="4744742" y="6688058"/>
                </a:lnTo>
                <a:lnTo>
                  <a:pt x="4498110" y="6778326"/>
                </a:lnTo>
                <a:cubicBezTo>
                  <a:pt x="4172414" y="6879628"/>
                  <a:pt x="3826130" y="6934200"/>
                  <a:pt x="3467100" y="6934200"/>
                </a:cubicBezTo>
                <a:cubicBezTo>
                  <a:pt x="1552274" y="6934200"/>
                  <a:pt x="0" y="5381926"/>
                  <a:pt x="0" y="3467100"/>
                </a:cubicBezTo>
                <a:cubicBezTo>
                  <a:pt x="0" y="1552274"/>
                  <a:pt x="1552274" y="0"/>
                  <a:pt x="3467100" y="0"/>
                </a:cubicBez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nvGrpSpPr>
          <p:cNvPr id="13" name="Group 12"/>
          <p:cNvGrpSpPr/>
          <p:nvPr/>
        </p:nvGrpSpPr>
        <p:grpSpPr>
          <a:xfrm>
            <a:off x="-101911" y="6195141"/>
            <a:ext cx="1325718" cy="1325718"/>
            <a:chOff x="4019550" y="500204"/>
            <a:chExt cx="1562100" cy="1562100"/>
          </a:xfrm>
        </p:grpSpPr>
        <p:sp>
          <p:nvSpPr>
            <p:cNvPr id="14" name="Oval 13"/>
            <p:cNvSpPr/>
            <p:nvPr/>
          </p:nvSpPr>
          <p:spPr>
            <a:xfrm>
              <a:off x="4413250" y="893904"/>
              <a:ext cx="774700" cy="7747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5" name="Oval 14"/>
            <p:cNvSpPr/>
            <p:nvPr/>
          </p:nvSpPr>
          <p:spPr>
            <a:xfrm>
              <a:off x="4019550" y="500204"/>
              <a:ext cx="1562100" cy="1562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6" name="Oval 15"/>
            <p:cNvSpPr/>
            <p:nvPr/>
          </p:nvSpPr>
          <p:spPr>
            <a:xfrm>
              <a:off x="4203700" y="684354"/>
              <a:ext cx="1193800" cy="1193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grpSp>
        <p:nvGrpSpPr>
          <p:cNvPr id="17" name="Group 16"/>
          <p:cNvGrpSpPr/>
          <p:nvPr/>
        </p:nvGrpSpPr>
        <p:grpSpPr>
          <a:xfrm>
            <a:off x="9168018" y="-298137"/>
            <a:ext cx="1036438" cy="1036438"/>
            <a:chOff x="4019550" y="500204"/>
            <a:chExt cx="1562100" cy="1562100"/>
          </a:xfrm>
        </p:grpSpPr>
        <p:sp>
          <p:nvSpPr>
            <p:cNvPr id="18" name="Oval 17"/>
            <p:cNvSpPr/>
            <p:nvPr/>
          </p:nvSpPr>
          <p:spPr>
            <a:xfrm>
              <a:off x="4413250" y="893904"/>
              <a:ext cx="774700" cy="7747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9" name="Oval 18"/>
            <p:cNvSpPr/>
            <p:nvPr/>
          </p:nvSpPr>
          <p:spPr>
            <a:xfrm>
              <a:off x="4019550" y="500204"/>
              <a:ext cx="1562100" cy="1562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20" name="Oval 19"/>
            <p:cNvSpPr/>
            <p:nvPr/>
          </p:nvSpPr>
          <p:spPr>
            <a:xfrm>
              <a:off x="4203700" y="684354"/>
              <a:ext cx="1193800" cy="1193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6667" r="16667"/>
          <a:stretch>
            <a:fillRect/>
          </a:stretch>
        </p:blipFill>
        <p:spPr>
          <a:xfrm>
            <a:off x="-488950" y="0"/>
            <a:ext cx="4419600" cy="4419600"/>
          </a:xfrm>
        </p:spPr>
      </p:pic>
      <p:pic>
        <p:nvPicPr>
          <p:cNvPr id="21" name="图片占位符 20"/>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l="16927" r="16927"/>
          <a:stretch>
            <a:fillRect/>
          </a:stretch>
        </p:blipFill>
        <p:spPr>
          <a:xfrm>
            <a:off x="2917825" y="3684588"/>
            <a:ext cx="2224088" cy="2224087"/>
          </a:xfrm>
        </p:spPr>
      </p:pic>
      <p:sp>
        <p:nvSpPr>
          <p:cNvPr id="22" name="矩形: 圆角 21"/>
          <p:cNvSpPr/>
          <p:nvPr/>
        </p:nvSpPr>
        <p:spPr>
          <a:xfrm>
            <a:off x="8666316" y="5081539"/>
            <a:ext cx="1496595" cy="329300"/>
          </a:xfrm>
          <a:prstGeom prst="roundRect">
            <a:avLst>
              <a:gd name="adj" fmla="val 26269"/>
            </a:avLst>
          </a:prstGeom>
          <a:solidFill>
            <a:srgbClr val="E32D9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prstClr val="white"/>
                </a:solidFill>
                <a:effectLst/>
                <a:uLnTx/>
                <a:uFillTx/>
                <a:cs typeface="+mn-ea"/>
                <a:sym typeface="+mn-lt"/>
              </a:rPr>
              <a:t>老师：</a:t>
            </a:r>
            <a:r>
              <a:rPr kumimoji="0" lang="en-US" altLang="zh-CN" sz="1200" b="0" i="0" u="none" strike="noStrike" kern="1200" cap="none" spc="0" normalizeH="0" baseline="0" noProof="0" smtClean="0">
                <a:ln>
                  <a:noFill/>
                </a:ln>
                <a:solidFill>
                  <a:prstClr val="white"/>
                </a:solidFill>
                <a:effectLst/>
                <a:uLnTx/>
                <a:uFillTx/>
                <a:cs typeface="+mn-ea"/>
                <a:sym typeface="+mn-lt"/>
              </a:rPr>
              <a:t>PPT818</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3" name="矩形: 圆角 22"/>
          <p:cNvSpPr/>
          <p:nvPr/>
        </p:nvSpPr>
        <p:spPr>
          <a:xfrm>
            <a:off x="10507845" y="5086282"/>
            <a:ext cx="1274250" cy="329300"/>
          </a:xfrm>
          <a:prstGeom prst="roundRect">
            <a:avLst>
              <a:gd name="adj" fmla="val 2626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20XX</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grpSp>
        <p:nvGrpSpPr>
          <p:cNvPr id="30" name="组合 29"/>
          <p:cNvGrpSpPr/>
          <p:nvPr/>
        </p:nvGrpSpPr>
        <p:grpSpPr>
          <a:xfrm>
            <a:off x="5334965" y="2456646"/>
            <a:ext cx="6447130" cy="1281786"/>
            <a:chOff x="1213147" y="2786846"/>
            <a:chExt cx="6447130" cy="1281786"/>
          </a:xfrm>
        </p:grpSpPr>
        <p:sp>
          <p:nvSpPr>
            <p:cNvPr id="31" name="矩形 30"/>
            <p:cNvSpPr/>
            <p:nvPr/>
          </p:nvSpPr>
          <p:spPr bwMode="auto">
            <a:xfrm>
              <a:off x="1213147" y="2786846"/>
              <a:ext cx="6427890" cy="707886"/>
            </a:xfrm>
            <a:prstGeom prst="rect">
              <a:avLst/>
            </a:prstGeom>
          </p:spPr>
          <p:txBody>
            <a:bodyPr wrap="square">
              <a:spAutoFit/>
            </a:bodyPr>
            <a:lstStyle/>
            <a:p>
              <a:pPr algn="dist" defTabSz="457200">
                <a:defRPr/>
              </a:pPr>
              <a:r>
                <a:rPr lang="en-US" altLang="zh-CN" sz="4000" b="1" kern="100" dirty="0">
                  <a:cs typeface="+mn-ea"/>
                  <a:sym typeface="+mn-lt"/>
                </a:rPr>
                <a:t>24.2.1 </a:t>
              </a:r>
              <a:r>
                <a:rPr lang="zh-CN" altLang="en-US" sz="4000" b="1" kern="100" dirty="0">
                  <a:cs typeface="+mn-ea"/>
                  <a:sym typeface="+mn-lt"/>
                </a:rPr>
                <a:t>点和圆的位置关系</a:t>
              </a:r>
            </a:p>
          </p:txBody>
        </p:sp>
        <p:sp>
          <p:nvSpPr>
            <p:cNvPr id="32" name="矩形 31"/>
            <p:cNvSpPr/>
            <p:nvPr/>
          </p:nvSpPr>
          <p:spPr>
            <a:xfrm>
              <a:off x="4187561" y="3730078"/>
              <a:ext cx="3472716" cy="338554"/>
            </a:xfrm>
            <a:prstGeom prst="rect">
              <a:avLst/>
            </a:prstGeom>
          </p:spPr>
          <p:txBody>
            <a:bodyPr wrap="square">
              <a:spAutoFit/>
            </a:bodyPr>
            <a:lstStyle/>
            <a:p>
              <a:pPr algn="dist" defTabSz="457200"/>
              <a:r>
                <a:rPr lang="zh-CN" altLang="en-US" sz="1600" dirty="0">
                  <a:cs typeface="+mn-ea"/>
                  <a:sym typeface="+mn-lt"/>
                </a:rPr>
                <a:t>人教版 数学九年级上册</a:t>
              </a:r>
            </a:p>
          </p:txBody>
        </p:sp>
        <p:cxnSp>
          <p:nvCxnSpPr>
            <p:cNvPr id="33" name="直接连接符 32"/>
            <p:cNvCxnSpPr/>
            <p:nvPr/>
          </p:nvCxnSpPr>
          <p:spPr>
            <a:xfrm>
              <a:off x="1213147" y="3577843"/>
              <a:ext cx="6328340" cy="0"/>
            </a:xfrm>
            <a:prstGeom prst="line">
              <a:avLst/>
            </a:prstGeom>
            <a:noFill/>
            <a:ln w="6350" cap="flat" cmpd="sng" algn="ctr">
              <a:solidFill>
                <a:schemeClr val="tx1"/>
              </a:solidFill>
              <a:prstDash val="solid"/>
              <a:miter lim="800000"/>
            </a:ln>
            <a:effectLst/>
          </p:spPr>
        </p:cxnSp>
      </p:grpSp>
      <p:sp>
        <p:nvSpPr>
          <p:cNvPr id="34" name="矩形 33"/>
          <p:cNvSpPr/>
          <p:nvPr/>
        </p:nvSpPr>
        <p:spPr bwMode="auto">
          <a:xfrm>
            <a:off x="9167108" y="1863756"/>
            <a:ext cx="2496197" cy="523220"/>
          </a:xfrm>
          <a:prstGeom prst="rect">
            <a:avLst/>
          </a:prstGeom>
        </p:spPr>
        <p:txBody>
          <a:bodyPr wrap="none">
            <a:spAutoFit/>
          </a:bodyPr>
          <a:lstStyle/>
          <a:p>
            <a:pPr algn="r" defTabSz="457200">
              <a:defRPr/>
            </a:pPr>
            <a:r>
              <a:rPr lang="zh-CN" altLang="en-US" sz="2800" b="1" kern="100" dirty="0">
                <a:cs typeface="+mn-ea"/>
                <a:sym typeface="+mn-lt"/>
              </a:rPr>
              <a:t>第二十四章 圆</a:t>
            </a:r>
          </a:p>
        </p:txBody>
      </p:sp>
      <p:sp>
        <p:nvSpPr>
          <p:cNvPr id="35" name="文本框 34"/>
          <p:cNvSpPr txBox="1"/>
          <p:nvPr/>
        </p:nvSpPr>
        <p:spPr>
          <a:xfrm>
            <a:off x="6705225" y="3777382"/>
            <a:ext cx="4958080" cy="483337"/>
          </a:xfrm>
          <a:prstGeom prst="rect">
            <a:avLst/>
          </a:prstGeom>
          <a:noFill/>
        </p:spPr>
        <p:txBody>
          <a:bodyPr wrap="square" rtlCol="0">
            <a:spAutoFit/>
          </a:bodyPr>
          <a:lstStyle/>
          <a:p>
            <a:pPr algn="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34" grpId="0"/>
      <p:bldP spid="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7" name="矩形 6"/>
          <p:cNvSpPr/>
          <p:nvPr/>
        </p:nvSpPr>
        <p:spPr>
          <a:xfrm>
            <a:off x="1015118" y="1228087"/>
            <a:ext cx="10159117" cy="1140505"/>
          </a:xfrm>
          <a:prstGeom prst="rect">
            <a:avLst/>
          </a:prstGeom>
        </p:spPr>
        <p:txBody>
          <a:bodyPr wrap="square">
            <a:spAutoFit/>
          </a:bodyPr>
          <a:lstStyle/>
          <a:p>
            <a:pPr defTabSz="914400">
              <a:lnSpc>
                <a:spcPct val="150000"/>
              </a:lnSpc>
            </a:pPr>
            <a:r>
              <a:rPr lang="en-US" altLang="zh-CN" sz="2400" b="1" dirty="0">
                <a:solidFill>
                  <a:prstClr val="black"/>
                </a:solidFill>
                <a:cs typeface="+mn-ea"/>
                <a:sym typeface="+mn-lt"/>
              </a:rPr>
              <a:t>2.</a:t>
            </a:r>
            <a:r>
              <a:rPr lang="zh-CN" altLang="en-US" sz="2400" b="1" dirty="0">
                <a:solidFill>
                  <a:prstClr val="black"/>
                </a:solidFill>
                <a:cs typeface="+mn-ea"/>
                <a:sym typeface="+mn-lt"/>
              </a:rPr>
              <a:t>平面上有三点</a:t>
            </a:r>
            <a:r>
              <a:rPr lang="en-US" altLang="zh-CN" sz="2400" b="1" dirty="0">
                <a:solidFill>
                  <a:prstClr val="black"/>
                </a:solidFill>
                <a:cs typeface="+mn-ea"/>
                <a:sym typeface="+mn-lt"/>
              </a:rPr>
              <a:t>A</a:t>
            </a:r>
            <a:r>
              <a:rPr lang="zh-CN" altLang="en-US" sz="2400" b="1" dirty="0">
                <a:solidFill>
                  <a:prstClr val="black"/>
                </a:solidFill>
                <a:cs typeface="+mn-ea"/>
                <a:sym typeface="+mn-lt"/>
              </a:rPr>
              <a:t>、</a:t>
            </a:r>
            <a:r>
              <a:rPr lang="en-US" altLang="zh-CN" sz="2400" b="1" dirty="0">
                <a:solidFill>
                  <a:prstClr val="black"/>
                </a:solidFill>
                <a:cs typeface="+mn-ea"/>
                <a:sym typeface="+mn-lt"/>
              </a:rPr>
              <a:t>B</a:t>
            </a:r>
            <a:r>
              <a:rPr lang="zh-CN" altLang="en-US" sz="2400" b="1" dirty="0">
                <a:solidFill>
                  <a:prstClr val="black"/>
                </a:solidFill>
                <a:cs typeface="+mn-ea"/>
                <a:sym typeface="+mn-lt"/>
              </a:rPr>
              <a:t>、</a:t>
            </a:r>
            <a:r>
              <a:rPr lang="en-US" altLang="zh-CN" sz="2400" b="1" dirty="0">
                <a:solidFill>
                  <a:prstClr val="black"/>
                </a:solidFill>
                <a:cs typeface="+mn-ea"/>
                <a:sym typeface="+mn-lt"/>
              </a:rPr>
              <a:t>C</a:t>
            </a:r>
            <a:r>
              <a:rPr lang="zh-CN" altLang="en-US" sz="2400" b="1" dirty="0">
                <a:solidFill>
                  <a:prstClr val="black"/>
                </a:solidFill>
                <a:cs typeface="+mn-ea"/>
                <a:sym typeface="+mn-lt"/>
              </a:rPr>
              <a:t>不在同一直线上经过</a:t>
            </a:r>
            <a:r>
              <a:rPr lang="en-US" altLang="zh-CN" sz="2400" b="1" dirty="0">
                <a:solidFill>
                  <a:prstClr val="black"/>
                </a:solidFill>
                <a:cs typeface="+mn-ea"/>
                <a:sym typeface="+mn-lt"/>
              </a:rPr>
              <a:t>A</a:t>
            </a:r>
            <a:r>
              <a:rPr lang="zh-CN" altLang="en-US" sz="2400" b="1" dirty="0">
                <a:solidFill>
                  <a:prstClr val="black"/>
                </a:solidFill>
                <a:cs typeface="+mn-ea"/>
                <a:sym typeface="+mn-lt"/>
              </a:rPr>
              <a:t>、</a:t>
            </a:r>
            <a:r>
              <a:rPr lang="en-US" altLang="zh-CN" sz="2400" b="1" dirty="0">
                <a:solidFill>
                  <a:prstClr val="black"/>
                </a:solidFill>
                <a:cs typeface="+mn-ea"/>
                <a:sym typeface="+mn-lt"/>
              </a:rPr>
              <a:t>B</a:t>
            </a:r>
            <a:r>
              <a:rPr lang="zh-CN" altLang="en-US" sz="2400" b="1" dirty="0">
                <a:solidFill>
                  <a:prstClr val="black"/>
                </a:solidFill>
                <a:cs typeface="+mn-ea"/>
                <a:sym typeface="+mn-lt"/>
              </a:rPr>
              <a:t>、</a:t>
            </a:r>
            <a:r>
              <a:rPr lang="en-US" altLang="zh-CN" sz="2400" b="1" dirty="0">
                <a:solidFill>
                  <a:prstClr val="black"/>
                </a:solidFill>
                <a:cs typeface="+mn-ea"/>
                <a:sym typeface="+mn-lt"/>
              </a:rPr>
              <a:t>C</a:t>
            </a:r>
            <a:r>
              <a:rPr lang="zh-CN" altLang="en-US" sz="2400" b="1" dirty="0">
                <a:solidFill>
                  <a:prstClr val="black"/>
                </a:solidFill>
                <a:cs typeface="+mn-ea"/>
                <a:sym typeface="+mn-lt"/>
              </a:rPr>
              <a:t>三点的圆有几个？圆心在哪里？ </a:t>
            </a:r>
            <a:endParaRPr lang="zh-CN" altLang="en-US" sz="2400" dirty="0">
              <a:solidFill>
                <a:prstClr val="black"/>
              </a:solidFill>
              <a:cs typeface="+mn-ea"/>
              <a:sym typeface="+mn-lt"/>
            </a:endParaRPr>
          </a:p>
        </p:txBody>
      </p:sp>
      <p:sp>
        <p:nvSpPr>
          <p:cNvPr id="6" name="椭圆 5"/>
          <p:cNvSpPr/>
          <p:nvPr/>
        </p:nvSpPr>
        <p:spPr>
          <a:xfrm>
            <a:off x="4884922" y="2599988"/>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椭圆 8"/>
          <p:cNvSpPr/>
          <p:nvPr/>
        </p:nvSpPr>
        <p:spPr>
          <a:xfrm>
            <a:off x="3784109" y="4234423"/>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0" name="椭圆 9"/>
          <p:cNvSpPr/>
          <p:nvPr/>
        </p:nvSpPr>
        <p:spPr>
          <a:xfrm>
            <a:off x="6335338" y="4746787"/>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2" name="矩形 11"/>
          <p:cNvSpPr/>
          <p:nvPr/>
        </p:nvSpPr>
        <p:spPr>
          <a:xfrm>
            <a:off x="4984941" y="1936235"/>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14" name="矩形 13"/>
          <p:cNvSpPr/>
          <p:nvPr/>
        </p:nvSpPr>
        <p:spPr>
          <a:xfrm>
            <a:off x="3401097" y="4295381"/>
            <a:ext cx="364202" cy="420564"/>
          </a:xfrm>
          <a:prstGeom prst="rect">
            <a:avLst/>
          </a:prstGeom>
        </p:spPr>
        <p:txBody>
          <a:bodyPr wrap="none">
            <a:spAutoFit/>
          </a:bodyPr>
          <a:lstStyle/>
          <a:p>
            <a:pPr defTabSz="914400"/>
            <a:r>
              <a:rPr lang="en-US" altLang="zh-CN" sz="2135" dirty="0">
                <a:solidFill>
                  <a:prstClr val="black"/>
                </a:solidFill>
                <a:cs typeface="+mn-ea"/>
                <a:sym typeface="+mn-lt"/>
              </a:rPr>
              <a:t>B</a:t>
            </a:r>
            <a:endParaRPr lang="zh-CN" altLang="en-US" sz="2135" dirty="0">
              <a:solidFill>
                <a:prstClr val="black"/>
              </a:solidFill>
              <a:cs typeface="+mn-ea"/>
              <a:sym typeface="+mn-lt"/>
            </a:endParaRPr>
          </a:p>
        </p:txBody>
      </p:sp>
      <p:sp>
        <p:nvSpPr>
          <p:cNvPr id="15" name="矩形 14"/>
          <p:cNvSpPr/>
          <p:nvPr/>
        </p:nvSpPr>
        <p:spPr>
          <a:xfrm>
            <a:off x="6659861" y="4095694"/>
            <a:ext cx="381836" cy="420564"/>
          </a:xfrm>
          <a:prstGeom prst="rect">
            <a:avLst/>
          </a:prstGeom>
        </p:spPr>
        <p:txBody>
          <a:bodyPr wrap="none">
            <a:spAutoFit/>
          </a:bodyPr>
          <a:lstStyle/>
          <a:p>
            <a:pPr defTabSz="914400"/>
            <a:r>
              <a:rPr lang="en-US" altLang="zh-CN" sz="2135" dirty="0">
                <a:solidFill>
                  <a:prstClr val="black"/>
                </a:solidFill>
                <a:cs typeface="+mn-ea"/>
                <a:sym typeface="+mn-lt"/>
              </a:rPr>
              <a:t>C</a:t>
            </a:r>
            <a:endParaRPr lang="zh-CN" altLang="en-US" sz="2135" dirty="0">
              <a:solidFill>
                <a:prstClr val="black"/>
              </a:solidFill>
              <a:cs typeface="+mn-ea"/>
              <a:sym typeface="+mn-lt"/>
            </a:endParaRPr>
          </a:p>
        </p:txBody>
      </p:sp>
      <p:cxnSp>
        <p:nvCxnSpPr>
          <p:cNvPr id="16" name="直接连接符 15"/>
          <p:cNvCxnSpPr>
            <a:stCxn id="9" idx="0"/>
            <a:endCxn id="6" idx="3"/>
          </p:cNvCxnSpPr>
          <p:nvPr/>
        </p:nvCxnSpPr>
        <p:spPr>
          <a:xfrm flipV="1">
            <a:off x="3821215" y="2652019"/>
            <a:ext cx="1074575" cy="1582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9" idx="4"/>
            <a:endCxn id="10" idx="3"/>
          </p:cNvCxnSpPr>
          <p:nvPr/>
        </p:nvCxnSpPr>
        <p:spPr>
          <a:xfrm>
            <a:off x="3821215" y="4295381"/>
            <a:ext cx="2524991" cy="503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333915" y="2820029"/>
            <a:ext cx="2370836" cy="1457223"/>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cxnSp>
        <p:nvCxnSpPr>
          <p:cNvPr id="25" name="直接连接符 24"/>
          <p:cNvCxnSpPr/>
          <p:nvPr/>
        </p:nvCxnSpPr>
        <p:spPr>
          <a:xfrm flipH="1">
            <a:off x="4874905" y="3152247"/>
            <a:ext cx="465161" cy="2245259"/>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sp>
        <p:nvSpPr>
          <p:cNvPr id="28" name="椭圆 27"/>
          <p:cNvSpPr/>
          <p:nvPr/>
        </p:nvSpPr>
        <p:spPr>
          <a:xfrm>
            <a:off x="5128734" y="3952565"/>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9" name="椭圆 28"/>
          <p:cNvSpPr/>
          <p:nvPr/>
        </p:nvSpPr>
        <p:spPr>
          <a:xfrm>
            <a:off x="3768176" y="2590609"/>
            <a:ext cx="2869539" cy="28695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30" name="矩形 29"/>
          <p:cNvSpPr/>
          <p:nvPr/>
        </p:nvSpPr>
        <p:spPr>
          <a:xfrm>
            <a:off x="5392851" y="3548640"/>
            <a:ext cx="364202" cy="461665"/>
          </a:xfrm>
          <a:prstGeom prst="rect">
            <a:avLst/>
          </a:prstGeom>
        </p:spPr>
        <p:txBody>
          <a:bodyPr wrap="none">
            <a:spAutoFit/>
          </a:bodyPr>
          <a:lstStyle/>
          <a:p>
            <a:pPr defTabSz="914400"/>
            <a:r>
              <a:rPr lang="en-US" altLang="zh-CN" sz="2400" b="1" dirty="0">
                <a:solidFill>
                  <a:prstClr val="black"/>
                </a:solidFill>
                <a:cs typeface="+mn-ea"/>
                <a:sym typeface="+mn-lt"/>
              </a:rPr>
              <a:t>0</a:t>
            </a:r>
            <a:endParaRPr lang="zh-CN" altLang="en-US" sz="2135" dirty="0">
              <a:solidFill>
                <a:prstClr val="black"/>
              </a:solidFill>
              <a:cs typeface="+mn-ea"/>
              <a:sym typeface="+mn-lt"/>
            </a:endParaRPr>
          </a:p>
        </p:txBody>
      </p:sp>
      <p:sp>
        <p:nvSpPr>
          <p:cNvPr id="31" name="矩形 30"/>
          <p:cNvSpPr/>
          <p:nvPr/>
        </p:nvSpPr>
        <p:spPr>
          <a:xfrm>
            <a:off x="2770294" y="5811265"/>
            <a:ext cx="5868914" cy="461665"/>
          </a:xfrm>
          <a:prstGeom prst="rect">
            <a:avLst/>
          </a:prstGeom>
        </p:spPr>
        <p:txBody>
          <a:bodyPr wrap="none">
            <a:spAutoFit/>
          </a:bodyPr>
          <a:lstStyle/>
          <a:p>
            <a:pPr algn="just" defTabSz="914400"/>
            <a:r>
              <a:rPr kumimoji="1" lang="zh-CN" altLang="en-US" sz="2400" b="1" dirty="0">
                <a:cs typeface="+mn-ea"/>
                <a:sym typeface="+mn-lt"/>
              </a:rPr>
              <a:t>不在同一条直线上的三个点确定一个圆。</a:t>
            </a:r>
          </a:p>
        </p:txBody>
      </p:sp>
      <p:sp>
        <p:nvSpPr>
          <p:cNvPr id="32" name="文本框 31"/>
          <p:cNvSpPr txBox="1"/>
          <p:nvPr/>
        </p:nvSpPr>
        <p:spPr>
          <a:xfrm>
            <a:off x="7709271" y="2507393"/>
            <a:ext cx="3636397" cy="2995179"/>
          </a:xfrm>
          <a:prstGeom prst="rect">
            <a:avLst/>
          </a:prstGeom>
          <a:noFill/>
        </p:spPr>
        <p:txBody>
          <a:bodyPr wrap="square" rtlCol="0">
            <a:spAutoFit/>
          </a:bodyPr>
          <a:lstStyle/>
          <a:p>
            <a:pPr defTabSz="914400"/>
            <a:r>
              <a:rPr lang="zh-CN" altLang="en-US" sz="2135" b="1" dirty="0">
                <a:cs typeface="+mn-ea"/>
                <a:sym typeface="+mn-lt"/>
              </a:rPr>
              <a:t>步骤：</a:t>
            </a:r>
            <a:endParaRPr lang="en-US" altLang="zh-CN" sz="2135" b="1" dirty="0">
              <a:cs typeface="+mn-ea"/>
              <a:sym typeface="+mn-lt"/>
            </a:endParaRPr>
          </a:p>
          <a:p>
            <a:pPr defTabSz="914400"/>
            <a:r>
              <a:rPr lang="en-US" altLang="zh-CN" sz="2135" b="1" dirty="0">
                <a:cs typeface="+mn-ea"/>
                <a:sym typeface="+mn-lt"/>
              </a:rPr>
              <a:t>1</a:t>
            </a:r>
            <a:r>
              <a:rPr lang="zh-CN" altLang="en-US" sz="2135" b="1" dirty="0">
                <a:cs typeface="+mn-ea"/>
                <a:sym typeface="+mn-lt"/>
              </a:rPr>
              <a:t>）连接线段</a:t>
            </a:r>
            <a:r>
              <a:rPr lang="en-US" altLang="zh-CN" sz="2135" b="1" dirty="0">
                <a:cs typeface="+mn-ea"/>
                <a:sym typeface="+mn-lt"/>
              </a:rPr>
              <a:t>AB,BC</a:t>
            </a:r>
            <a:r>
              <a:rPr lang="zh-CN" altLang="en-US" sz="2135" b="1" dirty="0">
                <a:cs typeface="+mn-ea"/>
                <a:sym typeface="+mn-lt"/>
              </a:rPr>
              <a:t>。</a:t>
            </a:r>
            <a:endParaRPr lang="en-US" altLang="zh-CN" sz="2135" b="1" dirty="0">
              <a:cs typeface="+mn-ea"/>
              <a:sym typeface="+mn-lt"/>
            </a:endParaRPr>
          </a:p>
          <a:p>
            <a:pPr defTabSz="914400"/>
            <a:r>
              <a:rPr lang="en-US" altLang="zh-CN" sz="2135" b="1" dirty="0">
                <a:cs typeface="+mn-ea"/>
                <a:sym typeface="+mn-lt"/>
              </a:rPr>
              <a:t>2</a:t>
            </a:r>
            <a:r>
              <a:rPr lang="zh-CN" altLang="en-US" sz="2135" b="1" dirty="0">
                <a:cs typeface="+mn-ea"/>
                <a:sym typeface="+mn-lt"/>
              </a:rPr>
              <a:t>）分别作线段</a:t>
            </a:r>
            <a:r>
              <a:rPr lang="en-US" altLang="zh-CN" sz="2135" b="1" dirty="0">
                <a:cs typeface="+mn-ea"/>
                <a:sym typeface="+mn-lt"/>
              </a:rPr>
              <a:t>AB,BC</a:t>
            </a:r>
            <a:r>
              <a:rPr lang="zh-CN" altLang="en-US" sz="2135" b="1" dirty="0">
                <a:cs typeface="+mn-ea"/>
                <a:sym typeface="+mn-lt"/>
              </a:rPr>
              <a:t>的垂直平分线。两条垂直平分线交点为</a:t>
            </a:r>
            <a:r>
              <a:rPr lang="en-US" altLang="zh-CN" sz="2135" b="1" dirty="0">
                <a:cs typeface="+mn-ea"/>
                <a:sym typeface="+mn-lt"/>
              </a:rPr>
              <a:t>O</a:t>
            </a:r>
            <a:r>
              <a:rPr lang="zh-CN" altLang="en-US" sz="2135" b="1" dirty="0">
                <a:cs typeface="+mn-ea"/>
                <a:sym typeface="+mn-lt"/>
              </a:rPr>
              <a:t>，此时</a:t>
            </a:r>
            <a:r>
              <a:rPr lang="en-US" altLang="zh-CN" sz="2135" b="1" dirty="0">
                <a:cs typeface="+mn-ea"/>
                <a:sym typeface="+mn-lt"/>
              </a:rPr>
              <a:t>OA=OB=OC,</a:t>
            </a:r>
            <a:r>
              <a:rPr lang="zh-CN" altLang="en-US" sz="2135" b="1" dirty="0">
                <a:cs typeface="+mn-ea"/>
                <a:sym typeface="+mn-lt"/>
              </a:rPr>
              <a:t>于是点</a:t>
            </a:r>
            <a:r>
              <a:rPr lang="en-US" altLang="zh-CN" sz="2135" b="1" dirty="0">
                <a:cs typeface="+mn-ea"/>
                <a:sym typeface="+mn-lt"/>
              </a:rPr>
              <a:t>O</a:t>
            </a:r>
            <a:r>
              <a:rPr lang="zh-CN" altLang="en-US" sz="2135" b="1" dirty="0">
                <a:cs typeface="+mn-ea"/>
                <a:sym typeface="+mn-lt"/>
              </a:rPr>
              <a:t>为圆心，以</a:t>
            </a:r>
            <a:r>
              <a:rPr lang="en-US" altLang="zh-CN" sz="2135" b="1" dirty="0">
                <a:cs typeface="+mn-ea"/>
                <a:sym typeface="+mn-lt"/>
              </a:rPr>
              <a:t>OA</a:t>
            </a:r>
            <a:r>
              <a:rPr lang="zh-CN" altLang="en-US" sz="2135" b="1" dirty="0">
                <a:cs typeface="+mn-ea"/>
                <a:sym typeface="+mn-lt"/>
              </a:rPr>
              <a:t>为半径，便可作出经过</a:t>
            </a:r>
            <a:r>
              <a:rPr lang="en-US" altLang="zh-CN" sz="2135" b="1" dirty="0">
                <a:cs typeface="+mn-ea"/>
                <a:sym typeface="+mn-lt"/>
              </a:rPr>
              <a:t>A</a:t>
            </a:r>
            <a:r>
              <a:rPr lang="zh-CN" altLang="en-US" sz="2135" b="1" dirty="0">
                <a:cs typeface="+mn-ea"/>
                <a:sym typeface="+mn-lt"/>
              </a:rPr>
              <a:t>、</a:t>
            </a:r>
            <a:r>
              <a:rPr lang="en-US" altLang="zh-CN" sz="2135" b="1" dirty="0">
                <a:cs typeface="+mn-ea"/>
                <a:sym typeface="+mn-lt"/>
              </a:rPr>
              <a:t>B</a:t>
            </a:r>
            <a:r>
              <a:rPr lang="zh-CN" altLang="en-US" sz="2135" b="1" dirty="0">
                <a:cs typeface="+mn-ea"/>
                <a:sym typeface="+mn-lt"/>
              </a:rPr>
              <a:t>、</a:t>
            </a:r>
            <a:r>
              <a:rPr lang="en-US" altLang="zh-CN" sz="2135" b="1" dirty="0">
                <a:cs typeface="+mn-ea"/>
                <a:sym typeface="+mn-lt"/>
              </a:rPr>
              <a:t>C</a:t>
            </a:r>
            <a:r>
              <a:rPr lang="zh-CN" altLang="en-US" sz="2135" b="1" dirty="0">
                <a:cs typeface="+mn-ea"/>
                <a:sym typeface="+mn-lt"/>
              </a:rPr>
              <a:t>的圆，这样的圆只能是一个</a:t>
            </a:r>
            <a:endParaRPr lang="en-US" altLang="zh-CN" sz="2135" b="1" dirty="0">
              <a:cs typeface="+mn-ea"/>
              <a:sym typeface="+mn-lt"/>
            </a:endParaRPr>
          </a:p>
          <a:p>
            <a:pPr defTabSz="914400"/>
            <a:endParaRPr lang="zh-CN" altLang="en-US" dirty="0">
              <a:cs typeface="+mn-ea"/>
              <a:sym typeface="+mn-lt"/>
            </a:endParaRPr>
          </a:p>
        </p:txBody>
      </p:sp>
      <p:sp>
        <p:nvSpPr>
          <p:cNvPr id="22"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探究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par>
                                <p:cTn id="17" presetID="22" presetClass="entr" presetSubtype="4"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down)">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heel(1)">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2" name="椭圆 11"/>
          <p:cNvSpPr/>
          <p:nvPr/>
        </p:nvSpPr>
        <p:spPr>
          <a:xfrm>
            <a:off x="9056931" y="3119114"/>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3" name="椭圆 12"/>
          <p:cNvSpPr/>
          <p:nvPr/>
        </p:nvSpPr>
        <p:spPr>
          <a:xfrm>
            <a:off x="7956117" y="4753549"/>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椭圆 13"/>
          <p:cNvSpPr/>
          <p:nvPr/>
        </p:nvSpPr>
        <p:spPr>
          <a:xfrm>
            <a:off x="10507347" y="5265913"/>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5" name="矩形 14"/>
          <p:cNvSpPr/>
          <p:nvPr/>
        </p:nvSpPr>
        <p:spPr>
          <a:xfrm>
            <a:off x="9156950" y="2455361"/>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16" name="矩形 15"/>
          <p:cNvSpPr/>
          <p:nvPr/>
        </p:nvSpPr>
        <p:spPr>
          <a:xfrm>
            <a:off x="7573106" y="4814507"/>
            <a:ext cx="364202" cy="420564"/>
          </a:xfrm>
          <a:prstGeom prst="rect">
            <a:avLst/>
          </a:prstGeom>
        </p:spPr>
        <p:txBody>
          <a:bodyPr wrap="none">
            <a:spAutoFit/>
          </a:bodyPr>
          <a:lstStyle/>
          <a:p>
            <a:pPr defTabSz="914400"/>
            <a:r>
              <a:rPr lang="en-US" altLang="zh-CN" sz="2135" dirty="0">
                <a:solidFill>
                  <a:prstClr val="black"/>
                </a:solidFill>
                <a:cs typeface="+mn-ea"/>
                <a:sym typeface="+mn-lt"/>
              </a:rPr>
              <a:t>B</a:t>
            </a:r>
            <a:endParaRPr lang="zh-CN" altLang="en-US" sz="2135" dirty="0">
              <a:solidFill>
                <a:prstClr val="black"/>
              </a:solidFill>
              <a:cs typeface="+mn-ea"/>
              <a:sym typeface="+mn-lt"/>
            </a:endParaRPr>
          </a:p>
        </p:txBody>
      </p:sp>
      <p:sp>
        <p:nvSpPr>
          <p:cNvPr id="17" name="矩形 16"/>
          <p:cNvSpPr/>
          <p:nvPr/>
        </p:nvSpPr>
        <p:spPr>
          <a:xfrm>
            <a:off x="10831870" y="4614820"/>
            <a:ext cx="381836" cy="420564"/>
          </a:xfrm>
          <a:prstGeom prst="rect">
            <a:avLst/>
          </a:prstGeom>
        </p:spPr>
        <p:txBody>
          <a:bodyPr wrap="none">
            <a:spAutoFit/>
          </a:bodyPr>
          <a:lstStyle/>
          <a:p>
            <a:pPr defTabSz="914400"/>
            <a:r>
              <a:rPr lang="en-US" altLang="zh-CN" sz="2135" dirty="0">
                <a:solidFill>
                  <a:prstClr val="black"/>
                </a:solidFill>
                <a:cs typeface="+mn-ea"/>
                <a:sym typeface="+mn-lt"/>
              </a:rPr>
              <a:t>C</a:t>
            </a:r>
            <a:endParaRPr lang="zh-CN" altLang="en-US" sz="2135" dirty="0">
              <a:solidFill>
                <a:prstClr val="black"/>
              </a:solidFill>
              <a:cs typeface="+mn-ea"/>
              <a:sym typeface="+mn-lt"/>
            </a:endParaRPr>
          </a:p>
        </p:txBody>
      </p:sp>
      <p:cxnSp>
        <p:nvCxnSpPr>
          <p:cNvPr id="18" name="直接连接符 17"/>
          <p:cNvCxnSpPr>
            <a:stCxn id="13" idx="0"/>
            <a:endCxn id="12" idx="3"/>
          </p:cNvCxnSpPr>
          <p:nvPr/>
        </p:nvCxnSpPr>
        <p:spPr>
          <a:xfrm flipV="1">
            <a:off x="7993224" y="3171146"/>
            <a:ext cx="1074575" cy="1582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3" idx="4"/>
            <a:endCxn id="14" idx="3"/>
          </p:cNvCxnSpPr>
          <p:nvPr/>
        </p:nvCxnSpPr>
        <p:spPr>
          <a:xfrm>
            <a:off x="7993224" y="4814507"/>
            <a:ext cx="2524991" cy="503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9046914" y="3671374"/>
            <a:ext cx="465161" cy="2245259"/>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sp>
        <p:nvSpPr>
          <p:cNvPr id="21" name="椭圆 20"/>
          <p:cNvSpPr/>
          <p:nvPr/>
        </p:nvSpPr>
        <p:spPr>
          <a:xfrm>
            <a:off x="9300743" y="4471692"/>
            <a:ext cx="74212"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2" name="椭圆 21"/>
          <p:cNvSpPr/>
          <p:nvPr/>
        </p:nvSpPr>
        <p:spPr>
          <a:xfrm>
            <a:off x="7940185" y="3109735"/>
            <a:ext cx="2869539" cy="28695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3" name="矩形 22"/>
          <p:cNvSpPr/>
          <p:nvPr/>
        </p:nvSpPr>
        <p:spPr>
          <a:xfrm>
            <a:off x="9564859" y="4067767"/>
            <a:ext cx="364202" cy="461665"/>
          </a:xfrm>
          <a:prstGeom prst="rect">
            <a:avLst/>
          </a:prstGeom>
        </p:spPr>
        <p:txBody>
          <a:bodyPr wrap="none">
            <a:spAutoFit/>
          </a:bodyPr>
          <a:lstStyle/>
          <a:p>
            <a:pPr defTabSz="914400"/>
            <a:r>
              <a:rPr lang="en-US" altLang="zh-CN" sz="2400" b="1" dirty="0">
                <a:solidFill>
                  <a:prstClr val="black"/>
                </a:solidFill>
                <a:cs typeface="+mn-ea"/>
                <a:sym typeface="+mn-lt"/>
              </a:rPr>
              <a:t>0</a:t>
            </a:r>
            <a:endParaRPr lang="zh-CN" altLang="en-US" sz="2135" dirty="0">
              <a:solidFill>
                <a:prstClr val="black"/>
              </a:solidFill>
              <a:cs typeface="+mn-ea"/>
              <a:sym typeface="+mn-lt"/>
            </a:endParaRPr>
          </a:p>
        </p:txBody>
      </p:sp>
      <p:cxnSp>
        <p:nvCxnSpPr>
          <p:cNvPr id="25" name="直接连接符 24"/>
          <p:cNvCxnSpPr>
            <a:endCxn id="12" idx="6"/>
          </p:cNvCxnSpPr>
          <p:nvPr/>
        </p:nvCxnSpPr>
        <p:spPr>
          <a:xfrm flipH="1" flipV="1">
            <a:off x="9131142" y="3149594"/>
            <a:ext cx="1444640" cy="2168352"/>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4"/>
          <p:cNvSpPr>
            <a:spLocks noChangeArrowheads="1"/>
          </p:cNvSpPr>
          <p:nvPr/>
        </p:nvSpPr>
        <p:spPr bwMode="auto">
          <a:xfrm>
            <a:off x="1023565" y="1186521"/>
            <a:ext cx="11015571" cy="1889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400" eaLnBrk="1" hangingPunct="1">
              <a:lnSpc>
                <a:spcPct val="150000"/>
              </a:lnSpc>
            </a:pPr>
            <a:r>
              <a:rPr lang="zh-CN" altLang="en-US" sz="2000" b="1" dirty="0">
                <a:solidFill>
                  <a:srgbClr val="FF0000"/>
                </a:solidFill>
                <a:latin typeface="+mn-lt"/>
                <a:ea typeface="+mn-ea"/>
                <a:cs typeface="+mn-ea"/>
                <a:sym typeface="+mn-lt"/>
              </a:rPr>
              <a:t>概念：</a:t>
            </a:r>
            <a:endParaRPr lang="en-US" altLang="zh-CN" sz="2000" b="1" dirty="0">
              <a:solidFill>
                <a:srgbClr val="FF0000"/>
              </a:solidFill>
              <a:latin typeface="+mn-lt"/>
              <a:ea typeface="+mn-ea"/>
              <a:cs typeface="+mn-ea"/>
              <a:sym typeface="+mn-lt"/>
            </a:endParaRPr>
          </a:p>
          <a:p>
            <a:pPr defTabSz="914400" eaLnBrk="1" hangingPunct="1">
              <a:lnSpc>
                <a:spcPct val="150000"/>
              </a:lnSpc>
            </a:pPr>
            <a:r>
              <a:rPr lang="en-US" altLang="zh-CN" sz="2000" b="1" dirty="0">
                <a:solidFill>
                  <a:prstClr val="black"/>
                </a:solidFill>
                <a:latin typeface="+mn-lt"/>
                <a:ea typeface="+mn-ea"/>
                <a:cs typeface="+mn-ea"/>
                <a:sym typeface="+mn-lt"/>
              </a:rPr>
              <a:t>1</a:t>
            </a:r>
            <a:r>
              <a:rPr lang="zh-CN" altLang="en-US" sz="2000" b="1" dirty="0">
                <a:solidFill>
                  <a:prstClr val="black"/>
                </a:solidFill>
                <a:latin typeface="+mn-lt"/>
                <a:ea typeface="+mn-ea"/>
                <a:cs typeface="+mn-ea"/>
                <a:sym typeface="+mn-lt"/>
              </a:rPr>
              <a:t>）经过三角形三个顶点的圆叫做三角形的</a:t>
            </a:r>
            <a:r>
              <a:rPr lang="zh-CN" altLang="en-US" sz="2000" b="1" dirty="0">
                <a:solidFill>
                  <a:srgbClr val="FF3300"/>
                </a:solidFill>
                <a:latin typeface="+mn-lt"/>
                <a:ea typeface="+mn-ea"/>
                <a:cs typeface="+mn-ea"/>
                <a:sym typeface="+mn-lt"/>
              </a:rPr>
              <a:t>外接圆</a:t>
            </a:r>
            <a:r>
              <a:rPr lang="zh-CN" altLang="en-US" sz="2000" b="1" dirty="0">
                <a:solidFill>
                  <a:prstClr val="black"/>
                </a:solidFill>
                <a:latin typeface="+mn-lt"/>
                <a:ea typeface="+mn-ea"/>
                <a:cs typeface="+mn-ea"/>
                <a:sym typeface="+mn-lt"/>
              </a:rPr>
              <a:t>。</a:t>
            </a:r>
            <a:endParaRPr lang="en-US" altLang="zh-CN" sz="2000" b="1" dirty="0">
              <a:solidFill>
                <a:prstClr val="black"/>
              </a:solidFill>
              <a:latin typeface="+mn-lt"/>
              <a:ea typeface="+mn-ea"/>
              <a:cs typeface="+mn-ea"/>
              <a:sym typeface="+mn-lt"/>
            </a:endParaRPr>
          </a:p>
          <a:p>
            <a:pPr defTabSz="914400" eaLnBrk="1" hangingPunct="1">
              <a:lnSpc>
                <a:spcPct val="150000"/>
              </a:lnSpc>
            </a:pPr>
            <a:r>
              <a:rPr lang="en-US" altLang="zh-CN" sz="2000" b="1"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）这个三角形叫做这个圆的</a:t>
            </a:r>
            <a:r>
              <a:rPr lang="zh-CN" altLang="en-US" sz="2000" b="1" dirty="0">
                <a:solidFill>
                  <a:srgbClr val="FF3300"/>
                </a:solidFill>
                <a:latin typeface="+mn-lt"/>
                <a:ea typeface="+mn-ea"/>
                <a:cs typeface="+mn-ea"/>
                <a:sym typeface="+mn-lt"/>
              </a:rPr>
              <a:t>内接三角形</a:t>
            </a:r>
            <a:r>
              <a:rPr lang="zh-CN" altLang="en-US" sz="2000" b="1" dirty="0">
                <a:solidFill>
                  <a:prstClr val="black"/>
                </a:solidFill>
                <a:latin typeface="+mn-lt"/>
                <a:ea typeface="+mn-ea"/>
                <a:cs typeface="+mn-ea"/>
                <a:sym typeface="+mn-lt"/>
              </a:rPr>
              <a:t>。</a:t>
            </a:r>
            <a:endParaRPr lang="en-US" altLang="zh-CN" sz="2000" b="1" dirty="0">
              <a:solidFill>
                <a:prstClr val="black"/>
              </a:solidFill>
              <a:latin typeface="+mn-lt"/>
              <a:ea typeface="+mn-ea"/>
              <a:cs typeface="+mn-ea"/>
              <a:sym typeface="+mn-lt"/>
            </a:endParaRPr>
          </a:p>
          <a:p>
            <a:pPr defTabSz="914400" eaLnBrk="1" hangingPunct="1">
              <a:lnSpc>
                <a:spcPct val="150000"/>
              </a:lnSpc>
            </a:pPr>
            <a:r>
              <a:rPr lang="en-US" altLang="zh-CN" sz="2000" b="1" dirty="0">
                <a:solidFill>
                  <a:prstClr val="black"/>
                </a:solidFill>
                <a:latin typeface="+mn-lt"/>
                <a:ea typeface="+mn-ea"/>
                <a:cs typeface="+mn-ea"/>
                <a:sym typeface="+mn-lt"/>
              </a:rPr>
              <a:t>3) </a:t>
            </a:r>
            <a:r>
              <a:rPr lang="zh-CN" altLang="en-US" sz="2000" b="1" dirty="0">
                <a:solidFill>
                  <a:prstClr val="black"/>
                </a:solidFill>
                <a:latin typeface="+mn-lt"/>
                <a:ea typeface="+mn-ea"/>
                <a:cs typeface="+mn-ea"/>
                <a:sym typeface="+mn-lt"/>
              </a:rPr>
              <a:t>三角形外接圆的圆心叫做这个三角形的</a:t>
            </a:r>
            <a:r>
              <a:rPr lang="zh-CN" altLang="en-US" sz="2000" b="1" dirty="0">
                <a:solidFill>
                  <a:srgbClr val="FF3300"/>
                </a:solidFill>
                <a:latin typeface="+mn-lt"/>
                <a:ea typeface="+mn-ea"/>
                <a:cs typeface="+mn-ea"/>
                <a:sym typeface="+mn-lt"/>
              </a:rPr>
              <a:t>外心</a:t>
            </a:r>
            <a:r>
              <a:rPr lang="zh-CN" altLang="en-US" sz="2000" b="1" dirty="0">
                <a:solidFill>
                  <a:prstClr val="black"/>
                </a:solidFill>
                <a:latin typeface="+mn-lt"/>
                <a:ea typeface="+mn-ea"/>
                <a:cs typeface="+mn-ea"/>
                <a:sym typeface="+mn-lt"/>
              </a:rPr>
              <a:t>。</a:t>
            </a:r>
          </a:p>
        </p:txBody>
      </p:sp>
      <p:cxnSp>
        <p:nvCxnSpPr>
          <p:cNvPr id="42" name="直接连接符 41"/>
          <p:cNvCxnSpPr/>
          <p:nvPr/>
        </p:nvCxnSpPr>
        <p:spPr>
          <a:xfrm>
            <a:off x="7822573" y="3582988"/>
            <a:ext cx="2370836" cy="1457223"/>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cxnSp>
        <p:nvCxnSpPr>
          <p:cNvPr id="43" name="直接连接符 42"/>
          <p:cNvCxnSpPr/>
          <p:nvPr/>
        </p:nvCxnSpPr>
        <p:spPr>
          <a:xfrm flipH="1">
            <a:off x="8834743" y="3733088"/>
            <a:ext cx="1796193" cy="1091271"/>
          </a:xfrm>
          <a:prstGeom prst="line">
            <a:avLst/>
          </a:prstGeom>
          <a:ln>
            <a:prstDash val="sysDash"/>
          </a:ln>
        </p:spPr>
        <p:style>
          <a:lnRef idx="1">
            <a:schemeClr val="accent6"/>
          </a:lnRef>
          <a:fillRef idx="0">
            <a:schemeClr val="accent6"/>
          </a:fillRef>
          <a:effectRef idx="0">
            <a:schemeClr val="accent6"/>
          </a:effectRef>
          <a:fontRef idx="minor">
            <a:schemeClr val="tx1"/>
          </a:fontRef>
        </p:style>
      </p:cxnSp>
      <p:sp>
        <p:nvSpPr>
          <p:cNvPr id="26" name="Text Box 23"/>
          <p:cNvSpPr>
            <a:spLocks noChangeArrowheads="1"/>
          </p:cNvSpPr>
          <p:nvPr/>
        </p:nvSpPr>
        <p:spPr bwMode="auto">
          <a:xfrm>
            <a:off x="934593" y="3289561"/>
            <a:ext cx="8331200" cy="965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400" eaLnBrk="1" hangingPunct="1">
              <a:lnSpc>
                <a:spcPct val="150000"/>
              </a:lnSpc>
            </a:pPr>
            <a:r>
              <a:rPr lang="zh-CN" altLang="en-US" sz="2000" b="1" dirty="0">
                <a:solidFill>
                  <a:srgbClr val="0000CC"/>
                </a:solidFill>
                <a:latin typeface="+mn-lt"/>
                <a:ea typeface="+mn-ea"/>
                <a:cs typeface="+mn-ea"/>
                <a:sym typeface="+mn-lt"/>
              </a:rPr>
              <a:t>作图</a:t>
            </a:r>
            <a:r>
              <a:rPr lang="zh-CN" altLang="en-US" sz="2000" b="1" dirty="0">
                <a:solidFill>
                  <a:prstClr val="black"/>
                </a:solidFill>
                <a:latin typeface="+mn-lt"/>
                <a:ea typeface="+mn-ea"/>
                <a:cs typeface="+mn-ea"/>
                <a:sym typeface="+mn-lt"/>
              </a:rPr>
              <a:t>：三角形三边</a:t>
            </a:r>
            <a:r>
              <a:rPr lang="zh-CN" altLang="en-US" sz="2000" b="1" dirty="0">
                <a:solidFill>
                  <a:srgbClr val="0000CC"/>
                </a:solidFill>
                <a:latin typeface="+mn-lt"/>
                <a:ea typeface="+mn-ea"/>
                <a:cs typeface="+mn-ea"/>
                <a:sym typeface="+mn-lt"/>
              </a:rPr>
              <a:t>中垂线</a:t>
            </a:r>
            <a:r>
              <a:rPr lang="zh-CN" altLang="en-US" sz="2000" b="1" dirty="0">
                <a:solidFill>
                  <a:prstClr val="black"/>
                </a:solidFill>
                <a:latin typeface="+mn-lt"/>
                <a:ea typeface="+mn-ea"/>
                <a:cs typeface="+mn-ea"/>
                <a:sym typeface="+mn-lt"/>
              </a:rPr>
              <a:t>的交点。</a:t>
            </a:r>
            <a:endParaRPr lang="en-US" altLang="zh-CN" sz="2000" b="1" dirty="0">
              <a:solidFill>
                <a:prstClr val="black"/>
              </a:solidFill>
              <a:latin typeface="+mn-lt"/>
              <a:ea typeface="+mn-ea"/>
              <a:cs typeface="+mn-ea"/>
              <a:sym typeface="+mn-lt"/>
            </a:endParaRPr>
          </a:p>
          <a:p>
            <a:pPr defTabSz="914400" eaLnBrk="1" hangingPunct="1">
              <a:lnSpc>
                <a:spcPct val="150000"/>
              </a:lnSpc>
            </a:pPr>
            <a:r>
              <a:rPr lang="zh-CN" altLang="en-US" sz="2000" b="1" dirty="0">
                <a:solidFill>
                  <a:srgbClr val="0000CC"/>
                </a:solidFill>
                <a:latin typeface="+mn-lt"/>
                <a:ea typeface="+mn-ea"/>
                <a:cs typeface="+mn-ea"/>
                <a:sym typeface="+mn-lt"/>
              </a:rPr>
              <a:t>性质</a:t>
            </a:r>
            <a:r>
              <a:rPr lang="zh-CN" altLang="en-US" sz="2000" b="1" dirty="0">
                <a:solidFill>
                  <a:prstClr val="black"/>
                </a:solidFill>
                <a:latin typeface="+mn-lt"/>
                <a:ea typeface="+mn-ea"/>
                <a:cs typeface="+mn-ea"/>
                <a:sym typeface="+mn-lt"/>
              </a:rPr>
              <a:t>：到三角形</a:t>
            </a:r>
            <a:r>
              <a:rPr lang="zh-CN" altLang="en-US" sz="2000" b="1" dirty="0">
                <a:solidFill>
                  <a:srgbClr val="0000CC"/>
                </a:solidFill>
                <a:latin typeface="+mn-lt"/>
                <a:ea typeface="+mn-ea"/>
                <a:cs typeface="+mn-ea"/>
                <a:sym typeface="+mn-lt"/>
              </a:rPr>
              <a:t>三个顶点</a:t>
            </a:r>
            <a:r>
              <a:rPr lang="zh-CN" altLang="en-US" sz="2000" b="1" dirty="0">
                <a:solidFill>
                  <a:prstClr val="black"/>
                </a:solidFill>
                <a:latin typeface="+mn-lt"/>
                <a:ea typeface="+mn-ea"/>
                <a:cs typeface="+mn-ea"/>
                <a:sym typeface="+mn-lt"/>
              </a:rPr>
              <a:t>的距离相等。</a:t>
            </a:r>
          </a:p>
        </p:txBody>
      </p:sp>
      <p:sp>
        <p:nvSpPr>
          <p:cNvPr id="28" name="Rectangle 3"/>
          <p:cNvSpPr>
            <a:spLocks noChangeArrowheads="1"/>
          </p:cNvSpPr>
          <p:nvPr/>
        </p:nvSpPr>
        <p:spPr bwMode="auto">
          <a:xfrm>
            <a:off x="934593" y="4494172"/>
            <a:ext cx="4289957" cy="169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lnSpc>
                <a:spcPct val="150000"/>
              </a:lnSpc>
            </a:pPr>
            <a:r>
              <a:rPr kumimoji="1" lang="zh-CN" altLang="en-US" sz="2400" b="1" dirty="0">
                <a:cs typeface="+mn-ea"/>
                <a:sym typeface="+mn-lt"/>
              </a:rPr>
              <a:t>想一想：</a:t>
            </a:r>
            <a:endParaRPr kumimoji="1" lang="en-US" altLang="zh-CN" sz="2400" b="1" dirty="0">
              <a:cs typeface="+mn-ea"/>
              <a:sym typeface="+mn-lt"/>
            </a:endParaRPr>
          </a:p>
          <a:p>
            <a:pPr defTabSz="914400">
              <a:lnSpc>
                <a:spcPct val="150000"/>
              </a:lnSpc>
            </a:pPr>
            <a:r>
              <a:rPr kumimoji="1" lang="zh-CN" altLang="en-US" sz="2400" b="1" dirty="0">
                <a:cs typeface="+mn-ea"/>
                <a:sym typeface="+mn-lt"/>
              </a:rPr>
              <a:t>一个三角形的外接圆有几个？</a:t>
            </a:r>
          </a:p>
          <a:p>
            <a:pPr defTabSz="914400">
              <a:lnSpc>
                <a:spcPct val="150000"/>
              </a:lnSpc>
            </a:pPr>
            <a:r>
              <a:rPr kumimoji="1" lang="zh-CN" altLang="en-US" sz="2400" b="1" dirty="0">
                <a:cs typeface="+mn-ea"/>
                <a:sym typeface="+mn-lt"/>
              </a:rPr>
              <a:t>一个圆的内接三角形有几个？</a:t>
            </a:r>
          </a:p>
        </p:txBody>
      </p:sp>
      <p:sp>
        <p:nvSpPr>
          <p:cNvPr id="5" name="文本框 4"/>
          <p:cNvSpPr txBox="1"/>
          <p:nvPr/>
        </p:nvSpPr>
        <p:spPr>
          <a:xfrm>
            <a:off x="5371984" y="5096869"/>
            <a:ext cx="1393173" cy="461665"/>
          </a:xfrm>
          <a:prstGeom prst="rect">
            <a:avLst/>
          </a:prstGeom>
          <a:noFill/>
        </p:spPr>
        <p:txBody>
          <a:bodyPr wrap="square" rtlCol="0">
            <a:spAutoFit/>
          </a:bodyPr>
          <a:lstStyle/>
          <a:p>
            <a:pPr defTabSz="914400"/>
            <a:r>
              <a:rPr lang="zh-CN" altLang="en-US" sz="2400" b="1" dirty="0">
                <a:solidFill>
                  <a:srgbClr val="FF0000"/>
                </a:solidFill>
                <a:cs typeface="+mn-ea"/>
                <a:sym typeface="+mn-lt"/>
              </a:rPr>
              <a:t>一个</a:t>
            </a:r>
          </a:p>
        </p:txBody>
      </p:sp>
      <p:sp>
        <p:nvSpPr>
          <p:cNvPr id="29" name="文本框 28"/>
          <p:cNvSpPr txBox="1"/>
          <p:nvPr/>
        </p:nvSpPr>
        <p:spPr>
          <a:xfrm>
            <a:off x="5371984" y="5628105"/>
            <a:ext cx="1695675" cy="461665"/>
          </a:xfrm>
          <a:prstGeom prst="rect">
            <a:avLst/>
          </a:prstGeom>
          <a:noFill/>
        </p:spPr>
        <p:txBody>
          <a:bodyPr wrap="square" rtlCol="0">
            <a:spAutoFit/>
          </a:bodyPr>
          <a:lstStyle/>
          <a:p>
            <a:pPr defTabSz="914400"/>
            <a:r>
              <a:rPr lang="zh-CN" altLang="en-US" sz="2400" b="1" dirty="0">
                <a:solidFill>
                  <a:srgbClr val="FF0000"/>
                </a:solidFill>
                <a:cs typeface="+mn-ea"/>
                <a:sym typeface="+mn-lt"/>
              </a:rPr>
              <a:t>无数个</a:t>
            </a:r>
          </a:p>
        </p:txBody>
      </p:sp>
      <p:sp>
        <p:nvSpPr>
          <p:cNvPr id="27"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三角形的外接圆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297916" y="3953583"/>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5" name="矩形 4"/>
          <p:cNvSpPr/>
          <p:nvPr/>
        </p:nvSpPr>
        <p:spPr>
          <a:xfrm>
            <a:off x="1007236" y="1169535"/>
            <a:ext cx="10476411" cy="965842"/>
          </a:xfrm>
          <a:prstGeom prst="rect">
            <a:avLst/>
          </a:prstGeom>
        </p:spPr>
        <p:txBody>
          <a:bodyPr wrap="square">
            <a:spAutoFit/>
          </a:bodyPr>
          <a:lstStyle/>
          <a:p>
            <a:pPr defTabSz="914400">
              <a:lnSpc>
                <a:spcPct val="150000"/>
              </a:lnSpc>
            </a:pPr>
            <a:r>
              <a:rPr kumimoji="1" lang="zh-CN" altLang="en-US" sz="2000" b="1" dirty="0">
                <a:solidFill>
                  <a:prstClr val="black"/>
                </a:solidFill>
                <a:cs typeface="+mn-ea"/>
                <a:sym typeface="+mn-lt"/>
              </a:rPr>
              <a:t>      分别画一个锐角三角形、直角三角形和钝角三角形，再画出它们的外接圆，观察并叙述各三角形与它的外心的位置关系</a:t>
            </a:r>
            <a:r>
              <a:rPr kumimoji="1" lang="en-US" altLang="zh-CN" sz="2000" b="1" dirty="0">
                <a:solidFill>
                  <a:prstClr val="black"/>
                </a:solidFill>
                <a:cs typeface="+mn-ea"/>
                <a:sym typeface="+mn-lt"/>
              </a:rPr>
              <a:t>. </a:t>
            </a:r>
            <a:endParaRPr lang="zh-CN" altLang="en-US" sz="2000" dirty="0">
              <a:solidFill>
                <a:prstClr val="black"/>
              </a:solidFill>
              <a:cs typeface="+mn-ea"/>
              <a:sym typeface="+mn-lt"/>
            </a:endParaRPr>
          </a:p>
        </p:txBody>
      </p:sp>
      <p:sp>
        <p:nvSpPr>
          <p:cNvPr id="6" name="等腰三角形 5"/>
          <p:cNvSpPr/>
          <p:nvPr/>
        </p:nvSpPr>
        <p:spPr>
          <a:xfrm>
            <a:off x="1669747" y="3441515"/>
            <a:ext cx="1711483" cy="1637213"/>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8" name="矩形 7"/>
          <p:cNvSpPr/>
          <p:nvPr/>
        </p:nvSpPr>
        <p:spPr>
          <a:xfrm>
            <a:off x="2332098" y="2895094"/>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9" name="矩形 8"/>
          <p:cNvSpPr/>
          <p:nvPr/>
        </p:nvSpPr>
        <p:spPr>
          <a:xfrm>
            <a:off x="1184343" y="5003193"/>
            <a:ext cx="364202" cy="420564"/>
          </a:xfrm>
          <a:prstGeom prst="rect">
            <a:avLst/>
          </a:prstGeom>
        </p:spPr>
        <p:txBody>
          <a:bodyPr wrap="none">
            <a:spAutoFit/>
          </a:bodyPr>
          <a:lstStyle/>
          <a:p>
            <a:pPr defTabSz="914400"/>
            <a:r>
              <a:rPr lang="en-US" altLang="zh-CN" sz="2135" dirty="0">
                <a:solidFill>
                  <a:prstClr val="black"/>
                </a:solidFill>
                <a:cs typeface="+mn-ea"/>
                <a:sym typeface="+mn-lt"/>
              </a:rPr>
              <a:t>B</a:t>
            </a:r>
            <a:endParaRPr lang="zh-CN" altLang="en-US" sz="2135" dirty="0">
              <a:solidFill>
                <a:prstClr val="black"/>
              </a:solidFill>
              <a:cs typeface="+mn-ea"/>
              <a:sym typeface="+mn-lt"/>
            </a:endParaRPr>
          </a:p>
        </p:txBody>
      </p:sp>
      <p:sp>
        <p:nvSpPr>
          <p:cNvPr id="10" name="矩形 9"/>
          <p:cNvSpPr/>
          <p:nvPr/>
        </p:nvSpPr>
        <p:spPr>
          <a:xfrm>
            <a:off x="3483624" y="5003193"/>
            <a:ext cx="381836" cy="420564"/>
          </a:xfrm>
          <a:prstGeom prst="rect">
            <a:avLst/>
          </a:prstGeom>
        </p:spPr>
        <p:txBody>
          <a:bodyPr wrap="none">
            <a:spAutoFit/>
          </a:bodyPr>
          <a:lstStyle/>
          <a:p>
            <a:pPr defTabSz="914400"/>
            <a:r>
              <a:rPr lang="en-US" altLang="zh-CN" sz="2135" dirty="0">
                <a:solidFill>
                  <a:prstClr val="black"/>
                </a:solidFill>
                <a:cs typeface="+mn-ea"/>
                <a:sym typeface="+mn-lt"/>
              </a:rPr>
              <a:t>C</a:t>
            </a:r>
            <a:endParaRPr lang="zh-CN" altLang="en-US" sz="2135" dirty="0">
              <a:solidFill>
                <a:prstClr val="black"/>
              </a:solidFill>
              <a:cs typeface="+mn-ea"/>
              <a:sym typeface="+mn-lt"/>
            </a:endParaRPr>
          </a:p>
        </p:txBody>
      </p:sp>
      <p:sp>
        <p:nvSpPr>
          <p:cNvPr id="11" name="等腰三角形 10"/>
          <p:cNvSpPr/>
          <p:nvPr/>
        </p:nvSpPr>
        <p:spPr>
          <a:xfrm>
            <a:off x="4762655" y="3387536"/>
            <a:ext cx="1711483" cy="1637213"/>
          </a:xfrm>
          <a:prstGeom prst="triangle">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2" name="矩形 11"/>
          <p:cNvSpPr/>
          <p:nvPr/>
        </p:nvSpPr>
        <p:spPr>
          <a:xfrm>
            <a:off x="4561531" y="2882858"/>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13" name="矩形 12"/>
          <p:cNvSpPr/>
          <p:nvPr/>
        </p:nvSpPr>
        <p:spPr>
          <a:xfrm>
            <a:off x="4320455" y="5003193"/>
            <a:ext cx="364202" cy="420564"/>
          </a:xfrm>
          <a:prstGeom prst="rect">
            <a:avLst/>
          </a:prstGeom>
        </p:spPr>
        <p:txBody>
          <a:bodyPr wrap="none">
            <a:spAutoFit/>
          </a:bodyPr>
          <a:lstStyle/>
          <a:p>
            <a:pPr defTabSz="914400"/>
            <a:r>
              <a:rPr lang="en-US" altLang="zh-CN" sz="2135" dirty="0">
                <a:solidFill>
                  <a:prstClr val="black"/>
                </a:solidFill>
                <a:cs typeface="+mn-ea"/>
                <a:sym typeface="+mn-lt"/>
              </a:rPr>
              <a:t>B</a:t>
            </a:r>
            <a:endParaRPr lang="zh-CN" altLang="en-US" sz="2135" dirty="0">
              <a:solidFill>
                <a:prstClr val="black"/>
              </a:solidFill>
              <a:cs typeface="+mn-ea"/>
              <a:sym typeface="+mn-lt"/>
            </a:endParaRPr>
          </a:p>
        </p:txBody>
      </p:sp>
      <p:sp>
        <p:nvSpPr>
          <p:cNvPr id="14" name="矩形 13"/>
          <p:cNvSpPr/>
          <p:nvPr/>
        </p:nvSpPr>
        <p:spPr>
          <a:xfrm>
            <a:off x="6619736" y="5003193"/>
            <a:ext cx="381836" cy="420564"/>
          </a:xfrm>
          <a:prstGeom prst="rect">
            <a:avLst/>
          </a:prstGeom>
        </p:spPr>
        <p:txBody>
          <a:bodyPr wrap="none">
            <a:spAutoFit/>
          </a:bodyPr>
          <a:lstStyle/>
          <a:p>
            <a:pPr defTabSz="914400"/>
            <a:r>
              <a:rPr lang="en-US" altLang="zh-CN" sz="2135" dirty="0">
                <a:solidFill>
                  <a:prstClr val="black"/>
                </a:solidFill>
                <a:cs typeface="+mn-ea"/>
                <a:sym typeface="+mn-lt"/>
              </a:rPr>
              <a:t>C</a:t>
            </a:r>
            <a:endParaRPr lang="zh-CN" altLang="en-US" sz="2135" dirty="0">
              <a:solidFill>
                <a:prstClr val="black"/>
              </a:solidFill>
              <a:cs typeface="+mn-ea"/>
              <a:sym typeface="+mn-lt"/>
            </a:endParaRPr>
          </a:p>
        </p:txBody>
      </p:sp>
      <p:sp>
        <p:nvSpPr>
          <p:cNvPr id="16" name="矩形 15"/>
          <p:cNvSpPr/>
          <p:nvPr/>
        </p:nvSpPr>
        <p:spPr>
          <a:xfrm>
            <a:off x="7453315" y="2923738"/>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17" name="矩形 16"/>
          <p:cNvSpPr/>
          <p:nvPr/>
        </p:nvSpPr>
        <p:spPr>
          <a:xfrm>
            <a:off x="8390408" y="5024749"/>
            <a:ext cx="364202" cy="420564"/>
          </a:xfrm>
          <a:prstGeom prst="rect">
            <a:avLst/>
          </a:prstGeom>
        </p:spPr>
        <p:txBody>
          <a:bodyPr wrap="none">
            <a:spAutoFit/>
          </a:bodyPr>
          <a:lstStyle/>
          <a:p>
            <a:pPr defTabSz="914400"/>
            <a:r>
              <a:rPr lang="en-US" altLang="zh-CN" sz="2135" dirty="0">
                <a:solidFill>
                  <a:prstClr val="black"/>
                </a:solidFill>
                <a:cs typeface="+mn-ea"/>
                <a:sym typeface="+mn-lt"/>
              </a:rPr>
              <a:t>B</a:t>
            </a:r>
            <a:endParaRPr lang="zh-CN" altLang="en-US" sz="2135" dirty="0">
              <a:solidFill>
                <a:prstClr val="black"/>
              </a:solidFill>
              <a:cs typeface="+mn-ea"/>
              <a:sym typeface="+mn-lt"/>
            </a:endParaRPr>
          </a:p>
        </p:txBody>
      </p:sp>
      <p:sp>
        <p:nvSpPr>
          <p:cNvPr id="18" name="矩形 17"/>
          <p:cNvSpPr/>
          <p:nvPr/>
        </p:nvSpPr>
        <p:spPr>
          <a:xfrm>
            <a:off x="9920358" y="5008488"/>
            <a:ext cx="381836" cy="420564"/>
          </a:xfrm>
          <a:prstGeom prst="rect">
            <a:avLst/>
          </a:prstGeom>
        </p:spPr>
        <p:txBody>
          <a:bodyPr wrap="none">
            <a:spAutoFit/>
          </a:bodyPr>
          <a:lstStyle/>
          <a:p>
            <a:pPr defTabSz="914400"/>
            <a:r>
              <a:rPr lang="en-US" altLang="zh-CN" sz="2135" dirty="0">
                <a:solidFill>
                  <a:prstClr val="black"/>
                </a:solidFill>
                <a:cs typeface="+mn-ea"/>
                <a:sym typeface="+mn-lt"/>
              </a:rPr>
              <a:t>C</a:t>
            </a:r>
            <a:endParaRPr lang="zh-CN" altLang="en-US" sz="2135" dirty="0">
              <a:solidFill>
                <a:prstClr val="black"/>
              </a:solidFill>
              <a:cs typeface="+mn-ea"/>
              <a:sym typeface="+mn-lt"/>
            </a:endParaRPr>
          </a:p>
        </p:txBody>
      </p:sp>
      <p:sp>
        <p:nvSpPr>
          <p:cNvPr id="21" name="任意多边形: 形状 20"/>
          <p:cNvSpPr/>
          <p:nvPr/>
        </p:nvSpPr>
        <p:spPr>
          <a:xfrm>
            <a:off x="7787768" y="3537390"/>
            <a:ext cx="2133168" cy="1465804"/>
          </a:xfrm>
          <a:custGeom>
            <a:avLst/>
            <a:gdLst>
              <a:gd name="connsiteX0" fmla="*/ 0 w 1366473"/>
              <a:gd name="connsiteY0" fmla="*/ 0 h 862148"/>
              <a:gd name="connsiteX1" fmla="*/ 1366473 w 1366473"/>
              <a:gd name="connsiteY1" fmla="*/ 862148 h 862148"/>
              <a:gd name="connsiteX2" fmla="*/ 573480 w 1366473"/>
              <a:gd name="connsiteY2" fmla="*/ 862148 h 862148"/>
              <a:gd name="connsiteX3" fmla="*/ 0 w 1366473"/>
              <a:gd name="connsiteY3" fmla="*/ 11281 h 862148"/>
            </a:gdLst>
            <a:ahLst/>
            <a:cxnLst>
              <a:cxn ang="0">
                <a:pos x="connsiteX0" y="connsiteY0"/>
              </a:cxn>
              <a:cxn ang="0">
                <a:pos x="connsiteX1" y="connsiteY1"/>
              </a:cxn>
              <a:cxn ang="0">
                <a:pos x="connsiteX2" y="connsiteY2"/>
              </a:cxn>
              <a:cxn ang="0">
                <a:pos x="connsiteX3" y="connsiteY3"/>
              </a:cxn>
            </a:cxnLst>
            <a:rect l="l" t="t" r="r" b="b"/>
            <a:pathLst>
              <a:path w="1366473" h="862148">
                <a:moveTo>
                  <a:pt x="0" y="0"/>
                </a:moveTo>
                <a:lnTo>
                  <a:pt x="1366473" y="862148"/>
                </a:lnTo>
                <a:lnTo>
                  <a:pt x="573480" y="862148"/>
                </a:lnTo>
                <a:lnTo>
                  <a:pt x="0" y="11281"/>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nvGrpSpPr>
          <p:cNvPr id="22" name="组合 21"/>
          <p:cNvGrpSpPr/>
          <p:nvPr/>
        </p:nvGrpSpPr>
        <p:grpSpPr>
          <a:xfrm>
            <a:off x="1498805" y="3431305"/>
            <a:ext cx="2036629" cy="2215019"/>
            <a:chOff x="4025696" y="2058394"/>
            <a:chExt cx="1916265" cy="1916265"/>
          </a:xfrm>
        </p:grpSpPr>
        <p:sp>
          <p:nvSpPr>
            <p:cNvPr id="23" name="椭圆 22"/>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5" name="椭圆 24"/>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26" name="组合 25"/>
          <p:cNvGrpSpPr/>
          <p:nvPr/>
        </p:nvGrpSpPr>
        <p:grpSpPr>
          <a:xfrm>
            <a:off x="4457684" y="2956517"/>
            <a:ext cx="2297971" cy="2499251"/>
            <a:chOff x="4025696" y="2058394"/>
            <a:chExt cx="1916265" cy="1916265"/>
          </a:xfrm>
        </p:grpSpPr>
        <p:sp>
          <p:nvSpPr>
            <p:cNvPr id="27" name="椭圆 26"/>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8" name="椭圆 27"/>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29" name="组合 28"/>
          <p:cNvGrpSpPr/>
          <p:nvPr/>
        </p:nvGrpSpPr>
        <p:grpSpPr>
          <a:xfrm>
            <a:off x="7783664" y="1877421"/>
            <a:ext cx="3037667" cy="3303736"/>
            <a:chOff x="4025696" y="2058394"/>
            <a:chExt cx="1916265" cy="1916265"/>
          </a:xfrm>
        </p:grpSpPr>
        <p:sp>
          <p:nvSpPr>
            <p:cNvPr id="30" name="椭圆 29"/>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white"/>
                </a:solidFill>
                <a:cs typeface="+mn-ea"/>
                <a:sym typeface="+mn-lt"/>
              </a:endParaRPr>
            </a:p>
          </p:txBody>
        </p:sp>
        <p:sp>
          <p:nvSpPr>
            <p:cNvPr id="31" name="椭圆 30"/>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sp>
        <p:nvSpPr>
          <p:cNvPr id="20" name="文本框 19"/>
          <p:cNvSpPr txBox="1"/>
          <p:nvPr/>
        </p:nvSpPr>
        <p:spPr>
          <a:xfrm>
            <a:off x="1313028" y="5829476"/>
            <a:ext cx="2836720" cy="400110"/>
          </a:xfrm>
          <a:prstGeom prst="rect">
            <a:avLst/>
          </a:prstGeom>
          <a:noFill/>
        </p:spPr>
        <p:txBody>
          <a:bodyPr wrap="square" rtlCol="0">
            <a:spAutoFit/>
          </a:bodyPr>
          <a:lstStyle/>
          <a:p>
            <a:pPr algn="ctr" defTabSz="914400"/>
            <a:r>
              <a:rPr kumimoji="1" lang="zh-CN" altLang="en-US" sz="2000" b="1" dirty="0">
                <a:cs typeface="+mn-ea"/>
                <a:sym typeface="+mn-lt"/>
              </a:rPr>
              <a:t>外心位于三角形内</a:t>
            </a:r>
            <a:endParaRPr lang="zh-CN" altLang="en-US" sz="2000" dirty="0">
              <a:cs typeface="+mn-ea"/>
              <a:sym typeface="+mn-lt"/>
            </a:endParaRPr>
          </a:p>
        </p:txBody>
      </p:sp>
      <p:sp>
        <p:nvSpPr>
          <p:cNvPr id="32" name="文本框 31"/>
          <p:cNvSpPr txBox="1"/>
          <p:nvPr/>
        </p:nvSpPr>
        <p:spPr>
          <a:xfrm>
            <a:off x="3864797" y="5829476"/>
            <a:ext cx="4358351" cy="400110"/>
          </a:xfrm>
          <a:prstGeom prst="rect">
            <a:avLst/>
          </a:prstGeom>
          <a:noFill/>
        </p:spPr>
        <p:txBody>
          <a:bodyPr wrap="square" rtlCol="0">
            <a:spAutoFit/>
          </a:bodyPr>
          <a:lstStyle/>
          <a:p>
            <a:pPr algn="ctr" defTabSz="914400"/>
            <a:r>
              <a:rPr kumimoji="1" lang="zh-CN" altLang="en-US" sz="2000" b="1" dirty="0">
                <a:cs typeface="+mn-ea"/>
                <a:sym typeface="+mn-lt"/>
              </a:rPr>
              <a:t>外心位于直角三角形斜边中点</a:t>
            </a:r>
          </a:p>
        </p:txBody>
      </p:sp>
      <p:sp>
        <p:nvSpPr>
          <p:cNvPr id="33" name="文本框 32"/>
          <p:cNvSpPr txBox="1"/>
          <p:nvPr/>
        </p:nvSpPr>
        <p:spPr>
          <a:xfrm>
            <a:off x="8252060" y="5829476"/>
            <a:ext cx="2836720" cy="400110"/>
          </a:xfrm>
          <a:prstGeom prst="rect">
            <a:avLst/>
          </a:prstGeom>
          <a:noFill/>
        </p:spPr>
        <p:txBody>
          <a:bodyPr wrap="square" rtlCol="0">
            <a:spAutoFit/>
          </a:bodyPr>
          <a:lstStyle/>
          <a:p>
            <a:pPr algn="ctr" defTabSz="914400"/>
            <a:r>
              <a:rPr kumimoji="1" lang="zh-CN" altLang="en-US" sz="2000" b="1" dirty="0">
                <a:cs typeface="+mn-ea"/>
                <a:sym typeface="+mn-lt"/>
              </a:rPr>
              <a:t>外心位于三角形外</a:t>
            </a:r>
            <a:endParaRPr lang="zh-CN" altLang="en-US" sz="2000" dirty="0">
              <a:cs typeface="+mn-ea"/>
              <a:sym typeface="+mn-lt"/>
            </a:endParaRPr>
          </a:p>
        </p:txBody>
      </p:sp>
      <p:sp>
        <p:nvSpPr>
          <p:cNvPr id="34"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试一试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heel(1)">
                                      <p:cBhvr>
                                        <p:cTn id="17" dur="20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heel(1)">
                                      <p:cBhvr>
                                        <p:cTn id="27" dur="20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20844" y="1341885"/>
            <a:ext cx="10476411" cy="461665"/>
          </a:xfrm>
          <a:prstGeom prst="rect">
            <a:avLst/>
          </a:prstGeom>
        </p:spPr>
        <p:txBody>
          <a:bodyPr wrap="square">
            <a:spAutoFit/>
          </a:bodyPr>
          <a:lstStyle/>
          <a:p>
            <a:pPr defTabSz="914400"/>
            <a:r>
              <a:rPr lang="zh-CN" altLang="en-US" sz="2400" dirty="0">
                <a:cs typeface="+mn-ea"/>
                <a:sym typeface="+mn-lt"/>
              </a:rPr>
              <a:t>经过同一条直线上的三个点能做出一个圆吗？</a:t>
            </a:r>
          </a:p>
        </p:txBody>
      </p:sp>
      <p:cxnSp>
        <p:nvCxnSpPr>
          <p:cNvPr id="7" name="直接连接符 6"/>
          <p:cNvCxnSpPr/>
          <p:nvPr/>
        </p:nvCxnSpPr>
        <p:spPr>
          <a:xfrm>
            <a:off x="944099" y="5082930"/>
            <a:ext cx="3831772" cy="0"/>
          </a:xfrm>
          <a:prstGeom prst="line">
            <a:avLst/>
          </a:prstGeom>
        </p:spPr>
        <p:style>
          <a:lnRef idx="2">
            <a:schemeClr val="accent5"/>
          </a:lnRef>
          <a:fillRef idx="0">
            <a:schemeClr val="accent5"/>
          </a:fillRef>
          <a:effectRef idx="1">
            <a:schemeClr val="accent5"/>
          </a:effectRef>
          <a:fontRef idx="minor">
            <a:schemeClr val="tx1"/>
          </a:fontRef>
        </p:style>
      </p:cxnSp>
      <p:sp>
        <p:nvSpPr>
          <p:cNvPr id="8" name="椭圆 7"/>
          <p:cNvSpPr/>
          <p:nvPr/>
        </p:nvSpPr>
        <p:spPr>
          <a:xfrm>
            <a:off x="1154643" y="5024297"/>
            <a:ext cx="113573" cy="117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0" name="椭圆 9"/>
          <p:cNvSpPr/>
          <p:nvPr/>
        </p:nvSpPr>
        <p:spPr>
          <a:xfrm>
            <a:off x="2089363" y="5024297"/>
            <a:ext cx="113573" cy="117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1" name="椭圆 10"/>
          <p:cNvSpPr/>
          <p:nvPr/>
        </p:nvSpPr>
        <p:spPr>
          <a:xfrm>
            <a:off x="4034278" y="5024296"/>
            <a:ext cx="113573" cy="117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2" name="矩形 11"/>
          <p:cNvSpPr/>
          <p:nvPr/>
        </p:nvSpPr>
        <p:spPr>
          <a:xfrm>
            <a:off x="1010305" y="5193244"/>
            <a:ext cx="407484" cy="461665"/>
          </a:xfrm>
          <a:prstGeom prst="rect">
            <a:avLst/>
          </a:prstGeom>
        </p:spPr>
        <p:txBody>
          <a:bodyPr wrap="none">
            <a:spAutoFit/>
          </a:bodyPr>
          <a:lstStyle/>
          <a:p>
            <a:pPr defTabSz="914400"/>
            <a:r>
              <a:rPr lang="en-US" altLang="zh-CN" sz="2400" b="1" dirty="0">
                <a:solidFill>
                  <a:prstClr val="black"/>
                </a:solidFill>
                <a:cs typeface="+mn-ea"/>
                <a:sym typeface="+mn-lt"/>
              </a:rPr>
              <a:t>A</a:t>
            </a:r>
            <a:endParaRPr lang="zh-CN" altLang="en-US" sz="2135" dirty="0">
              <a:solidFill>
                <a:prstClr val="black"/>
              </a:solidFill>
              <a:cs typeface="+mn-ea"/>
              <a:sym typeface="+mn-lt"/>
            </a:endParaRPr>
          </a:p>
        </p:txBody>
      </p:sp>
      <p:sp>
        <p:nvSpPr>
          <p:cNvPr id="13" name="矩形 12"/>
          <p:cNvSpPr/>
          <p:nvPr/>
        </p:nvSpPr>
        <p:spPr>
          <a:xfrm>
            <a:off x="1954644" y="5193243"/>
            <a:ext cx="381836" cy="420564"/>
          </a:xfrm>
          <a:prstGeom prst="rect">
            <a:avLst/>
          </a:prstGeom>
        </p:spPr>
        <p:txBody>
          <a:bodyPr wrap="none">
            <a:spAutoFit/>
          </a:bodyPr>
          <a:lstStyle/>
          <a:p>
            <a:pPr defTabSz="914400"/>
            <a:r>
              <a:rPr lang="en-US" altLang="zh-CN" sz="2135" b="1" dirty="0">
                <a:solidFill>
                  <a:prstClr val="black"/>
                </a:solidFill>
                <a:cs typeface="+mn-ea"/>
                <a:sym typeface="+mn-lt"/>
              </a:rPr>
              <a:t>B</a:t>
            </a:r>
            <a:endParaRPr lang="zh-CN" altLang="en-US" sz="2135" b="1" dirty="0">
              <a:solidFill>
                <a:prstClr val="black"/>
              </a:solidFill>
              <a:cs typeface="+mn-ea"/>
              <a:sym typeface="+mn-lt"/>
            </a:endParaRPr>
          </a:p>
        </p:txBody>
      </p:sp>
      <p:sp>
        <p:nvSpPr>
          <p:cNvPr id="14" name="矩形 13"/>
          <p:cNvSpPr/>
          <p:nvPr/>
        </p:nvSpPr>
        <p:spPr>
          <a:xfrm>
            <a:off x="3899559" y="5193243"/>
            <a:ext cx="381836" cy="420564"/>
          </a:xfrm>
          <a:prstGeom prst="rect">
            <a:avLst/>
          </a:prstGeom>
        </p:spPr>
        <p:txBody>
          <a:bodyPr wrap="none">
            <a:spAutoFit/>
          </a:bodyPr>
          <a:lstStyle/>
          <a:p>
            <a:pPr defTabSz="914400"/>
            <a:r>
              <a:rPr lang="en-US" altLang="zh-CN" sz="2135" b="1" dirty="0">
                <a:solidFill>
                  <a:prstClr val="black"/>
                </a:solidFill>
                <a:cs typeface="+mn-ea"/>
                <a:sym typeface="+mn-lt"/>
              </a:rPr>
              <a:t>C</a:t>
            </a:r>
            <a:endParaRPr lang="zh-CN" altLang="en-US" sz="2135" b="1" dirty="0">
              <a:solidFill>
                <a:prstClr val="black"/>
              </a:solidFill>
              <a:cs typeface="+mn-ea"/>
              <a:sym typeface="+mn-lt"/>
            </a:endParaRPr>
          </a:p>
        </p:txBody>
      </p:sp>
      <p:sp>
        <p:nvSpPr>
          <p:cNvPr id="15" name="矩形 14"/>
          <p:cNvSpPr/>
          <p:nvPr/>
        </p:nvSpPr>
        <p:spPr>
          <a:xfrm>
            <a:off x="4863096" y="4853126"/>
            <a:ext cx="367641" cy="420564"/>
          </a:xfrm>
          <a:prstGeom prst="rect">
            <a:avLst/>
          </a:prstGeom>
        </p:spPr>
        <p:txBody>
          <a:bodyPr wrap="square">
            <a:spAutoFit/>
          </a:bodyPr>
          <a:lstStyle/>
          <a:p>
            <a:pPr defTabSz="914400"/>
            <a:r>
              <a:rPr lang="en-US" altLang="zh-CN" sz="2135" b="1" i="1" dirty="0">
                <a:solidFill>
                  <a:prstClr val="black"/>
                </a:solidFill>
                <a:cs typeface="+mn-ea"/>
                <a:sym typeface="+mn-lt"/>
              </a:rPr>
              <a:t>l</a:t>
            </a:r>
            <a:endParaRPr lang="zh-CN" altLang="en-US" sz="2135" b="1" dirty="0">
              <a:solidFill>
                <a:prstClr val="black"/>
              </a:solidFill>
              <a:cs typeface="+mn-ea"/>
              <a:sym typeface="+mn-lt"/>
            </a:endParaRPr>
          </a:p>
        </p:txBody>
      </p:sp>
      <p:cxnSp>
        <p:nvCxnSpPr>
          <p:cNvPr id="16" name="直接连接符 15"/>
          <p:cNvCxnSpPr/>
          <p:nvPr/>
        </p:nvCxnSpPr>
        <p:spPr>
          <a:xfrm>
            <a:off x="1674949" y="3190995"/>
            <a:ext cx="0" cy="2899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149601" y="3190995"/>
            <a:ext cx="0" cy="2899955"/>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452289" y="6201263"/>
            <a:ext cx="502356" cy="420564"/>
          </a:xfrm>
          <a:prstGeom prst="rect">
            <a:avLst/>
          </a:prstGeom>
        </p:spPr>
        <p:txBody>
          <a:bodyPr wrap="square">
            <a:spAutoFit/>
          </a:bodyPr>
          <a:lstStyle/>
          <a:p>
            <a:pPr defTabSz="914400"/>
            <a:r>
              <a:rPr lang="en-US" altLang="zh-CN" sz="2135" b="1" i="1" dirty="0">
                <a:solidFill>
                  <a:prstClr val="black"/>
                </a:solidFill>
                <a:cs typeface="+mn-ea"/>
                <a:sym typeface="+mn-lt"/>
              </a:rPr>
              <a:t>l</a:t>
            </a:r>
            <a:r>
              <a:rPr lang="en-US" altLang="zh-CN" sz="2135" b="1" dirty="0">
                <a:solidFill>
                  <a:prstClr val="black"/>
                </a:solidFill>
                <a:cs typeface="+mn-ea"/>
                <a:sym typeface="+mn-lt"/>
              </a:rPr>
              <a:t>1</a:t>
            </a:r>
            <a:endParaRPr lang="zh-CN" altLang="en-US" sz="2135" b="1" dirty="0">
              <a:solidFill>
                <a:prstClr val="black"/>
              </a:solidFill>
              <a:cs typeface="+mn-ea"/>
              <a:sym typeface="+mn-lt"/>
            </a:endParaRPr>
          </a:p>
        </p:txBody>
      </p:sp>
      <p:sp>
        <p:nvSpPr>
          <p:cNvPr id="23" name="矩形 22"/>
          <p:cNvSpPr/>
          <p:nvPr/>
        </p:nvSpPr>
        <p:spPr>
          <a:xfrm>
            <a:off x="2909259" y="6198711"/>
            <a:ext cx="502356" cy="420564"/>
          </a:xfrm>
          <a:prstGeom prst="rect">
            <a:avLst/>
          </a:prstGeom>
        </p:spPr>
        <p:txBody>
          <a:bodyPr wrap="square">
            <a:spAutoFit/>
          </a:bodyPr>
          <a:lstStyle/>
          <a:p>
            <a:pPr defTabSz="914400"/>
            <a:r>
              <a:rPr lang="en-US" altLang="zh-CN" sz="2135" b="1" i="1" dirty="0">
                <a:solidFill>
                  <a:prstClr val="black"/>
                </a:solidFill>
                <a:cs typeface="+mn-ea"/>
                <a:sym typeface="+mn-lt"/>
              </a:rPr>
              <a:t>l</a:t>
            </a:r>
            <a:r>
              <a:rPr lang="en-US" altLang="zh-CN" sz="2135" b="1" dirty="0">
                <a:solidFill>
                  <a:prstClr val="black"/>
                </a:solidFill>
                <a:cs typeface="+mn-ea"/>
                <a:sym typeface="+mn-lt"/>
              </a:rPr>
              <a:t>2</a:t>
            </a:r>
            <a:endParaRPr lang="zh-CN" altLang="en-US" sz="2135" b="1" dirty="0">
              <a:solidFill>
                <a:prstClr val="black"/>
              </a:solidFill>
              <a:cs typeface="+mn-ea"/>
              <a:sym typeface="+mn-lt"/>
            </a:endParaRPr>
          </a:p>
        </p:txBody>
      </p:sp>
      <p:sp>
        <p:nvSpPr>
          <p:cNvPr id="25" name="椭圆 24"/>
          <p:cNvSpPr/>
          <p:nvPr/>
        </p:nvSpPr>
        <p:spPr>
          <a:xfrm>
            <a:off x="2451962" y="2435724"/>
            <a:ext cx="113573" cy="117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6" name="矩形 25"/>
          <p:cNvSpPr/>
          <p:nvPr/>
        </p:nvSpPr>
        <p:spPr>
          <a:xfrm>
            <a:off x="2645861" y="1803550"/>
            <a:ext cx="364202" cy="420564"/>
          </a:xfrm>
          <a:prstGeom prst="rect">
            <a:avLst/>
          </a:prstGeom>
        </p:spPr>
        <p:txBody>
          <a:bodyPr wrap="none">
            <a:spAutoFit/>
          </a:bodyPr>
          <a:lstStyle/>
          <a:p>
            <a:pPr defTabSz="914400"/>
            <a:r>
              <a:rPr lang="en-US" altLang="zh-CN" sz="2135" b="1" dirty="0">
                <a:solidFill>
                  <a:prstClr val="black"/>
                </a:solidFill>
                <a:cs typeface="+mn-ea"/>
                <a:sym typeface="+mn-lt"/>
              </a:rPr>
              <a:t>P</a:t>
            </a:r>
            <a:endParaRPr lang="zh-CN" altLang="en-US" sz="2135" b="1" dirty="0">
              <a:solidFill>
                <a:prstClr val="black"/>
              </a:solidFill>
              <a:cs typeface="+mn-ea"/>
              <a:sym typeface="+mn-lt"/>
            </a:endParaRPr>
          </a:p>
        </p:txBody>
      </p:sp>
      <p:sp>
        <p:nvSpPr>
          <p:cNvPr id="21" name="文本框 20"/>
          <p:cNvSpPr txBox="1"/>
          <p:nvPr/>
        </p:nvSpPr>
        <p:spPr>
          <a:xfrm>
            <a:off x="4455309" y="2035735"/>
            <a:ext cx="7141946" cy="400110"/>
          </a:xfrm>
          <a:prstGeom prst="rect">
            <a:avLst/>
          </a:prstGeom>
          <a:noFill/>
        </p:spPr>
        <p:txBody>
          <a:bodyPr wrap="square" rtlCol="0">
            <a:spAutoFit/>
          </a:bodyPr>
          <a:lstStyle/>
          <a:p>
            <a:pPr defTabSz="914400"/>
            <a:r>
              <a:rPr lang="en-US" altLang="zh-CN" sz="2000" dirty="0">
                <a:cs typeface="+mn-ea"/>
                <a:sym typeface="+mn-lt"/>
              </a:rPr>
              <a:t>1</a:t>
            </a:r>
            <a:r>
              <a:rPr lang="zh-CN" altLang="en-US" sz="2000" dirty="0">
                <a:cs typeface="+mn-ea"/>
                <a:sym typeface="+mn-lt"/>
              </a:rPr>
              <a:t>）假设经过同一条直线上</a:t>
            </a:r>
            <a:r>
              <a:rPr lang="en-US" altLang="zh-CN" sz="2000" b="1" i="1" dirty="0">
                <a:cs typeface="+mn-ea"/>
                <a:sym typeface="+mn-lt"/>
              </a:rPr>
              <a:t>l</a:t>
            </a:r>
            <a:r>
              <a:rPr lang="zh-CN" altLang="en-US" sz="2000" dirty="0">
                <a:cs typeface="+mn-ea"/>
                <a:sym typeface="+mn-lt"/>
              </a:rPr>
              <a:t>上的</a:t>
            </a:r>
            <a:r>
              <a:rPr lang="en-US" altLang="zh-CN" sz="2000" dirty="0">
                <a:cs typeface="+mn-ea"/>
                <a:sym typeface="+mn-lt"/>
              </a:rPr>
              <a:t>A,B,C</a:t>
            </a:r>
            <a:r>
              <a:rPr lang="zh-CN" altLang="en-US" sz="2000" dirty="0">
                <a:cs typeface="+mn-ea"/>
                <a:sym typeface="+mn-lt"/>
              </a:rPr>
              <a:t>三点可以作一个圆。</a:t>
            </a:r>
          </a:p>
        </p:txBody>
      </p:sp>
      <p:sp>
        <p:nvSpPr>
          <p:cNvPr id="27" name="文本框 26"/>
          <p:cNvSpPr txBox="1"/>
          <p:nvPr/>
        </p:nvSpPr>
        <p:spPr>
          <a:xfrm>
            <a:off x="4455309" y="2496199"/>
            <a:ext cx="7141946" cy="707886"/>
          </a:xfrm>
          <a:prstGeom prst="rect">
            <a:avLst/>
          </a:prstGeom>
          <a:noFill/>
        </p:spPr>
        <p:txBody>
          <a:bodyPr wrap="square" rtlCol="0">
            <a:spAutoFit/>
          </a:bodyPr>
          <a:lstStyle/>
          <a:p>
            <a:pPr defTabSz="914400"/>
            <a:r>
              <a:rPr lang="en-US" altLang="zh-CN" sz="2000" dirty="0">
                <a:cs typeface="+mn-ea"/>
                <a:sym typeface="+mn-lt"/>
              </a:rPr>
              <a:t>2</a:t>
            </a:r>
            <a:r>
              <a:rPr lang="zh-CN" altLang="en-US" sz="2000" dirty="0">
                <a:cs typeface="+mn-ea"/>
                <a:sym typeface="+mn-lt"/>
              </a:rPr>
              <a:t>）设这个圆的圆心为</a:t>
            </a:r>
            <a:r>
              <a:rPr lang="en-US" altLang="zh-CN" sz="2000" dirty="0">
                <a:cs typeface="+mn-ea"/>
                <a:sym typeface="+mn-lt"/>
              </a:rPr>
              <a:t>P</a:t>
            </a:r>
            <a:r>
              <a:rPr lang="zh-CN" altLang="en-US" sz="2000" dirty="0">
                <a:cs typeface="+mn-ea"/>
                <a:sym typeface="+mn-lt"/>
              </a:rPr>
              <a:t>，那么点</a:t>
            </a:r>
            <a:r>
              <a:rPr lang="en-US" altLang="zh-CN" sz="2000" dirty="0">
                <a:cs typeface="+mn-ea"/>
                <a:sym typeface="+mn-lt"/>
              </a:rPr>
              <a:t>P</a:t>
            </a:r>
            <a:r>
              <a:rPr lang="zh-CN" altLang="en-US" sz="2000" dirty="0">
                <a:cs typeface="+mn-ea"/>
                <a:sym typeface="+mn-lt"/>
              </a:rPr>
              <a:t> 即在</a:t>
            </a:r>
            <a:r>
              <a:rPr lang="en-US" altLang="zh-CN" sz="2000" b="1" i="1" dirty="0">
                <a:cs typeface="+mn-ea"/>
                <a:sym typeface="+mn-lt"/>
              </a:rPr>
              <a:t>l</a:t>
            </a:r>
            <a:r>
              <a:rPr lang="en-US" altLang="zh-CN" sz="2000" dirty="0">
                <a:cs typeface="+mn-ea"/>
                <a:sym typeface="+mn-lt"/>
              </a:rPr>
              <a:t>1</a:t>
            </a:r>
            <a:r>
              <a:rPr lang="zh-CN" altLang="en-US" sz="2000" dirty="0">
                <a:cs typeface="+mn-ea"/>
                <a:sym typeface="+mn-lt"/>
              </a:rPr>
              <a:t>上，也在</a:t>
            </a:r>
            <a:r>
              <a:rPr lang="en-US" altLang="zh-CN" sz="2000" b="1" i="1" dirty="0">
                <a:cs typeface="+mn-ea"/>
                <a:sym typeface="+mn-lt"/>
              </a:rPr>
              <a:t>l</a:t>
            </a:r>
            <a:r>
              <a:rPr lang="en-US" altLang="zh-CN" sz="2000" dirty="0">
                <a:cs typeface="+mn-ea"/>
                <a:sym typeface="+mn-lt"/>
              </a:rPr>
              <a:t>2</a:t>
            </a:r>
            <a:r>
              <a:rPr lang="zh-CN" altLang="en-US" sz="2000" dirty="0">
                <a:cs typeface="+mn-ea"/>
                <a:sym typeface="+mn-lt"/>
              </a:rPr>
              <a:t>上。</a:t>
            </a:r>
            <a:endParaRPr lang="en-US" altLang="zh-CN" sz="2000" dirty="0">
              <a:cs typeface="+mn-ea"/>
              <a:sym typeface="+mn-lt"/>
            </a:endParaRPr>
          </a:p>
          <a:p>
            <a:pPr defTabSz="914400"/>
            <a:r>
              <a:rPr lang="zh-CN" altLang="en-US" sz="2000" dirty="0">
                <a:cs typeface="+mn-ea"/>
                <a:sym typeface="+mn-lt"/>
              </a:rPr>
              <a:t>（</a:t>
            </a:r>
            <a:r>
              <a:rPr lang="en-US" altLang="zh-CN" sz="2000" b="1" i="1" dirty="0">
                <a:cs typeface="+mn-ea"/>
                <a:sym typeface="+mn-lt"/>
              </a:rPr>
              <a:t>l</a:t>
            </a:r>
            <a:r>
              <a:rPr lang="en-US" altLang="zh-CN" sz="2000" dirty="0">
                <a:cs typeface="+mn-ea"/>
                <a:sym typeface="+mn-lt"/>
              </a:rPr>
              <a:t>1</a:t>
            </a:r>
            <a:r>
              <a:rPr lang="zh-CN" altLang="en-US" sz="2000" dirty="0">
                <a:cs typeface="+mn-ea"/>
                <a:sym typeface="+mn-lt"/>
              </a:rPr>
              <a:t>是线段</a:t>
            </a:r>
            <a:r>
              <a:rPr lang="en-US" altLang="zh-CN" sz="2000" dirty="0">
                <a:cs typeface="+mn-ea"/>
                <a:sym typeface="+mn-lt"/>
              </a:rPr>
              <a:t>AB</a:t>
            </a:r>
            <a:r>
              <a:rPr lang="zh-CN" altLang="en-US" sz="2000" dirty="0">
                <a:cs typeface="+mn-ea"/>
                <a:sym typeface="+mn-lt"/>
              </a:rPr>
              <a:t>的垂直平分线，</a:t>
            </a:r>
            <a:r>
              <a:rPr lang="en-US" altLang="zh-CN" sz="2000" b="1" i="1" dirty="0">
                <a:cs typeface="+mn-ea"/>
                <a:sym typeface="+mn-lt"/>
              </a:rPr>
              <a:t>l</a:t>
            </a:r>
            <a:r>
              <a:rPr lang="en-US" altLang="zh-CN" sz="2000" dirty="0">
                <a:cs typeface="+mn-ea"/>
                <a:sym typeface="+mn-lt"/>
              </a:rPr>
              <a:t>2</a:t>
            </a:r>
            <a:r>
              <a:rPr lang="zh-CN" altLang="en-US" sz="2000" dirty="0">
                <a:cs typeface="+mn-ea"/>
                <a:sym typeface="+mn-lt"/>
              </a:rPr>
              <a:t>是线段</a:t>
            </a:r>
            <a:r>
              <a:rPr lang="en-US" altLang="zh-CN" sz="2000" dirty="0">
                <a:cs typeface="+mn-ea"/>
                <a:sym typeface="+mn-lt"/>
              </a:rPr>
              <a:t>BC</a:t>
            </a:r>
            <a:r>
              <a:rPr lang="zh-CN" altLang="en-US" sz="2000" dirty="0">
                <a:cs typeface="+mn-ea"/>
                <a:sym typeface="+mn-lt"/>
              </a:rPr>
              <a:t>的垂直平分线）</a:t>
            </a:r>
          </a:p>
        </p:txBody>
      </p:sp>
      <p:sp>
        <p:nvSpPr>
          <p:cNvPr id="28" name="文本框 27"/>
          <p:cNvSpPr txBox="1"/>
          <p:nvPr/>
        </p:nvSpPr>
        <p:spPr>
          <a:xfrm>
            <a:off x="4455309" y="3341542"/>
            <a:ext cx="7141946" cy="707886"/>
          </a:xfrm>
          <a:prstGeom prst="rect">
            <a:avLst/>
          </a:prstGeom>
          <a:noFill/>
        </p:spPr>
        <p:txBody>
          <a:bodyPr wrap="square" rtlCol="0">
            <a:spAutoFit/>
          </a:bodyPr>
          <a:lstStyle/>
          <a:p>
            <a:pPr defTabSz="914400"/>
            <a:r>
              <a:rPr lang="en-US" altLang="zh-CN" sz="2000" dirty="0">
                <a:cs typeface="+mn-ea"/>
                <a:sym typeface="+mn-lt"/>
              </a:rPr>
              <a:t>3</a:t>
            </a:r>
            <a:r>
              <a:rPr lang="zh-CN" altLang="en-US" sz="2000" dirty="0">
                <a:cs typeface="+mn-ea"/>
                <a:sym typeface="+mn-lt"/>
              </a:rPr>
              <a:t>）而</a:t>
            </a:r>
            <a:r>
              <a:rPr lang="en-US" altLang="zh-CN" sz="2000" b="1" i="1" dirty="0">
                <a:cs typeface="+mn-ea"/>
                <a:sym typeface="+mn-lt"/>
              </a:rPr>
              <a:t>l</a:t>
            </a:r>
            <a:r>
              <a:rPr lang="zh-CN" altLang="en-US" sz="2000" dirty="0">
                <a:cs typeface="+mn-ea"/>
                <a:sym typeface="+mn-lt"/>
              </a:rPr>
              <a:t>⊥</a:t>
            </a:r>
            <a:r>
              <a:rPr lang="en-US" altLang="zh-CN" sz="2000" b="1" i="1" dirty="0">
                <a:cs typeface="+mn-ea"/>
                <a:sym typeface="+mn-lt"/>
              </a:rPr>
              <a:t>l</a:t>
            </a:r>
            <a:r>
              <a:rPr lang="en-US" altLang="zh-CN" sz="2000" dirty="0">
                <a:cs typeface="+mn-ea"/>
                <a:sym typeface="+mn-lt"/>
              </a:rPr>
              <a:t>1</a:t>
            </a:r>
            <a:r>
              <a:rPr lang="zh-CN" altLang="en-US" sz="2000" dirty="0">
                <a:cs typeface="+mn-ea"/>
                <a:sym typeface="+mn-lt"/>
              </a:rPr>
              <a:t>，</a:t>
            </a:r>
            <a:r>
              <a:rPr lang="en-US" altLang="zh-CN" sz="2000" dirty="0">
                <a:cs typeface="+mn-ea"/>
                <a:sym typeface="+mn-lt"/>
              </a:rPr>
              <a:t> </a:t>
            </a:r>
            <a:r>
              <a:rPr lang="en-US" altLang="zh-CN" sz="2000" b="1" i="1" dirty="0">
                <a:cs typeface="+mn-ea"/>
                <a:sym typeface="+mn-lt"/>
              </a:rPr>
              <a:t>l</a:t>
            </a:r>
            <a:r>
              <a:rPr lang="zh-CN" altLang="en-US" sz="2000" dirty="0">
                <a:cs typeface="+mn-ea"/>
                <a:sym typeface="+mn-lt"/>
              </a:rPr>
              <a:t>⊥</a:t>
            </a:r>
            <a:r>
              <a:rPr lang="en-US" altLang="zh-CN" sz="2000" b="1" i="1" dirty="0">
                <a:cs typeface="+mn-ea"/>
                <a:sym typeface="+mn-lt"/>
              </a:rPr>
              <a:t>l</a:t>
            </a:r>
            <a:r>
              <a:rPr lang="en-US" altLang="zh-CN" sz="2000" dirty="0">
                <a:cs typeface="+mn-ea"/>
                <a:sym typeface="+mn-lt"/>
              </a:rPr>
              <a:t>2</a:t>
            </a:r>
            <a:r>
              <a:rPr lang="zh-CN" altLang="en-US" sz="2000" dirty="0">
                <a:cs typeface="+mn-ea"/>
                <a:sym typeface="+mn-lt"/>
              </a:rPr>
              <a:t> 。</a:t>
            </a:r>
            <a:endParaRPr lang="en-US" altLang="zh-CN" sz="2000" dirty="0">
              <a:cs typeface="+mn-ea"/>
              <a:sym typeface="+mn-lt"/>
            </a:endParaRPr>
          </a:p>
          <a:p>
            <a:pPr defTabSz="914400"/>
            <a:endParaRPr lang="zh-CN" altLang="en-US" sz="2000" dirty="0">
              <a:cs typeface="+mn-ea"/>
              <a:sym typeface="+mn-lt"/>
            </a:endParaRPr>
          </a:p>
        </p:txBody>
      </p:sp>
      <p:sp>
        <p:nvSpPr>
          <p:cNvPr id="29" name="文本框 28"/>
          <p:cNvSpPr txBox="1"/>
          <p:nvPr/>
        </p:nvSpPr>
        <p:spPr>
          <a:xfrm>
            <a:off x="4455309" y="3842375"/>
            <a:ext cx="7141946" cy="400110"/>
          </a:xfrm>
          <a:prstGeom prst="rect">
            <a:avLst/>
          </a:prstGeom>
          <a:noFill/>
        </p:spPr>
        <p:txBody>
          <a:bodyPr wrap="square" rtlCol="0">
            <a:spAutoFit/>
          </a:bodyPr>
          <a:lstStyle/>
          <a:p>
            <a:pPr defTabSz="914400"/>
            <a:r>
              <a:rPr lang="en-US" altLang="zh-CN" sz="2000" dirty="0">
                <a:cs typeface="+mn-ea"/>
                <a:sym typeface="+mn-lt"/>
              </a:rPr>
              <a:t>4</a:t>
            </a:r>
            <a:r>
              <a:rPr lang="zh-CN" altLang="en-US" sz="2000" dirty="0">
                <a:cs typeface="+mn-ea"/>
                <a:sym typeface="+mn-lt"/>
              </a:rPr>
              <a:t>）与已知“</a:t>
            </a:r>
            <a:r>
              <a:rPr lang="zh-CN" altLang="en-US" sz="2000" b="1" dirty="0">
                <a:cs typeface="+mn-ea"/>
                <a:sym typeface="+mn-lt"/>
              </a:rPr>
              <a:t>过一点有且只有一条直线与已知直线垂直</a:t>
            </a:r>
            <a:r>
              <a:rPr lang="zh-CN" altLang="en-US" sz="2000" dirty="0">
                <a:cs typeface="+mn-ea"/>
                <a:sym typeface="+mn-lt"/>
              </a:rPr>
              <a:t>”矛盾。</a:t>
            </a:r>
          </a:p>
        </p:txBody>
      </p:sp>
      <p:sp>
        <p:nvSpPr>
          <p:cNvPr id="30" name="文本框 29"/>
          <p:cNvSpPr txBox="1"/>
          <p:nvPr/>
        </p:nvSpPr>
        <p:spPr>
          <a:xfrm>
            <a:off x="4512096" y="4616422"/>
            <a:ext cx="7141946" cy="400110"/>
          </a:xfrm>
          <a:prstGeom prst="rect">
            <a:avLst/>
          </a:prstGeom>
          <a:noFill/>
        </p:spPr>
        <p:txBody>
          <a:bodyPr wrap="square" rtlCol="0">
            <a:spAutoFit/>
          </a:bodyPr>
          <a:lstStyle/>
          <a:p>
            <a:pPr defTabSz="914400"/>
            <a:r>
              <a:rPr lang="en-US" altLang="zh-CN" sz="2000" dirty="0">
                <a:cs typeface="+mn-ea"/>
                <a:sym typeface="+mn-lt"/>
              </a:rPr>
              <a:t>5</a:t>
            </a:r>
            <a:r>
              <a:rPr lang="zh-CN" altLang="en-US" sz="2000" dirty="0">
                <a:cs typeface="+mn-ea"/>
                <a:sym typeface="+mn-lt"/>
              </a:rPr>
              <a:t>）所以，经过同一条直线上的三个点不能作圆。</a:t>
            </a:r>
          </a:p>
        </p:txBody>
      </p:sp>
      <p:sp>
        <p:nvSpPr>
          <p:cNvPr id="31"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5" name="矩形 4"/>
          <p:cNvSpPr/>
          <p:nvPr/>
        </p:nvSpPr>
        <p:spPr>
          <a:xfrm>
            <a:off x="1120844" y="1426333"/>
            <a:ext cx="10045831" cy="2710165"/>
          </a:xfrm>
          <a:prstGeom prst="rect">
            <a:avLst/>
          </a:prstGeom>
        </p:spPr>
        <p:txBody>
          <a:bodyPr wrap="square">
            <a:spAutoFit/>
          </a:bodyPr>
          <a:lstStyle/>
          <a:p>
            <a:pPr defTabSz="914400">
              <a:lnSpc>
                <a:spcPct val="250000"/>
              </a:lnSpc>
            </a:pPr>
            <a:r>
              <a:rPr lang="zh-CN" altLang="en-US" sz="2400" dirty="0">
                <a:solidFill>
                  <a:srgbClr val="000000"/>
                </a:solidFill>
                <a:cs typeface="+mn-ea"/>
                <a:sym typeface="+mn-lt"/>
              </a:rPr>
              <a:t>      首先假设某命题结论不成立（</a:t>
            </a:r>
            <a:r>
              <a:rPr lang="zh-CN" altLang="en-US" sz="2400" dirty="0">
                <a:solidFill>
                  <a:srgbClr val="FF0000"/>
                </a:solidFill>
                <a:cs typeface="+mn-ea"/>
                <a:sym typeface="+mn-lt"/>
              </a:rPr>
              <a:t>即假设经过同一条直线上的三个点可以作一个圆</a:t>
            </a:r>
            <a:r>
              <a:rPr lang="zh-CN" altLang="en-US" sz="2400" dirty="0">
                <a:solidFill>
                  <a:srgbClr val="000000"/>
                </a:solidFill>
                <a:cs typeface="+mn-ea"/>
                <a:sym typeface="+mn-lt"/>
              </a:rPr>
              <a:t>），然后推理出与定义、已有定理或已知条件明显矛盾的结果，从而下结论说原假设不成立，原命题得证。</a:t>
            </a:r>
          </a:p>
        </p:txBody>
      </p:sp>
      <p:sp>
        <p:nvSpPr>
          <p:cNvPr id="7"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反证法概念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20844" y="1168809"/>
            <a:ext cx="11469189" cy="1015663"/>
          </a:xfrm>
          <a:prstGeom prst="rect">
            <a:avLst/>
          </a:prstGeom>
        </p:spPr>
        <p:txBody>
          <a:bodyPr wrap="square">
            <a:spAutoFit/>
          </a:bodyPr>
          <a:lstStyle/>
          <a:p>
            <a:pPr defTabSz="914400" fontAlgn="ctr">
              <a:lnSpc>
                <a:spcPct val="150000"/>
              </a:lnSpc>
            </a:pPr>
            <a:r>
              <a:rPr lang="en-US" altLang="zh-CN" sz="2000" b="1" kern="100" dirty="0">
                <a:solidFill>
                  <a:prstClr val="black"/>
                </a:solidFill>
                <a:cs typeface="+mn-ea"/>
                <a:sym typeface="+mn-lt"/>
              </a:rPr>
              <a:t>1</a:t>
            </a:r>
            <a:r>
              <a:rPr lang="zh-CN" altLang="zh-CN" sz="2000" b="1" kern="100" dirty="0">
                <a:solidFill>
                  <a:prstClr val="black"/>
                </a:solidFill>
                <a:cs typeface="+mn-ea"/>
                <a:sym typeface="+mn-lt"/>
              </a:rPr>
              <a:t>．已知</a:t>
            </a:r>
            <a:r>
              <a:rPr lang="en-US" altLang="zh-CN" sz="2000" b="1" kern="100" dirty="0">
                <a:solidFill>
                  <a:prstClr val="black"/>
                </a:solidFill>
                <a:cs typeface="+mn-ea"/>
                <a:sym typeface="+mn-lt"/>
              </a:rPr>
              <a:t>⊙O</a:t>
            </a:r>
            <a:r>
              <a:rPr lang="zh-CN" altLang="zh-CN" sz="2000" b="1" kern="100" dirty="0">
                <a:solidFill>
                  <a:prstClr val="black"/>
                </a:solidFill>
                <a:cs typeface="+mn-ea"/>
                <a:sym typeface="+mn-lt"/>
              </a:rPr>
              <a:t>是</a:t>
            </a:r>
            <a:r>
              <a:rPr lang="en-US" altLang="zh-CN" sz="2000" b="1" kern="100" dirty="0">
                <a:solidFill>
                  <a:prstClr val="black"/>
                </a:solidFill>
                <a:cs typeface="+mn-ea"/>
                <a:sym typeface="+mn-lt"/>
              </a:rPr>
              <a:t>△ABC</a:t>
            </a:r>
            <a:r>
              <a:rPr lang="zh-CN" altLang="zh-CN" sz="2000" b="1" kern="100" dirty="0">
                <a:solidFill>
                  <a:prstClr val="black"/>
                </a:solidFill>
                <a:cs typeface="+mn-ea"/>
                <a:sym typeface="+mn-lt"/>
              </a:rPr>
              <a:t>的外接圆，若</a:t>
            </a:r>
            <a:r>
              <a:rPr lang="en-US" altLang="zh-CN" sz="2000" b="1" kern="100" dirty="0">
                <a:solidFill>
                  <a:prstClr val="black"/>
                </a:solidFill>
                <a:cs typeface="+mn-ea"/>
                <a:sym typeface="+mn-lt"/>
              </a:rPr>
              <a:t>AB</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AC</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5</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BC</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6</a:t>
            </a:r>
            <a:r>
              <a:rPr lang="zh-CN" altLang="zh-CN" sz="2000" b="1" kern="100" dirty="0">
                <a:solidFill>
                  <a:prstClr val="black"/>
                </a:solidFill>
                <a:cs typeface="+mn-ea"/>
                <a:sym typeface="+mn-lt"/>
              </a:rPr>
              <a:t>，则</a:t>
            </a:r>
            <a:r>
              <a:rPr lang="en-US" altLang="zh-CN" sz="2000" b="1" kern="100" dirty="0">
                <a:solidFill>
                  <a:prstClr val="black"/>
                </a:solidFill>
                <a:cs typeface="+mn-ea"/>
                <a:sym typeface="+mn-lt"/>
              </a:rPr>
              <a:t>⊙O</a:t>
            </a:r>
            <a:r>
              <a:rPr lang="zh-CN" altLang="zh-CN" sz="2000" b="1" kern="100" dirty="0">
                <a:solidFill>
                  <a:prstClr val="black"/>
                </a:solidFill>
                <a:cs typeface="+mn-ea"/>
                <a:sym typeface="+mn-lt"/>
              </a:rPr>
              <a:t>的半径为</a:t>
            </a:r>
            <a:r>
              <a:rPr lang="en-US" altLang="zh-CN" sz="2000" b="1" kern="100" dirty="0">
                <a:solidFill>
                  <a:prstClr val="black"/>
                </a:solidFill>
                <a:cs typeface="+mn-ea"/>
                <a:sym typeface="+mn-lt"/>
              </a:rPr>
              <a:t>(</a:t>
            </a:r>
            <a:r>
              <a:rPr lang="zh-CN" altLang="zh-CN" sz="2000" b="1" kern="100" dirty="0">
                <a:solidFill>
                  <a:prstClr val="black"/>
                </a:solidFill>
                <a:cs typeface="+mn-ea"/>
                <a:sym typeface="+mn-lt"/>
              </a:rPr>
              <a:t>　　</a:t>
            </a:r>
            <a:r>
              <a:rPr lang="en-US" altLang="zh-CN" sz="2000" b="1" kern="100" dirty="0">
                <a:solidFill>
                  <a:prstClr val="black"/>
                </a:solidFill>
                <a:cs typeface="+mn-ea"/>
                <a:sym typeface="+mn-lt"/>
              </a:rPr>
              <a:t>)</a:t>
            </a:r>
            <a:endParaRPr lang="zh-CN" altLang="zh-CN" sz="2000" kern="100" dirty="0">
              <a:solidFill>
                <a:prstClr val="black"/>
              </a:solidFill>
              <a:cs typeface="+mn-ea"/>
              <a:sym typeface="+mn-lt"/>
            </a:endParaRPr>
          </a:p>
          <a:p>
            <a:pPr defTabSz="914400" fontAlgn="ctr">
              <a:lnSpc>
                <a:spcPct val="150000"/>
              </a:lnSpc>
              <a:tabLst>
                <a:tab pos="1757045" algn="l"/>
                <a:tab pos="3515995" algn="l"/>
                <a:tab pos="5273675" algn="l"/>
              </a:tabLst>
            </a:pPr>
            <a:r>
              <a:rPr lang="en-US" altLang="zh-CN" sz="2000" b="1" kern="100" dirty="0">
                <a:solidFill>
                  <a:prstClr val="black"/>
                </a:solidFill>
                <a:cs typeface="+mn-ea"/>
                <a:sym typeface="+mn-lt"/>
              </a:rPr>
              <a:t>A</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4	B</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3.25	   C</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3.125	          D</a:t>
            </a:r>
            <a:r>
              <a:rPr lang="zh-CN" altLang="zh-CN" sz="2000" b="1" kern="100" dirty="0">
                <a:solidFill>
                  <a:prstClr val="black"/>
                </a:solidFill>
                <a:cs typeface="+mn-ea"/>
                <a:sym typeface="+mn-lt"/>
              </a:rPr>
              <a:t>．</a:t>
            </a:r>
            <a:r>
              <a:rPr lang="en-US" altLang="zh-CN" sz="2000" b="1" kern="100" dirty="0">
                <a:solidFill>
                  <a:prstClr val="black"/>
                </a:solidFill>
                <a:cs typeface="+mn-ea"/>
                <a:sym typeface="+mn-lt"/>
              </a:rPr>
              <a:t>2.25</a:t>
            </a:r>
            <a:endParaRPr lang="zh-CN" altLang="zh-CN" sz="2000" kern="100" dirty="0">
              <a:solidFill>
                <a:prstClr val="black"/>
              </a:solidFill>
              <a:cs typeface="+mn-ea"/>
              <a:sym typeface="+mn-lt"/>
            </a:endParaRPr>
          </a:p>
        </p:txBody>
      </p:sp>
      <p:sp>
        <p:nvSpPr>
          <p:cNvPr id="9" name="矩形 8"/>
          <p:cNvSpPr/>
          <p:nvPr/>
        </p:nvSpPr>
        <p:spPr>
          <a:xfrm>
            <a:off x="5701575" y="2198423"/>
            <a:ext cx="6096000" cy="4202432"/>
          </a:xfrm>
          <a:prstGeom prst="rect">
            <a:avLst/>
          </a:prstGeom>
        </p:spPr>
        <p:txBody>
          <a:bodyPr>
            <a:spAutoFit/>
          </a:bodyPr>
          <a:lstStyle/>
          <a:p>
            <a:pPr defTabSz="914400">
              <a:lnSpc>
                <a:spcPct val="150000"/>
              </a:lnSpc>
            </a:pPr>
            <a:r>
              <a:rPr lang="zh-CN" altLang="en-US" dirty="0">
                <a:cs typeface="+mn-ea"/>
                <a:sym typeface="+mn-lt"/>
              </a:rPr>
              <a:t>【详解】</a:t>
            </a:r>
          </a:p>
          <a:p>
            <a:pPr defTabSz="914400">
              <a:lnSpc>
                <a:spcPct val="150000"/>
              </a:lnSpc>
            </a:pPr>
            <a:r>
              <a:rPr lang="zh-CN" altLang="en-US" dirty="0">
                <a:cs typeface="+mn-ea"/>
                <a:sym typeface="+mn-lt"/>
              </a:rPr>
              <a:t>过A作AD⊥BC于D，</a:t>
            </a:r>
          </a:p>
          <a:p>
            <a:pPr defTabSz="914400">
              <a:lnSpc>
                <a:spcPct val="150000"/>
              </a:lnSpc>
            </a:pPr>
            <a:r>
              <a:rPr lang="zh-CN" altLang="en-US" dirty="0">
                <a:cs typeface="+mn-ea"/>
                <a:sym typeface="+mn-lt"/>
              </a:rPr>
              <a:t>△ABC中，AB=AC，AD⊥BC，</a:t>
            </a:r>
          </a:p>
          <a:p>
            <a:pPr defTabSz="914400">
              <a:lnSpc>
                <a:spcPct val="150000"/>
              </a:lnSpc>
            </a:pPr>
            <a:r>
              <a:rPr lang="zh-CN" altLang="en-US" dirty="0">
                <a:cs typeface="+mn-ea"/>
                <a:sym typeface="+mn-lt"/>
              </a:rPr>
              <a:t>则AD必过圆心O，</a:t>
            </a:r>
          </a:p>
          <a:p>
            <a:pPr defTabSz="914400">
              <a:lnSpc>
                <a:spcPct val="150000"/>
              </a:lnSpc>
            </a:pPr>
            <a:r>
              <a:rPr lang="zh-CN" altLang="en-US" dirty="0">
                <a:cs typeface="+mn-ea"/>
                <a:sym typeface="+mn-lt"/>
              </a:rPr>
              <a:t>Rt△ABD中，AB=5，BD=3</a:t>
            </a:r>
          </a:p>
          <a:p>
            <a:pPr defTabSz="914400">
              <a:lnSpc>
                <a:spcPct val="150000"/>
              </a:lnSpc>
            </a:pPr>
            <a:r>
              <a:rPr lang="zh-CN" altLang="en-US" dirty="0">
                <a:cs typeface="+mn-ea"/>
                <a:sym typeface="+mn-lt"/>
              </a:rPr>
              <a:t>∴AD=4</a:t>
            </a:r>
          </a:p>
          <a:p>
            <a:pPr defTabSz="914400">
              <a:lnSpc>
                <a:spcPct val="150000"/>
              </a:lnSpc>
            </a:pPr>
            <a:r>
              <a:rPr lang="zh-CN" altLang="en-US" dirty="0">
                <a:cs typeface="+mn-ea"/>
                <a:sym typeface="+mn-lt"/>
              </a:rPr>
              <a:t>设⊙O的半径为x，</a:t>
            </a:r>
          </a:p>
          <a:p>
            <a:pPr defTabSz="914400">
              <a:lnSpc>
                <a:spcPct val="150000"/>
              </a:lnSpc>
            </a:pPr>
            <a:r>
              <a:rPr lang="zh-CN" altLang="en-US" dirty="0">
                <a:cs typeface="+mn-ea"/>
                <a:sym typeface="+mn-lt"/>
              </a:rPr>
              <a:t>Rt△OBD中，OB=x，OD=4-x，BD=3</a:t>
            </a:r>
          </a:p>
          <a:p>
            <a:pPr defTabSz="914400">
              <a:lnSpc>
                <a:spcPct val="150000"/>
              </a:lnSpc>
            </a:pPr>
            <a:r>
              <a:rPr lang="zh-CN" altLang="en-US" dirty="0">
                <a:cs typeface="+mn-ea"/>
                <a:sym typeface="+mn-lt"/>
              </a:rPr>
              <a:t>根据勾股定理，解得：x= =3.125．</a:t>
            </a:r>
          </a:p>
          <a:p>
            <a:pPr defTabSz="914400">
              <a:lnSpc>
                <a:spcPct val="150000"/>
              </a:lnSpc>
            </a:pPr>
            <a:r>
              <a:rPr lang="zh-CN" altLang="en-US" dirty="0">
                <a:cs typeface="+mn-ea"/>
                <a:sym typeface="+mn-lt"/>
              </a:rPr>
              <a:t>故选C．</a:t>
            </a:r>
          </a:p>
        </p:txBody>
      </p:sp>
      <p:pic>
        <p:nvPicPr>
          <p:cNvPr id="11" name="图片 10" descr="figure"/>
          <p:cNvPicPr/>
          <p:nvPr/>
        </p:nvPicPr>
        <p:blipFill>
          <a:blip r:embed="rId3">
            <a:clrChange>
              <a:clrFrom>
                <a:srgbClr val="FFFFFF"/>
              </a:clrFrom>
              <a:clrTo>
                <a:srgbClr val="FFFFFF">
                  <a:alpha val="0"/>
                </a:srgbClr>
              </a:clrTo>
            </a:clrChange>
          </a:blip>
          <a:stretch>
            <a:fillRect/>
          </a:stretch>
        </p:blipFill>
        <p:spPr>
          <a:xfrm>
            <a:off x="1313030" y="3073219"/>
            <a:ext cx="2772228" cy="2909571"/>
          </a:xfrm>
          <a:prstGeom prst="rect">
            <a:avLst/>
          </a:prstGeom>
        </p:spPr>
      </p:pic>
      <p:sp>
        <p:nvSpPr>
          <p:cNvPr id="10" name="笑脸 9"/>
          <p:cNvSpPr/>
          <p:nvPr/>
        </p:nvSpPr>
        <p:spPr>
          <a:xfrm>
            <a:off x="4803868" y="1716669"/>
            <a:ext cx="400593" cy="467803"/>
          </a:xfrm>
          <a:prstGeom prst="smileyFace">
            <a:avLst/>
          </a:prstGeom>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2"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随堂测试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0" name="矩形 9"/>
          <p:cNvSpPr/>
          <p:nvPr/>
        </p:nvSpPr>
        <p:spPr>
          <a:xfrm>
            <a:off x="1185036" y="1124744"/>
            <a:ext cx="7578424" cy="3100464"/>
          </a:xfrm>
          <a:prstGeom prst="rect">
            <a:avLst/>
          </a:prstGeom>
        </p:spPr>
        <p:txBody>
          <a:bodyPr wrap="square">
            <a:spAutoFit/>
          </a:bodyPr>
          <a:lstStyle/>
          <a:p>
            <a:pPr defTabSz="914400">
              <a:lnSpc>
                <a:spcPct val="150000"/>
              </a:lnSpc>
            </a:pPr>
            <a:r>
              <a:rPr lang="zh-CN" altLang="en-US" sz="2665" dirty="0">
                <a:solidFill>
                  <a:prstClr val="black"/>
                </a:solidFill>
                <a:cs typeface="+mn-ea"/>
                <a:sym typeface="+mn-lt"/>
              </a:rPr>
              <a:t>2．下列给定的三点能确定一个圆的是（ ）</a:t>
            </a:r>
          </a:p>
          <a:p>
            <a:pPr defTabSz="914400">
              <a:lnSpc>
                <a:spcPct val="150000"/>
              </a:lnSpc>
            </a:pPr>
            <a:r>
              <a:rPr lang="zh-CN" altLang="en-US" sz="2665" dirty="0">
                <a:solidFill>
                  <a:prstClr val="black"/>
                </a:solidFill>
                <a:cs typeface="+mn-ea"/>
                <a:sym typeface="+mn-lt"/>
              </a:rPr>
              <a:t>A．线段 的中点及两个端点</a:t>
            </a:r>
          </a:p>
          <a:p>
            <a:pPr defTabSz="914400">
              <a:lnSpc>
                <a:spcPct val="150000"/>
              </a:lnSpc>
            </a:pPr>
            <a:r>
              <a:rPr lang="zh-CN" altLang="en-US" sz="2665" dirty="0">
                <a:solidFill>
                  <a:prstClr val="black"/>
                </a:solidFill>
                <a:cs typeface="+mn-ea"/>
                <a:sym typeface="+mn-lt"/>
              </a:rPr>
              <a:t>B．角的顶点及角的边上的两点</a:t>
            </a:r>
          </a:p>
          <a:p>
            <a:pPr defTabSz="914400">
              <a:lnSpc>
                <a:spcPct val="150000"/>
              </a:lnSpc>
            </a:pPr>
            <a:r>
              <a:rPr lang="zh-CN" altLang="en-US" sz="2665" dirty="0">
                <a:solidFill>
                  <a:prstClr val="black"/>
                </a:solidFill>
                <a:cs typeface="+mn-ea"/>
                <a:sym typeface="+mn-lt"/>
              </a:rPr>
              <a:t>C．三角形的三个顶点</a:t>
            </a:r>
          </a:p>
          <a:p>
            <a:pPr defTabSz="914400">
              <a:lnSpc>
                <a:spcPct val="150000"/>
              </a:lnSpc>
            </a:pPr>
            <a:r>
              <a:rPr lang="zh-CN" altLang="en-US" sz="2665" dirty="0">
                <a:solidFill>
                  <a:prstClr val="black"/>
                </a:solidFill>
                <a:cs typeface="+mn-ea"/>
                <a:sym typeface="+mn-lt"/>
              </a:rPr>
              <a:t>D．矩形的对角线交点及两个顶点</a:t>
            </a:r>
          </a:p>
        </p:txBody>
      </p:sp>
      <p:sp>
        <p:nvSpPr>
          <p:cNvPr id="12" name="笑脸 11"/>
          <p:cNvSpPr/>
          <p:nvPr/>
        </p:nvSpPr>
        <p:spPr>
          <a:xfrm>
            <a:off x="1185037" y="3127081"/>
            <a:ext cx="400593" cy="467803"/>
          </a:xfrm>
          <a:prstGeom prst="smileyFace">
            <a:avLst/>
          </a:prstGeom>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1" name="矩形 10"/>
          <p:cNvSpPr/>
          <p:nvPr/>
        </p:nvSpPr>
        <p:spPr>
          <a:xfrm>
            <a:off x="1256243" y="4398721"/>
            <a:ext cx="9657805" cy="2031325"/>
          </a:xfrm>
          <a:prstGeom prst="rect">
            <a:avLst/>
          </a:prstGeom>
        </p:spPr>
        <p:txBody>
          <a:bodyPr wrap="square">
            <a:spAutoFit/>
          </a:bodyPr>
          <a:lstStyle/>
          <a:p>
            <a:pPr defTabSz="914400"/>
            <a:r>
              <a:rPr lang="zh-CN" altLang="en-US" dirty="0">
                <a:cs typeface="+mn-ea"/>
                <a:sym typeface="+mn-lt"/>
              </a:rPr>
              <a:t>答案</a:t>
            </a:r>
            <a:endParaRPr lang="en-US" altLang="zh-CN" dirty="0">
              <a:cs typeface="+mn-ea"/>
              <a:sym typeface="+mn-lt"/>
            </a:endParaRPr>
          </a:p>
          <a:p>
            <a:pPr defTabSz="914400"/>
            <a:r>
              <a:rPr lang="zh-CN" altLang="en-US" dirty="0">
                <a:cs typeface="+mn-ea"/>
                <a:sym typeface="+mn-lt"/>
              </a:rPr>
              <a:t>A、线段AB的端点A、B和线段AB的中点C不能确定一个圆，故本选项错误；</a:t>
            </a:r>
          </a:p>
          <a:p>
            <a:pPr defTabSz="914400"/>
            <a:r>
              <a:rPr lang="zh-CN" altLang="en-US" dirty="0">
                <a:cs typeface="+mn-ea"/>
                <a:sym typeface="+mn-lt"/>
              </a:rPr>
              <a:t>B、当角的两边上的一个点或两个点和角的顶点重合时就不能确定一个圆，故本选项错误；</a:t>
            </a:r>
          </a:p>
          <a:p>
            <a:pPr defTabSz="914400"/>
            <a:r>
              <a:rPr lang="zh-CN" altLang="en-US" dirty="0">
                <a:cs typeface="+mn-ea"/>
                <a:sym typeface="+mn-lt"/>
              </a:rPr>
              <a:t>C、经过三角形的三个顶点作圆，有且只有一个圆，故本选项正确；</a:t>
            </a:r>
          </a:p>
          <a:p>
            <a:pPr defTabSz="914400"/>
            <a:r>
              <a:rPr lang="zh-CN" altLang="en-US" dirty="0">
                <a:cs typeface="+mn-ea"/>
                <a:sym typeface="+mn-lt"/>
              </a:rPr>
              <a:t>D、矩形的对角线交点及两个顶点，如果这三个点在一条直线上，就不能确定一个圆，故本选项错误；</a:t>
            </a:r>
          </a:p>
          <a:p>
            <a:pPr defTabSz="914400"/>
            <a:r>
              <a:rPr lang="zh-CN" altLang="en-US" dirty="0">
                <a:cs typeface="+mn-ea"/>
                <a:sym typeface="+mn-lt"/>
              </a:rPr>
              <a:t>故选C．</a:t>
            </a:r>
          </a:p>
        </p:txBody>
      </p:sp>
      <p:sp>
        <p:nvSpPr>
          <p:cNvPr id="9"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随堂测试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04560" y="1140843"/>
            <a:ext cx="10582880" cy="1754326"/>
          </a:xfrm>
          <a:prstGeom prst="rect">
            <a:avLst/>
          </a:prstGeom>
        </p:spPr>
        <p:txBody>
          <a:bodyPr wrap="square">
            <a:spAutoFit/>
          </a:bodyPr>
          <a:lstStyle/>
          <a:p>
            <a:pPr defTabSz="914400" fontAlgn="ctr">
              <a:lnSpc>
                <a:spcPct val="150000"/>
              </a:lnSpc>
            </a:pPr>
            <a:r>
              <a:rPr lang="en-US" altLang="zh-CN" sz="2400" b="1" kern="100" dirty="0">
                <a:solidFill>
                  <a:prstClr val="black"/>
                </a:solidFill>
                <a:cs typeface="+mn-ea"/>
                <a:sym typeface="+mn-lt"/>
              </a:rPr>
              <a:t>3</a:t>
            </a:r>
            <a:r>
              <a:rPr lang="zh-CN" altLang="zh-CN" sz="2400" b="1" kern="100" dirty="0">
                <a:solidFill>
                  <a:prstClr val="black"/>
                </a:solidFill>
                <a:cs typeface="+mn-ea"/>
                <a:sym typeface="+mn-lt"/>
              </a:rPr>
              <a:t>．设</a:t>
            </a:r>
            <a:r>
              <a:rPr lang="en-US" altLang="zh-CN" sz="2400" b="1" kern="100" dirty="0">
                <a:solidFill>
                  <a:prstClr val="black"/>
                </a:solidFill>
                <a:cs typeface="+mn-ea"/>
                <a:sym typeface="+mn-lt"/>
              </a:rPr>
              <a:t>⊙O</a:t>
            </a:r>
            <a:r>
              <a:rPr lang="zh-CN" altLang="zh-CN" sz="2400" b="1" kern="100" dirty="0">
                <a:solidFill>
                  <a:prstClr val="black"/>
                </a:solidFill>
                <a:cs typeface="+mn-ea"/>
                <a:sym typeface="+mn-lt"/>
              </a:rPr>
              <a:t>的半径为</a:t>
            </a:r>
            <a:r>
              <a:rPr lang="en-US" altLang="zh-CN" sz="2400" b="1" kern="100" dirty="0">
                <a:solidFill>
                  <a:prstClr val="black"/>
                </a:solidFill>
                <a:cs typeface="+mn-ea"/>
                <a:sym typeface="+mn-lt"/>
              </a:rPr>
              <a:t>5</a:t>
            </a:r>
            <a:r>
              <a:rPr lang="zh-CN" altLang="zh-CN" sz="2400" b="1" kern="100" dirty="0">
                <a:solidFill>
                  <a:prstClr val="black"/>
                </a:solidFill>
                <a:cs typeface="+mn-ea"/>
                <a:sym typeface="+mn-lt"/>
              </a:rPr>
              <a:t>，圆心的坐标为</a:t>
            </a:r>
            <a:r>
              <a:rPr lang="en-US" altLang="zh-CN" sz="2400" b="1" kern="100" dirty="0">
                <a:solidFill>
                  <a:prstClr val="black"/>
                </a:solidFill>
                <a:cs typeface="+mn-ea"/>
                <a:sym typeface="+mn-lt"/>
              </a:rPr>
              <a:t>(0</a:t>
            </a:r>
            <a:r>
              <a:rPr lang="zh-CN" altLang="zh-CN" sz="2400" b="1" kern="100" dirty="0">
                <a:solidFill>
                  <a:prstClr val="black"/>
                </a:solidFill>
                <a:cs typeface="+mn-ea"/>
                <a:sym typeface="+mn-lt"/>
              </a:rPr>
              <a:t>，</a:t>
            </a:r>
            <a:r>
              <a:rPr lang="en-US" altLang="zh-CN" sz="2400" b="1" kern="100" dirty="0">
                <a:solidFill>
                  <a:prstClr val="black"/>
                </a:solidFill>
                <a:cs typeface="+mn-ea"/>
                <a:sym typeface="+mn-lt"/>
              </a:rPr>
              <a:t>0)</a:t>
            </a:r>
            <a:r>
              <a:rPr lang="zh-CN" altLang="zh-CN" sz="2400" b="1" kern="100" dirty="0">
                <a:solidFill>
                  <a:prstClr val="black"/>
                </a:solidFill>
                <a:cs typeface="+mn-ea"/>
                <a:sym typeface="+mn-lt"/>
              </a:rPr>
              <a:t>，点</a:t>
            </a:r>
            <a:r>
              <a:rPr lang="en-US" altLang="zh-CN" sz="2400" b="1" kern="100" dirty="0">
                <a:solidFill>
                  <a:prstClr val="black"/>
                </a:solidFill>
                <a:cs typeface="+mn-ea"/>
                <a:sym typeface="+mn-lt"/>
              </a:rPr>
              <a:t> P</a:t>
            </a:r>
            <a:r>
              <a:rPr lang="zh-CN" altLang="zh-CN" sz="2400" b="1" kern="100" dirty="0">
                <a:solidFill>
                  <a:prstClr val="black"/>
                </a:solidFill>
                <a:cs typeface="+mn-ea"/>
                <a:sym typeface="+mn-lt"/>
              </a:rPr>
              <a:t>的坐标为</a:t>
            </a:r>
            <a:r>
              <a:rPr lang="en-US" altLang="zh-CN" sz="2400" b="1" kern="100" dirty="0">
                <a:solidFill>
                  <a:prstClr val="black"/>
                </a:solidFill>
                <a:cs typeface="+mn-ea"/>
                <a:sym typeface="+mn-lt"/>
              </a:rPr>
              <a:t>(4</a:t>
            </a:r>
            <a:r>
              <a:rPr lang="zh-CN" altLang="zh-CN" sz="2400" b="1" kern="100" dirty="0">
                <a:solidFill>
                  <a:prstClr val="black"/>
                </a:solidFill>
                <a:cs typeface="+mn-ea"/>
                <a:sym typeface="+mn-lt"/>
              </a:rPr>
              <a:t>，</a:t>
            </a:r>
            <a:r>
              <a:rPr lang="en-US" altLang="zh-CN" sz="2400" b="1" kern="100" dirty="0">
                <a:solidFill>
                  <a:prstClr val="black"/>
                </a:solidFill>
                <a:cs typeface="+mn-ea"/>
                <a:sym typeface="+mn-lt"/>
              </a:rPr>
              <a:t>-3)</a:t>
            </a:r>
            <a:r>
              <a:rPr lang="zh-CN" altLang="zh-CN" sz="2400" b="1" kern="100" dirty="0">
                <a:solidFill>
                  <a:prstClr val="black"/>
                </a:solidFill>
                <a:cs typeface="+mn-ea"/>
                <a:sym typeface="+mn-lt"/>
              </a:rPr>
              <a:t>，则点</a:t>
            </a:r>
            <a:r>
              <a:rPr lang="en-US" altLang="zh-CN" sz="2400" b="1" kern="100" dirty="0">
                <a:solidFill>
                  <a:prstClr val="black"/>
                </a:solidFill>
                <a:cs typeface="+mn-ea"/>
                <a:sym typeface="+mn-lt"/>
              </a:rPr>
              <a:t>P</a:t>
            </a:r>
            <a:r>
              <a:rPr lang="zh-CN" altLang="zh-CN" sz="2400" b="1" kern="100" dirty="0">
                <a:solidFill>
                  <a:prstClr val="black"/>
                </a:solidFill>
                <a:cs typeface="+mn-ea"/>
                <a:sym typeface="+mn-lt"/>
              </a:rPr>
              <a:t>在</a:t>
            </a:r>
            <a:r>
              <a:rPr lang="en-US" altLang="zh-CN" sz="2400" b="1" kern="100" dirty="0">
                <a:solidFill>
                  <a:prstClr val="black"/>
                </a:solidFill>
                <a:cs typeface="+mn-ea"/>
                <a:sym typeface="+mn-lt"/>
              </a:rPr>
              <a:t>(   ).</a:t>
            </a:r>
            <a:endParaRPr lang="zh-CN" altLang="zh-CN" sz="2400" kern="100" dirty="0">
              <a:solidFill>
                <a:prstClr val="black"/>
              </a:solidFill>
              <a:cs typeface="+mn-ea"/>
              <a:sym typeface="+mn-lt"/>
            </a:endParaRPr>
          </a:p>
          <a:p>
            <a:pPr defTabSz="914400" fontAlgn="ctr">
              <a:lnSpc>
                <a:spcPct val="150000"/>
              </a:lnSpc>
              <a:tabLst>
                <a:tab pos="1757045" algn="l"/>
                <a:tab pos="3515995" algn="l"/>
                <a:tab pos="5273675" algn="l"/>
              </a:tabLst>
            </a:pPr>
            <a:r>
              <a:rPr lang="en-US" altLang="zh-CN" sz="2400" b="1" kern="100" dirty="0">
                <a:solidFill>
                  <a:prstClr val="black"/>
                </a:solidFill>
                <a:cs typeface="+mn-ea"/>
                <a:sym typeface="+mn-lt"/>
              </a:rPr>
              <a:t>A</a:t>
            </a:r>
            <a:r>
              <a:rPr lang="zh-CN" altLang="zh-CN" sz="2400" b="1" kern="100" dirty="0">
                <a:solidFill>
                  <a:prstClr val="black"/>
                </a:solidFill>
                <a:cs typeface="+mn-ea"/>
                <a:sym typeface="+mn-lt"/>
              </a:rPr>
              <a:t>．在</a:t>
            </a:r>
            <a:r>
              <a:rPr lang="en-US" altLang="zh-CN" sz="2400" b="1" kern="100" dirty="0">
                <a:solidFill>
                  <a:prstClr val="black"/>
                </a:solidFill>
                <a:cs typeface="+mn-ea"/>
                <a:sym typeface="+mn-lt"/>
              </a:rPr>
              <a:t>⊙O</a:t>
            </a:r>
            <a:r>
              <a:rPr lang="zh-CN" altLang="zh-CN" sz="2400" b="1" kern="100" dirty="0">
                <a:solidFill>
                  <a:prstClr val="black"/>
                </a:solidFill>
                <a:cs typeface="+mn-ea"/>
                <a:sym typeface="+mn-lt"/>
              </a:rPr>
              <a:t>内</a:t>
            </a:r>
            <a:r>
              <a:rPr lang="en-US" altLang="zh-CN" sz="2400" b="1" kern="100" dirty="0">
                <a:solidFill>
                  <a:prstClr val="black"/>
                </a:solidFill>
                <a:cs typeface="+mn-ea"/>
                <a:sym typeface="+mn-lt"/>
              </a:rPr>
              <a:t>	      B</a:t>
            </a:r>
            <a:r>
              <a:rPr lang="zh-CN" altLang="zh-CN" sz="2400" b="1" kern="100" dirty="0">
                <a:solidFill>
                  <a:prstClr val="black"/>
                </a:solidFill>
                <a:cs typeface="+mn-ea"/>
                <a:sym typeface="+mn-lt"/>
              </a:rPr>
              <a:t>．在</a:t>
            </a:r>
            <a:r>
              <a:rPr lang="en-US" altLang="zh-CN" sz="2400" b="1" kern="100" dirty="0">
                <a:solidFill>
                  <a:prstClr val="black"/>
                </a:solidFill>
                <a:cs typeface="+mn-ea"/>
                <a:sym typeface="+mn-lt"/>
              </a:rPr>
              <a:t>⊙O</a:t>
            </a:r>
            <a:r>
              <a:rPr lang="zh-CN" altLang="zh-CN" sz="2400" b="1" kern="100" dirty="0">
                <a:solidFill>
                  <a:prstClr val="black"/>
                </a:solidFill>
                <a:cs typeface="+mn-ea"/>
                <a:sym typeface="+mn-lt"/>
              </a:rPr>
              <a:t>外</a:t>
            </a:r>
            <a:r>
              <a:rPr lang="en-US" altLang="zh-CN" sz="2400" b="1" kern="100" dirty="0">
                <a:solidFill>
                  <a:prstClr val="black"/>
                </a:solidFill>
                <a:cs typeface="+mn-ea"/>
                <a:sym typeface="+mn-lt"/>
              </a:rPr>
              <a:t>	C</a:t>
            </a:r>
            <a:r>
              <a:rPr lang="zh-CN" altLang="zh-CN" sz="2400" b="1" kern="100" dirty="0">
                <a:solidFill>
                  <a:prstClr val="black"/>
                </a:solidFill>
                <a:cs typeface="+mn-ea"/>
                <a:sym typeface="+mn-lt"/>
              </a:rPr>
              <a:t>．在</a:t>
            </a:r>
            <a:r>
              <a:rPr lang="en-US" altLang="zh-CN" sz="2400" b="1" kern="100" dirty="0">
                <a:solidFill>
                  <a:prstClr val="black"/>
                </a:solidFill>
                <a:cs typeface="+mn-ea"/>
                <a:sym typeface="+mn-lt"/>
              </a:rPr>
              <a:t>⊙O</a:t>
            </a:r>
            <a:r>
              <a:rPr lang="zh-CN" altLang="zh-CN" sz="2400" b="1" kern="100" dirty="0">
                <a:solidFill>
                  <a:prstClr val="black"/>
                </a:solidFill>
                <a:cs typeface="+mn-ea"/>
                <a:sym typeface="+mn-lt"/>
              </a:rPr>
              <a:t>上</a:t>
            </a:r>
            <a:r>
              <a:rPr lang="en-US" altLang="zh-CN" sz="2400" b="1" kern="100" dirty="0">
                <a:solidFill>
                  <a:prstClr val="black"/>
                </a:solidFill>
                <a:cs typeface="+mn-ea"/>
                <a:sym typeface="+mn-lt"/>
              </a:rPr>
              <a:t>	 D</a:t>
            </a:r>
            <a:r>
              <a:rPr lang="zh-CN" altLang="zh-CN" sz="2400" b="1" kern="100" dirty="0">
                <a:solidFill>
                  <a:prstClr val="black"/>
                </a:solidFill>
                <a:cs typeface="+mn-ea"/>
                <a:sym typeface="+mn-lt"/>
              </a:rPr>
              <a:t>．在</a:t>
            </a:r>
            <a:r>
              <a:rPr lang="en-US" altLang="zh-CN" sz="2400" b="1" kern="100" dirty="0">
                <a:solidFill>
                  <a:prstClr val="black"/>
                </a:solidFill>
                <a:cs typeface="+mn-ea"/>
                <a:sym typeface="+mn-lt"/>
              </a:rPr>
              <a:t>⊙O</a:t>
            </a:r>
            <a:r>
              <a:rPr lang="zh-CN" altLang="zh-CN" sz="2400" b="1" kern="100" dirty="0">
                <a:solidFill>
                  <a:prstClr val="black"/>
                </a:solidFill>
                <a:cs typeface="+mn-ea"/>
                <a:sym typeface="+mn-lt"/>
              </a:rPr>
              <a:t>内或外</a:t>
            </a:r>
            <a:endParaRPr lang="zh-CN" altLang="zh-CN" sz="2400" kern="100" dirty="0">
              <a:solidFill>
                <a:prstClr val="black"/>
              </a:solidFill>
              <a:cs typeface="+mn-ea"/>
              <a:sym typeface="+mn-lt"/>
            </a:endParaRPr>
          </a:p>
        </p:txBody>
      </p:sp>
      <p:sp>
        <p:nvSpPr>
          <p:cNvPr id="9" name="矩形 8"/>
          <p:cNvSpPr/>
          <p:nvPr/>
        </p:nvSpPr>
        <p:spPr>
          <a:xfrm>
            <a:off x="1120844" y="2999353"/>
            <a:ext cx="6096000" cy="3356496"/>
          </a:xfrm>
          <a:prstGeom prst="rect">
            <a:avLst/>
          </a:prstGeom>
        </p:spPr>
        <p:txBody>
          <a:bodyPr>
            <a:spAutoFit/>
          </a:bodyPr>
          <a:lstStyle/>
          <a:p>
            <a:pPr defTabSz="914400">
              <a:lnSpc>
                <a:spcPct val="150000"/>
              </a:lnSpc>
            </a:pPr>
            <a:r>
              <a:rPr lang="zh-CN" altLang="en-US" sz="2400" dirty="0">
                <a:cs typeface="+mn-ea"/>
                <a:sym typeface="+mn-lt"/>
              </a:rPr>
              <a:t>【详解】</a:t>
            </a:r>
          </a:p>
          <a:p>
            <a:pPr defTabSz="914400">
              <a:lnSpc>
                <a:spcPct val="150000"/>
              </a:lnSpc>
            </a:pPr>
            <a:r>
              <a:rPr lang="zh-CN" altLang="en-US" sz="2400" dirty="0">
                <a:cs typeface="+mn-ea"/>
                <a:sym typeface="+mn-lt"/>
              </a:rPr>
              <a:t>∵点P的坐标是（-4，3），</a:t>
            </a:r>
          </a:p>
          <a:p>
            <a:pPr defTabSz="914400">
              <a:lnSpc>
                <a:spcPct val="150000"/>
              </a:lnSpc>
            </a:pPr>
            <a:r>
              <a:rPr lang="zh-CN" altLang="en-US" sz="2400" dirty="0">
                <a:cs typeface="+mn-ea"/>
                <a:sym typeface="+mn-lt"/>
              </a:rPr>
              <a:t>∴OP=5，</a:t>
            </a:r>
          </a:p>
          <a:p>
            <a:pPr defTabSz="914400">
              <a:lnSpc>
                <a:spcPct val="150000"/>
              </a:lnSpc>
            </a:pPr>
            <a:r>
              <a:rPr lang="zh-CN" altLang="en-US" sz="2400" dirty="0">
                <a:cs typeface="+mn-ea"/>
                <a:sym typeface="+mn-lt"/>
              </a:rPr>
              <a:t>∵OP等于圆O的半径，</a:t>
            </a:r>
          </a:p>
          <a:p>
            <a:pPr defTabSz="914400">
              <a:lnSpc>
                <a:spcPct val="150000"/>
              </a:lnSpc>
            </a:pPr>
            <a:r>
              <a:rPr lang="zh-CN" altLang="en-US" sz="2400" dirty="0">
                <a:cs typeface="+mn-ea"/>
                <a:sym typeface="+mn-lt"/>
              </a:rPr>
              <a:t>∴点P在圆O上．</a:t>
            </a:r>
          </a:p>
          <a:p>
            <a:pPr defTabSz="914400">
              <a:lnSpc>
                <a:spcPct val="150000"/>
              </a:lnSpc>
            </a:pPr>
            <a:r>
              <a:rPr lang="zh-CN" altLang="en-US" sz="2400" dirty="0">
                <a:cs typeface="+mn-ea"/>
                <a:sym typeface="+mn-lt"/>
              </a:rPr>
              <a:t>故选：C．</a:t>
            </a:r>
          </a:p>
        </p:txBody>
      </p:sp>
      <p:sp>
        <p:nvSpPr>
          <p:cNvPr id="11" name="笑脸 10"/>
          <p:cNvSpPr/>
          <p:nvPr/>
        </p:nvSpPr>
        <p:spPr>
          <a:xfrm>
            <a:off x="6096000" y="2427366"/>
            <a:ext cx="400593" cy="467803"/>
          </a:xfrm>
          <a:prstGeom prst="smileyFace">
            <a:avLst/>
          </a:prstGeom>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8"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随堂测试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99456" y="1082995"/>
            <a:ext cx="9180800" cy="1200329"/>
          </a:xfrm>
          <a:prstGeom prst="rect">
            <a:avLst/>
          </a:prstGeom>
        </p:spPr>
        <p:txBody>
          <a:bodyPr wrap="square">
            <a:spAutoFit/>
          </a:bodyPr>
          <a:lstStyle/>
          <a:p>
            <a:pPr defTabSz="914400" fontAlgn="ctr">
              <a:lnSpc>
                <a:spcPct val="150000"/>
              </a:lnSpc>
            </a:pPr>
            <a:r>
              <a:rPr lang="en-US" altLang="zh-CN" sz="2400" b="1" kern="100" dirty="0">
                <a:solidFill>
                  <a:prstClr val="black"/>
                </a:solidFill>
                <a:cs typeface="+mn-ea"/>
                <a:sym typeface="+mn-lt"/>
              </a:rPr>
              <a:t>4</a:t>
            </a:r>
            <a:r>
              <a:rPr lang="zh-CN" altLang="zh-CN" sz="2400" b="1" kern="100" dirty="0">
                <a:solidFill>
                  <a:prstClr val="black"/>
                </a:solidFill>
                <a:cs typeface="+mn-ea"/>
                <a:sym typeface="+mn-lt"/>
              </a:rPr>
              <a:t>．直角三角形三边垂直平分线的交点位于三角形的（</a:t>
            </a:r>
            <a:r>
              <a:rPr lang="en-US" altLang="zh-CN" sz="2400" b="1" kern="100" dirty="0">
                <a:solidFill>
                  <a:prstClr val="black"/>
                </a:solidFill>
                <a:cs typeface="+mn-ea"/>
                <a:sym typeface="+mn-lt"/>
              </a:rPr>
              <a:t>     </a:t>
            </a:r>
            <a:r>
              <a:rPr lang="zh-CN" altLang="zh-CN" sz="2400" b="1" kern="100" dirty="0">
                <a:solidFill>
                  <a:prstClr val="black"/>
                </a:solidFill>
                <a:cs typeface="+mn-ea"/>
                <a:sym typeface="+mn-lt"/>
              </a:rPr>
              <a:t>）</a:t>
            </a:r>
            <a:endParaRPr lang="zh-CN" altLang="zh-CN" sz="2400" kern="100" dirty="0">
              <a:solidFill>
                <a:prstClr val="black"/>
              </a:solidFill>
              <a:cs typeface="+mn-ea"/>
              <a:sym typeface="+mn-lt"/>
            </a:endParaRPr>
          </a:p>
          <a:p>
            <a:pPr defTabSz="914400" fontAlgn="ctr">
              <a:lnSpc>
                <a:spcPct val="150000"/>
              </a:lnSpc>
              <a:tabLst>
                <a:tab pos="1757045" algn="l"/>
                <a:tab pos="3515995" algn="l"/>
                <a:tab pos="5273675" algn="l"/>
              </a:tabLst>
            </a:pPr>
            <a:r>
              <a:rPr lang="en-US" altLang="zh-CN" sz="2400" b="1" kern="100" dirty="0">
                <a:solidFill>
                  <a:prstClr val="black"/>
                </a:solidFill>
                <a:cs typeface="+mn-ea"/>
                <a:sym typeface="+mn-lt"/>
              </a:rPr>
              <a:t>A</a:t>
            </a:r>
            <a:r>
              <a:rPr lang="zh-CN" altLang="zh-CN" sz="2400" b="1" kern="100" dirty="0">
                <a:solidFill>
                  <a:prstClr val="black"/>
                </a:solidFill>
                <a:cs typeface="+mn-ea"/>
                <a:sym typeface="+mn-lt"/>
              </a:rPr>
              <a:t>．形内</a:t>
            </a:r>
            <a:r>
              <a:rPr lang="en-US" altLang="zh-CN" sz="2400" b="1" kern="100" dirty="0">
                <a:solidFill>
                  <a:prstClr val="black"/>
                </a:solidFill>
                <a:cs typeface="+mn-ea"/>
                <a:sym typeface="+mn-lt"/>
              </a:rPr>
              <a:t>	B</a:t>
            </a:r>
            <a:r>
              <a:rPr lang="zh-CN" altLang="zh-CN" sz="2400" b="1" kern="100" dirty="0">
                <a:solidFill>
                  <a:prstClr val="black"/>
                </a:solidFill>
                <a:cs typeface="+mn-ea"/>
                <a:sym typeface="+mn-lt"/>
              </a:rPr>
              <a:t>．形外</a:t>
            </a:r>
            <a:r>
              <a:rPr lang="en-US" altLang="zh-CN" sz="2400" b="1" kern="100" dirty="0">
                <a:solidFill>
                  <a:prstClr val="black"/>
                </a:solidFill>
                <a:cs typeface="+mn-ea"/>
                <a:sym typeface="+mn-lt"/>
              </a:rPr>
              <a:t>	  C</a:t>
            </a:r>
            <a:r>
              <a:rPr lang="zh-CN" altLang="zh-CN" sz="2400" b="1" kern="100" dirty="0">
                <a:solidFill>
                  <a:prstClr val="black"/>
                </a:solidFill>
                <a:cs typeface="+mn-ea"/>
                <a:sym typeface="+mn-lt"/>
              </a:rPr>
              <a:t>．斜边的中点</a:t>
            </a:r>
            <a:r>
              <a:rPr lang="en-US" altLang="zh-CN" sz="2400" b="1" kern="100" dirty="0">
                <a:solidFill>
                  <a:prstClr val="black"/>
                </a:solidFill>
                <a:cs typeface="+mn-ea"/>
                <a:sym typeface="+mn-lt"/>
              </a:rPr>
              <a:t>	D</a:t>
            </a:r>
            <a:r>
              <a:rPr lang="zh-CN" altLang="zh-CN" sz="2400" b="1" kern="100" dirty="0">
                <a:solidFill>
                  <a:prstClr val="black"/>
                </a:solidFill>
                <a:cs typeface="+mn-ea"/>
                <a:sym typeface="+mn-lt"/>
              </a:rPr>
              <a:t>．不能确定</a:t>
            </a:r>
            <a:endParaRPr lang="zh-CN" altLang="zh-CN" sz="2400" kern="100" dirty="0">
              <a:solidFill>
                <a:prstClr val="black"/>
              </a:solidFill>
              <a:cs typeface="+mn-ea"/>
              <a:sym typeface="+mn-lt"/>
            </a:endParaRPr>
          </a:p>
        </p:txBody>
      </p:sp>
      <p:sp>
        <p:nvSpPr>
          <p:cNvPr id="6" name="矩形 5"/>
          <p:cNvSpPr/>
          <p:nvPr/>
        </p:nvSpPr>
        <p:spPr>
          <a:xfrm>
            <a:off x="4720046" y="2847582"/>
            <a:ext cx="6925854" cy="3647665"/>
          </a:xfrm>
          <a:prstGeom prst="rect">
            <a:avLst/>
          </a:prstGeom>
        </p:spPr>
        <p:txBody>
          <a:bodyPr wrap="square">
            <a:spAutoFit/>
          </a:bodyPr>
          <a:lstStyle/>
          <a:p>
            <a:pPr defTabSz="914400">
              <a:lnSpc>
                <a:spcPct val="150000"/>
              </a:lnSpc>
            </a:pPr>
            <a:r>
              <a:rPr lang="zh-CN" altLang="en-US" sz="2000" dirty="0">
                <a:cs typeface="+mn-ea"/>
                <a:sym typeface="+mn-lt"/>
              </a:rPr>
              <a:t>【详解】</a:t>
            </a:r>
          </a:p>
          <a:p>
            <a:pPr defTabSz="914400">
              <a:lnSpc>
                <a:spcPct val="150000"/>
              </a:lnSpc>
            </a:pPr>
            <a:r>
              <a:rPr lang="zh-CN" altLang="en-US" sz="2000" dirty="0">
                <a:cs typeface="+mn-ea"/>
                <a:sym typeface="+mn-lt"/>
              </a:rPr>
              <a:t>解：根据直角三角形斜边上的中线等于斜边的一半，</a:t>
            </a:r>
          </a:p>
          <a:p>
            <a:pPr defTabSz="914400">
              <a:lnSpc>
                <a:spcPct val="150000"/>
              </a:lnSpc>
            </a:pPr>
            <a:r>
              <a:rPr lang="zh-CN" altLang="en-US" sz="2000" dirty="0">
                <a:cs typeface="+mn-ea"/>
                <a:sym typeface="+mn-lt"/>
              </a:rPr>
              <a:t>则在直角三角形ABC中，∠A=90°，E为斜边BC的中点，</a:t>
            </a:r>
          </a:p>
          <a:p>
            <a:pPr defTabSz="914400">
              <a:lnSpc>
                <a:spcPct val="150000"/>
              </a:lnSpc>
            </a:pPr>
            <a:r>
              <a:rPr lang="zh-CN" altLang="en-US" sz="2000" dirty="0">
                <a:cs typeface="+mn-ea"/>
                <a:sym typeface="+mn-lt"/>
              </a:rPr>
              <a:t>则AE=BE=CE,根据垂直平分线的判定定理可知，点E即在AB的垂直平分线上，也在AC的垂直平分线上，所以三边垂直平分线的交点即为斜边的中点.</a:t>
            </a:r>
          </a:p>
          <a:p>
            <a:pPr defTabSz="914400">
              <a:lnSpc>
                <a:spcPct val="150000"/>
              </a:lnSpc>
            </a:pPr>
            <a:r>
              <a:rPr lang="zh-CN" altLang="en-US" sz="2000" dirty="0">
                <a:cs typeface="+mn-ea"/>
                <a:sym typeface="+mn-lt"/>
              </a:rPr>
              <a:t>故选：C．</a:t>
            </a:r>
          </a:p>
          <a:p>
            <a:pPr defTabSz="914400">
              <a:lnSpc>
                <a:spcPct val="150000"/>
              </a:lnSpc>
            </a:pPr>
            <a:r>
              <a:rPr lang="zh-CN" altLang="en-US" sz="1600" dirty="0">
                <a:cs typeface="+mn-ea"/>
                <a:sym typeface="+mn-lt"/>
              </a:rPr>
              <a:t> </a:t>
            </a:r>
          </a:p>
        </p:txBody>
      </p:sp>
      <p:pic>
        <p:nvPicPr>
          <p:cNvPr id="8" name="图片 7" descr="figure"/>
          <p:cNvPicPr/>
          <p:nvPr/>
        </p:nvPicPr>
        <p:blipFill>
          <a:blip r:embed="rId3">
            <a:clrChange>
              <a:clrFrom>
                <a:srgbClr val="FFFFFF"/>
              </a:clrFrom>
              <a:clrTo>
                <a:srgbClr val="FFFFFF">
                  <a:alpha val="0"/>
                </a:srgbClr>
              </a:clrTo>
            </a:clrChange>
          </a:blip>
          <a:stretch>
            <a:fillRect/>
          </a:stretch>
        </p:blipFill>
        <p:spPr>
          <a:xfrm>
            <a:off x="1105989" y="3104880"/>
            <a:ext cx="3050177" cy="2026283"/>
          </a:xfrm>
          <a:prstGeom prst="rect">
            <a:avLst/>
          </a:prstGeom>
        </p:spPr>
      </p:pic>
      <p:sp>
        <p:nvSpPr>
          <p:cNvPr id="9" name="笑脸 8"/>
          <p:cNvSpPr/>
          <p:nvPr/>
        </p:nvSpPr>
        <p:spPr>
          <a:xfrm>
            <a:off x="4894024" y="1815521"/>
            <a:ext cx="400593" cy="467803"/>
          </a:xfrm>
          <a:prstGeom prst="smileyFace">
            <a:avLst/>
          </a:prstGeom>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0"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随堂测试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p:cNvSpPr/>
          <p:nvPr/>
        </p:nvSpPr>
        <p:spPr>
          <a:xfrm>
            <a:off x="-1398815" y="-909119"/>
            <a:ext cx="6803167" cy="7082704"/>
          </a:xfrm>
          <a:custGeom>
            <a:avLst/>
            <a:gdLst>
              <a:gd name="connsiteX0" fmla="*/ 3467100 w 8156184"/>
              <a:gd name="connsiteY0" fmla="*/ 0 h 8491316"/>
              <a:gd name="connsiteX1" fmla="*/ 6934200 w 8156184"/>
              <a:gd name="connsiteY1" fmla="*/ 3467100 h 8491316"/>
              <a:gd name="connsiteX2" fmla="*/ 6661738 w 8156184"/>
              <a:gd name="connsiteY2" fmla="*/ 4816652 h 8491316"/>
              <a:gd name="connsiteX3" fmla="*/ 6535134 w 8156184"/>
              <a:gd name="connsiteY3" fmla="*/ 5079467 h 8491316"/>
              <a:gd name="connsiteX4" fmla="*/ 6622707 w 8156184"/>
              <a:gd name="connsiteY4" fmla="*/ 5083889 h 8491316"/>
              <a:gd name="connsiteX5" fmla="*/ 8156184 w 8156184"/>
              <a:gd name="connsiteY5" fmla="*/ 6783193 h 8491316"/>
              <a:gd name="connsiteX6" fmla="*/ 6448061 w 8156184"/>
              <a:gd name="connsiteY6" fmla="*/ 8491316 h 8491316"/>
              <a:gd name="connsiteX7" fmla="*/ 4739938 w 8156184"/>
              <a:gd name="connsiteY7" fmla="*/ 6783193 h 8491316"/>
              <a:gd name="connsiteX8" fmla="*/ 4744742 w 8156184"/>
              <a:gd name="connsiteY8" fmla="*/ 6688058 h 8491316"/>
              <a:gd name="connsiteX9" fmla="*/ 4498110 w 8156184"/>
              <a:gd name="connsiteY9" fmla="*/ 6778326 h 8491316"/>
              <a:gd name="connsiteX10" fmla="*/ 3467100 w 8156184"/>
              <a:gd name="connsiteY10" fmla="*/ 6934200 h 8491316"/>
              <a:gd name="connsiteX11" fmla="*/ 0 w 8156184"/>
              <a:gd name="connsiteY11" fmla="*/ 3467100 h 8491316"/>
              <a:gd name="connsiteX12" fmla="*/ 3467100 w 8156184"/>
              <a:gd name="connsiteY12" fmla="*/ 0 h 84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56184" h="8491316">
                <a:moveTo>
                  <a:pt x="3467100" y="0"/>
                </a:moveTo>
                <a:cubicBezTo>
                  <a:pt x="5381926" y="0"/>
                  <a:pt x="6934200" y="1552274"/>
                  <a:pt x="6934200" y="3467100"/>
                </a:cubicBezTo>
                <a:cubicBezTo>
                  <a:pt x="6934200" y="3945807"/>
                  <a:pt x="6837183" y="4401854"/>
                  <a:pt x="6661738" y="4816652"/>
                </a:cubicBezTo>
                <a:lnTo>
                  <a:pt x="6535134" y="5079467"/>
                </a:lnTo>
                <a:lnTo>
                  <a:pt x="6622707" y="5083889"/>
                </a:lnTo>
                <a:cubicBezTo>
                  <a:pt x="7484038" y="5171362"/>
                  <a:pt x="8156184" y="5898784"/>
                  <a:pt x="8156184" y="6783193"/>
                </a:cubicBezTo>
                <a:cubicBezTo>
                  <a:pt x="8156184" y="7726563"/>
                  <a:pt x="7391431" y="8491316"/>
                  <a:pt x="6448061" y="8491316"/>
                </a:cubicBezTo>
                <a:cubicBezTo>
                  <a:pt x="5504691" y="8491316"/>
                  <a:pt x="4739938" y="7726563"/>
                  <a:pt x="4739938" y="6783193"/>
                </a:cubicBezTo>
                <a:lnTo>
                  <a:pt x="4744742" y="6688058"/>
                </a:lnTo>
                <a:lnTo>
                  <a:pt x="4498110" y="6778326"/>
                </a:lnTo>
                <a:cubicBezTo>
                  <a:pt x="4172414" y="6879628"/>
                  <a:pt x="3826130" y="6934200"/>
                  <a:pt x="3467100" y="6934200"/>
                </a:cubicBezTo>
                <a:cubicBezTo>
                  <a:pt x="1552274" y="6934200"/>
                  <a:pt x="0" y="5381926"/>
                  <a:pt x="0" y="3467100"/>
                </a:cubicBezTo>
                <a:cubicBezTo>
                  <a:pt x="0" y="1552274"/>
                  <a:pt x="1552274" y="0"/>
                  <a:pt x="3467100" y="0"/>
                </a:cubicBez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nvGrpSpPr>
          <p:cNvPr id="13" name="Group 12"/>
          <p:cNvGrpSpPr/>
          <p:nvPr/>
        </p:nvGrpSpPr>
        <p:grpSpPr>
          <a:xfrm>
            <a:off x="-101911" y="6195141"/>
            <a:ext cx="1325718" cy="1325718"/>
            <a:chOff x="4019550" y="500204"/>
            <a:chExt cx="1562100" cy="1562100"/>
          </a:xfrm>
        </p:grpSpPr>
        <p:sp>
          <p:nvSpPr>
            <p:cNvPr id="14" name="Oval 13"/>
            <p:cNvSpPr/>
            <p:nvPr/>
          </p:nvSpPr>
          <p:spPr>
            <a:xfrm>
              <a:off x="4413250" y="893904"/>
              <a:ext cx="774700" cy="7747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5" name="Oval 14"/>
            <p:cNvSpPr/>
            <p:nvPr/>
          </p:nvSpPr>
          <p:spPr>
            <a:xfrm>
              <a:off x="4019550" y="500204"/>
              <a:ext cx="1562100" cy="1562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6" name="Oval 15"/>
            <p:cNvSpPr/>
            <p:nvPr/>
          </p:nvSpPr>
          <p:spPr>
            <a:xfrm>
              <a:off x="4203700" y="684354"/>
              <a:ext cx="1193800" cy="1193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grpSp>
        <p:nvGrpSpPr>
          <p:cNvPr id="17" name="Group 16"/>
          <p:cNvGrpSpPr/>
          <p:nvPr/>
        </p:nvGrpSpPr>
        <p:grpSpPr>
          <a:xfrm>
            <a:off x="9168018" y="-298137"/>
            <a:ext cx="1036438" cy="1036438"/>
            <a:chOff x="4019550" y="500204"/>
            <a:chExt cx="1562100" cy="1562100"/>
          </a:xfrm>
        </p:grpSpPr>
        <p:sp>
          <p:nvSpPr>
            <p:cNvPr id="18" name="Oval 17"/>
            <p:cNvSpPr/>
            <p:nvPr/>
          </p:nvSpPr>
          <p:spPr>
            <a:xfrm>
              <a:off x="4413250" y="893904"/>
              <a:ext cx="774700" cy="7747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9" name="Oval 18"/>
            <p:cNvSpPr/>
            <p:nvPr/>
          </p:nvSpPr>
          <p:spPr>
            <a:xfrm>
              <a:off x="4019550" y="500204"/>
              <a:ext cx="1562100" cy="1562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20" name="Oval 19"/>
            <p:cNvSpPr/>
            <p:nvPr/>
          </p:nvSpPr>
          <p:spPr>
            <a:xfrm>
              <a:off x="4203700" y="684354"/>
              <a:ext cx="1193800" cy="1193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grpSp>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6667" r="16667"/>
          <a:stretch>
            <a:fillRect/>
          </a:stretch>
        </p:blipFill>
        <p:spPr>
          <a:xfrm>
            <a:off x="-488950" y="0"/>
            <a:ext cx="4419600" cy="4419600"/>
          </a:xfrm>
        </p:spPr>
      </p:pic>
      <p:pic>
        <p:nvPicPr>
          <p:cNvPr id="21" name="图片占位符 20"/>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l="16927" r="16927"/>
          <a:stretch>
            <a:fillRect/>
          </a:stretch>
        </p:blipFill>
        <p:spPr>
          <a:xfrm>
            <a:off x="2917825" y="3684588"/>
            <a:ext cx="2224088" cy="2224087"/>
          </a:xfrm>
        </p:spPr>
      </p:pic>
      <p:sp>
        <p:nvSpPr>
          <p:cNvPr id="22" name="矩形: 圆角 21"/>
          <p:cNvSpPr/>
          <p:nvPr/>
        </p:nvSpPr>
        <p:spPr>
          <a:xfrm>
            <a:off x="8666316" y="5081539"/>
            <a:ext cx="1496595" cy="329300"/>
          </a:xfrm>
          <a:prstGeom prst="roundRect">
            <a:avLst>
              <a:gd name="adj" fmla="val 26269"/>
            </a:avLst>
          </a:prstGeom>
          <a:solidFill>
            <a:srgbClr val="E32D9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prstClr val="white"/>
                </a:solidFill>
                <a:effectLst/>
                <a:uLnTx/>
                <a:uFillTx/>
                <a:cs typeface="+mn-ea"/>
                <a:sym typeface="+mn-lt"/>
              </a:rPr>
              <a:t>老师：</a:t>
            </a:r>
            <a:r>
              <a:rPr kumimoji="0" lang="en-US" altLang="zh-CN" sz="1200" b="0" i="0" u="none" strike="noStrike" kern="1200" cap="none" spc="0" normalizeH="0" baseline="0" noProof="0" smtClean="0">
                <a:ln>
                  <a:noFill/>
                </a:ln>
                <a:solidFill>
                  <a:prstClr val="white"/>
                </a:solidFill>
                <a:effectLst/>
                <a:uLnTx/>
                <a:uFillTx/>
                <a:cs typeface="+mn-ea"/>
                <a:sym typeface="+mn-lt"/>
              </a:rPr>
              <a:t>PPT818</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3" name="矩形: 圆角 22"/>
          <p:cNvSpPr/>
          <p:nvPr/>
        </p:nvSpPr>
        <p:spPr>
          <a:xfrm>
            <a:off x="10507845" y="5086282"/>
            <a:ext cx="1274250" cy="329300"/>
          </a:xfrm>
          <a:prstGeom prst="roundRect">
            <a:avLst>
              <a:gd name="adj" fmla="val 2626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20XX</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grpSp>
        <p:nvGrpSpPr>
          <p:cNvPr id="30" name="组合 29"/>
          <p:cNvGrpSpPr/>
          <p:nvPr/>
        </p:nvGrpSpPr>
        <p:grpSpPr>
          <a:xfrm>
            <a:off x="5334965" y="2456646"/>
            <a:ext cx="6447130" cy="1281786"/>
            <a:chOff x="1213147" y="2786846"/>
            <a:chExt cx="6447130" cy="1281786"/>
          </a:xfrm>
        </p:grpSpPr>
        <p:sp>
          <p:nvSpPr>
            <p:cNvPr id="31" name="矩形 30"/>
            <p:cNvSpPr/>
            <p:nvPr/>
          </p:nvSpPr>
          <p:spPr bwMode="auto">
            <a:xfrm>
              <a:off x="1213147" y="2786846"/>
              <a:ext cx="6427890" cy="769441"/>
            </a:xfrm>
            <a:prstGeom prst="rect">
              <a:avLst/>
            </a:prstGeom>
          </p:spPr>
          <p:txBody>
            <a:bodyPr wrap="square">
              <a:spAutoFit/>
            </a:bodyPr>
            <a:lstStyle/>
            <a:p>
              <a:pPr algn="dist" defTabSz="457200">
                <a:defRPr/>
              </a:pPr>
              <a:r>
                <a:rPr lang="zh-CN" altLang="en-US" sz="4400" b="1" kern="100" dirty="0">
                  <a:cs typeface="+mn-ea"/>
                  <a:sym typeface="+mn-lt"/>
                </a:rPr>
                <a:t>感谢各位的仔细聆听</a:t>
              </a:r>
            </a:p>
          </p:txBody>
        </p:sp>
        <p:sp>
          <p:nvSpPr>
            <p:cNvPr id="32" name="矩形 31"/>
            <p:cNvSpPr/>
            <p:nvPr/>
          </p:nvSpPr>
          <p:spPr>
            <a:xfrm>
              <a:off x="4187561" y="3730078"/>
              <a:ext cx="3472716" cy="338554"/>
            </a:xfrm>
            <a:prstGeom prst="rect">
              <a:avLst/>
            </a:prstGeom>
          </p:spPr>
          <p:txBody>
            <a:bodyPr wrap="square">
              <a:spAutoFit/>
            </a:bodyPr>
            <a:lstStyle/>
            <a:p>
              <a:pPr algn="dist" defTabSz="457200"/>
              <a:r>
                <a:rPr lang="zh-CN" altLang="en-US" sz="1600" dirty="0">
                  <a:cs typeface="+mn-ea"/>
                  <a:sym typeface="+mn-lt"/>
                </a:rPr>
                <a:t>人教版 数学九年级上册</a:t>
              </a:r>
            </a:p>
          </p:txBody>
        </p:sp>
        <p:cxnSp>
          <p:nvCxnSpPr>
            <p:cNvPr id="33" name="直接连接符 32"/>
            <p:cNvCxnSpPr/>
            <p:nvPr/>
          </p:nvCxnSpPr>
          <p:spPr>
            <a:xfrm>
              <a:off x="1213147" y="3577843"/>
              <a:ext cx="6328340" cy="0"/>
            </a:xfrm>
            <a:prstGeom prst="line">
              <a:avLst/>
            </a:prstGeom>
            <a:noFill/>
            <a:ln w="6350" cap="flat" cmpd="sng" algn="ctr">
              <a:solidFill>
                <a:schemeClr val="tx1"/>
              </a:solidFill>
              <a:prstDash val="solid"/>
              <a:miter lim="800000"/>
            </a:ln>
            <a:effectLst/>
          </p:spPr>
        </p:cxnSp>
      </p:grpSp>
      <p:sp>
        <p:nvSpPr>
          <p:cNvPr id="34" name="矩形 33"/>
          <p:cNvSpPr/>
          <p:nvPr/>
        </p:nvSpPr>
        <p:spPr bwMode="auto">
          <a:xfrm>
            <a:off x="9167108" y="1863756"/>
            <a:ext cx="2496197" cy="523220"/>
          </a:xfrm>
          <a:prstGeom prst="rect">
            <a:avLst/>
          </a:prstGeom>
        </p:spPr>
        <p:txBody>
          <a:bodyPr wrap="none">
            <a:spAutoFit/>
          </a:bodyPr>
          <a:lstStyle/>
          <a:p>
            <a:pPr algn="r" defTabSz="457200">
              <a:defRPr/>
            </a:pPr>
            <a:r>
              <a:rPr lang="zh-CN" altLang="en-US" sz="2800" b="1" kern="100" dirty="0">
                <a:cs typeface="+mn-ea"/>
                <a:sym typeface="+mn-lt"/>
              </a:rPr>
              <a:t>第二十四章 圆</a:t>
            </a:r>
          </a:p>
        </p:txBody>
      </p:sp>
      <p:sp>
        <p:nvSpPr>
          <p:cNvPr id="35" name="文本框 34"/>
          <p:cNvSpPr txBox="1"/>
          <p:nvPr/>
        </p:nvSpPr>
        <p:spPr>
          <a:xfrm>
            <a:off x="6705225" y="3777382"/>
            <a:ext cx="4958080" cy="483337"/>
          </a:xfrm>
          <a:prstGeom prst="rect">
            <a:avLst/>
          </a:prstGeom>
          <a:noFill/>
        </p:spPr>
        <p:txBody>
          <a:bodyPr wrap="square" rtlCol="0">
            <a:spAutoFit/>
          </a:bodyPr>
          <a:lstStyle/>
          <a:p>
            <a:pPr algn="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1120845" y="502151"/>
            <a:ext cx="3240360" cy="707886"/>
          </a:xfrm>
          <a:prstGeom prst="rect">
            <a:avLst/>
          </a:prstGeom>
          <a:noFill/>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w="6350">
                  <a:noFill/>
                </a:ln>
                <a:solidFill>
                  <a:srgbClr val="E32D91"/>
                </a:solidFill>
                <a:effectLst/>
                <a:uLnTx/>
                <a:uFillTx/>
                <a:cs typeface="+mn-ea"/>
                <a:sym typeface="+mn-lt"/>
              </a:rPr>
              <a:t>前 言</a:t>
            </a:r>
          </a:p>
        </p:txBody>
      </p:sp>
      <p:sp>
        <p:nvSpPr>
          <p:cNvPr id="6" name="Text Box 4"/>
          <p:cNvSpPr txBox="1">
            <a:spLocks noChangeArrowheads="1"/>
          </p:cNvSpPr>
          <p:nvPr/>
        </p:nvSpPr>
        <p:spPr bwMode="auto">
          <a:xfrm>
            <a:off x="783885" y="1541073"/>
            <a:ext cx="4663881"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50000"/>
              </a:lnSpc>
              <a:spcBef>
                <a:spcPct val="50000"/>
              </a:spcBef>
              <a:spcAft>
                <a:spcPts val="0"/>
              </a:spcAft>
              <a:buClrTx/>
              <a:buSzTx/>
              <a:buFontTx/>
              <a:buNone/>
              <a:defRPr/>
            </a:pPr>
            <a:r>
              <a:rPr kumimoji="0" lang="zh-CN" altLang="en-US" sz="2400" b="1" i="0" u="none" strike="noStrike" kern="1200" cap="none" spc="0" normalizeH="0" baseline="0" noProof="0" dirty="0">
                <a:ln>
                  <a:noFill/>
                </a:ln>
                <a:solidFill>
                  <a:srgbClr val="E32D91"/>
                </a:solidFill>
                <a:effectLst/>
                <a:uLnTx/>
                <a:uFillTx/>
                <a:cs typeface="+mn-ea"/>
                <a:sym typeface="+mn-lt"/>
              </a:rPr>
              <a:t>学习目标</a:t>
            </a:r>
          </a:p>
        </p:txBody>
      </p:sp>
      <p:sp>
        <p:nvSpPr>
          <p:cNvPr id="7" name="Text Box 6"/>
          <p:cNvSpPr txBox="1">
            <a:spLocks noChangeArrowheads="1"/>
          </p:cNvSpPr>
          <p:nvPr/>
        </p:nvSpPr>
        <p:spPr bwMode="auto">
          <a:xfrm>
            <a:off x="783885" y="2330324"/>
            <a:ext cx="10348517" cy="157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nSpc>
                <a:spcPct val="150000"/>
              </a:lnSpc>
              <a:spcBef>
                <a:spcPct val="50000"/>
              </a:spcBef>
            </a:pPr>
            <a:r>
              <a:rPr lang="en-US" altLang="zh-CN" dirty="0">
                <a:solidFill>
                  <a:prstClr val="black"/>
                </a:solidFill>
                <a:cs typeface="+mn-ea"/>
                <a:sym typeface="+mn-lt"/>
              </a:rPr>
              <a:t>1.</a:t>
            </a:r>
            <a:r>
              <a:rPr lang="zh-CN" altLang="en-US" dirty="0">
                <a:solidFill>
                  <a:prstClr val="black"/>
                </a:solidFill>
                <a:cs typeface="+mn-ea"/>
                <a:sym typeface="+mn-lt"/>
              </a:rPr>
              <a:t>理解点与圆的位置关系由点到圆心的距离来决定。</a:t>
            </a:r>
          </a:p>
          <a:p>
            <a:pPr lvl="0">
              <a:lnSpc>
                <a:spcPct val="150000"/>
              </a:lnSpc>
              <a:spcBef>
                <a:spcPct val="50000"/>
              </a:spcBef>
            </a:pPr>
            <a:r>
              <a:rPr lang="en-US" altLang="zh-CN" dirty="0">
                <a:solidFill>
                  <a:prstClr val="black"/>
                </a:solidFill>
                <a:cs typeface="+mn-ea"/>
                <a:sym typeface="+mn-lt"/>
              </a:rPr>
              <a:t>2.</a:t>
            </a:r>
            <a:r>
              <a:rPr lang="zh-CN" altLang="en-US" dirty="0">
                <a:solidFill>
                  <a:prstClr val="black"/>
                </a:solidFill>
                <a:cs typeface="+mn-ea"/>
                <a:sym typeface="+mn-lt"/>
              </a:rPr>
              <a:t>理解不在同一条直线上的三个点确定一个圆。</a:t>
            </a:r>
          </a:p>
          <a:p>
            <a:pPr lvl="0">
              <a:lnSpc>
                <a:spcPct val="150000"/>
              </a:lnSpc>
              <a:spcBef>
                <a:spcPct val="50000"/>
              </a:spcBef>
            </a:pPr>
            <a:r>
              <a:rPr lang="en-US" altLang="zh-CN" dirty="0">
                <a:solidFill>
                  <a:prstClr val="black"/>
                </a:solidFill>
                <a:cs typeface="+mn-ea"/>
                <a:sym typeface="+mn-lt"/>
              </a:rPr>
              <a:t>3.</a:t>
            </a:r>
            <a:r>
              <a:rPr lang="zh-CN" altLang="en-US" dirty="0">
                <a:solidFill>
                  <a:prstClr val="black"/>
                </a:solidFill>
                <a:cs typeface="+mn-ea"/>
                <a:sym typeface="+mn-lt"/>
              </a:rPr>
              <a:t>会画三角形的外接圆。</a:t>
            </a:r>
          </a:p>
        </p:txBody>
      </p:sp>
      <p:sp>
        <p:nvSpPr>
          <p:cNvPr id="8" name="Text Box 7"/>
          <p:cNvSpPr txBox="1">
            <a:spLocks noChangeArrowheads="1"/>
          </p:cNvSpPr>
          <p:nvPr/>
        </p:nvSpPr>
        <p:spPr bwMode="auto">
          <a:xfrm>
            <a:off x="783885" y="4104011"/>
            <a:ext cx="4663881"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50000"/>
              </a:lnSpc>
              <a:spcBef>
                <a:spcPct val="50000"/>
              </a:spcBef>
              <a:spcAft>
                <a:spcPts val="0"/>
              </a:spcAft>
              <a:buClrTx/>
              <a:buSzTx/>
              <a:buFontTx/>
              <a:buNone/>
              <a:defRPr/>
            </a:pPr>
            <a:r>
              <a:rPr kumimoji="0" lang="zh-CN" altLang="en-US" sz="2400" b="1" i="0" u="none" strike="noStrike" kern="1200" cap="none" spc="0" normalizeH="0" baseline="0" noProof="0" dirty="0">
                <a:ln>
                  <a:noFill/>
                </a:ln>
                <a:solidFill>
                  <a:srgbClr val="E32D91"/>
                </a:solidFill>
                <a:effectLst/>
                <a:uLnTx/>
                <a:uFillTx/>
                <a:cs typeface="+mn-ea"/>
                <a:sym typeface="+mn-lt"/>
              </a:rPr>
              <a:t>重点难点</a:t>
            </a:r>
          </a:p>
        </p:txBody>
      </p:sp>
      <p:sp>
        <p:nvSpPr>
          <p:cNvPr id="9" name="Text Box 8"/>
          <p:cNvSpPr txBox="1">
            <a:spLocks noChangeArrowheads="1"/>
          </p:cNvSpPr>
          <p:nvPr/>
        </p:nvSpPr>
        <p:spPr bwMode="auto">
          <a:xfrm>
            <a:off x="783884" y="4893262"/>
            <a:ext cx="10493715" cy="96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0" lang="zh-CN" altLang="en-US" sz="2000" b="0" i="0" u="none" strike="noStrike" kern="1200" cap="none" spc="0" normalizeH="0" baseline="0" noProof="0" dirty="0">
                <a:ln>
                  <a:noFill/>
                </a:ln>
                <a:solidFill>
                  <a:prstClr val="black"/>
                </a:solidFill>
                <a:effectLst/>
                <a:uLnTx/>
                <a:uFillTx/>
                <a:cs typeface="+mn-ea"/>
                <a:sym typeface="+mn-lt"/>
              </a:rPr>
              <a:t>重点：</a:t>
            </a:r>
            <a:r>
              <a:rPr lang="zh-CN" altLang="en-US" sz="2000" dirty="0">
                <a:cs typeface="+mn-ea"/>
                <a:sym typeface="+mn-lt"/>
              </a:rPr>
              <a:t>点与圆的位置关系。</a:t>
            </a:r>
            <a:endParaRPr lang="en-US" altLang="zh-CN" sz="2000" dirty="0">
              <a:cs typeface="+mn-ea"/>
              <a:sym typeface="+mn-lt"/>
            </a:endParaRPr>
          </a:p>
          <a:p>
            <a:pPr>
              <a:lnSpc>
                <a:spcPct val="150000"/>
              </a:lnSpc>
              <a:spcBef>
                <a:spcPct val="50000"/>
              </a:spcBef>
            </a:pPr>
            <a:r>
              <a:rPr kumimoji="0" lang="zh-CN" altLang="en-US" sz="2000" b="0" i="0" u="none" strike="noStrike" kern="1200" cap="none" spc="0" normalizeH="0" baseline="0" noProof="0" dirty="0">
                <a:ln>
                  <a:noFill/>
                </a:ln>
                <a:solidFill>
                  <a:prstClr val="black"/>
                </a:solidFill>
                <a:effectLst/>
                <a:uLnTx/>
                <a:uFillTx/>
                <a:cs typeface="+mn-ea"/>
                <a:sym typeface="+mn-lt"/>
              </a:rPr>
              <a:t>难点：</a:t>
            </a:r>
            <a:r>
              <a:rPr lang="zh-CN" altLang="en-US" sz="2000" dirty="0">
                <a:cs typeface="+mn-ea"/>
                <a:sym typeface="+mn-lt"/>
              </a:rPr>
              <a:t>过不在一条直线上的三点画圆。</a:t>
            </a:r>
            <a:endParaRPr lang="en-US" altLang="zh-CN" sz="2000" dirty="0">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1" name="Text Box 4"/>
          <p:cNvSpPr txBox="1">
            <a:spLocks noChangeArrowheads="1"/>
          </p:cNvSpPr>
          <p:nvPr/>
        </p:nvSpPr>
        <p:spPr bwMode="auto">
          <a:xfrm>
            <a:off x="1065730" y="1168809"/>
            <a:ext cx="10022825" cy="1850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lnSpc>
                <a:spcPct val="200000"/>
              </a:lnSpc>
              <a:spcBef>
                <a:spcPct val="50000"/>
              </a:spcBef>
            </a:pPr>
            <a:r>
              <a:rPr lang="en-US" altLang="zh-CN" sz="2000" b="1" dirty="0">
                <a:solidFill>
                  <a:prstClr val="black"/>
                </a:solidFill>
                <a:cs typeface="+mn-ea"/>
                <a:sym typeface="+mn-lt"/>
              </a:rPr>
              <a:t>       </a:t>
            </a:r>
            <a:r>
              <a:rPr lang="zh-CN" altLang="en-US" sz="2000" b="1" dirty="0">
                <a:solidFill>
                  <a:prstClr val="black"/>
                </a:solidFill>
                <a:cs typeface="+mn-ea"/>
                <a:sym typeface="+mn-lt"/>
              </a:rPr>
              <a:t>我国射击运动员在奥运会上获金牌，为我国赢得荣誉。下图是射击靶的示意图，它是由许多同心圆（</a:t>
            </a:r>
            <a:r>
              <a:rPr lang="zh-CN" altLang="en-US" sz="2000" b="1" dirty="0">
                <a:solidFill>
                  <a:srgbClr val="FF0000"/>
                </a:solidFill>
                <a:cs typeface="+mn-ea"/>
                <a:sym typeface="+mn-lt"/>
              </a:rPr>
              <a:t>圆心相同，半径不相同</a:t>
            </a:r>
            <a:r>
              <a:rPr lang="zh-CN" altLang="en-US" sz="2000" b="1" dirty="0">
                <a:solidFill>
                  <a:prstClr val="black"/>
                </a:solidFill>
                <a:cs typeface="+mn-ea"/>
                <a:sym typeface="+mn-lt"/>
              </a:rPr>
              <a:t>）构成的，你知道击中靶上不同位置的成绩是如何计算的吗？</a:t>
            </a:r>
          </a:p>
        </p:txBody>
      </p:sp>
      <p:sp>
        <p:nvSpPr>
          <p:cNvPr id="23" name="Text Box 9"/>
          <p:cNvSpPr txBox="1">
            <a:spLocks noChangeArrowheads="1"/>
          </p:cNvSpPr>
          <p:nvPr/>
        </p:nvSpPr>
        <p:spPr bwMode="auto">
          <a:xfrm>
            <a:off x="2538989" y="5689191"/>
            <a:ext cx="71140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spcBef>
                <a:spcPct val="50000"/>
              </a:spcBef>
            </a:pPr>
            <a:r>
              <a:rPr lang="zh-CN" altLang="en-US" sz="2400" b="1" dirty="0">
                <a:cs typeface="+mn-ea"/>
                <a:sym typeface="+mn-lt"/>
              </a:rPr>
              <a:t>　　解决这个问题，需要研究点和圆的位置关系．</a:t>
            </a:r>
          </a:p>
        </p:txBody>
      </p:sp>
      <p:pic>
        <p:nvPicPr>
          <p:cNvPr id="14" name="图片 13"/>
          <p:cNvPicPr>
            <a:picLocks noChangeAspect="1"/>
          </p:cNvPicPr>
          <p:nvPr/>
        </p:nvPicPr>
        <p:blipFill rotWithShape="1">
          <a:blip r:embed="rId3">
            <a:clrChange>
              <a:clrFrom>
                <a:srgbClr val="FDFFEA"/>
              </a:clrFrom>
              <a:clrTo>
                <a:srgbClr val="FDFFEA">
                  <a:alpha val="0"/>
                </a:srgbClr>
              </a:clrTo>
            </a:clrChange>
            <a:extLst>
              <a:ext uri="{28A0092B-C50C-407E-A947-70E740481C1C}">
                <a14:useLocalDpi xmlns:a14="http://schemas.microsoft.com/office/drawing/2010/main" val="0"/>
              </a:ext>
            </a:extLst>
          </a:blip>
          <a:srcRect l="14451" t="15792" r="15426" b="16502"/>
          <a:stretch>
            <a:fillRect/>
          </a:stretch>
        </p:blipFill>
        <p:spPr>
          <a:xfrm>
            <a:off x="4600725" y="2905700"/>
            <a:ext cx="2725968" cy="2604763"/>
          </a:xfrm>
          <a:prstGeom prst="rect">
            <a:avLst/>
          </a:prstGeom>
        </p:spPr>
      </p:pic>
      <p:sp>
        <p:nvSpPr>
          <p:cNvPr id="9" name="TextBox 6"/>
          <p:cNvSpPr txBox="1"/>
          <p:nvPr/>
        </p:nvSpPr>
        <p:spPr>
          <a:xfrm>
            <a:off x="1120845" y="502151"/>
            <a:ext cx="3240360" cy="707886"/>
          </a:xfrm>
          <a:prstGeom prst="rect">
            <a:avLst/>
          </a:prstGeom>
          <a:noFill/>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w="6350">
                  <a:noFill/>
                </a:ln>
                <a:solidFill>
                  <a:srgbClr val="E32D91"/>
                </a:solidFill>
                <a:effectLst/>
                <a:uLnTx/>
                <a:uFillTx/>
                <a:cs typeface="+mn-ea"/>
                <a:sym typeface="+mn-lt"/>
              </a:rPr>
              <a:t>情景引用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003064" y="398920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6" name="Text Box 2"/>
          <p:cNvSpPr txBox="1">
            <a:spLocks noChangeArrowheads="1"/>
          </p:cNvSpPr>
          <p:nvPr/>
        </p:nvSpPr>
        <p:spPr bwMode="auto">
          <a:xfrm>
            <a:off x="2064573" y="4823001"/>
            <a:ext cx="480484" cy="50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sz="2665" b="1" i="1" dirty="0">
                <a:solidFill>
                  <a:prstClr val="black"/>
                </a:solidFill>
                <a:cs typeface="+mn-ea"/>
                <a:sym typeface="+mn-lt"/>
              </a:rPr>
              <a:t>r</a:t>
            </a:r>
          </a:p>
        </p:txBody>
      </p:sp>
      <p:sp>
        <p:nvSpPr>
          <p:cNvPr id="7" name="Oval 4"/>
          <p:cNvSpPr>
            <a:spLocks noChangeArrowheads="1"/>
          </p:cNvSpPr>
          <p:nvPr/>
        </p:nvSpPr>
        <p:spPr bwMode="auto">
          <a:xfrm>
            <a:off x="1393588" y="3381551"/>
            <a:ext cx="2495549" cy="2495551"/>
          </a:xfrm>
          <a:prstGeom prst="ellipse">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6400">
                <a:solidFill>
                  <a:srgbClr val="FF0000"/>
                </a:solidFill>
                <a:cs typeface="+mn-ea"/>
                <a:sym typeface="+mn-lt"/>
              </a:rPr>
              <a:t>·</a:t>
            </a:r>
          </a:p>
        </p:txBody>
      </p:sp>
      <p:sp>
        <p:nvSpPr>
          <p:cNvPr id="8" name="Freeform 5"/>
          <p:cNvSpPr/>
          <p:nvPr/>
        </p:nvSpPr>
        <p:spPr bwMode="auto">
          <a:xfrm>
            <a:off x="2644537" y="4092751"/>
            <a:ext cx="425451" cy="539751"/>
          </a:xfrm>
          <a:custGeom>
            <a:avLst/>
            <a:gdLst>
              <a:gd name="T0" fmla="*/ 0 w 201"/>
              <a:gd name="T1" fmla="*/ 255 h 255"/>
              <a:gd name="T2" fmla="*/ 201 w 201"/>
              <a:gd name="T3" fmla="*/ 0 h 255"/>
            </a:gdLst>
            <a:ahLst/>
            <a:cxnLst>
              <a:cxn ang="0">
                <a:pos x="T0" y="T1"/>
              </a:cxn>
              <a:cxn ang="0">
                <a:pos x="T2" y="T3"/>
              </a:cxn>
            </a:cxnLst>
            <a:rect l="0" t="0" r="r" b="b"/>
            <a:pathLst>
              <a:path w="201" h="255">
                <a:moveTo>
                  <a:pt x="0" y="255"/>
                </a:moveTo>
                <a:lnTo>
                  <a:pt x="201" y="0"/>
                </a:lnTo>
              </a:path>
            </a:pathLst>
          </a:custGeom>
          <a:noFill/>
          <a:ln w="28575"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9" name="Text Box 6"/>
          <p:cNvSpPr txBox="1">
            <a:spLocks noChangeArrowheads="1"/>
          </p:cNvSpPr>
          <p:nvPr/>
        </p:nvSpPr>
        <p:spPr bwMode="auto">
          <a:xfrm>
            <a:off x="4802480" y="4092751"/>
            <a:ext cx="4804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dirty="0">
                <a:solidFill>
                  <a:prstClr val="black"/>
                </a:solidFill>
                <a:cs typeface="+mn-ea"/>
                <a:sym typeface="+mn-lt"/>
              </a:rPr>
              <a:t>C</a:t>
            </a:r>
          </a:p>
        </p:txBody>
      </p:sp>
      <p:sp>
        <p:nvSpPr>
          <p:cNvPr id="10" name="Text Box 7"/>
          <p:cNvSpPr txBox="1">
            <a:spLocks noChangeArrowheads="1"/>
          </p:cNvSpPr>
          <p:nvPr/>
        </p:nvSpPr>
        <p:spPr bwMode="auto">
          <a:xfrm>
            <a:off x="2161939" y="4492800"/>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a:solidFill>
                  <a:prstClr val="black"/>
                </a:solidFill>
                <a:cs typeface="+mn-ea"/>
                <a:sym typeface="+mn-lt"/>
              </a:rPr>
              <a:t>O</a:t>
            </a:r>
          </a:p>
        </p:txBody>
      </p:sp>
      <p:sp>
        <p:nvSpPr>
          <p:cNvPr id="11" name="Text Box 8"/>
          <p:cNvSpPr txBox="1">
            <a:spLocks noChangeArrowheads="1"/>
          </p:cNvSpPr>
          <p:nvPr/>
        </p:nvSpPr>
        <p:spPr bwMode="auto">
          <a:xfrm>
            <a:off x="2547173" y="3669418"/>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a:solidFill>
                  <a:prstClr val="black"/>
                </a:solidFill>
                <a:cs typeface="+mn-ea"/>
                <a:sym typeface="+mn-lt"/>
              </a:rPr>
              <a:t>A</a:t>
            </a:r>
          </a:p>
        </p:txBody>
      </p:sp>
      <p:sp>
        <p:nvSpPr>
          <p:cNvPr id="12" name="Text Box 9"/>
          <p:cNvSpPr txBox="1">
            <a:spLocks noChangeArrowheads="1"/>
          </p:cNvSpPr>
          <p:nvPr/>
        </p:nvSpPr>
        <p:spPr bwMode="auto">
          <a:xfrm>
            <a:off x="3740973" y="5422018"/>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a:solidFill>
                  <a:prstClr val="black"/>
                </a:solidFill>
                <a:cs typeface="+mn-ea"/>
                <a:sym typeface="+mn-lt"/>
              </a:rPr>
              <a:t>B</a:t>
            </a:r>
          </a:p>
        </p:txBody>
      </p:sp>
      <p:sp>
        <p:nvSpPr>
          <p:cNvPr id="13" name="Oval 10"/>
          <p:cNvSpPr>
            <a:spLocks noChangeArrowheads="1"/>
          </p:cNvSpPr>
          <p:nvPr/>
        </p:nvSpPr>
        <p:spPr bwMode="auto">
          <a:xfrm>
            <a:off x="3025539" y="4054649"/>
            <a:ext cx="97367" cy="95251"/>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4" name="Oval 11"/>
          <p:cNvSpPr>
            <a:spLocks noChangeArrowheads="1"/>
          </p:cNvSpPr>
          <p:nvPr/>
        </p:nvSpPr>
        <p:spPr bwMode="auto">
          <a:xfrm>
            <a:off x="4562237" y="4342516"/>
            <a:ext cx="95251" cy="95251"/>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5" name="Oval 12"/>
          <p:cNvSpPr>
            <a:spLocks noChangeArrowheads="1"/>
          </p:cNvSpPr>
          <p:nvPr/>
        </p:nvSpPr>
        <p:spPr bwMode="auto">
          <a:xfrm>
            <a:off x="2604324" y="4592283"/>
            <a:ext cx="95249" cy="95251"/>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6" name="Freeform 13"/>
          <p:cNvSpPr/>
          <p:nvPr/>
        </p:nvSpPr>
        <p:spPr bwMode="auto">
          <a:xfrm>
            <a:off x="2638188" y="4638851"/>
            <a:ext cx="903816" cy="810684"/>
          </a:xfrm>
          <a:custGeom>
            <a:avLst/>
            <a:gdLst>
              <a:gd name="T0" fmla="*/ 0 w 427"/>
              <a:gd name="T1" fmla="*/ 0 h 383"/>
              <a:gd name="T2" fmla="*/ 427 w 427"/>
              <a:gd name="T3" fmla="*/ 383 h 383"/>
            </a:gdLst>
            <a:ahLst/>
            <a:cxnLst>
              <a:cxn ang="0">
                <a:pos x="T0" y="T1"/>
              </a:cxn>
              <a:cxn ang="0">
                <a:pos x="T2" y="T3"/>
              </a:cxn>
            </a:cxnLst>
            <a:rect l="0" t="0" r="r" b="b"/>
            <a:pathLst>
              <a:path w="427" h="383">
                <a:moveTo>
                  <a:pt x="0" y="0"/>
                </a:moveTo>
                <a:lnTo>
                  <a:pt x="427" y="383"/>
                </a:lnTo>
              </a:path>
            </a:pathLst>
          </a:custGeom>
          <a:noFill/>
          <a:ln w="28575">
            <a:solidFill>
              <a:srgbClr val="0000FF"/>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18" name="Oval 15"/>
          <p:cNvSpPr>
            <a:spLocks noChangeArrowheads="1"/>
          </p:cNvSpPr>
          <p:nvPr/>
        </p:nvSpPr>
        <p:spPr bwMode="auto">
          <a:xfrm>
            <a:off x="3535657" y="5422016"/>
            <a:ext cx="95249" cy="95251"/>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9" name="Freeform 16"/>
          <p:cNvSpPr/>
          <p:nvPr/>
        </p:nvSpPr>
        <p:spPr bwMode="auto">
          <a:xfrm>
            <a:off x="2650888" y="4397551"/>
            <a:ext cx="1962149" cy="241300"/>
          </a:xfrm>
          <a:custGeom>
            <a:avLst/>
            <a:gdLst>
              <a:gd name="T0" fmla="*/ 0 w 927"/>
              <a:gd name="T1" fmla="*/ 114 h 114"/>
              <a:gd name="T2" fmla="*/ 927 w 927"/>
              <a:gd name="T3" fmla="*/ 0 h 114"/>
            </a:gdLst>
            <a:ahLst/>
            <a:cxnLst>
              <a:cxn ang="0">
                <a:pos x="T0" y="T1"/>
              </a:cxn>
              <a:cxn ang="0">
                <a:pos x="T2" y="T3"/>
              </a:cxn>
            </a:cxnLst>
            <a:rect l="0" t="0" r="r" b="b"/>
            <a:pathLst>
              <a:path w="927" h="114">
                <a:moveTo>
                  <a:pt x="0" y="114"/>
                </a:moveTo>
                <a:lnTo>
                  <a:pt x="927" y="0"/>
                </a:lnTo>
              </a:path>
            </a:pathLst>
          </a:custGeom>
          <a:noFill/>
          <a:ln w="28575"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20" name="Text Box 17"/>
          <p:cNvSpPr txBox="1">
            <a:spLocks noChangeArrowheads="1"/>
          </p:cNvSpPr>
          <p:nvPr/>
        </p:nvSpPr>
        <p:spPr bwMode="auto">
          <a:xfrm>
            <a:off x="1011401" y="1430227"/>
            <a:ext cx="11353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zh-CN" altLang="en-US" sz="2000" b="1" dirty="0">
                <a:cs typeface="+mn-ea"/>
                <a:sym typeface="+mn-lt"/>
              </a:rPr>
              <a:t>观察图中点</a:t>
            </a:r>
            <a:r>
              <a:rPr lang="en-US" altLang="zh-CN" sz="2000" b="1" dirty="0">
                <a:cs typeface="+mn-ea"/>
                <a:sym typeface="+mn-lt"/>
              </a:rPr>
              <a:t>A</a:t>
            </a:r>
            <a:r>
              <a:rPr lang="zh-CN" altLang="en-US" sz="2000" b="1" dirty="0">
                <a:cs typeface="+mn-ea"/>
                <a:sym typeface="+mn-lt"/>
              </a:rPr>
              <a:t>，点</a:t>
            </a:r>
            <a:r>
              <a:rPr lang="en-US" altLang="zh-CN" sz="2000" b="1" dirty="0">
                <a:cs typeface="+mn-ea"/>
                <a:sym typeface="+mn-lt"/>
              </a:rPr>
              <a:t>B</a:t>
            </a:r>
            <a:r>
              <a:rPr lang="zh-CN" altLang="en-US" sz="2000" b="1" dirty="0">
                <a:cs typeface="+mn-ea"/>
                <a:sym typeface="+mn-lt"/>
              </a:rPr>
              <a:t>，点</a:t>
            </a:r>
            <a:r>
              <a:rPr lang="en-US" altLang="zh-CN" sz="2000" b="1" dirty="0">
                <a:cs typeface="+mn-ea"/>
                <a:sym typeface="+mn-lt"/>
              </a:rPr>
              <a:t>C</a:t>
            </a:r>
            <a:r>
              <a:rPr lang="zh-CN" altLang="en-US" sz="2000" b="1" dirty="0">
                <a:cs typeface="+mn-ea"/>
                <a:sym typeface="+mn-lt"/>
              </a:rPr>
              <a:t>与圆的位置关系？</a:t>
            </a:r>
            <a:endParaRPr lang="en-US" altLang="zh-CN" sz="2000" b="1" dirty="0">
              <a:cs typeface="+mn-ea"/>
              <a:sym typeface="+mn-lt"/>
            </a:endParaRPr>
          </a:p>
          <a:p>
            <a:pPr defTabSz="914400">
              <a:spcBef>
                <a:spcPct val="50000"/>
              </a:spcBef>
            </a:pPr>
            <a:r>
              <a:rPr lang="zh-CN" altLang="en-US" sz="2000" b="1" dirty="0">
                <a:cs typeface="+mn-ea"/>
                <a:sym typeface="+mn-lt"/>
              </a:rPr>
              <a:t>设⊙</a:t>
            </a:r>
            <a:r>
              <a:rPr lang="en-US" altLang="zh-CN" sz="2000" b="1" i="1" dirty="0">
                <a:cs typeface="+mn-ea"/>
                <a:sym typeface="+mn-lt"/>
              </a:rPr>
              <a:t>O</a:t>
            </a:r>
            <a:r>
              <a:rPr lang="zh-CN" altLang="en-US" sz="2000" b="1" dirty="0">
                <a:cs typeface="+mn-ea"/>
                <a:sym typeface="+mn-lt"/>
              </a:rPr>
              <a:t>半径为</a:t>
            </a:r>
            <a:r>
              <a:rPr lang="en-US" altLang="zh-CN" sz="2000" b="1" i="1" dirty="0">
                <a:cs typeface="+mn-ea"/>
                <a:sym typeface="+mn-lt"/>
              </a:rPr>
              <a:t>r</a:t>
            </a:r>
            <a:r>
              <a:rPr lang="zh-CN" altLang="en-US" sz="2000" b="1" i="1" dirty="0">
                <a:cs typeface="+mn-ea"/>
                <a:sym typeface="+mn-lt"/>
              </a:rPr>
              <a:t>，</a:t>
            </a:r>
            <a:r>
              <a:rPr lang="zh-CN" altLang="en-US" sz="2000" b="1" dirty="0">
                <a:cs typeface="+mn-ea"/>
                <a:sym typeface="+mn-lt"/>
              </a:rPr>
              <a:t>说出点</a:t>
            </a:r>
            <a:r>
              <a:rPr lang="en-US" altLang="zh-CN" sz="2000" b="1" i="1" dirty="0">
                <a:cs typeface="+mn-ea"/>
                <a:sym typeface="+mn-lt"/>
              </a:rPr>
              <a:t>A</a:t>
            </a:r>
            <a:r>
              <a:rPr lang="zh-CN" altLang="en-US" sz="2000" b="1" dirty="0">
                <a:cs typeface="+mn-ea"/>
                <a:sym typeface="+mn-lt"/>
              </a:rPr>
              <a:t>，点</a:t>
            </a:r>
            <a:r>
              <a:rPr lang="en-US" altLang="zh-CN" sz="2000" b="1" i="1" dirty="0">
                <a:cs typeface="+mn-ea"/>
                <a:sym typeface="+mn-lt"/>
              </a:rPr>
              <a:t>B</a:t>
            </a:r>
            <a:r>
              <a:rPr lang="zh-CN" altLang="en-US" sz="2000" b="1" dirty="0">
                <a:cs typeface="+mn-ea"/>
                <a:sym typeface="+mn-lt"/>
              </a:rPr>
              <a:t>，点</a:t>
            </a:r>
            <a:r>
              <a:rPr lang="en-US" altLang="zh-CN" sz="2000" b="1" i="1" dirty="0">
                <a:cs typeface="+mn-ea"/>
                <a:sym typeface="+mn-lt"/>
              </a:rPr>
              <a:t>C</a:t>
            </a:r>
            <a:r>
              <a:rPr lang="zh-CN" altLang="en-US" sz="2000" b="1" dirty="0">
                <a:cs typeface="+mn-ea"/>
                <a:sym typeface="+mn-lt"/>
              </a:rPr>
              <a:t>与圆心</a:t>
            </a:r>
            <a:r>
              <a:rPr lang="en-US" altLang="zh-CN" sz="2000" b="1" i="1" dirty="0">
                <a:cs typeface="+mn-ea"/>
                <a:sym typeface="+mn-lt"/>
              </a:rPr>
              <a:t>O</a:t>
            </a:r>
            <a:r>
              <a:rPr lang="zh-CN" altLang="en-US" sz="2000" b="1" dirty="0">
                <a:cs typeface="+mn-ea"/>
                <a:sym typeface="+mn-lt"/>
              </a:rPr>
              <a:t>的距离与半径的关系？</a:t>
            </a:r>
            <a:endParaRPr lang="zh-CN" altLang="en-US" sz="2400" b="1" dirty="0">
              <a:cs typeface="+mn-ea"/>
              <a:sym typeface="+mn-lt"/>
            </a:endParaRPr>
          </a:p>
        </p:txBody>
      </p:sp>
      <p:sp>
        <p:nvSpPr>
          <p:cNvPr id="21" name="Rectangle 18"/>
          <p:cNvSpPr>
            <a:spLocks noChangeArrowheads="1"/>
          </p:cNvSpPr>
          <p:nvPr/>
        </p:nvSpPr>
        <p:spPr bwMode="auto">
          <a:xfrm>
            <a:off x="5876705" y="5108418"/>
            <a:ext cx="46885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r>
              <a:rPr lang="zh-CN" altLang="en-US" sz="2400" b="1" dirty="0">
                <a:cs typeface="+mn-ea"/>
                <a:sym typeface="+mn-lt"/>
              </a:rPr>
              <a:t>点</a:t>
            </a:r>
            <a:r>
              <a:rPr lang="en-US" altLang="zh-CN" sz="2400" b="1" i="1" dirty="0">
                <a:cs typeface="+mn-ea"/>
                <a:sym typeface="+mn-lt"/>
              </a:rPr>
              <a:t>C</a:t>
            </a:r>
            <a:r>
              <a:rPr lang="zh-CN" altLang="en-US" sz="2400" b="1" dirty="0">
                <a:cs typeface="+mn-ea"/>
                <a:sym typeface="+mn-lt"/>
              </a:rPr>
              <a:t>在圆外，</a:t>
            </a:r>
            <a:r>
              <a:rPr lang="en-US" altLang="zh-CN" sz="2400" b="1" i="1" dirty="0">
                <a:cs typeface="+mn-ea"/>
                <a:sym typeface="+mn-lt"/>
              </a:rPr>
              <a:t>OC </a:t>
            </a:r>
            <a:r>
              <a:rPr lang="en-US" altLang="zh-CN" sz="2400" b="1" dirty="0">
                <a:cs typeface="+mn-ea"/>
                <a:sym typeface="+mn-lt"/>
              </a:rPr>
              <a:t>&gt; </a:t>
            </a:r>
            <a:r>
              <a:rPr lang="en-US" altLang="zh-CN" sz="2400" b="1" i="1" dirty="0">
                <a:cs typeface="+mn-ea"/>
                <a:sym typeface="+mn-lt"/>
              </a:rPr>
              <a:t>r</a:t>
            </a:r>
            <a:r>
              <a:rPr lang="en-US" altLang="zh-CN" sz="2400" b="1" dirty="0">
                <a:cs typeface="+mn-ea"/>
                <a:sym typeface="+mn-lt"/>
              </a:rPr>
              <a:t>.</a:t>
            </a:r>
          </a:p>
        </p:txBody>
      </p:sp>
      <p:sp>
        <p:nvSpPr>
          <p:cNvPr id="22" name="Rectangle 19"/>
          <p:cNvSpPr>
            <a:spLocks noChangeArrowheads="1"/>
          </p:cNvSpPr>
          <p:nvPr/>
        </p:nvSpPr>
        <p:spPr bwMode="auto">
          <a:xfrm>
            <a:off x="5876707" y="3200884"/>
            <a:ext cx="46885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r>
              <a:rPr lang="zh-CN" altLang="en-US" sz="2400" b="1" dirty="0">
                <a:cs typeface="+mn-ea"/>
                <a:sym typeface="+mn-lt"/>
              </a:rPr>
              <a:t>点</a:t>
            </a:r>
            <a:r>
              <a:rPr lang="en-US" altLang="zh-CN" sz="2400" b="1" i="1" dirty="0">
                <a:cs typeface="+mn-ea"/>
                <a:sym typeface="+mn-lt"/>
              </a:rPr>
              <a:t>A</a:t>
            </a:r>
            <a:r>
              <a:rPr lang="zh-CN" altLang="en-US" sz="2400" b="1" dirty="0">
                <a:cs typeface="+mn-ea"/>
                <a:sym typeface="+mn-lt"/>
              </a:rPr>
              <a:t>在圆内，</a:t>
            </a:r>
            <a:r>
              <a:rPr lang="en-US" altLang="zh-CN" sz="2400" b="1" i="1" dirty="0">
                <a:cs typeface="+mn-ea"/>
                <a:sym typeface="+mn-lt"/>
              </a:rPr>
              <a:t>OA </a:t>
            </a:r>
            <a:r>
              <a:rPr lang="en-US" altLang="zh-CN" sz="2400" b="1" dirty="0">
                <a:cs typeface="+mn-ea"/>
                <a:sym typeface="+mn-lt"/>
              </a:rPr>
              <a:t>&lt; </a:t>
            </a:r>
            <a:r>
              <a:rPr lang="en-US" altLang="zh-CN" sz="2400" b="1" i="1" dirty="0">
                <a:cs typeface="+mn-ea"/>
                <a:sym typeface="+mn-lt"/>
              </a:rPr>
              <a:t>r</a:t>
            </a:r>
            <a:r>
              <a:rPr lang="zh-CN" altLang="en-US" sz="2400" b="1" dirty="0">
                <a:cs typeface="+mn-ea"/>
                <a:sym typeface="+mn-lt"/>
              </a:rPr>
              <a:t>，</a:t>
            </a:r>
          </a:p>
        </p:txBody>
      </p:sp>
      <p:sp>
        <p:nvSpPr>
          <p:cNvPr id="23" name="Rectangle 20"/>
          <p:cNvSpPr>
            <a:spLocks noChangeArrowheads="1"/>
          </p:cNvSpPr>
          <p:nvPr/>
        </p:nvSpPr>
        <p:spPr bwMode="auto">
          <a:xfrm>
            <a:off x="5876709" y="4153691"/>
            <a:ext cx="51849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r>
              <a:rPr lang="zh-CN" altLang="en-US" sz="2400" b="1" dirty="0">
                <a:cs typeface="+mn-ea"/>
                <a:sym typeface="+mn-lt"/>
              </a:rPr>
              <a:t>点</a:t>
            </a:r>
            <a:r>
              <a:rPr lang="en-US" altLang="zh-CN" sz="2400" b="1" i="1" dirty="0">
                <a:cs typeface="+mn-ea"/>
                <a:sym typeface="+mn-lt"/>
              </a:rPr>
              <a:t>B</a:t>
            </a:r>
            <a:r>
              <a:rPr lang="zh-CN" altLang="en-US" sz="2400" b="1" dirty="0">
                <a:cs typeface="+mn-ea"/>
                <a:sym typeface="+mn-lt"/>
              </a:rPr>
              <a:t>在圆上，</a:t>
            </a:r>
            <a:r>
              <a:rPr lang="en-US" altLang="zh-CN" sz="2400" b="1" i="1" dirty="0">
                <a:cs typeface="+mn-ea"/>
                <a:sym typeface="+mn-lt"/>
              </a:rPr>
              <a:t>OB = r</a:t>
            </a:r>
            <a:r>
              <a:rPr lang="zh-CN" altLang="en-US" sz="2400" b="1" dirty="0">
                <a:cs typeface="+mn-ea"/>
                <a:sym typeface="+mn-lt"/>
              </a:rPr>
              <a:t>，</a:t>
            </a:r>
          </a:p>
        </p:txBody>
      </p:sp>
      <p:sp>
        <p:nvSpPr>
          <p:cNvPr id="27" name="Freeform 23"/>
          <p:cNvSpPr/>
          <p:nvPr/>
        </p:nvSpPr>
        <p:spPr bwMode="auto">
          <a:xfrm>
            <a:off x="2278355" y="4630383"/>
            <a:ext cx="364067" cy="1212851"/>
          </a:xfrm>
          <a:custGeom>
            <a:avLst/>
            <a:gdLst>
              <a:gd name="T0" fmla="*/ 172 w 172"/>
              <a:gd name="T1" fmla="*/ 0 h 573"/>
              <a:gd name="T2" fmla="*/ 0 w 172"/>
              <a:gd name="T3" fmla="*/ 573 h 573"/>
            </a:gdLst>
            <a:ahLst/>
            <a:cxnLst>
              <a:cxn ang="0">
                <a:pos x="T0" y="T1"/>
              </a:cxn>
              <a:cxn ang="0">
                <a:pos x="T2" y="T3"/>
              </a:cxn>
            </a:cxnLst>
            <a:rect l="0" t="0" r="r" b="b"/>
            <a:pathLst>
              <a:path w="172" h="573">
                <a:moveTo>
                  <a:pt x="172" y="0"/>
                </a:moveTo>
                <a:lnTo>
                  <a:pt x="0" y="573"/>
                </a:lnTo>
              </a:path>
            </a:pathLst>
          </a:custGeom>
          <a:noFill/>
          <a:ln w="28575" cmpd="sng">
            <a:solidFill>
              <a:srgbClr val="FF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5" name="文本框 4"/>
          <p:cNvSpPr txBox="1"/>
          <p:nvPr/>
        </p:nvSpPr>
        <p:spPr>
          <a:xfrm>
            <a:off x="6303505" y="1381860"/>
            <a:ext cx="3031200" cy="502766"/>
          </a:xfrm>
          <a:prstGeom prst="rect">
            <a:avLst/>
          </a:prstGeom>
          <a:noFill/>
        </p:spPr>
        <p:txBody>
          <a:bodyPr wrap="square" rtlCol="0">
            <a:spAutoFit/>
          </a:bodyPr>
          <a:lstStyle/>
          <a:p>
            <a:pPr algn="ctr" defTabSz="914400"/>
            <a:r>
              <a:rPr lang="zh-CN" altLang="en-US" sz="2665" b="1" dirty="0">
                <a:cs typeface="+mn-ea"/>
                <a:sym typeface="+mn-lt"/>
              </a:rPr>
              <a:t>圆内、圆上、圆外</a:t>
            </a:r>
          </a:p>
        </p:txBody>
      </p:sp>
      <p:sp>
        <p:nvSpPr>
          <p:cNvPr id="25"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点和圆心的位置关系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1">
                                            <p:txEl>
                                              <p:pRg st="0" end="0"/>
                                            </p:txEl>
                                          </p:spTgt>
                                        </p:tgtEl>
                                        <p:attrNameLst>
                                          <p:attrName>style.visibility</p:attrName>
                                        </p:attrNameLst>
                                      </p:cBhvr>
                                      <p:to>
                                        <p:strVal val="visible"/>
                                      </p:to>
                                    </p:set>
                                    <p:animEffect transition="in" filter="fade">
                                      <p:cBhvr>
                                        <p:cTn id="46"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6" grpId="0" animBg="1"/>
      <p:bldP spid="19" grpId="0" animBg="1"/>
      <p:bldP spid="22" grpId="0"/>
      <p:bldP spid="23" grpId="0"/>
      <p:bldP spid="27"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7" name="Rectangle 26"/>
          <p:cNvSpPr>
            <a:spLocks noChangeArrowheads="1"/>
          </p:cNvSpPr>
          <p:nvPr/>
        </p:nvSpPr>
        <p:spPr bwMode="auto">
          <a:xfrm>
            <a:off x="751995" y="1124744"/>
            <a:ext cx="10769600" cy="1140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lnSpc>
                <a:spcPct val="150000"/>
              </a:lnSpc>
              <a:spcBef>
                <a:spcPct val="50000"/>
              </a:spcBef>
            </a:pPr>
            <a:r>
              <a:rPr lang="zh-CN" altLang="en-US" sz="2400" b="1" dirty="0">
                <a:solidFill>
                  <a:prstClr val="black"/>
                </a:solidFill>
                <a:cs typeface="+mn-ea"/>
                <a:sym typeface="+mn-lt"/>
              </a:rPr>
              <a:t>       反过来，已知点到圆心的距离和圆的半径，能否判断点和圆的位置关系？设⊙</a:t>
            </a:r>
            <a:r>
              <a:rPr lang="en-US" altLang="zh-CN" sz="2400" b="1" i="1" dirty="0">
                <a:solidFill>
                  <a:prstClr val="black"/>
                </a:solidFill>
                <a:cs typeface="+mn-ea"/>
                <a:sym typeface="+mn-lt"/>
              </a:rPr>
              <a:t>O</a:t>
            </a:r>
            <a:r>
              <a:rPr lang="zh-CN" altLang="en-US" sz="2400" b="1" dirty="0">
                <a:solidFill>
                  <a:prstClr val="black"/>
                </a:solidFill>
                <a:cs typeface="+mn-ea"/>
                <a:sym typeface="+mn-lt"/>
              </a:rPr>
              <a:t>的半径为</a:t>
            </a:r>
            <a:r>
              <a:rPr lang="en-US" altLang="zh-CN" sz="2400" b="1" i="1" dirty="0">
                <a:solidFill>
                  <a:prstClr val="black"/>
                </a:solidFill>
                <a:cs typeface="+mn-ea"/>
                <a:sym typeface="+mn-lt"/>
              </a:rPr>
              <a:t>r</a:t>
            </a:r>
            <a:r>
              <a:rPr lang="zh-CN" altLang="en-US" sz="2400" b="1" dirty="0">
                <a:solidFill>
                  <a:prstClr val="black"/>
                </a:solidFill>
                <a:cs typeface="+mn-ea"/>
                <a:sym typeface="+mn-lt"/>
              </a:rPr>
              <a:t>，点</a:t>
            </a:r>
            <a:r>
              <a:rPr lang="en-US" altLang="zh-CN" sz="2400" b="1" i="1" dirty="0">
                <a:solidFill>
                  <a:prstClr val="black"/>
                </a:solidFill>
                <a:cs typeface="+mn-ea"/>
                <a:sym typeface="+mn-lt"/>
              </a:rPr>
              <a:t>P</a:t>
            </a:r>
            <a:r>
              <a:rPr lang="zh-CN" altLang="en-US" sz="2400" b="1" dirty="0">
                <a:solidFill>
                  <a:prstClr val="black"/>
                </a:solidFill>
                <a:cs typeface="+mn-ea"/>
                <a:sym typeface="+mn-lt"/>
              </a:rPr>
              <a:t>到圆心的距离</a:t>
            </a:r>
            <a:r>
              <a:rPr lang="en-US" altLang="zh-CN" sz="2400" b="1" i="1" dirty="0">
                <a:solidFill>
                  <a:prstClr val="black"/>
                </a:solidFill>
                <a:cs typeface="+mn-ea"/>
                <a:sym typeface="+mn-lt"/>
              </a:rPr>
              <a:t>OP = d</a:t>
            </a:r>
            <a:r>
              <a:rPr lang="zh-CN" altLang="en-US" sz="2400" b="1" dirty="0">
                <a:solidFill>
                  <a:prstClr val="black"/>
                </a:solidFill>
                <a:cs typeface="+mn-ea"/>
                <a:sym typeface="+mn-lt"/>
              </a:rPr>
              <a:t>，则有：</a:t>
            </a:r>
          </a:p>
        </p:txBody>
      </p:sp>
      <p:sp>
        <p:nvSpPr>
          <p:cNvPr id="8" name="Freeform 2"/>
          <p:cNvSpPr/>
          <p:nvPr/>
        </p:nvSpPr>
        <p:spPr bwMode="auto">
          <a:xfrm>
            <a:off x="2944977" y="4088102"/>
            <a:ext cx="389467" cy="495300"/>
          </a:xfrm>
          <a:custGeom>
            <a:avLst/>
            <a:gdLst>
              <a:gd name="T0" fmla="*/ 0 w 184"/>
              <a:gd name="T1" fmla="*/ 234 h 234"/>
              <a:gd name="T2" fmla="*/ 184 w 184"/>
              <a:gd name="T3" fmla="*/ 0 h 234"/>
            </a:gdLst>
            <a:ahLst/>
            <a:cxnLst>
              <a:cxn ang="0">
                <a:pos x="T0" y="T1"/>
              </a:cxn>
              <a:cxn ang="0">
                <a:pos x="T2" y="T3"/>
              </a:cxn>
            </a:cxnLst>
            <a:rect l="0" t="0" r="r" b="b"/>
            <a:pathLst>
              <a:path w="184" h="234">
                <a:moveTo>
                  <a:pt x="0" y="234"/>
                </a:moveTo>
                <a:lnTo>
                  <a:pt x="184" y="0"/>
                </a:lnTo>
              </a:path>
            </a:pathLst>
          </a:custGeom>
          <a:noFill/>
          <a:ln w="28575"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9" name="Text Box 18"/>
          <p:cNvSpPr txBox="1">
            <a:spLocks noChangeArrowheads="1"/>
          </p:cNvSpPr>
          <p:nvPr/>
        </p:nvSpPr>
        <p:spPr bwMode="auto">
          <a:xfrm>
            <a:off x="2178744" y="5413135"/>
            <a:ext cx="480483" cy="50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sz="2665" b="1" i="1">
                <a:solidFill>
                  <a:prstClr val="black"/>
                </a:solidFill>
                <a:cs typeface="+mn-ea"/>
                <a:sym typeface="+mn-lt"/>
              </a:rPr>
              <a:t>r</a:t>
            </a:r>
          </a:p>
        </p:txBody>
      </p:sp>
      <p:sp>
        <p:nvSpPr>
          <p:cNvPr id="10" name="Oval 19"/>
          <p:cNvSpPr>
            <a:spLocks noChangeArrowheads="1"/>
          </p:cNvSpPr>
          <p:nvPr/>
        </p:nvSpPr>
        <p:spPr bwMode="auto">
          <a:xfrm>
            <a:off x="1313029" y="3812935"/>
            <a:ext cx="2495551" cy="2495551"/>
          </a:xfrm>
          <a:prstGeom prst="ellipse">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6400">
                <a:solidFill>
                  <a:srgbClr val="FF0000"/>
                </a:solidFill>
                <a:cs typeface="+mn-ea"/>
                <a:sym typeface="+mn-lt"/>
              </a:rPr>
              <a:t>·</a:t>
            </a:r>
          </a:p>
        </p:txBody>
      </p:sp>
      <p:sp>
        <p:nvSpPr>
          <p:cNvPr id="11" name="Freeform 20"/>
          <p:cNvSpPr/>
          <p:nvPr/>
        </p:nvSpPr>
        <p:spPr bwMode="auto">
          <a:xfrm>
            <a:off x="2566093" y="4526251"/>
            <a:ext cx="425451" cy="539749"/>
          </a:xfrm>
          <a:custGeom>
            <a:avLst/>
            <a:gdLst>
              <a:gd name="T0" fmla="*/ 0 w 201"/>
              <a:gd name="T1" fmla="*/ 255 h 255"/>
              <a:gd name="T2" fmla="*/ 201 w 201"/>
              <a:gd name="T3" fmla="*/ 0 h 255"/>
            </a:gdLst>
            <a:ahLst/>
            <a:cxnLst>
              <a:cxn ang="0">
                <a:pos x="T0" y="T1"/>
              </a:cxn>
              <a:cxn ang="0">
                <a:pos x="T2" y="T3"/>
              </a:cxn>
            </a:cxnLst>
            <a:rect l="0" t="0" r="r" b="b"/>
            <a:pathLst>
              <a:path w="201" h="255">
                <a:moveTo>
                  <a:pt x="0" y="255"/>
                </a:moveTo>
                <a:lnTo>
                  <a:pt x="201" y="0"/>
                </a:lnTo>
              </a:path>
            </a:pathLst>
          </a:custGeom>
          <a:noFill/>
          <a:ln w="28575"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12" name="Text Box 21"/>
          <p:cNvSpPr txBox="1">
            <a:spLocks noChangeArrowheads="1"/>
          </p:cNvSpPr>
          <p:nvPr/>
        </p:nvSpPr>
        <p:spPr bwMode="auto">
          <a:xfrm>
            <a:off x="2081379" y="4924184"/>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a:solidFill>
                  <a:prstClr val="black"/>
                </a:solidFill>
                <a:cs typeface="+mn-ea"/>
                <a:sym typeface="+mn-lt"/>
              </a:rPr>
              <a:t>O</a:t>
            </a:r>
          </a:p>
        </p:txBody>
      </p:sp>
      <p:sp>
        <p:nvSpPr>
          <p:cNvPr id="13" name="Text Box 22"/>
          <p:cNvSpPr txBox="1">
            <a:spLocks noChangeArrowheads="1"/>
          </p:cNvSpPr>
          <p:nvPr/>
        </p:nvSpPr>
        <p:spPr bwMode="auto">
          <a:xfrm>
            <a:off x="2273995" y="6302135"/>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a:solidFill>
                  <a:prstClr val="black"/>
                </a:solidFill>
                <a:cs typeface="+mn-ea"/>
                <a:sym typeface="+mn-lt"/>
              </a:rPr>
              <a:t>A</a:t>
            </a:r>
          </a:p>
        </p:txBody>
      </p:sp>
      <p:sp>
        <p:nvSpPr>
          <p:cNvPr id="14" name="Oval 23"/>
          <p:cNvSpPr>
            <a:spLocks noChangeArrowheads="1"/>
          </p:cNvSpPr>
          <p:nvPr/>
        </p:nvSpPr>
        <p:spPr bwMode="auto">
          <a:xfrm>
            <a:off x="2944979" y="4486033"/>
            <a:ext cx="97367" cy="95251"/>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6" name="Freeform 25"/>
          <p:cNvSpPr/>
          <p:nvPr/>
        </p:nvSpPr>
        <p:spPr bwMode="auto">
          <a:xfrm>
            <a:off x="2552335" y="5085053"/>
            <a:ext cx="12700" cy="1231900"/>
          </a:xfrm>
          <a:custGeom>
            <a:avLst/>
            <a:gdLst>
              <a:gd name="T0" fmla="*/ 6 w 6"/>
              <a:gd name="T1" fmla="*/ 0 h 582"/>
              <a:gd name="T2" fmla="*/ 0 w 6"/>
              <a:gd name="T3" fmla="*/ 582 h 582"/>
            </a:gdLst>
            <a:ahLst/>
            <a:cxnLst>
              <a:cxn ang="0">
                <a:pos x="T0" y="T1"/>
              </a:cxn>
              <a:cxn ang="0">
                <a:pos x="T2" y="T3"/>
              </a:cxn>
            </a:cxnLst>
            <a:rect l="0" t="0" r="r" b="b"/>
            <a:pathLst>
              <a:path w="6" h="582">
                <a:moveTo>
                  <a:pt x="6" y="0"/>
                </a:moveTo>
                <a:lnTo>
                  <a:pt x="0" y="582"/>
                </a:lnTo>
              </a:path>
            </a:pathLst>
          </a:custGeom>
          <a:noFill/>
          <a:ln w="28575">
            <a:solidFill>
              <a:schemeClr val="tx2">
                <a:lumMod val="75000"/>
                <a:lumOff val="25000"/>
              </a:schemeClr>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15" name="Oval 24"/>
          <p:cNvSpPr>
            <a:spLocks noChangeArrowheads="1"/>
          </p:cNvSpPr>
          <p:nvPr/>
        </p:nvSpPr>
        <p:spPr bwMode="auto">
          <a:xfrm>
            <a:off x="2511060" y="5030020"/>
            <a:ext cx="95251" cy="95249"/>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7" name="Line 27"/>
          <p:cNvSpPr>
            <a:spLocks noChangeShapeType="1"/>
          </p:cNvSpPr>
          <p:nvPr/>
        </p:nvSpPr>
        <p:spPr bwMode="auto">
          <a:xfrm flipV="1">
            <a:off x="3340795" y="3506018"/>
            <a:ext cx="480484" cy="575733"/>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zh-CN" altLang="en-US">
              <a:solidFill>
                <a:prstClr val="black"/>
              </a:solidFill>
              <a:cs typeface="+mn-ea"/>
              <a:sym typeface="+mn-lt"/>
            </a:endParaRPr>
          </a:p>
        </p:txBody>
      </p:sp>
      <p:sp>
        <p:nvSpPr>
          <p:cNvPr id="18" name="Oval 28"/>
          <p:cNvSpPr>
            <a:spLocks noChangeArrowheads="1"/>
          </p:cNvSpPr>
          <p:nvPr/>
        </p:nvSpPr>
        <p:spPr bwMode="auto">
          <a:xfrm>
            <a:off x="3287879" y="4043653"/>
            <a:ext cx="97367" cy="95249"/>
          </a:xfrm>
          <a:prstGeom prst="ellipse">
            <a:avLst/>
          </a:prstGeom>
          <a:noFill/>
          <a:ln w="9525">
            <a:solidFill>
              <a:srgbClr val="FF0000"/>
            </a:solidFill>
            <a:prstDash val="sysDot"/>
            <a:rou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19" name="Text Box 29"/>
          <p:cNvSpPr txBox="1">
            <a:spLocks noChangeArrowheads="1"/>
          </p:cNvSpPr>
          <p:nvPr/>
        </p:nvSpPr>
        <p:spPr bwMode="auto">
          <a:xfrm>
            <a:off x="2578795" y="4198169"/>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dirty="0">
                <a:solidFill>
                  <a:prstClr val="black"/>
                </a:solidFill>
                <a:cs typeface="+mn-ea"/>
                <a:sym typeface="+mn-lt"/>
              </a:rPr>
              <a:t>P</a:t>
            </a:r>
          </a:p>
        </p:txBody>
      </p:sp>
      <p:sp>
        <p:nvSpPr>
          <p:cNvPr id="20" name="Oval 30"/>
          <p:cNvSpPr>
            <a:spLocks noChangeArrowheads="1"/>
          </p:cNvSpPr>
          <p:nvPr/>
        </p:nvSpPr>
        <p:spPr bwMode="auto">
          <a:xfrm>
            <a:off x="2944979" y="4486033"/>
            <a:ext cx="97367" cy="95251"/>
          </a:xfrm>
          <a:prstGeom prst="ellipse">
            <a:avLst/>
          </a:prstGeom>
          <a:noFill/>
          <a:ln w="9525">
            <a:solidFill>
              <a:srgbClr val="FF0000"/>
            </a:solidFill>
            <a:prstDash val="sysDot"/>
            <a:rou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21" name="Oval 31"/>
          <p:cNvSpPr>
            <a:spLocks noChangeArrowheads="1"/>
          </p:cNvSpPr>
          <p:nvPr/>
        </p:nvSpPr>
        <p:spPr bwMode="auto">
          <a:xfrm>
            <a:off x="2944979" y="4486033"/>
            <a:ext cx="97367" cy="95251"/>
          </a:xfrm>
          <a:prstGeom prst="ellipse">
            <a:avLst/>
          </a:prstGeom>
          <a:noFill/>
          <a:ln w="9525">
            <a:solidFill>
              <a:srgbClr val="FF0000"/>
            </a:solidFill>
            <a:prstDash val="sysDot"/>
            <a:rou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a:solidFill>
                <a:prstClr val="black"/>
              </a:solidFill>
              <a:cs typeface="+mn-ea"/>
              <a:sym typeface="+mn-lt"/>
            </a:endParaRPr>
          </a:p>
        </p:txBody>
      </p:sp>
      <p:sp>
        <p:nvSpPr>
          <p:cNvPr id="22" name="Text Box 32"/>
          <p:cNvSpPr txBox="1">
            <a:spLocks noChangeArrowheads="1"/>
          </p:cNvSpPr>
          <p:nvPr/>
        </p:nvSpPr>
        <p:spPr bwMode="auto">
          <a:xfrm>
            <a:off x="3048695" y="3495376"/>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dirty="0">
                <a:solidFill>
                  <a:prstClr val="black"/>
                </a:solidFill>
                <a:cs typeface="+mn-ea"/>
                <a:sym typeface="+mn-lt"/>
              </a:rPr>
              <a:t>P’</a:t>
            </a:r>
          </a:p>
        </p:txBody>
      </p:sp>
      <p:sp>
        <p:nvSpPr>
          <p:cNvPr id="23" name="Text Box 33"/>
          <p:cNvSpPr txBox="1">
            <a:spLocks noChangeArrowheads="1"/>
          </p:cNvSpPr>
          <p:nvPr/>
        </p:nvSpPr>
        <p:spPr bwMode="auto">
          <a:xfrm>
            <a:off x="3520713" y="2991668"/>
            <a:ext cx="673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CN" b="1" i="1" dirty="0">
                <a:solidFill>
                  <a:prstClr val="black"/>
                </a:solidFill>
                <a:cs typeface="+mn-ea"/>
                <a:sym typeface="+mn-lt"/>
              </a:rPr>
              <a:t>P’’</a:t>
            </a:r>
          </a:p>
        </p:txBody>
      </p:sp>
      <p:sp>
        <p:nvSpPr>
          <p:cNvPr id="25" name="文本框 24"/>
          <p:cNvSpPr txBox="1"/>
          <p:nvPr/>
        </p:nvSpPr>
        <p:spPr>
          <a:xfrm>
            <a:off x="6754319" y="5397523"/>
            <a:ext cx="4348292" cy="95430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defTabSz="914400"/>
            <a:r>
              <a:rPr lang="zh-CN" altLang="en-US" sz="1865" b="1" dirty="0">
                <a:solidFill>
                  <a:schemeClr val="tx1"/>
                </a:solidFill>
                <a:cs typeface="+mn-ea"/>
                <a:sym typeface="+mn-lt"/>
              </a:rPr>
              <a:t>符号“</a:t>
            </a:r>
            <a:r>
              <a:rPr lang="en-US" altLang="zh-CN" sz="1465" dirty="0">
                <a:solidFill>
                  <a:schemeClr val="tx1"/>
                </a:solidFill>
                <a:cs typeface="+mn-ea"/>
                <a:sym typeface="+mn-lt"/>
              </a:rPr>
              <a:t>&lt;=&gt; </a:t>
            </a:r>
            <a:r>
              <a:rPr lang="zh-CN" altLang="en-US" sz="1865" b="1" dirty="0">
                <a:solidFill>
                  <a:schemeClr val="tx1"/>
                </a:solidFill>
                <a:cs typeface="+mn-ea"/>
                <a:sym typeface="+mn-lt"/>
              </a:rPr>
              <a:t>”读作“等价于”，</a:t>
            </a:r>
            <a:endParaRPr lang="en-US" altLang="zh-CN" sz="1865" b="1" dirty="0">
              <a:solidFill>
                <a:schemeClr val="tx1"/>
              </a:solidFill>
              <a:cs typeface="+mn-ea"/>
              <a:sym typeface="+mn-lt"/>
            </a:endParaRPr>
          </a:p>
          <a:p>
            <a:pPr algn="ctr" defTabSz="914400"/>
            <a:r>
              <a:rPr lang="zh-CN" altLang="en-US" sz="1865" b="1" dirty="0">
                <a:solidFill>
                  <a:schemeClr val="tx1"/>
                </a:solidFill>
                <a:cs typeface="+mn-ea"/>
                <a:sym typeface="+mn-lt"/>
              </a:rPr>
              <a:t>“</a:t>
            </a:r>
            <a:r>
              <a:rPr lang="en-US" altLang="zh-CN" sz="1865" b="1" dirty="0">
                <a:solidFill>
                  <a:schemeClr val="tx1"/>
                </a:solidFill>
                <a:cs typeface="+mn-ea"/>
                <a:sym typeface="+mn-lt"/>
              </a:rPr>
              <a:t>A </a:t>
            </a:r>
            <a:r>
              <a:rPr lang="en-US" altLang="zh-CN" sz="1465" dirty="0">
                <a:solidFill>
                  <a:schemeClr val="tx1"/>
                </a:solidFill>
                <a:cs typeface="+mn-ea"/>
                <a:sym typeface="+mn-lt"/>
              </a:rPr>
              <a:t>&lt;=&gt;  </a:t>
            </a:r>
            <a:r>
              <a:rPr lang="en-US" altLang="zh-CN" sz="1865" b="1" dirty="0">
                <a:solidFill>
                  <a:schemeClr val="tx1"/>
                </a:solidFill>
                <a:cs typeface="+mn-ea"/>
                <a:sym typeface="+mn-lt"/>
              </a:rPr>
              <a:t>B</a:t>
            </a:r>
            <a:r>
              <a:rPr lang="zh-CN" altLang="en-US" sz="1865" b="1" dirty="0">
                <a:solidFill>
                  <a:schemeClr val="tx1"/>
                </a:solidFill>
                <a:cs typeface="+mn-ea"/>
                <a:sym typeface="+mn-lt"/>
              </a:rPr>
              <a:t>”表示由</a:t>
            </a:r>
            <a:r>
              <a:rPr lang="en-US" altLang="zh-CN" sz="1865" b="1" dirty="0">
                <a:solidFill>
                  <a:schemeClr val="tx1"/>
                </a:solidFill>
                <a:cs typeface="+mn-ea"/>
                <a:sym typeface="+mn-lt"/>
              </a:rPr>
              <a:t>A</a:t>
            </a:r>
            <a:r>
              <a:rPr lang="zh-CN" altLang="en-US" sz="1865" b="1" dirty="0">
                <a:solidFill>
                  <a:schemeClr val="tx1"/>
                </a:solidFill>
                <a:cs typeface="+mn-ea"/>
                <a:sym typeface="+mn-lt"/>
              </a:rPr>
              <a:t>条件可推出结论</a:t>
            </a:r>
            <a:r>
              <a:rPr lang="en-US" altLang="zh-CN" sz="1865" b="1" dirty="0">
                <a:solidFill>
                  <a:schemeClr val="tx1"/>
                </a:solidFill>
                <a:cs typeface="+mn-ea"/>
                <a:sym typeface="+mn-lt"/>
              </a:rPr>
              <a:t>B,</a:t>
            </a:r>
          </a:p>
          <a:p>
            <a:pPr algn="ctr" defTabSz="914400"/>
            <a:r>
              <a:rPr lang="en-US" altLang="zh-CN" sz="1865" b="1" dirty="0">
                <a:solidFill>
                  <a:schemeClr val="tx1"/>
                </a:solidFill>
                <a:cs typeface="+mn-ea"/>
                <a:sym typeface="+mn-lt"/>
              </a:rPr>
              <a:t>B</a:t>
            </a:r>
            <a:r>
              <a:rPr lang="zh-CN" altLang="en-US" sz="1865" b="1" dirty="0">
                <a:solidFill>
                  <a:schemeClr val="tx1"/>
                </a:solidFill>
                <a:cs typeface="+mn-ea"/>
                <a:sym typeface="+mn-lt"/>
              </a:rPr>
              <a:t>结论可推出条件</a:t>
            </a:r>
            <a:r>
              <a:rPr lang="en-US" altLang="zh-CN" sz="1865" b="1" dirty="0">
                <a:solidFill>
                  <a:schemeClr val="tx1"/>
                </a:solidFill>
                <a:cs typeface="+mn-ea"/>
                <a:sym typeface="+mn-lt"/>
              </a:rPr>
              <a:t>A.</a:t>
            </a:r>
            <a:endParaRPr lang="zh-CN" altLang="en-US" sz="1865" b="1" dirty="0">
              <a:solidFill>
                <a:schemeClr val="tx1"/>
              </a:solidFill>
              <a:cs typeface="+mn-ea"/>
              <a:sym typeface="+mn-lt"/>
            </a:endParaRPr>
          </a:p>
        </p:txBody>
      </p:sp>
      <p:sp>
        <p:nvSpPr>
          <p:cNvPr id="26" name="Text Box 39"/>
          <p:cNvSpPr txBox="1">
            <a:spLocks noChangeArrowheads="1"/>
          </p:cNvSpPr>
          <p:nvPr/>
        </p:nvSpPr>
        <p:spPr bwMode="auto">
          <a:xfrm>
            <a:off x="4729143" y="2842909"/>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kumimoji="1" lang="en-US" altLang="zh-CN" sz="3200" b="1" i="1" dirty="0">
                <a:cs typeface="+mn-ea"/>
                <a:sym typeface="+mn-lt"/>
              </a:rPr>
              <a:t>d </a:t>
            </a:r>
            <a:r>
              <a:rPr kumimoji="1" lang="zh-CN" altLang="en-US" sz="3200" b="1" dirty="0">
                <a:cs typeface="+mn-ea"/>
                <a:sym typeface="+mn-lt"/>
              </a:rPr>
              <a:t>＜</a:t>
            </a:r>
            <a:r>
              <a:rPr kumimoji="1" lang="en-US" altLang="zh-CN" sz="3200" b="1" i="1" dirty="0">
                <a:cs typeface="+mn-ea"/>
                <a:sym typeface="+mn-lt"/>
              </a:rPr>
              <a:t>r </a:t>
            </a:r>
          </a:p>
        </p:txBody>
      </p:sp>
      <p:sp>
        <p:nvSpPr>
          <p:cNvPr id="27" name="Text Box 40"/>
          <p:cNvSpPr txBox="1">
            <a:spLocks noChangeArrowheads="1"/>
          </p:cNvSpPr>
          <p:nvPr/>
        </p:nvSpPr>
        <p:spPr bwMode="auto">
          <a:xfrm>
            <a:off x="4676411" y="3626310"/>
            <a:ext cx="15282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spcBef>
                <a:spcPct val="50000"/>
              </a:spcBef>
            </a:pPr>
            <a:r>
              <a:rPr kumimoji="1" lang="en-US" altLang="zh-CN" sz="3200" b="1" i="1" dirty="0">
                <a:cs typeface="+mn-ea"/>
                <a:sym typeface="+mn-lt"/>
              </a:rPr>
              <a:t>d </a:t>
            </a:r>
            <a:r>
              <a:rPr kumimoji="1" lang="en-US" altLang="zh-CN" sz="3200" b="1" dirty="0">
                <a:cs typeface="+mn-ea"/>
                <a:sym typeface="+mn-lt"/>
              </a:rPr>
              <a:t>= </a:t>
            </a:r>
            <a:r>
              <a:rPr kumimoji="1" lang="en-US" altLang="zh-CN" sz="3200" b="1" i="1" dirty="0">
                <a:cs typeface="+mn-ea"/>
                <a:sym typeface="+mn-lt"/>
              </a:rPr>
              <a:t>r </a:t>
            </a:r>
          </a:p>
        </p:txBody>
      </p:sp>
      <p:sp>
        <p:nvSpPr>
          <p:cNvPr id="28" name="Text Box 42"/>
          <p:cNvSpPr txBox="1">
            <a:spLocks noChangeArrowheads="1"/>
          </p:cNvSpPr>
          <p:nvPr/>
        </p:nvSpPr>
        <p:spPr bwMode="auto">
          <a:xfrm>
            <a:off x="4651593" y="4410454"/>
            <a:ext cx="1625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kumimoji="1" lang="en-US" altLang="zh-CN" sz="3200" b="1" i="1" dirty="0">
                <a:cs typeface="+mn-ea"/>
                <a:sym typeface="+mn-lt"/>
              </a:rPr>
              <a:t>d </a:t>
            </a:r>
            <a:r>
              <a:rPr kumimoji="1" lang="zh-CN" altLang="en-US" sz="3200" b="1" dirty="0">
                <a:cs typeface="+mn-ea"/>
                <a:sym typeface="+mn-lt"/>
              </a:rPr>
              <a:t>＞</a:t>
            </a:r>
            <a:r>
              <a:rPr kumimoji="1" lang="en-US" altLang="zh-CN" sz="3200" b="1" i="1" dirty="0">
                <a:cs typeface="+mn-ea"/>
                <a:sym typeface="+mn-lt"/>
              </a:rPr>
              <a:t>r</a:t>
            </a:r>
          </a:p>
        </p:txBody>
      </p:sp>
      <p:sp>
        <p:nvSpPr>
          <p:cNvPr id="29" name="Text Box 49"/>
          <p:cNvSpPr txBox="1">
            <a:spLocks noChangeArrowheads="1"/>
          </p:cNvSpPr>
          <p:nvPr/>
        </p:nvSpPr>
        <p:spPr bwMode="auto">
          <a:xfrm>
            <a:off x="7500899" y="2784854"/>
            <a:ext cx="335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zh-CN" altLang="en-US" sz="3200" b="1" dirty="0">
                <a:cs typeface="+mn-ea"/>
                <a:sym typeface="+mn-lt"/>
              </a:rPr>
              <a:t>点</a:t>
            </a:r>
            <a:r>
              <a:rPr lang="en-US" altLang="zh-CN" sz="3200" b="1" dirty="0">
                <a:cs typeface="+mn-ea"/>
                <a:sym typeface="+mn-lt"/>
              </a:rPr>
              <a:t>P</a:t>
            </a:r>
            <a:r>
              <a:rPr lang="zh-CN" altLang="en-US" sz="3200" b="1" dirty="0">
                <a:cs typeface="+mn-ea"/>
                <a:sym typeface="+mn-lt"/>
              </a:rPr>
              <a:t>在⊙</a:t>
            </a:r>
            <a:r>
              <a:rPr lang="en-US" altLang="zh-CN" sz="3200" b="1" dirty="0">
                <a:cs typeface="+mn-ea"/>
                <a:sym typeface="+mn-lt"/>
              </a:rPr>
              <a:t>O</a:t>
            </a:r>
            <a:r>
              <a:rPr lang="zh-CN" altLang="en-US" sz="3200" b="1" dirty="0">
                <a:cs typeface="+mn-ea"/>
                <a:sym typeface="+mn-lt"/>
              </a:rPr>
              <a:t>内</a:t>
            </a:r>
          </a:p>
        </p:txBody>
      </p:sp>
      <p:sp>
        <p:nvSpPr>
          <p:cNvPr id="30" name="Text Box 50"/>
          <p:cNvSpPr txBox="1">
            <a:spLocks noChangeArrowheads="1"/>
          </p:cNvSpPr>
          <p:nvPr/>
        </p:nvSpPr>
        <p:spPr bwMode="auto">
          <a:xfrm>
            <a:off x="7500899" y="3557435"/>
            <a:ext cx="335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zh-CN" altLang="en-US" sz="3200" b="1">
                <a:cs typeface="+mn-ea"/>
                <a:sym typeface="+mn-lt"/>
              </a:rPr>
              <a:t>点</a:t>
            </a:r>
            <a:r>
              <a:rPr lang="en-US" altLang="zh-CN" sz="3200" b="1">
                <a:cs typeface="+mn-ea"/>
                <a:sym typeface="+mn-lt"/>
              </a:rPr>
              <a:t>P</a:t>
            </a:r>
            <a:r>
              <a:rPr lang="zh-CN" altLang="en-US" sz="3200" b="1">
                <a:cs typeface="+mn-ea"/>
                <a:sym typeface="+mn-lt"/>
              </a:rPr>
              <a:t>在⊙</a:t>
            </a:r>
            <a:r>
              <a:rPr lang="en-US" altLang="zh-CN" sz="3200" b="1">
                <a:cs typeface="+mn-ea"/>
                <a:sym typeface="+mn-lt"/>
              </a:rPr>
              <a:t>O</a:t>
            </a:r>
            <a:r>
              <a:rPr lang="zh-CN" altLang="en-US" sz="3200" b="1">
                <a:cs typeface="+mn-ea"/>
                <a:sym typeface="+mn-lt"/>
              </a:rPr>
              <a:t>上</a:t>
            </a:r>
          </a:p>
        </p:txBody>
      </p:sp>
      <p:sp>
        <p:nvSpPr>
          <p:cNvPr id="31" name="Text Box 51"/>
          <p:cNvSpPr txBox="1">
            <a:spLocks noChangeArrowheads="1"/>
          </p:cNvSpPr>
          <p:nvPr/>
        </p:nvSpPr>
        <p:spPr bwMode="auto">
          <a:xfrm>
            <a:off x="7500899" y="4410454"/>
            <a:ext cx="335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zh-CN" altLang="en-US" sz="3200" b="1">
                <a:cs typeface="+mn-ea"/>
                <a:sym typeface="+mn-lt"/>
              </a:rPr>
              <a:t>点</a:t>
            </a:r>
            <a:r>
              <a:rPr lang="en-US" altLang="zh-CN" sz="3200" b="1">
                <a:cs typeface="+mn-ea"/>
                <a:sym typeface="+mn-lt"/>
              </a:rPr>
              <a:t>P</a:t>
            </a:r>
            <a:r>
              <a:rPr lang="zh-CN" altLang="en-US" sz="3200" b="1">
                <a:cs typeface="+mn-ea"/>
                <a:sym typeface="+mn-lt"/>
              </a:rPr>
              <a:t>在⊙</a:t>
            </a:r>
            <a:r>
              <a:rPr lang="en-US" altLang="zh-CN" sz="3200" b="1">
                <a:cs typeface="+mn-ea"/>
                <a:sym typeface="+mn-lt"/>
              </a:rPr>
              <a:t>O</a:t>
            </a:r>
            <a:r>
              <a:rPr lang="zh-CN" altLang="en-US" sz="3200" b="1">
                <a:cs typeface="+mn-ea"/>
                <a:sym typeface="+mn-lt"/>
              </a:rPr>
              <a:t>外</a:t>
            </a:r>
          </a:p>
        </p:txBody>
      </p:sp>
      <p:sp>
        <p:nvSpPr>
          <p:cNvPr id="32" name="AutoShape 52"/>
          <p:cNvSpPr>
            <a:spLocks noChangeArrowheads="1"/>
          </p:cNvSpPr>
          <p:nvPr/>
        </p:nvSpPr>
        <p:spPr bwMode="auto">
          <a:xfrm>
            <a:off x="6391591" y="3162323"/>
            <a:ext cx="1016000" cy="203200"/>
          </a:xfrm>
          <a:prstGeom prst="leftRightArrow">
            <a:avLst>
              <a:gd name="adj1" fmla="val 50000"/>
              <a:gd name="adj2" fmla="val 10000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sz="1400">
              <a:cs typeface="+mn-ea"/>
              <a:sym typeface="+mn-lt"/>
            </a:endParaRPr>
          </a:p>
        </p:txBody>
      </p:sp>
      <p:sp>
        <p:nvSpPr>
          <p:cNvPr id="33" name="AutoShape 55"/>
          <p:cNvSpPr>
            <a:spLocks noChangeArrowheads="1"/>
          </p:cNvSpPr>
          <p:nvPr/>
        </p:nvSpPr>
        <p:spPr bwMode="auto">
          <a:xfrm>
            <a:off x="6391591" y="3975123"/>
            <a:ext cx="1016000" cy="203200"/>
          </a:xfrm>
          <a:prstGeom prst="leftRightArrow">
            <a:avLst>
              <a:gd name="adj1" fmla="val 50000"/>
              <a:gd name="adj2" fmla="val 10000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sz="1400">
              <a:cs typeface="+mn-ea"/>
              <a:sym typeface="+mn-lt"/>
            </a:endParaRPr>
          </a:p>
        </p:txBody>
      </p:sp>
      <p:sp>
        <p:nvSpPr>
          <p:cNvPr id="34" name="AutoShape 56"/>
          <p:cNvSpPr>
            <a:spLocks noChangeArrowheads="1"/>
          </p:cNvSpPr>
          <p:nvPr/>
        </p:nvSpPr>
        <p:spPr bwMode="auto">
          <a:xfrm>
            <a:off x="6391591" y="4686323"/>
            <a:ext cx="1016000" cy="203200"/>
          </a:xfrm>
          <a:prstGeom prst="leftRightArrow">
            <a:avLst>
              <a:gd name="adj1" fmla="val 50000"/>
              <a:gd name="adj2" fmla="val 10000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zh-CN" altLang="en-US" sz="1400">
              <a:cs typeface="+mn-ea"/>
              <a:sym typeface="+mn-lt"/>
            </a:endParaRPr>
          </a:p>
        </p:txBody>
      </p:sp>
      <p:sp>
        <p:nvSpPr>
          <p:cNvPr id="35"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点和圆心的位置关系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00069 -0.00092 L 0.02795 -0.06481 " pathEditMode="relative" rAng="0" ptsTypes="AA">
                                      <p:cBhvr>
                                        <p:cTn id="11" dur="2000" fill="hold"/>
                                        <p:tgtEl>
                                          <p:spTgt spid="14"/>
                                        </p:tgtEl>
                                        <p:attrNameLst>
                                          <p:attrName>ppt_x</p:attrName>
                                          <p:attrName>ppt_y</p:attrName>
                                        </p:attrNameLst>
                                      </p:cBhvr>
                                      <p:rCtr x="1354" y="-3210"/>
                                    </p:animMotion>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linds(horizontal)">
                                      <p:cBhvr>
                                        <p:cTn id="19" dur="500"/>
                                        <p:tgtEl>
                                          <p:spTgt spid="27"/>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par>
                          <p:cTn id="23" fill="hold">
                            <p:stCondLst>
                              <p:cond delay="500"/>
                            </p:stCondLst>
                            <p:childTnLst>
                              <p:par>
                                <p:cTn id="24" presetID="2" presetClass="entr" presetSubtype="2"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1+#ppt_w/2"/>
                                          </p:val>
                                        </p:tav>
                                        <p:tav tm="100000">
                                          <p:val>
                                            <p:strVal val="#ppt_x"/>
                                          </p:val>
                                        </p:tav>
                                      </p:tavLst>
                                    </p:anim>
                                    <p:anim calcmode="lin" valueType="num">
                                      <p:cBhvr additive="base">
                                        <p:cTn id="27"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0" presetClass="path" presetSubtype="0" fill="hold" nodeType="clickEffect">
                                  <p:stCondLst>
                                    <p:cond delay="0"/>
                                  </p:stCondLst>
                                  <p:childTnLst>
                                    <p:animMotion origin="layout" path="M 0.02795 -0.06482 L 0.06788 -0.14969 " pathEditMode="relative" rAng="0" ptsTypes="AA">
                                      <p:cBhvr>
                                        <p:cTn id="31" dur="2000" fill="hold"/>
                                        <p:tgtEl>
                                          <p:spTgt spid="14"/>
                                        </p:tgtEl>
                                        <p:attrNameLst>
                                          <p:attrName>ppt_x</p:attrName>
                                          <p:attrName>ppt_y</p:attrName>
                                        </p:attrNameLst>
                                      </p:cBhvr>
                                      <p:rCtr x="1997" y="-4198"/>
                                    </p:animMotion>
                                  </p:childTnLst>
                                </p:cTn>
                              </p:par>
                              <p:par>
                                <p:cTn id="32" presetID="22" presetClass="entr" presetSubtype="4"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2000"/>
                                        <p:tgtEl>
                                          <p:spTgt spid="17"/>
                                        </p:tgtEl>
                                      </p:cBhvr>
                                    </p:animEffect>
                                  </p:childTnLst>
                                </p:cTn>
                              </p:par>
                            </p:childTnLst>
                          </p:cTn>
                        </p:par>
                        <p:par>
                          <p:cTn id="35" fill="hold">
                            <p:stCondLst>
                              <p:cond delay="2000"/>
                            </p:stCondLst>
                            <p:childTnLst>
                              <p:par>
                                <p:cTn id="36" presetID="2" presetClass="entr" presetSubtype="2"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1+#ppt_w/2"/>
                                          </p:val>
                                        </p:tav>
                                        <p:tav tm="100000">
                                          <p:val>
                                            <p:strVal val="#ppt_x"/>
                                          </p:val>
                                        </p:tav>
                                      </p:tavLst>
                                    </p:anim>
                                    <p:anim calcmode="lin" valueType="num">
                                      <p:cBhvr additive="base">
                                        <p:cTn id="3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ox(in)">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blinds(horizontal)">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blinds(horizontal)">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blinds(horizontal)">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blinds(horizontal)">
                                      <p:cBhvr>
                                        <p:cTn id="64" dur="500"/>
                                        <p:tgtEl>
                                          <p:spTgt spid="32"/>
                                        </p:tgtEl>
                                      </p:cBhvr>
                                    </p:animEffect>
                                  </p:childTnLst>
                                </p:cTn>
                              </p:par>
                              <p:par>
                                <p:cTn id="65" presetID="3" presetClass="entr" presetSubtype="1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blinds(horizontal)">
                                      <p:cBhvr>
                                        <p:cTn id="67" dur="500"/>
                                        <p:tgtEl>
                                          <p:spTgt spid="33"/>
                                        </p:tgtEl>
                                      </p:cBhvr>
                                    </p:animEffect>
                                  </p:childTnLst>
                                </p:cTn>
                              </p:par>
                              <p:par>
                                <p:cTn id="68" presetID="3" presetClass="entr" presetSubtype="10" fill="hold"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blinds(horizontal)">
                                      <p:cBhvr>
                                        <p:cTn id="70" dur="500"/>
                                        <p:tgtEl>
                                          <p:spTgt spid="3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animBg="1"/>
      <p:bldP spid="26" grpId="0" autoUpdateAnimBg="0"/>
      <p:bldP spid="27" grpId="0" autoUpdateAnimBg="0"/>
      <p:bldP spid="28" grpId="0" autoUpdateAnimBg="0"/>
      <p:bldP spid="29"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6" name="Text Box 2"/>
          <p:cNvSpPr txBox="1">
            <a:spLocks noChangeArrowheads="1"/>
          </p:cNvSpPr>
          <p:nvPr/>
        </p:nvSpPr>
        <p:spPr bwMode="auto">
          <a:xfrm>
            <a:off x="932955" y="2550039"/>
            <a:ext cx="7060757" cy="3697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lnSpc>
                <a:spcPct val="200000"/>
              </a:lnSpc>
              <a:spcBef>
                <a:spcPct val="50000"/>
              </a:spcBef>
            </a:pPr>
            <a:r>
              <a:rPr lang="en-US" altLang="zh-CN" sz="2000" b="1" dirty="0">
                <a:cs typeface="+mn-ea"/>
                <a:sym typeface="+mn-lt"/>
              </a:rPr>
              <a:t>    </a:t>
            </a:r>
            <a:r>
              <a:rPr lang="zh-CN" altLang="en-US" sz="2000" b="1" dirty="0">
                <a:cs typeface="+mn-ea"/>
                <a:sym typeface="+mn-lt"/>
              </a:rPr>
              <a:t>射击靶图上，有一组以靶心为圆心的大小不同的圆，他们把靶图由内到外分成几个区域，这些区域用由高到底的环数来表示，射击成绩用弹着点位置对应的环数来表示．弹着点与靶心的距离决定了它在哪个圆内，弹着点离靶心越近，它所在的区域就越靠内，对应的环数也就越高，射击的成绩越好</a:t>
            </a:r>
            <a:r>
              <a:rPr lang="en-US" altLang="zh-CN" sz="2000" b="1" dirty="0">
                <a:cs typeface="+mn-ea"/>
                <a:sym typeface="+mn-lt"/>
              </a:rPr>
              <a:t>.</a:t>
            </a:r>
          </a:p>
        </p:txBody>
      </p:sp>
      <p:sp>
        <p:nvSpPr>
          <p:cNvPr id="7" name="Rectangle 3"/>
          <p:cNvSpPr>
            <a:spLocks noChangeArrowheads="1"/>
          </p:cNvSpPr>
          <p:nvPr/>
        </p:nvSpPr>
        <p:spPr bwMode="auto">
          <a:xfrm>
            <a:off x="1120844" y="1587650"/>
            <a:ext cx="109283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zh-CN" altLang="en-US" sz="2800" b="1" dirty="0">
                <a:cs typeface="+mn-ea"/>
                <a:sym typeface="+mn-lt"/>
              </a:rPr>
              <a:t>你知道击中靶上不同位置的成绩是如何计算的吗 ？</a:t>
            </a:r>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128" y="2385045"/>
            <a:ext cx="3514371" cy="3242807"/>
          </a:xfrm>
          <a:prstGeom prst="rect">
            <a:avLst/>
          </a:prstGeom>
          <a:ln>
            <a:noFill/>
          </a:ln>
          <a:effectLst>
            <a:softEdge rad="112500"/>
          </a:effectLst>
        </p:spPr>
      </p:pic>
      <p:sp>
        <p:nvSpPr>
          <p:cNvPr id="9"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观察与总结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8" y="36537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pic>
        <p:nvPicPr>
          <p:cNvPr id="11" name="图片 1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90817" y="2635408"/>
            <a:ext cx="6010365" cy="3264249"/>
          </a:xfrm>
          <a:prstGeom prst="rect">
            <a:avLst/>
          </a:prstGeom>
        </p:spPr>
      </p:pic>
      <p:sp>
        <p:nvSpPr>
          <p:cNvPr id="21" name="Text Box 4"/>
          <p:cNvSpPr txBox="1">
            <a:spLocks noChangeArrowheads="1"/>
          </p:cNvSpPr>
          <p:nvPr/>
        </p:nvSpPr>
        <p:spPr bwMode="auto">
          <a:xfrm>
            <a:off x="1313028" y="1440943"/>
            <a:ext cx="100228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spcBef>
                <a:spcPct val="50000"/>
              </a:spcBef>
            </a:pPr>
            <a:r>
              <a:rPr lang="zh-CN" altLang="en-US" sz="2400" b="1" dirty="0">
                <a:solidFill>
                  <a:prstClr val="black"/>
                </a:solidFill>
                <a:cs typeface="+mn-ea"/>
                <a:sym typeface="+mn-lt"/>
              </a:rPr>
              <a:t>你能计算出甲和乙射击靶的成绩吗？</a:t>
            </a:r>
          </a:p>
        </p:txBody>
      </p:sp>
      <p:sp>
        <p:nvSpPr>
          <p:cNvPr id="8"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试一试</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5" name="矩形 4"/>
          <p:cNvSpPr/>
          <p:nvPr/>
        </p:nvSpPr>
        <p:spPr>
          <a:xfrm>
            <a:off x="1015117" y="1402531"/>
            <a:ext cx="11370367" cy="461665"/>
          </a:xfrm>
          <a:prstGeom prst="rect">
            <a:avLst/>
          </a:prstGeom>
        </p:spPr>
        <p:txBody>
          <a:bodyPr wrap="square">
            <a:spAutoFit/>
          </a:bodyPr>
          <a:lstStyle/>
          <a:p>
            <a:pPr defTabSz="914400"/>
            <a:r>
              <a:rPr lang="en-US" altLang="zh-CN" sz="2400" b="1" dirty="0">
                <a:solidFill>
                  <a:prstClr val="black"/>
                </a:solidFill>
                <a:cs typeface="+mn-ea"/>
                <a:sym typeface="+mn-lt"/>
              </a:rPr>
              <a:t>1.</a:t>
            </a:r>
            <a:r>
              <a:rPr lang="zh-CN" altLang="en-US" sz="2400" b="1" dirty="0">
                <a:solidFill>
                  <a:prstClr val="black"/>
                </a:solidFill>
                <a:cs typeface="+mn-ea"/>
                <a:sym typeface="+mn-lt"/>
              </a:rPr>
              <a:t>平面上有一点</a:t>
            </a:r>
            <a:r>
              <a:rPr lang="en-US" altLang="zh-CN" sz="2400" b="1" dirty="0">
                <a:solidFill>
                  <a:prstClr val="black"/>
                </a:solidFill>
                <a:cs typeface="+mn-ea"/>
                <a:sym typeface="+mn-lt"/>
              </a:rPr>
              <a:t>A </a:t>
            </a:r>
            <a:r>
              <a:rPr lang="zh-CN" altLang="en-US" sz="2400" b="1" dirty="0">
                <a:solidFill>
                  <a:prstClr val="black"/>
                </a:solidFill>
                <a:cs typeface="+mn-ea"/>
                <a:sym typeface="+mn-lt"/>
              </a:rPr>
              <a:t>，经过已知</a:t>
            </a:r>
            <a:r>
              <a:rPr lang="en-US" altLang="zh-CN" sz="2400" b="1" dirty="0">
                <a:solidFill>
                  <a:prstClr val="black"/>
                </a:solidFill>
                <a:cs typeface="+mn-ea"/>
                <a:sym typeface="+mn-lt"/>
              </a:rPr>
              <a:t>A</a:t>
            </a:r>
            <a:r>
              <a:rPr lang="zh-CN" altLang="en-US" sz="2400" b="1" dirty="0">
                <a:solidFill>
                  <a:prstClr val="black"/>
                </a:solidFill>
                <a:cs typeface="+mn-ea"/>
                <a:sym typeface="+mn-lt"/>
              </a:rPr>
              <a:t>点的圆有几个？圆心在哪里？ </a:t>
            </a:r>
            <a:endParaRPr lang="zh-CN" altLang="en-US" sz="2400" dirty="0">
              <a:solidFill>
                <a:prstClr val="black"/>
              </a:solidFill>
              <a:cs typeface="+mn-ea"/>
              <a:sym typeface="+mn-lt"/>
            </a:endParaRPr>
          </a:p>
        </p:txBody>
      </p:sp>
      <p:grpSp>
        <p:nvGrpSpPr>
          <p:cNvPr id="21" name="组合 20"/>
          <p:cNvGrpSpPr/>
          <p:nvPr/>
        </p:nvGrpSpPr>
        <p:grpSpPr>
          <a:xfrm>
            <a:off x="2275075" y="2078977"/>
            <a:ext cx="4125725" cy="4002277"/>
            <a:chOff x="2071875" y="1497877"/>
            <a:chExt cx="5733545" cy="5561988"/>
          </a:xfrm>
        </p:grpSpPr>
        <p:sp>
          <p:nvSpPr>
            <p:cNvPr id="6" name="椭圆 5"/>
            <p:cNvSpPr/>
            <p:nvPr/>
          </p:nvSpPr>
          <p:spPr>
            <a:xfrm>
              <a:off x="4107181" y="3566585"/>
              <a:ext cx="60959"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7" name="矩形 6"/>
            <p:cNvSpPr/>
            <p:nvPr/>
          </p:nvSpPr>
          <p:spPr>
            <a:xfrm>
              <a:off x="4286984" y="3097816"/>
              <a:ext cx="414601" cy="379656"/>
            </a:xfrm>
            <a:prstGeom prst="rect">
              <a:avLst/>
            </a:prstGeom>
          </p:spPr>
          <p:txBody>
            <a:bodyPr wrap="none">
              <a:spAutoFit/>
            </a:bodyPr>
            <a:lstStyle/>
            <a:p>
              <a:pPr defTabSz="914400"/>
              <a:r>
                <a:rPr lang="en-US" altLang="zh-CN" sz="1865" b="1" dirty="0">
                  <a:solidFill>
                    <a:prstClr val="black"/>
                  </a:solidFill>
                  <a:cs typeface="+mn-ea"/>
                  <a:sym typeface="+mn-lt"/>
                </a:rPr>
                <a:t>A </a:t>
              </a:r>
              <a:endParaRPr lang="zh-CN" altLang="en-US" dirty="0">
                <a:solidFill>
                  <a:prstClr val="black"/>
                </a:solidFill>
                <a:cs typeface="+mn-ea"/>
                <a:sym typeface="+mn-lt"/>
              </a:endParaRPr>
            </a:p>
          </p:txBody>
        </p:sp>
        <p:grpSp>
          <p:nvGrpSpPr>
            <p:cNvPr id="9" name="组合 8"/>
            <p:cNvGrpSpPr/>
            <p:nvPr/>
          </p:nvGrpSpPr>
          <p:grpSpPr>
            <a:xfrm>
              <a:off x="4107181" y="2674399"/>
              <a:ext cx="2555020" cy="2555020"/>
              <a:chOff x="4025696" y="2058394"/>
              <a:chExt cx="1916265" cy="1916265"/>
            </a:xfrm>
          </p:grpSpPr>
          <p:sp>
            <p:nvSpPr>
              <p:cNvPr id="8" name="椭圆 7"/>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0" name="椭圆 9"/>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12" name="组合 11"/>
            <p:cNvGrpSpPr/>
            <p:nvPr/>
          </p:nvGrpSpPr>
          <p:grpSpPr>
            <a:xfrm>
              <a:off x="4107180" y="1497877"/>
              <a:ext cx="3698240" cy="3698240"/>
              <a:chOff x="4025696" y="2058394"/>
              <a:chExt cx="1916265" cy="1916265"/>
            </a:xfrm>
          </p:grpSpPr>
          <p:sp>
            <p:nvSpPr>
              <p:cNvPr id="13" name="椭圆 12"/>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椭圆 13"/>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15" name="组合 14"/>
            <p:cNvGrpSpPr/>
            <p:nvPr/>
          </p:nvGrpSpPr>
          <p:grpSpPr>
            <a:xfrm>
              <a:off x="2071875" y="3586028"/>
              <a:ext cx="3473837" cy="3473837"/>
              <a:chOff x="4025696" y="2058394"/>
              <a:chExt cx="1916265" cy="1916265"/>
            </a:xfrm>
          </p:grpSpPr>
          <p:sp>
            <p:nvSpPr>
              <p:cNvPr id="16" name="椭圆 15"/>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white"/>
                  </a:solidFill>
                  <a:cs typeface="+mn-ea"/>
                  <a:sym typeface="+mn-lt"/>
                </a:endParaRPr>
              </a:p>
            </p:txBody>
          </p:sp>
          <p:sp>
            <p:nvSpPr>
              <p:cNvPr id="17" name="椭圆 16"/>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18" name="组合 17"/>
            <p:cNvGrpSpPr/>
            <p:nvPr/>
          </p:nvGrpSpPr>
          <p:grpSpPr>
            <a:xfrm>
              <a:off x="2552902" y="2715807"/>
              <a:ext cx="1584757" cy="1584757"/>
              <a:chOff x="4025696" y="2058394"/>
              <a:chExt cx="1916265" cy="1916265"/>
            </a:xfrm>
          </p:grpSpPr>
          <p:sp>
            <p:nvSpPr>
              <p:cNvPr id="19" name="椭圆 18"/>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0" name="椭圆 19"/>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sp>
        <p:nvSpPr>
          <p:cNvPr id="11" name="矩形 10"/>
          <p:cNvSpPr/>
          <p:nvPr/>
        </p:nvSpPr>
        <p:spPr>
          <a:xfrm>
            <a:off x="6242355" y="5179866"/>
            <a:ext cx="4828566" cy="461665"/>
          </a:xfrm>
          <a:prstGeom prst="rect">
            <a:avLst/>
          </a:prstGeom>
        </p:spPr>
        <p:txBody>
          <a:bodyPr wrap="none">
            <a:spAutoFit/>
          </a:bodyPr>
          <a:lstStyle/>
          <a:p>
            <a:pPr defTabSz="914400"/>
            <a:r>
              <a:rPr lang="zh-CN" altLang="en-US" sz="2400" b="1" dirty="0">
                <a:cs typeface="+mn-ea"/>
                <a:sym typeface="+mn-lt"/>
              </a:rPr>
              <a:t>无数个，圆心为点</a:t>
            </a:r>
            <a:r>
              <a:rPr lang="en-US" altLang="zh-CN" sz="2400" b="1" dirty="0">
                <a:cs typeface="+mn-ea"/>
                <a:sym typeface="+mn-lt"/>
              </a:rPr>
              <a:t>A</a:t>
            </a:r>
            <a:r>
              <a:rPr lang="zh-CN" altLang="en-US" sz="2400" b="1" dirty="0">
                <a:cs typeface="+mn-ea"/>
                <a:sym typeface="+mn-lt"/>
              </a:rPr>
              <a:t>以外任意一点</a:t>
            </a:r>
            <a:endParaRPr lang="zh-CN" altLang="en-US" sz="2400" dirty="0">
              <a:cs typeface="+mn-ea"/>
              <a:sym typeface="+mn-lt"/>
            </a:endParaRPr>
          </a:p>
        </p:txBody>
      </p:sp>
      <p:sp>
        <p:nvSpPr>
          <p:cNvPr id="22"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探究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 calcmode="lin" valueType="num">
                                      <p:cBhvr>
                                        <p:cTn id="14" dur="1000" fill="hold"/>
                                        <p:tgtEl>
                                          <p:spTgt spid="11"/>
                                        </p:tgtEl>
                                        <p:attrNameLst>
                                          <p:attrName>style.rotation</p:attrName>
                                        </p:attrNameLst>
                                      </p:cBhvr>
                                      <p:tavLst>
                                        <p:tav tm="0">
                                          <p:val>
                                            <p:fltVal val="90"/>
                                          </p:val>
                                        </p:tav>
                                        <p:tav tm="100000">
                                          <p:val>
                                            <p:fltVal val="0"/>
                                          </p:val>
                                        </p:tav>
                                      </p:tavLst>
                                    </p:anim>
                                    <p:animEffect transition="in" filter="fade">
                                      <p:cBhvr>
                                        <p:cTn id="15" dur="1000"/>
                                        <p:tgtEl>
                                          <p:spTgt spid="11"/>
                                        </p:tgtEl>
                                      </p:cBhvr>
                                    </p:animEffect>
                                  </p:childTnLst>
                                </p:cTn>
                              </p:par>
                              <p:par>
                                <p:cTn id="16" presetID="31" presetClass="entr" presetSubtype="0" fill="hold" grpId="0" nodeType="withEffect" nodePh="1">
                                  <p:stCondLst>
                                    <p:cond delay="0"/>
                                  </p:stCondLst>
                                  <p:endCondLst>
                                    <p:cond evt="begin" delay="0">
                                      <p:tn val="16"/>
                                    </p:cond>
                                  </p:endCondLst>
                                  <p:childTnLst>
                                    <p:set>
                                      <p:cBhvr>
                                        <p:cTn id="17" dur="1" fill="hold">
                                          <p:stCondLst>
                                            <p:cond delay="0"/>
                                          </p:stCondLst>
                                        </p:cTn>
                                        <p:tgtEl>
                                          <p:spTgt spid="24"/>
                                        </p:tgtEl>
                                        <p:attrNameLst>
                                          <p:attrName>style.visibility</p:attrName>
                                        </p:attrNameLst>
                                      </p:cBhvr>
                                      <p:to>
                                        <p:strVal val="visible"/>
                                      </p:to>
                                    </p:set>
                                    <p:anim calcmode="lin" valueType="num">
                                      <p:cBhvr>
                                        <p:cTn id="18" dur="1000" fill="hold"/>
                                        <p:tgtEl>
                                          <p:spTgt spid="24"/>
                                        </p:tgtEl>
                                        <p:attrNameLst>
                                          <p:attrName>ppt_w</p:attrName>
                                        </p:attrNameLst>
                                      </p:cBhvr>
                                      <p:tavLst>
                                        <p:tav tm="0">
                                          <p:val>
                                            <p:fltVal val="0"/>
                                          </p:val>
                                        </p:tav>
                                        <p:tav tm="100000">
                                          <p:val>
                                            <p:strVal val="#ppt_w"/>
                                          </p:val>
                                        </p:tav>
                                      </p:tavLst>
                                    </p:anim>
                                    <p:anim calcmode="lin" valueType="num">
                                      <p:cBhvr>
                                        <p:cTn id="19" dur="1000" fill="hold"/>
                                        <p:tgtEl>
                                          <p:spTgt spid="24"/>
                                        </p:tgtEl>
                                        <p:attrNameLst>
                                          <p:attrName>ppt_h</p:attrName>
                                        </p:attrNameLst>
                                      </p:cBhvr>
                                      <p:tavLst>
                                        <p:tav tm="0">
                                          <p:val>
                                            <p:fltVal val="0"/>
                                          </p:val>
                                        </p:tav>
                                        <p:tav tm="100000">
                                          <p:val>
                                            <p:strVal val="#ppt_h"/>
                                          </p:val>
                                        </p:tav>
                                      </p:tavLst>
                                    </p:anim>
                                    <p:anim calcmode="lin" valueType="num">
                                      <p:cBhvr>
                                        <p:cTn id="20" dur="1000" fill="hold"/>
                                        <p:tgtEl>
                                          <p:spTgt spid="24"/>
                                        </p:tgtEl>
                                        <p:attrNameLst>
                                          <p:attrName>style.rotation</p:attrName>
                                        </p:attrNameLst>
                                      </p:cBhvr>
                                      <p:tavLst>
                                        <p:tav tm="0">
                                          <p:val>
                                            <p:fltVal val="90"/>
                                          </p:val>
                                        </p:tav>
                                        <p:tav tm="100000">
                                          <p:val>
                                            <p:fltVal val="0"/>
                                          </p:val>
                                        </p:tav>
                                      </p:tavLst>
                                    </p:anim>
                                    <p:animEffect transition="in" filter="fade">
                                      <p:cBhvr>
                                        <p:cTn id="21" dur="1000"/>
                                        <p:tgtEl>
                                          <p:spTgt spid="24"/>
                                        </p:tgtEl>
                                      </p:cBhvr>
                                    </p:animEffect>
                                  </p:childTnLst>
                                </p:cTn>
                              </p:par>
                              <p:par>
                                <p:cTn id="22" presetID="31" presetClass="entr" presetSubtype="0"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ppt_w</p:attrName>
                                        </p:attrNameLst>
                                      </p:cBhvr>
                                      <p:tavLst>
                                        <p:tav tm="0">
                                          <p:val>
                                            <p:fltVal val="0"/>
                                          </p:val>
                                        </p:tav>
                                        <p:tav tm="100000">
                                          <p:val>
                                            <p:strVal val="#ppt_w"/>
                                          </p:val>
                                        </p:tav>
                                      </p:tavLst>
                                    </p:anim>
                                    <p:anim calcmode="lin" valueType="num">
                                      <p:cBhvr>
                                        <p:cTn id="25" dur="1000" fill="hold"/>
                                        <p:tgtEl>
                                          <p:spTgt spid="21"/>
                                        </p:tgtEl>
                                        <p:attrNameLst>
                                          <p:attrName>ppt_h</p:attrName>
                                        </p:attrNameLst>
                                      </p:cBhvr>
                                      <p:tavLst>
                                        <p:tav tm="0">
                                          <p:val>
                                            <p:fltVal val="0"/>
                                          </p:val>
                                        </p:tav>
                                        <p:tav tm="100000">
                                          <p:val>
                                            <p:strVal val="#ppt_h"/>
                                          </p:val>
                                        </p:tav>
                                      </p:tavLst>
                                    </p:anim>
                                    <p:anim calcmode="lin" valueType="num">
                                      <p:cBhvr>
                                        <p:cTn id="26" dur="1000" fill="hold"/>
                                        <p:tgtEl>
                                          <p:spTgt spid="21"/>
                                        </p:tgtEl>
                                        <p:attrNameLst>
                                          <p:attrName>style.rotation</p:attrName>
                                        </p:attrNameLst>
                                      </p:cBhvr>
                                      <p:tavLst>
                                        <p:tav tm="0">
                                          <p:val>
                                            <p:fltVal val="90"/>
                                          </p:val>
                                        </p:tav>
                                        <p:tav tm="100000">
                                          <p:val>
                                            <p:fltVal val="0"/>
                                          </p:val>
                                        </p:tav>
                                      </p:tavLst>
                                    </p:anim>
                                    <p:animEffect transition="in" filter="fade">
                                      <p:cBhvr>
                                        <p:cTn id="2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形状 23"/>
          <p:cNvSpPr/>
          <p:nvPr/>
        </p:nvSpPr>
        <p:spPr>
          <a:xfrm rot="10800000">
            <a:off x="1313029" y="3171146"/>
            <a:ext cx="2455147" cy="1227573"/>
          </a:xfrm>
          <a:custGeom>
            <a:avLst/>
            <a:gdLst>
              <a:gd name="connsiteX0" fmla="*/ 0 w 1841360"/>
              <a:gd name="connsiteY0" fmla="*/ 0 h 920680"/>
              <a:gd name="connsiteX1" fmla="*/ 1841360 w 1841360"/>
              <a:gd name="connsiteY1" fmla="*/ 0 h 920680"/>
              <a:gd name="connsiteX2" fmla="*/ 920680 w 1841360"/>
              <a:gd name="connsiteY2" fmla="*/ 920680 h 920680"/>
              <a:gd name="connsiteX3" fmla="*/ 0 w 1841360"/>
              <a:gd name="connsiteY3" fmla="*/ 0 h 920680"/>
            </a:gdLst>
            <a:ahLst/>
            <a:cxnLst>
              <a:cxn ang="0">
                <a:pos x="connsiteX0" y="connsiteY0"/>
              </a:cxn>
              <a:cxn ang="0">
                <a:pos x="connsiteX1" y="connsiteY1"/>
              </a:cxn>
              <a:cxn ang="0">
                <a:pos x="connsiteX2" y="connsiteY2"/>
              </a:cxn>
              <a:cxn ang="0">
                <a:pos x="connsiteX3" y="connsiteY3"/>
              </a:cxn>
            </a:cxnLst>
            <a:rect l="l" t="t" r="r" b="b"/>
            <a:pathLst>
              <a:path w="1841360" h="920680">
                <a:moveTo>
                  <a:pt x="0" y="0"/>
                </a:moveTo>
                <a:lnTo>
                  <a:pt x="1841360" y="0"/>
                </a:lnTo>
                <a:cubicBezTo>
                  <a:pt x="1841360" y="508478"/>
                  <a:pt x="1429158" y="920680"/>
                  <a:pt x="920680" y="920680"/>
                </a:cubicBezTo>
                <a:cubicBezTo>
                  <a:pt x="412202" y="920680"/>
                  <a:pt x="0" y="508478"/>
                  <a:pt x="0" y="0"/>
                </a:cubicBezTo>
                <a:close/>
              </a:path>
            </a:pathLst>
          </a:cu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5" name="矩形 4"/>
          <p:cNvSpPr/>
          <p:nvPr/>
        </p:nvSpPr>
        <p:spPr>
          <a:xfrm>
            <a:off x="1120844" y="1497899"/>
            <a:ext cx="9525581" cy="1140505"/>
          </a:xfrm>
          <a:prstGeom prst="rect">
            <a:avLst/>
          </a:prstGeom>
        </p:spPr>
        <p:txBody>
          <a:bodyPr wrap="square">
            <a:spAutoFit/>
          </a:bodyPr>
          <a:lstStyle/>
          <a:p>
            <a:pPr defTabSz="914400">
              <a:lnSpc>
                <a:spcPct val="150000"/>
              </a:lnSpc>
            </a:pPr>
            <a:r>
              <a:rPr lang="en-US" altLang="zh-CN" sz="2400" b="1" dirty="0">
                <a:solidFill>
                  <a:prstClr val="black"/>
                </a:solidFill>
                <a:cs typeface="+mn-ea"/>
                <a:sym typeface="+mn-lt"/>
              </a:rPr>
              <a:t>2.</a:t>
            </a:r>
            <a:r>
              <a:rPr kumimoji="1" lang="zh-CN" altLang="en-US" sz="2400" b="1" dirty="0">
                <a:solidFill>
                  <a:prstClr val="black"/>
                </a:solidFill>
                <a:cs typeface="+mn-ea"/>
                <a:sym typeface="+mn-lt"/>
              </a:rPr>
              <a:t>平面上有两点</a:t>
            </a:r>
            <a:r>
              <a:rPr kumimoji="1" lang="en-US" altLang="zh-CN" sz="2400" b="1" dirty="0">
                <a:solidFill>
                  <a:prstClr val="black"/>
                </a:solidFill>
                <a:cs typeface="+mn-ea"/>
                <a:sym typeface="+mn-lt"/>
              </a:rPr>
              <a:t>A</a:t>
            </a:r>
            <a:r>
              <a:rPr kumimoji="1" lang="zh-CN" altLang="en-US" sz="2400" b="1" dirty="0">
                <a:solidFill>
                  <a:prstClr val="black"/>
                </a:solidFill>
                <a:cs typeface="+mn-ea"/>
                <a:sym typeface="+mn-lt"/>
              </a:rPr>
              <a:t>、</a:t>
            </a:r>
            <a:r>
              <a:rPr kumimoji="1" lang="en-US" altLang="zh-CN" sz="2400" b="1" dirty="0">
                <a:solidFill>
                  <a:prstClr val="black"/>
                </a:solidFill>
                <a:cs typeface="+mn-ea"/>
                <a:sym typeface="+mn-lt"/>
              </a:rPr>
              <a:t>B</a:t>
            </a:r>
            <a:r>
              <a:rPr kumimoji="1" lang="zh-CN" altLang="en-US" sz="2400" b="1" dirty="0">
                <a:solidFill>
                  <a:prstClr val="black"/>
                </a:solidFill>
                <a:cs typeface="+mn-ea"/>
                <a:sym typeface="+mn-lt"/>
              </a:rPr>
              <a:t>，经过已知点</a:t>
            </a:r>
            <a:r>
              <a:rPr kumimoji="1" lang="en-US" altLang="zh-CN" sz="2400" b="1" dirty="0">
                <a:solidFill>
                  <a:prstClr val="black"/>
                </a:solidFill>
                <a:cs typeface="+mn-ea"/>
                <a:sym typeface="+mn-lt"/>
              </a:rPr>
              <a:t>A</a:t>
            </a:r>
            <a:r>
              <a:rPr kumimoji="1" lang="zh-CN" altLang="en-US" sz="2400" b="1" dirty="0">
                <a:solidFill>
                  <a:prstClr val="black"/>
                </a:solidFill>
                <a:cs typeface="+mn-ea"/>
                <a:sym typeface="+mn-lt"/>
              </a:rPr>
              <a:t>、</a:t>
            </a:r>
            <a:r>
              <a:rPr kumimoji="1" lang="en-US" altLang="zh-CN" sz="2400" b="1" dirty="0">
                <a:solidFill>
                  <a:prstClr val="black"/>
                </a:solidFill>
                <a:cs typeface="+mn-ea"/>
                <a:sym typeface="+mn-lt"/>
              </a:rPr>
              <a:t>B</a:t>
            </a:r>
            <a:r>
              <a:rPr kumimoji="1" lang="zh-CN" altLang="en-US" sz="2400" b="1" dirty="0">
                <a:solidFill>
                  <a:prstClr val="black"/>
                </a:solidFill>
                <a:cs typeface="+mn-ea"/>
                <a:sym typeface="+mn-lt"/>
              </a:rPr>
              <a:t>的圆有几个？它们的圆心分布有什么特点？ </a:t>
            </a:r>
            <a:endParaRPr lang="zh-CN" altLang="en-US" sz="2400" dirty="0">
              <a:solidFill>
                <a:prstClr val="black"/>
              </a:solidFill>
              <a:cs typeface="+mn-ea"/>
              <a:sym typeface="+mn-lt"/>
            </a:endParaRPr>
          </a:p>
        </p:txBody>
      </p:sp>
      <p:sp>
        <p:nvSpPr>
          <p:cNvPr id="6" name="椭圆 5"/>
          <p:cNvSpPr/>
          <p:nvPr/>
        </p:nvSpPr>
        <p:spPr>
          <a:xfrm>
            <a:off x="4145281" y="3477685"/>
            <a:ext cx="60959"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7" name="矩形 6"/>
          <p:cNvSpPr/>
          <p:nvPr/>
        </p:nvSpPr>
        <p:spPr>
          <a:xfrm>
            <a:off x="4325084" y="3008916"/>
            <a:ext cx="414601" cy="379656"/>
          </a:xfrm>
          <a:prstGeom prst="rect">
            <a:avLst/>
          </a:prstGeom>
        </p:spPr>
        <p:txBody>
          <a:bodyPr wrap="none">
            <a:spAutoFit/>
          </a:bodyPr>
          <a:lstStyle/>
          <a:p>
            <a:pPr defTabSz="914400"/>
            <a:r>
              <a:rPr lang="en-US" altLang="zh-CN" sz="1865" b="1" dirty="0">
                <a:solidFill>
                  <a:prstClr val="black"/>
                </a:solidFill>
                <a:cs typeface="+mn-ea"/>
                <a:sym typeface="+mn-lt"/>
              </a:rPr>
              <a:t>A </a:t>
            </a:r>
            <a:endParaRPr lang="zh-CN" altLang="en-US" dirty="0">
              <a:solidFill>
                <a:prstClr val="black"/>
              </a:solidFill>
              <a:cs typeface="+mn-ea"/>
              <a:sym typeface="+mn-lt"/>
            </a:endParaRPr>
          </a:p>
        </p:txBody>
      </p:sp>
      <p:sp>
        <p:nvSpPr>
          <p:cNvPr id="11" name="矩形 10"/>
          <p:cNvSpPr/>
          <p:nvPr/>
        </p:nvSpPr>
        <p:spPr>
          <a:xfrm>
            <a:off x="1344210" y="5835695"/>
            <a:ext cx="7723589" cy="424732"/>
          </a:xfrm>
          <a:prstGeom prst="rect">
            <a:avLst/>
          </a:prstGeom>
        </p:spPr>
        <p:txBody>
          <a:bodyPr wrap="none">
            <a:spAutoFit/>
          </a:bodyPr>
          <a:lstStyle/>
          <a:p>
            <a:pPr marL="457200" lvl="1" defTabSz="914400">
              <a:lnSpc>
                <a:spcPct val="90000"/>
              </a:lnSpc>
              <a:spcBef>
                <a:spcPct val="20000"/>
              </a:spcBef>
              <a:buSzPct val="60000"/>
            </a:pPr>
            <a:r>
              <a:rPr kumimoji="1" lang="zh-CN" altLang="en-US" sz="2400" b="1" dirty="0">
                <a:cs typeface="+mn-ea"/>
                <a:sym typeface="+mn-lt"/>
              </a:rPr>
              <a:t>无数个，它们的圆心都在线段</a:t>
            </a:r>
            <a:r>
              <a:rPr kumimoji="1" lang="en-US" altLang="zh-CN" sz="2400" b="1" dirty="0">
                <a:cs typeface="+mn-ea"/>
                <a:sym typeface="+mn-lt"/>
              </a:rPr>
              <a:t>AB</a:t>
            </a:r>
            <a:r>
              <a:rPr kumimoji="1" lang="zh-CN" altLang="en-US" sz="2400" b="1" dirty="0">
                <a:cs typeface="+mn-ea"/>
                <a:sym typeface="+mn-lt"/>
              </a:rPr>
              <a:t>的垂直平分线上。</a:t>
            </a:r>
            <a:endParaRPr lang="zh-CN" altLang="en-US" sz="2400" b="1" dirty="0">
              <a:cs typeface="+mn-ea"/>
              <a:sym typeface="+mn-lt"/>
            </a:endParaRPr>
          </a:p>
        </p:txBody>
      </p:sp>
      <p:sp>
        <p:nvSpPr>
          <p:cNvPr id="22" name="椭圆 21"/>
          <p:cNvSpPr/>
          <p:nvPr/>
        </p:nvSpPr>
        <p:spPr>
          <a:xfrm>
            <a:off x="4145281" y="4682325"/>
            <a:ext cx="60959" cy="60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3" name="矩形 22"/>
          <p:cNvSpPr/>
          <p:nvPr/>
        </p:nvSpPr>
        <p:spPr>
          <a:xfrm>
            <a:off x="4325084" y="4897792"/>
            <a:ext cx="423514" cy="379656"/>
          </a:xfrm>
          <a:prstGeom prst="rect">
            <a:avLst/>
          </a:prstGeom>
        </p:spPr>
        <p:txBody>
          <a:bodyPr wrap="none">
            <a:spAutoFit/>
          </a:bodyPr>
          <a:lstStyle/>
          <a:p>
            <a:pPr defTabSz="914400"/>
            <a:r>
              <a:rPr lang="en-US" altLang="zh-CN" sz="1865" b="1" dirty="0">
                <a:solidFill>
                  <a:prstClr val="black"/>
                </a:solidFill>
                <a:cs typeface="+mn-ea"/>
                <a:sym typeface="+mn-lt"/>
              </a:rPr>
              <a:t>B </a:t>
            </a:r>
            <a:endParaRPr lang="zh-CN" altLang="en-US" dirty="0">
              <a:solidFill>
                <a:prstClr val="black"/>
              </a:solidFill>
              <a:cs typeface="+mn-ea"/>
              <a:sym typeface="+mn-lt"/>
            </a:endParaRPr>
          </a:p>
        </p:txBody>
      </p:sp>
      <p:grpSp>
        <p:nvGrpSpPr>
          <p:cNvPr id="25" name="组合 24"/>
          <p:cNvGrpSpPr/>
          <p:nvPr/>
        </p:nvGrpSpPr>
        <p:grpSpPr>
          <a:xfrm>
            <a:off x="4071069" y="2776191"/>
            <a:ext cx="2629231" cy="2691517"/>
            <a:chOff x="4025696" y="2058394"/>
            <a:chExt cx="1916265" cy="1916265"/>
          </a:xfrm>
        </p:grpSpPr>
        <p:sp>
          <p:nvSpPr>
            <p:cNvPr id="26" name="椭圆 25"/>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7" name="椭圆 26"/>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28" name="组合 27"/>
          <p:cNvGrpSpPr/>
          <p:nvPr/>
        </p:nvGrpSpPr>
        <p:grpSpPr>
          <a:xfrm>
            <a:off x="3576175" y="3508163"/>
            <a:ext cx="1199167" cy="1227575"/>
            <a:chOff x="4025696" y="2058394"/>
            <a:chExt cx="1916265" cy="1916265"/>
          </a:xfrm>
        </p:grpSpPr>
        <p:sp>
          <p:nvSpPr>
            <p:cNvPr id="29" name="椭圆 28"/>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30" name="椭圆 29"/>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31" name="组合 30"/>
          <p:cNvGrpSpPr/>
          <p:nvPr/>
        </p:nvGrpSpPr>
        <p:grpSpPr>
          <a:xfrm>
            <a:off x="2307575" y="3091249"/>
            <a:ext cx="2042307" cy="2090689"/>
            <a:chOff x="4025696" y="2058394"/>
            <a:chExt cx="1916265" cy="1916265"/>
          </a:xfrm>
        </p:grpSpPr>
        <p:sp>
          <p:nvSpPr>
            <p:cNvPr id="32" name="椭圆 31"/>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33" name="椭圆 32"/>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grpSp>
        <p:nvGrpSpPr>
          <p:cNvPr id="34" name="组合 33"/>
          <p:cNvGrpSpPr/>
          <p:nvPr/>
        </p:nvGrpSpPr>
        <p:grpSpPr>
          <a:xfrm>
            <a:off x="4018056" y="3051299"/>
            <a:ext cx="2120355" cy="2170587"/>
            <a:chOff x="4025696" y="2058394"/>
            <a:chExt cx="1916265" cy="1916265"/>
          </a:xfrm>
        </p:grpSpPr>
        <p:sp>
          <p:nvSpPr>
            <p:cNvPr id="35" name="椭圆 34"/>
            <p:cNvSpPr/>
            <p:nvPr/>
          </p:nvSpPr>
          <p:spPr>
            <a:xfrm>
              <a:off x="4025696" y="2058394"/>
              <a:ext cx="1916265" cy="1916265"/>
            </a:xfrm>
            <a:prstGeom prst="ellipse">
              <a:avLst/>
            </a:prstGeom>
            <a:no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white"/>
                </a:solidFill>
                <a:cs typeface="+mn-ea"/>
                <a:sym typeface="+mn-lt"/>
              </a:endParaRPr>
            </a:p>
          </p:txBody>
        </p:sp>
        <p:sp>
          <p:nvSpPr>
            <p:cNvPr id="36" name="椭圆 35"/>
            <p:cNvSpPr/>
            <p:nvPr/>
          </p:nvSpPr>
          <p:spPr>
            <a:xfrm>
              <a:off x="4960968" y="299366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grpSp>
      <p:cxnSp>
        <p:nvCxnSpPr>
          <p:cNvPr id="37" name="直接连接符 36"/>
          <p:cNvCxnSpPr/>
          <p:nvPr/>
        </p:nvCxnSpPr>
        <p:spPr>
          <a:xfrm flipV="1">
            <a:off x="1547853" y="4107306"/>
            <a:ext cx="6742707" cy="46749"/>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接连接符 38"/>
          <p:cNvCxnSpPr>
            <a:stCxn id="29" idx="0"/>
          </p:cNvCxnSpPr>
          <p:nvPr/>
        </p:nvCxnSpPr>
        <p:spPr>
          <a:xfrm>
            <a:off x="4175759" y="3508163"/>
            <a:ext cx="30480" cy="1227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6"/>
          <p:cNvSpPr txBox="1"/>
          <p:nvPr/>
        </p:nvSpPr>
        <p:spPr>
          <a:xfrm>
            <a:off x="1120844" y="502151"/>
            <a:ext cx="7946955" cy="707886"/>
          </a:xfrm>
          <a:prstGeom prst="rect">
            <a:avLst/>
          </a:prstGeom>
          <a:noFill/>
          <a:effectLst/>
        </p:spPr>
        <p:txBody>
          <a:bodyPr wrap="square">
            <a:spAutoFit/>
          </a:bodyPr>
          <a:lstStyle/>
          <a:p>
            <a:pPr lvl="0">
              <a:defRPr/>
            </a:pPr>
            <a:r>
              <a:rPr lang="zh-CN" altLang="en-US" sz="4000" dirty="0">
                <a:ln w="6350">
                  <a:noFill/>
                </a:ln>
                <a:solidFill>
                  <a:srgbClr val="E32D91"/>
                </a:solidFill>
                <a:cs typeface="+mn-ea"/>
                <a:sym typeface="+mn-lt"/>
              </a:rPr>
              <a:t>探究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2000"/>
                                        <p:tgtEl>
                                          <p:spTgt spid="28"/>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heel(1)">
                                      <p:cBhvr>
                                        <p:cTn id="11" dur="2000"/>
                                        <p:tgtEl>
                                          <p:spTgt spid="34"/>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heel(1)">
                                      <p:cBhvr>
                                        <p:cTn id="15" dur="2000"/>
                                        <p:tgtEl>
                                          <p:spTgt spid="25"/>
                                        </p:tgtEl>
                                      </p:cBhvr>
                                    </p:animEffect>
                                  </p:childTnLst>
                                </p:cTn>
                              </p:par>
                            </p:childTnLst>
                          </p:cTn>
                        </p:par>
                        <p:par>
                          <p:cTn id="16" fill="hold">
                            <p:stCondLst>
                              <p:cond delay="6000"/>
                            </p:stCondLst>
                            <p:childTnLst>
                              <p:par>
                                <p:cTn id="17" presetID="21" presetClass="entr" presetSubtype="1"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heel(1)">
                                      <p:cBhvr>
                                        <p:cTn id="19" dur="20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wipe(down)">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down)">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www.2ppt.com">
  <a:themeElements>
    <a:clrScheme name="紫红色">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vjfl0he">
      <a:majorFont>
        <a:latin typeface="阿里巴巴普惠体 R"/>
        <a:ea typeface="思源黑体 CN Regular"/>
        <a:cs typeface=""/>
      </a:majorFont>
      <a:minorFont>
        <a:latin typeface="阿里巴巴普惠体 R"/>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1567</Words>
  <Application>Microsoft Office PowerPoint</Application>
  <PresentationFormat>宽屏</PresentationFormat>
  <Paragraphs>187</Paragraphs>
  <Slides>19</Slides>
  <Notes>19</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19</vt:i4>
      </vt:variant>
    </vt:vector>
  </HeadingPairs>
  <TitlesOfParts>
    <vt:vector size="23" baseType="lpstr">
      <vt:lpstr>阿里巴巴普惠体 R</vt:lpstr>
      <vt:lpstr>思源黑体 CN Regular</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dcterms:created xsi:type="dcterms:W3CDTF">2020-04-11T09:47:00Z</dcterms:created>
  <dcterms:modified xsi:type="dcterms:W3CDTF">2023-01-16T14:40:28Z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4378C991C6F2408A867B766B17DF8771</vt:lpwstr>
  </property>
  <property fmtid="{A09F084E-AD41-489F-8076-AA5BE3082BCA}" pid="100">
    <vt:ui4>5</vt:ui4>
  </property>
  <property fmtid="{64440492-4C8B-11D1-8B70-080036B11A03}" pid="11">
    <vt:lpwstr>www.2ppt.com-爱PPT提供资源下载</vt:lpwstr>
  </property>
</Properties>
</file>