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37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BD5BC89A-B615-4AAD-83BD-215271AD3077}"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p:txBody>
          <a:bodyPr/>
          <a:lstStyle/>
          <a:p>
            <a:fld id="{4B681589-DFC7-462F-9497-706F6B575E33}" type="slidenum">
              <a:rPr lang="en-US" altLang="zh-CN"/>
              <a:t>1</a:t>
            </a:fld>
            <a:endParaRPr lang="en-US" altLang="zh-CN"/>
          </a:p>
        </p:txBody>
      </p:sp>
      <p:sp>
        <p:nvSpPr>
          <p:cNvPr id="74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86388B47-2885-4AA6-9339-507969A1F284}" type="slidenum">
              <a:rPr lang="en-US" altLang="zh-CN" sz="1200"/>
              <a:t>1</a:t>
            </a:fld>
            <a:endParaRPr lang="en-US" altLang="zh-CN" sz="1200"/>
          </a:p>
        </p:txBody>
      </p:sp>
      <p:sp>
        <p:nvSpPr>
          <p:cNvPr id="747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F18C0093-E917-4D1D-86A1-0AD6B3D1CA84}" type="slidenum">
              <a:rPr lang="en-US" altLang="zh-CN" sz="1200"/>
              <a:t>1</a:t>
            </a:fld>
            <a:endParaRPr lang="en-US" altLang="zh-CN" sz="1200"/>
          </a:p>
        </p:txBody>
      </p:sp>
      <p:sp>
        <p:nvSpPr>
          <p:cNvPr id="74756" name="Rectangle 2"/>
          <p:cNvSpPr>
            <a:spLocks noGrp="1" noRot="1" noChangeAspect="1" noChangeArrowheads="1" noTextEdit="1"/>
          </p:cNvSpPr>
          <p:nvPr>
            <p:ph type="sldImg"/>
          </p:nvPr>
        </p:nvSpPr>
        <p:spPr/>
      </p:sp>
      <p:sp>
        <p:nvSpPr>
          <p:cNvPr id="7475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5BC89A-B615-4AAD-83BD-215271AD3077}" type="slidenum">
              <a:rPr lang="en-US" altLang="zh-CN" smtClean="0"/>
              <a:t>5</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p:txBody>
          <a:bodyPr/>
          <a:lstStyle/>
          <a:p>
            <a:fld id="{5EDB4EF6-B4C0-4904-A114-7325B9A3541F}" type="slidenum">
              <a:rPr lang="en-US" altLang="zh-CN"/>
              <a:t>12</a:t>
            </a:fld>
            <a:endParaRPr lang="en-US" altLang="zh-CN"/>
          </a:p>
        </p:txBody>
      </p:sp>
      <p:sp>
        <p:nvSpPr>
          <p:cNvPr id="870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6568C5E2-6926-44E2-8CDC-EBCC29C1665C}" type="slidenum">
              <a:rPr lang="en-US" altLang="zh-CN" sz="1200"/>
              <a:t>12</a:t>
            </a:fld>
            <a:endParaRPr lang="en-US" altLang="zh-CN" sz="1200"/>
          </a:p>
        </p:txBody>
      </p:sp>
      <p:sp>
        <p:nvSpPr>
          <p:cNvPr id="870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56D49C17-BBAE-411E-AD2A-03775ABD98F0}" type="slidenum">
              <a:rPr lang="en-US" altLang="zh-CN" sz="1200"/>
              <a:t>12</a:t>
            </a:fld>
            <a:endParaRPr lang="en-US" altLang="zh-CN" sz="1200"/>
          </a:p>
        </p:txBody>
      </p:sp>
      <p:sp>
        <p:nvSpPr>
          <p:cNvPr id="87044" name="Rectangle 2"/>
          <p:cNvSpPr>
            <a:spLocks noGrp="1" noRot="1" noChangeAspect="1" noChangeArrowheads="1" noTextEdit="1"/>
          </p:cNvSpPr>
          <p:nvPr>
            <p:ph type="sldImg"/>
          </p:nvPr>
        </p:nvSpPr>
        <p:spPr/>
      </p:sp>
      <p:sp>
        <p:nvSpPr>
          <p:cNvPr id="8704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2619D17-83D9-4137-8223-7CA1A47E2E4F}" type="slidenum">
              <a:rPr lang="en-US" altLang="zh-CN"/>
              <a:t>14</a:t>
            </a:fld>
            <a:endParaRPr lang="en-US" altLang="zh-CN"/>
          </a:p>
        </p:txBody>
      </p:sp>
      <p:sp>
        <p:nvSpPr>
          <p:cNvPr id="90114" name="Rectangle 2"/>
          <p:cNvSpPr>
            <a:spLocks noGrp="1" noRot="1" noChangeAspect="1" noTextEdit="1"/>
          </p:cNvSpPr>
          <p:nvPr>
            <p:ph type="sldImg"/>
          </p:nvPr>
        </p:nvSpPr>
        <p:spPr>
          <a:extLst>
            <a:ext uri="{909E8E84-426E-40DD-AFC4-6F175D3DCCD1}">
              <a14:hiddenFill xmlns:a14="http://schemas.microsoft.com/office/drawing/2010/main">
                <a:noFill/>
              </a14:hiddenFill>
            </a:ext>
          </a:extLst>
        </p:spPr>
      </p:sp>
      <p:sp>
        <p:nvSpPr>
          <p:cNvPr id="90115" name="Rectangle 3"/>
          <p:cNvSpPr>
            <a:spLocks noGrp="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889B65F-FA11-4C45-B0B0-963C9E86C13A}"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C22F566-5D56-4003-94B1-F79D7E908C01}"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CBFAF44-C978-4E86-8045-F02A1B4618B7}"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AFBB2E7-F315-41E0-B2FE-110A9E11ACF1}"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A0CD7BA-542E-40B4-87D3-29F143926343}"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58AD66F-7052-4D96-8BB3-1F96C7632027}"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2BCCBCA3-8B67-43D9-A41E-6F784D857F0E}"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70DAC3F9-BCC6-4344-A812-03A13B2B95E5}"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838D6D54-2A14-4F71-9C63-2E64717D67A9}"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E3FDF1-0049-4F6D-86C4-BC548524B49D}"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5E2CFD2-4108-4225-9F03-69168578C999}"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09999EF-1F26-4F07-BD55-4E1EBC1AC400}"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8" name="Text Box 3"/>
          <p:cNvSpPr txBox="1">
            <a:spLocks noChangeArrowheads="1"/>
          </p:cNvSpPr>
          <p:nvPr/>
        </p:nvSpPr>
        <p:spPr bwMode="auto">
          <a:xfrm>
            <a:off x="0" y="160020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4400" b="1" dirty="0">
                <a:latin typeface="Times New Roman" panose="02020603050405020304" pitchFamily="18" charset="0"/>
              </a:rPr>
              <a:t>Unit 8 It must belong to Carla.</a:t>
            </a:r>
          </a:p>
        </p:txBody>
      </p:sp>
      <p:sp>
        <p:nvSpPr>
          <p:cNvPr id="72711" name="Rectangle 8"/>
          <p:cNvSpPr>
            <a:spLocks noChangeArrowheads="1"/>
          </p:cNvSpPr>
          <p:nvPr/>
        </p:nvSpPr>
        <p:spPr bwMode="auto">
          <a:xfrm>
            <a:off x="1563003" y="3289298"/>
            <a:ext cx="59394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r>
              <a:rPr lang="en-US" altLang="zh-CN" sz="3200" b="1" dirty="0" smtClean="0">
                <a:latin typeface="Times New Roman" panose="02020603050405020304" pitchFamily="18" charset="0"/>
              </a:rPr>
              <a:t>Section B Period 4 3a-Self Check</a:t>
            </a:r>
            <a:endParaRPr lang="en-US" altLang="zh-CN" sz="3200" b="1" dirty="0">
              <a:latin typeface="Times New Roman" panose="02020603050405020304" pitchFamily="18" charset="0"/>
            </a:endParaRPr>
          </a:p>
        </p:txBody>
      </p:sp>
      <p:sp>
        <p:nvSpPr>
          <p:cNvPr id="8" name="矩形 7"/>
          <p:cNvSpPr/>
          <p:nvPr/>
        </p:nvSpPr>
        <p:spPr>
          <a:xfrm>
            <a:off x="2665870" y="50673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文本框 18433"/>
          <p:cNvSpPr txBox="1">
            <a:spLocks noChangeArrowheads="1"/>
          </p:cNvSpPr>
          <p:nvPr/>
        </p:nvSpPr>
        <p:spPr bwMode="auto">
          <a:xfrm>
            <a:off x="457200" y="1143000"/>
            <a:ext cx="8229600" cy="448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pPr>
            <a:r>
              <a:rPr lang="en-US" altLang="zh-CN" sz="3200" b="1" dirty="0">
                <a:latin typeface="Times New Roman" panose="02020603050405020304" pitchFamily="18" charset="0"/>
              </a:rPr>
              <a:t>4. </a:t>
            </a:r>
            <a:r>
              <a:rPr lang="en-US" altLang="zh-CN" sz="3200" b="1" dirty="0" err="1">
                <a:latin typeface="Times New Roman" panose="02020603050405020304" pitchFamily="18" charset="0"/>
              </a:rPr>
              <a:t>Tony</a:t>
            </a:r>
            <a:r>
              <a:rPr lang="en-US" altLang="zh-CN" sz="3200" b="1" dirty="0" err="1">
                <a:latin typeface="Times New Roman" panose="02020603050405020304" pitchFamily="18" charset="0"/>
                <a:cs typeface="Times New Roman" panose="02020603050405020304" pitchFamily="18" charset="0"/>
              </a:rPr>
              <a:t>______</a:t>
            </a:r>
            <a:r>
              <a:rPr lang="en-US" altLang="zh-CN" sz="3200" b="1" dirty="0" err="1">
                <a:latin typeface="Times New Roman" panose="02020603050405020304" pitchFamily="18" charset="0"/>
              </a:rPr>
              <a:t>want</a:t>
            </a:r>
            <a:r>
              <a:rPr lang="en-US" altLang="zh-CN" sz="3200" b="1" dirty="0">
                <a:latin typeface="Times New Roman" panose="02020603050405020304" pitchFamily="18" charset="0"/>
              </a:rPr>
              <a:t> to go to the concert. He likes music, but I'm not sure if he likes rock music.</a:t>
            </a:r>
          </a:p>
          <a:p>
            <a:pPr>
              <a:lnSpc>
                <a:spcPct val="150000"/>
              </a:lnSpc>
            </a:pPr>
            <a:r>
              <a:rPr lang="en-US" altLang="zh-CN" sz="3200" b="1" dirty="0">
                <a:latin typeface="Times New Roman" panose="02020603050405020304" pitchFamily="18" charset="0"/>
              </a:rPr>
              <a:t>5. The person you saw at the supermarket</a:t>
            </a:r>
          </a:p>
          <a:p>
            <a:pPr>
              <a:lnSpc>
                <a:spcPct val="150000"/>
              </a:lnSpc>
            </a:pPr>
            <a:r>
              <a:rPr lang="en-US" altLang="zh-CN" sz="3200" b="1" dirty="0">
                <a:latin typeface="Times New Roman" panose="02020603050405020304" pitchFamily="18" charset="0"/>
                <a:cs typeface="Times New Roman" panose="02020603050405020304" pitchFamily="18" charset="0"/>
              </a:rPr>
              <a:t>_____</a:t>
            </a:r>
            <a:r>
              <a:rPr lang="en-US" altLang="zh-CN" sz="3200" b="1" dirty="0">
                <a:latin typeface="Times New Roman" panose="02020603050405020304" pitchFamily="18" charset="0"/>
              </a:rPr>
              <a:t>be Susan. I just talked to her on the phone, and she's at work right now.</a:t>
            </a:r>
            <a:endParaRPr lang="en-US" altLang="zh-CN" sz="3200" b="1" dirty="0">
              <a:latin typeface="Times New Roman" panose="02020603050405020304" pitchFamily="18" charset="0"/>
              <a:cs typeface="Times New Roman" panose="02020603050405020304" pitchFamily="18" charset="0"/>
            </a:endParaRPr>
          </a:p>
        </p:txBody>
      </p:sp>
      <p:sp>
        <p:nvSpPr>
          <p:cNvPr id="83971" name="矩形 18434"/>
          <p:cNvSpPr>
            <a:spLocks noChangeArrowheads="1"/>
          </p:cNvSpPr>
          <p:nvPr/>
        </p:nvSpPr>
        <p:spPr bwMode="auto">
          <a:xfrm>
            <a:off x="1828800" y="1303337"/>
            <a:ext cx="1196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200" b="1">
                <a:solidFill>
                  <a:srgbClr val="FF0000"/>
                </a:solidFill>
                <a:latin typeface="Times New Roman" panose="02020603050405020304" pitchFamily="18" charset="0"/>
              </a:rPr>
              <a:t>might</a:t>
            </a:r>
          </a:p>
        </p:txBody>
      </p:sp>
      <p:sp>
        <p:nvSpPr>
          <p:cNvPr id="83972" name="矩形 18435"/>
          <p:cNvSpPr>
            <a:spLocks noChangeArrowheads="1"/>
          </p:cNvSpPr>
          <p:nvPr/>
        </p:nvSpPr>
        <p:spPr bwMode="auto">
          <a:xfrm>
            <a:off x="533400" y="4267200"/>
            <a:ext cx="1041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200" b="1">
                <a:solidFill>
                  <a:srgbClr val="FF0000"/>
                </a:solidFill>
                <a:latin typeface="Times New Roman" panose="02020603050405020304" pitchFamily="18" charset="0"/>
                <a:cs typeface="Times New Roman" panose="02020603050405020304" pitchFamily="18" charset="0"/>
              </a:rPr>
              <a:t>can’t</a:t>
            </a:r>
          </a:p>
        </p:txBody>
      </p:sp>
    </p:spTree>
    <p:custDataLst>
      <p:tags r:id="rId1"/>
    </p:custData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wipe(down)">
                                      <p:cBhvr>
                                        <p:cTn id="7" dur="500"/>
                                        <p:tgtEl>
                                          <p:spTgt spid="839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3972"/>
                                        </p:tgtEl>
                                        <p:attrNameLst>
                                          <p:attrName>style.visibility</p:attrName>
                                        </p:attrNameLst>
                                      </p:cBhvr>
                                      <p:to>
                                        <p:strVal val="visible"/>
                                      </p:to>
                                    </p:set>
                                    <p:animEffect transition="in" filter="wipe(down)">
                                      <p:cBhvr>
                                        <p:cTn id="12" dur="500"/>
                                        <p:tgtEl>
                                          <p:spTgt spid="83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763713" y="765175"/>
            <a:ext cx="41767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tLang="zh-CN" sz="1300">
              <a:latin typeface="Times New Roman" panose="02020603050405020304" pitchFamily="18" charset="0"/>
            </a:endParaRPr>
          </a:p>
        </p:txBody>
      </p:sp>
      <p:sp>
        <p:nvSpPr>
          <p:cNvPr id="84995" name="Text Box 5"/>
          <p:cNvSpPr txBox="1">
            <a:spLocks noChangeArrowheads="1"/>
          </p:cNvSpPr>
          <p:nvPr/>
        </p:nvSpPr>
        <p:spPr bwMode="auto">
          <a:xfrm>
            <a:off x="609600" y="1121569"/>
            <a:ext cx="8229600"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bg1"/>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80000"/>
              </a:lnSpc>
              <a:spcBef>
                <a:spcPct val="50000"/>
              </a:spcBef>
            </a:pPr>
            <a:r>
              <a:rPr lang="en-US" altLang="zh-CN" sz="2800" b="1" dirty="0">
                <a:solidFill>
                  <a:srgbClr val="0000FF"/>
                </a:solidFill>
                <a:latin typeface="Times New Roman" panose="02020603050405020304" pitchFamily="18" charset="0"/>
              </a:rPr>
              <a:t>Mom:</a:t>
            </a:r>
            <a:r>
              <a:rPr lang="en-US" altLang="zh-CN" sz="2800" b="1" dirty="0">
                <a:latin typeface="Times New Roman" panose="02020603050405020304" pitchFamily="18" charset="0"/>
              </a:rPr>
              <a:t> Do you have </a:t>
            </a:r>
            <a:r>
              <a:rPr lang="en-US" altLang="zh-CN" sz="2800" b="1" dirty="0">
                <a:solidFill>
                  <a:srgbClr val="FF3300"/>
                </a:solidFill>
                <a:latin typeface="Times New Roman" panose="02020603050405020304" pitchFamily="18" charset="0"/>
              </a:rPr>
              <a:t>anything valuable</a:t>
            </a:r>
            <a:r>
              <a:rPr lang="en-US" altLang="zh-CN" sz="2800" b="1" dirty="0">
                <a:latin typeface="Times New Roman" panose="02020603050405020304" pitchFamily="18" charset="0"/>
              </a:rPr>
              <a:t> in your    </a:t>
            </a:r>
          </a:p>
          <a:p>
            <a:pPr>
              <a:lnSpc>
                <a:spcPct val="80000"/>
              </a:lnSpc>
              <a:spcBef>
                <a:spcPct val="50000"/>
              </a:spcBef>
            </a:pPr>
            <a:r>
              <a:rPr lang="en-US" altLang="zh-CN" sz="2800" b="1" dirty="0">
                <a:latin typeface="Times New Roman" panose="02020603050405020304" pitchFamily="18" charset="0"/>
              </a:rPr>
              <a:t>            schoolbag ?</a:t>
            </a:r>
          </a:p>
          <a:p>
            <a:pPr>
              <a:lnSpc>
                <a:spcPct val="80000"/>
              </a:lnSpc>
              <a:spcBef>
                <a:spcPct val="50000"/>
              </a:spcBef>
            </a:pPr>
            <a:r>
              <a:rPr lang="en-US" altLang="zh-CN" sz="2800" b="1" dirty="0">
                <a:solidFill>
                  <a:srgbClr val="0000FF"/>
                </a:solidFill>
                <a:latin typeface="Times New Roman" panose="02020603050405020304" pitchFamily="18" charset="0"/>
              </a:rPr>
              <a:t>Linda: </a:t>
            </a:r>
            <a:r>
              <a:rPr lang="en-US" altLang="zh-CN" sz="2800" b="1" dirty="0">
                <a:latin typeface="Times New Roman" panose="02020603050405020304" pitchFamily="18" charset="0"/>
              </a:rPr>
              <a:t>No, just my books, my pink hair band    </a:t>
            </a:r>
          </a:p>
          <a:p>
            <a:pPr>
              <a:lnSpc>
                <a:spcPct val="80000"/>
              </a:lnSpc>
              <a:spcBef>
                <a:spcPct val="50000"/>
              </a:spcBef>
            </a:pPr>
            <a:r>
              <a:rPr lang="en-US" altLang="zh-CN" sz="2800" b="1" dirty="0">
                <a:latin typeface="Times New Roman" panose="02020603050405020304" pitchFamily="18" charset="0"/>
              </a:rPr>
              <a:t>            and some tennis ball.</a:t>
            </a:r>
          </a:p>
          <a:p>
            <a:pPr>
              <a:lnSpc>
                <a:spcPct val="80000"/>
              </a:lnSpc>
              <a:spcBef>
                <a:spcPct val="50000"/>
              </a:spcBef>
            </a:pPr>
            <a:r>
              <a:rPr lang="en-US" altLang="zh-CN" sz="2800" b="1" dirty="0">
                <a:solidFill>
                  <a:srgbClr val="0000FF"/>
                </a:solidFill>
                <a:latin typeface="Times New Roman" panose="02020603050405020304" pitchFamily="18" charset="0"/>
              </a:rPr>
              <a:t>Mom:</a:t>
            </a:r>
            <a:r>
              <a:rPr lang="en-US" altLang="zh-CN" sz="2800" b="1" dirty="0">
                <a:latin typeface="Times New Roman" panose="02020603050405020304" pitchFamily="18" charset="0"/>
              </a:rPr>
              <a:t> So it can’t be stolen.</a:t>
            </a:r>
          </a:p>
          <a:p>
            <a:pPr>
              <a:lnSpc>
                <a:spcPct val="105000"/>
              </a:lnSpc>
              <a:spcBef>
                <a:spcPct val="50000"/>
              </a:spcBef>
            </a:pPr>
            <a:r>
              <a:rPr lang="en-US" altLang="zh-CN" sz="2800" b="1" dirty="0">
                <a:solidFill>
                  <a:srgbClr val="0000FF"/>
                </a:solidFill>
                <a:latin typeface="Times New Roman" panose="02020603050405020304" pitchFamily="18" charset="0"/>
              </a:rPr>
              <a:t>Linda:</a:t>
            </a:r>
            <a:r>
              <a:rPr lang="en-US" altLang="zh-CN" sz="2800" b="1" dirty="0">
                <a:latin typeface="Times New Roman" panose="02020603050405020304" pitchFamily="18" charset="0"/>
              </a:rPr>
              <a:t> Oh, wait! I</a:t>
            </a:r>
            <a:r>
              <a:rPr lang="en-US" altLang="zh-CN" sz="2800" b="1" dirty="0">
                <a:solidFill>
                  <a:srgbClr val="FF3300"/>
                </a:solidFill>
                <a:latin typeface="Times New Roman" panose="02020603050405020304" pitchFamily="18" charset="0"/>
              </a:rPr>
              <a:t> went to a picnic</a:t>
            </a:r>
            <a:r>
              <a:rPr lang="en-US" altLang="zh-CN" sz="2800" b="1" dirty="0">
                <a:latin typeface="Times New Roman" panose="02020603050405020304" pitchFamily="18" charset="0"/>
              </a:rPr>
              <a:t> after the    </a:t>
            </a:r>
          </a:p>
          <a:p>
            <a:pPr>
              <a:lnSpc>
                <a:spcPct val="105000"/>
              </a:lnSpc>
              <a:spcBef>
                <a:spcPct val="50000"/>
              </a:spcBef>
            </a:pPr>
            <a:r>
              <a:rPr lang="en-US" altLang="zh-CN" sz="2800" b="1" dirty="0">
                <a:latin typeface="Times New Roman" panose="02020603050405020304" pitchFamily="18" charset="0"/>
              </a:rPr>
              <a:t>           concert. I remember I have my schoolbag </a:t>
            </a:r>
          </a:p>
          <a:p>
            <a:pPr>
              <a:lnSpc>
                <a:spcPct val="105000"/>
              </a:lnSpc>
              <a:spcBef>
                <a:spcPct val="50000"/>
              </a:spcBef>
            </a:pPr>
            <a:r>
              <a:rPr lang="en-US" altLang="zh-CN" sz="2800" b="1" dirty="0">
                <a:latin typeface="Times New Roman" panose="02020603050405020304" pitchFamily="18" charset="0"/>
              </a:rPr>
              <a:t>           with me at the picnic.</a:t>
            </a:r>
          </a:p>
        </p:txBody>
      </p:sp>
    </p:spTree>
    <p:custDataLst>
      <p:tags r:id="rId1"/>
    </p:custDataLst>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ext Box 3"/>
          <p:cNvSpPr txBox="1">
            <a:spLocks noChangeArrowheads="1"/>
          </p:cNvSpPr>
          <p:nvPr/>
        </p:nvSpPr>
        <p:spPr bwMode="auto">
          <a:xfrm>
            <a:off x="381000" y="2852738"/>
            <a:ext cx="8458200" cy="2185987"/>
          </a:xfrm>
          <a:prstGeom prst="rect">
            <a:avLst/>
          </a:prstGeom>
          <a:noFill/>
          <a:ln>
            <a:noFill/>
          </a:ln>
          <a:extLst>
            <a:ext uri="{909E8E84-426E-40DD-AFC4-6F175D3DCCD1}">
              <a14:hiddenFill xmlns:a14="http://schemas.microsoft.com/office/drawing/2010/main">
                <a:solidFill>
                  <a:srgbClr val="FCFEA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3200" b="1" dirty="0">
                <a:solidFill>
                  <a:srgbClr val="FF0000"/>
                </a:solidFill>
                <a:latin typeface="Times New Roman" panose="02020603050405020304" pitchFamily="18" charset="0"/>
              </a:rPr>
              <a:t>Write a passage.</a:t>
            </a:r>
          </a:p>
          <a:p>
            <a:r>
              <a:rPr lang="zh-CN" altLang="zh-CN" sz="3200" b="1" dirty="0">
                <a:solidFill>
                  <a:srgbClr val="0000FF"/>
                </a:solidFill>
              </a:rPr>
              <a:t>昨晚天空中有不明飞行物体。对此，你的同学有不同的猜测。请根据下面表格中的信息写一篇</a:t>
            </a:r>
            <a:r>
              <a:rPr lang="en-US" altLang="zh-CN" sz="3200" b="1" dirty="0">
                <a:solidFill>
                  <a:srgbClr val="0000FF"/>
                </a:solidFill>
              </a:rPr>
              <a:t>80</a:t>
            </a:r>
            <a:r>
              <a:rPr lang="zh-CN" altLang="zh-CN" sz="3200" b="1" dirty="0">
                <a:solidFill>
                  <a:srgbClr val="0000FF"/>
                </a:solidFill>
              </a:rPr>
              <a:t>词左右的短文</a:t>
            </a:r>
            <a:r>
              <a:rPr lang="zh-CN" altLang="zh-CN" sz="4000" dirty="0"/>
              <a:t>。</a:t>
            </a:r>
          </a:p>
        </p:txBody>
      </p:sp>
      <p:sp>
        <p:nvSpPr>
          <p:cNvPr id="86019" name="Text Box 4"/>
          <p:cNvSpPr txBox="1">
            <a:spLocks noChangeArrowheads="1"/>
          </p:cNvSpPr>
          <p:nvPr/>
        </p:nvSpPr>
        <p:spPr bwMode="auto">
          <a:xfrm>
            <a:off x="2209800" y="1524000"/>
            <a:ext cx="42878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4000" b="1" dirty="0">
                <a:solidFill>
                  <a:srgbClr val="FF0000"/>
                </a:solidFill>
                <a:latin typeface="Comic Sans MS" panose="030F0702030302020204" pitchFamily="66" charset="0"/>
              </a:rPr>
              <a:t>HOMEWORK</a:t>
            </a:r>
            <a:r>
              <a:rPr lang="en-US" altLang="zh-CN" sz="4000" b="1" u="sng" dirty="0">
                <a:solidFill>
                  <a:srgbClr val="FF0000"/>
                </a:solidFill>
                <a:latin typeface="Comic Sans MS" panose="030F0702030302020204" pitchFamily="66" charset="0"/>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ext Box 3"/>
          <p:cNvSpPr txBox="1">
            <a:spLocks noChangeArrowheads="1"/>
          </p:cNvSpPr>
          <p:nvPr/>
        </p:nvSpPr>
        <p:spPr bwMode="auto">
          <a:xfrm>
            <a:off x="1676400" y="1176338"/>
            <a:ext cx="1841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sz="4000" b="1">
              <a:latin typeface="Times New Roman" panose="02020603050405020304" pitchFamily="18" charset="0"/>
            </a:endParaRPr>
          </a:p>
        </p:txBody>
      </p:sp>
      <p:graphicFrame>
        <p:nvGraphicFramePr>
          <p:cNvPr id="8" name="表格 7"/>
          <p:cNvGraphicFramePr>
            <a:graphicFrameLocks noGrp="1"/>
          </p:cNvGraphicFramePr>
          <p:nvPr/>
        </p:nvGraphicFramePr>
        <p:xfrm>
          <a:off x="990600" y="685800"/>
          <a:ext cx="7086600" cy="5334001"/>
        </p:xfrm>
        <a:graphic>
          <a:graphicData uri="http://schemas.openxmlformats.org/drawingml/2006/table">
            <a:tbl>
              <a:tblPr/>
              <a:tblGrid>
                <a:gridCol w="2361602">
                  <a:extLst>
                    <a:ext uri="{9D8B030D-6E8A-4147-A177-3AD203B41FA5}">
                      <a16:colId xmlns:a16="http://schemas.microsoft.com/office/drawing/2014/main" val="20000"/>
                    </a:ext>
                  </a:extLst>
                </a:gridCol>
                <a:gridCol w="2362499">
                  <a:extLst>
                    <a:ext uri="{9D8B030D-6E8A-4147-A177-3AD203B41FA5}">
                      <a16:colId xmlns:a16="http://schemas.microsoft.com/office/drawing/2014/main" val="20001"/>
                    </a:ext>
                  </a:extLst>
                </a:gridCol>
                <a:gridCol w="2362499">
                  <a:extLst>
                    <a:ext uri="{9D8B030D-6E8A-4147-A177-3AD203B41FA5}">
                      <a16:colId xmlns:a16="http://schemas.microsoft.com/office/drawing/2014/main" val="20002"/>
                    </a:ext>
                  </a:extLst>
                </a:gridCol>
              </a:tblGrid>
              <a:tr h="574693">
                <a:tc>
                  <a:txBody>
                    <a:bodyPr/>
                    <a:lstStyle/>
                    <a:p>
                      <a:pPr algn="just">
                        <a:lnSpc>
                          <a:spcPct val="150000"/>
                        </a:lnSpc>
                        <a:spcAft>
                          <a:spcPts val="0"/>
                        </a:spcAft>
                      </a:pPr>
                      <a:r>
                        <a:rPr lang="zh-CN" sz="2800" kern="100" dirty="0">
                          <a:solidFill>
                            <a:srgbClr val="FF0000"/>
                          </a:solidFill>
                          <a:latin typeface="Times New Roman" panose="02020603050405020304"/>
                          <a:ea typeface="宋体" panose="02010600030101010101" pitchFamily="2" charset="-122"/>
                          <a:cs typeface="Times New Roman" panose="02020603050405020304"/>
                        </a:rPr>
                        <a:t>人物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2800" kern="100" dirty="0">
                          <a:solidFill>
                            <a:srgbClr val="FF0000"/>
                          </a:solidFill>
                          <a:latin typeface="Times New Roman" panose="02020603050405020304"/>
                          <a:ea typeface="宋体" panose="02010600030101010101" pitchFamily="2" charset="-122"/>
                          <a:cs typeface="Times New Roman" panose="02020603050405020304"/>
                        </a:rPr>
                        <a:t>猜测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2800" kern="100" dirty="0">
                          <a:solidFill>
                            <a:srgbClr val="FF0000"/>
                          </a:solidFill>
                          <a:latin typeface="Times New Roman" panose="02020603050405020304"/>
                          <a:ea typeface="宋体" panose="02010600030101010101" pitchFamily="2" charset="-122"/>
                          <a:cs typeface="Times New Roman" panose="02020603050405020304"/>
                        </a:rPr>
                        <a:t>原因</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71164">
                <a:tc>
                  <a:txBody>
                    <a:bodyPr/>
                    <a:lstStyle/>
                    <a:p>
                      <a:pPr algn="just">
                        <a:lnSpc>
                          <a:spcPct val="150000"/>
                        </a:lnSpc>
                        <a:spcAft>
                          <a:spcPts val="0"/>
                        </a:spcAft>
                      </a:pPr>
                      <a:r>
                        <a:rPr lang="en-US" sz="2800" kern="100" dirty="0">
                          <a:solidFill>
                            <a:srgbClr val="FF0000"/>
                          </a:solidFill>
                          <a:latin typeface="Times New Roman" panose="02020603050405020304"/>
                          <a:ea typeface="宋体" panose="02010600030101010101" pitchFamily="2" charset="-122"/>
                          <a:cs typeface="Times New Roman" panose="02020603050405020304"/>
                        </a:rPr>
                        <a:t>Alice</a:t>
                      </a:r>
                      <a:endParaRPr lang="zh-CN" sz="28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800" kern="100" dirty="0">
                          <a:latin typeface="Times New Roman" panose="02020603050405020304"/>
                          <a:ea typeface="宋体" panose="02010600030101010101" pitchFamily="2" charset="-122"/>
                          <a:cs typeface="Times New Roman" panose="02020603050405020304"/>
                        </a:rPr>
                        <a:t>a UFO</a:t>
                      </a:r>
                      <a:endParaRPr lang="zh-CN" sz="28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kern="100" dirty="0">
                          <a:latin typeface="Times New Roman" panose="02020603050405020304"/>
                          <a:ea typeface="宋体" panose="02010600030101010101" pitchFamily="2" charset="-122"/>
                          <a:cs typeface="Times New Roman" panose="02020603050405020304"/>
                        </a:rPr>
                        <a:t>It flew very fast.</a:t>
                      </a:r>
                      <a:endParaRPr lang="zh-CN" sz="24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94072">
                <a:tc>
                  <a:txBody>
                    <a:bodyPr/>
                    <a:lstStyle/>
                    <a:p>
                      <a:pPr algn="just">
                        <a:lnSpc>
                          <a:spcPct val="150000"/>
                        </a:lnSpc>
                        <a:spcAft>
                          <a:spcPts val="0"/>
                        </a:spcAft>
                      </a:pPr>
                      <a:r>
                        <a:rPr lang="en-US" sz="2800" kern="100" dirty="0">
                          <a:solidFill>
                            <a:srgbClr val="FF0000"/>
                          </a:solidFill>
                          <a:latin typeface="Times New Roman" panose="02020603050405020304"/>
                          <a:ea typeface="宋体" panose="02010600030101010101" pitchFamily="2" charset="-122"/>
                          <a:cs typeface="Times New Roman" panose="02020603050405020304"/>
                        </a:rPr>
                        <a:t>Jack</a:t>
                      </a:r>
                      <a:endParaRPr lang="zh-CN" sz="28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kern="100" dirty="0">
                          <a:latin typeface="Times New Roman" panose="02020603050405020304"/>
                          <a:ea typeface="宋体" panose="02010600030101010101" pitchFamily="2" charset="-122"/>
                          <a:cs typeface="Times New Roman" panose="02020603050405020304"/>
                        </a:rPr>
                        <a:t>a kite which can give off light</a:t>
                      </a:r>
                      <a:endParaRPr lang="zh-CN" sz="24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kern="100" dirty="0">
                          <a:latin typeface="Times New Roman" panose="02020603050405020304"/>
                          <a:ea typeface="宋体" panose="02010600030101010101" pitchFamily="2" charset="-122"/>
                          <a:cs typeface="Times New Roman" panose="02020603050405020304"/>
                        </a:rPr>
                        <a:t>It didn’t fly high.</a:t>
                      </a:r>
                      <a:endParaRPr lang="zh-CN" sz="24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94072">
                <a:tc>
                  <a:txBody>
                    <a:bodyPr/>
                    <a:lstStyle/>
                    <a:p>
                      <a:pPr algn="just">
                        <a:lnSpc>
                          <a:spcPct val="150000"/>
                        </a:lnSpc>
                        <a:spcAft>
                          <a:spcPts val="0"/>
                        </a:spcAft>
                      </a:pPr>
                      <a:r>
                        <a:rPr lang="en-US" sz="2800" kern="100" dirty="0">
                          <a:solidFill>
                            <a:srgbClr val="FF0000"/>
                          </a:solidFill>
                          <a:latin typeface="Times New Roman" panose="02020603050405020304"/>
                          <a:ea typeface="宋体" panose="02010600030101010101" pitchFamily="2" charset="-122"/>
                          <a:cs typeface="Times New Roman" panose="02020603050405020304"/>
                        </a:rPr>
                        <a:t>Antonio</a:t>
                      </a:r>
                      <a:endParaRPr lang="zh-CN" sz="2800" kern="100" dirty="0">
                        <a:solidFill>
                          <a:srgbClr val="FF0000"/>
                        </a:solidFill>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800" kern="100" dirty="0">
                          <a:latin typeface="Times New Roman" panose="02020603050405020304"/>
                          <a:ea typeface="宋体" panose="02010600030101010101" pitchFamily="2" charset="-122"/>
                          <a:cs typeface="Times New Roman" panose="02020603050405020304"/>
                        </a:rPr>
                        <a:t>a </a:t>
                      </a:r>
                      <a:r>
                        <a:rPr lang="en-US" sz="2800" kern="100" dirty="0" smtClean="0">
                          <a:latin typeface="Times New Roman" panose="02020603050405020304"/>
                          <a:ea typeface="宋体" panose="02010600030101010101" pitchFamily="2" charset="-122"/>
                          <a:cs typeface="Times New Roman" panose="02020603050405020304"/>
                        </a:rPr>
                        <a:t>plane </a:t>
                      </a:r>
                      <a:endParaRPr lang="zh-CN" sz="28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kern="100" dirty="0">
                          <a:latin typeface="Times New Roman" panose="02020603050405020304"/>
                          <a:ea typeface="宋体" panose="02010600030101010101" pitchFamily="2" charset="-122"/>
                          <a:cs typeface="Times New Roman" panose="02020603050405020304"/>
                        </a:rPr>
                        <a:t>Its sound liked a plane sound.</a:t>
                      </a:r>
                      <a:endParaRPr lang="zh-CN" sz="2400" kern="100" dirty="0">
                        <a:latin typeface="Times New Roman" panose="020206030504050203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ustDataLst>
      <p:tags r:id="rId1"/>
    </p:custDataLst>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9090"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标题 4097"/>
          <p:cNvSpPr>
            <a:spLocks noGrp="1" noChangeArrowheads="1"/>
          </p:cNvSpPr>
          <p:nvPr>
            <p:ph type="ctrTitle" idx="4294967295"/>
          </p:nvPr>
        </p:nvSpPr>
        <p:spPr>
          <a:xfrm>
            <a:off x="685800" y="1524000"/>
            <a:ext cx="7772400" cy="1470025"/>
          </a:xfrm>
        </p:spPr>
        <p:txBody>
          <a:bodyPr/>
          <a:lstStyle/>
          <a:p>
            <a:r>
              <a:rPr lang="zh-CN" altLang="en-US">
                <a:solidFill>
                  <a:srgbClr val="2D693D"/>
                </a:solidFill>
                <a:latin typeface="宋体" panose="02010600030101010101" pitchFamily="2" charset="-122"/>
              </a:rPr>
              <a:t>环游世界 看看诡异地域 </a:t>
            </a:r>
          </a:p>
        </p:txBody>
      </p:sp>
      <p:pic>
        <p:nvPicPr>
          <p:cNvPr id="75779" name="图片 4098" descr="u=3662955506,1176790732&amp;fm=21&amp;gp=0"/>
          <p:cNvPicPr>
            <a:picLocks noChangeAspect="1" noChangeArrowheads="1"/>
          </p:cNvPicPr>
          <p:nvPr/>
        </p:nvPicPr>
        <p:blipFill>
          <a:blip r:embed="rId3"/>
          <a:srcRect/>
          <a:stretch>
            <a:fillRect/>
          </a:stretch>
        </p:blipFill>
        <p:spPr bwMode="auto">
          <a:xfrm>
            <a:off x="5257800" y="3771900"/>
            <a:ext cx="296227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标题 8193"/>
          <p:cNvSpPr>
            <a:spLocks noGrp="1" noChangeArrowheads="1"/>
          </p:cNvSpPr>
          <p:nvPr>
            <p:ph type="ctrTitle" idx="4294967295"/>
          </p:nvPr>
        </p:nvSpPr>
        <p:spPr>
          <a:xfrm>
            <a:off x="838200" y="685800"/>
            <a:ext cx="7772400" cy="1470025"/>
          </a:xfrm>
        </p:spPr>
        <p:txBody>
          <a:bodyPr/>
          <a:lstStyle/>
          <a:p>
            <a:r>
              <a:rPr lang="zh-CN" altLang="en-US" dirty="0">
                <a:solidFill>
                  <a:srgbClr val="2D693D"/>
                </a:solidFill>
                <a:latin typeface="宋体" panose="02010600030101010101" pitchFamily="2" charset="-122"/>
              </a:rPr>
              <a:t>斯堪的纳维亚半岛峡湾：</a:t>
            </a:r>
            <a:br>
              <a:rPr lang="zh-CN" altLang="en-US" dirty="0">
                <a:solidFill>
                  <a:srgbClr val="2D693D"/>
                </a:solidFill>
                <a:latin typeface="宋体" panose="02010600030101010101" pitchFamily="2" charset="-122"/>
              </a:rPr>
            </a:br>
            <a:r>
              <a:rPr lang="zh-CN" altLang="en-US" dirty="0">
                <a:solidFill>
                  <a:srgbClr val="2D693D"/>
                </a:solidFill>
                <a:latin typeface="宋体" panose="02010600030101010101" pitchFamily="2" charset="-122"/>
              </a:rPr>
              <a:t>狮身人面守护者 </a:t>
            </a:r>
          </a:p>
        </p:txBody>
      </p:sp>
      <p:pic>
        <p:nvPicPr>
          <p:cNvPr id="76803" name="图片 8194" descr="20061220090010151681155371"/>
          <p:cNvPicPr>
            <a:picLocks noChangeAspect="1" noChangeArrowheads="1"/>
          </p:cNvPicPr>
          <p:nvPr/>
        </p:nvPicPr>
        <p:blipFill>
          <a:blip r:embed="rId3"/>
          <a:srcRect/>
          <a:stretch>
            <a:fillRect/>
          </a:stretch>
        </p:blipFill>
        <p:spPr bwMode="auto">
          <a:xfrm>
            <a:off x="1143000" y="2286000"/>
            <a:ext cx="6705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标题 10241"/>
          <p:cNvSpPr>
            <a:spLocks noGrp="1" noChangeArrowheads="1"/>
          </p:cNvSpPr>
          <p:nvPr>
            <p:ph type="ctrTitle" idx="4294967295"/>
          </p:nvPr>
        </p:nvSpPr>
        <p:spPr>
          <a:xfrm>
            <a:off x="1295400" y="533400"/>
            <a:ext cx="6856412" cy="1241425"/>
          </a:xfrm>
        </p:spPr>
        <p:txBody>
          <a:bodyPr/>
          <a:lstStyle/>
          <a:p>
            <a:r>
              <a:rPr lang="zh-CN" altLang="en-US" sz="4000" dirty="0">
                <a:solidFill>
                  <a:srgbClr val="FF0000"/>
                </a:solidFill>
                <a:latin typeface="宋体" panose="02010600030101010101" pitchFamily="2" charset="-122"/>
              </a:rPr>
              <a:t>加拿大与美国阿拉斯加交接处：磅礴奔腾的巨大象龟</a:t>
            </a:r>
            <a:r>
              <a:rPr lang="zh-CN" altLang="en-US" sz="4000" dirty="0">
                <a:solidFill>
                  <a:srgbClr val="2D693D"/>
                </a:solidFill>
                <a:latin typeface="宋体" panose="02010600030101010101" pitchFamily="2" charset="-122"/>
              </a:rPr>
              <a:t> </a:t>
            </a:r>
          </a:p>
        </p:txBody>
      </p:sp>
      <p:pic>
        <p:nvPicPr>
          <p:cNvPr id="77827" name="图片 10242" descr="20061220090010151681155373"/>
          <p:cNvPicPr>
            <a:picLocks noChangeAspect="1" noChangeArrowheads="1"/>
          </p:cNvPicPr>
          <p:nvPr/>
        </p:nvPicPr>
        <p:blipFill>
          <a:blip r:embed="rId3" cstate="email"/>
          <a:srcRect/>
          <a:stretch>
            <a:fillRect/>
          </a:stretch>
        </p:blipFill>
        <p:spPr bwMode="auto">
          <a:xfrm>
            <a:off x="1447800" y="2209800"/>
            <a:ext cx="6248400" cy="423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标题 12289"/>
          <p:cNvSpPr>
            <a:spLocks noGrp="1" noChangeArrowheads="1"/>
          </p:cNvSpPr>
          <p:nvPr>
            <p:ph type="ctrTitle" idx="4294967295"/>
          </p:nvPr>
        </p:nvSpPr>
        <p:spPr>
          <a:xfrm>
            <a:off x="609600" y="533400"/>
            <a:ext cx="7772400" cy="1470025"/>
          </a:xfrm>
        </p:spPr>
        <p:txBody>
          <a:bodyPr/>
          <a:lstStyle/>
          <a:p>
            <a:r>
              <a:rPr lang="zh-CN" altLang="en-US">
                <a:solidFill>
                  <a:srgbClr val="2D693D"/>
                </a:solidFill>
                <a:latin typeface="宋体" panose="02010600030101010101" pitchFamily="2" charset="-122"/>
              </a:rPr>
              <a:t>南美秘鲁：富兰克林头像 </a:t>
            </a:r>
          </a:p>
        </p:txBody>
      </p:sp>
      <p:pic>
        <p:nvPicPr>
          <p:cNvPr id="78851" name="图片 12290" descr="20061220090259151681155375"/>
          <p:cNvPicPr>
            <a:picLocks noChangeAspect="1" noChangeArrowheads="1"/>
          </p:cNvPicPr>
          <p:nvPr/>
        </p:nvPicPr>
        <p:blipFill>
          <a:blip r:embed="rId4" cstate="email"/>
          <a:srcRect/>
          <a:stretch>
            <a:fillRect/>
          </a:stretch>
        </p:blipFill>
        <p:spPr bwMode="auto">
          <a:xfrm>
            <a:off x="1600200" y="1905000"/>
            <a:ext cx="63246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338" name="内容占位符 14337"/>
          <p:cNvGraphicFramePr>
            <a:graphicFrameLocks noGrp="1"/>
          </p:cNvGraphicFramePr>
          <p:nvPr>
            <p:ph sz="half" idx="4294967295"/>
          </p:nvPr>
        </p:nvGraphicFramePr>
        <p:xfrm>
          <a:off x="381000" y="2971800"/>
          <a:ext cx="8382000" cy="3328988"/>
        </p:xfrm>
        <a:graphic>
          <a:graphicData uri="http://schemas.openxmlformats.org/drawingml/2006/table">
            <a:tbl>
              <a:tblPr/>
              <a:tblGrid>
                <a:gridCol w="37338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tblGrid>
              <a:tr h="1066800">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x-none" sz="3200" b="1" dirty="0">
                          <a:solidFill>
                            <a:srgbClr val="0066FF"/>
                          </a:solidFill>
                        </a:rPr>
                        <a:t>What </a:t>
                      </a:r>
                      <a:r>
                        <a:rPr lang="zh-CN" altLang="en-US" sz="3200" b="1" dirty="0">
                          <a:solidFill>
                            <a:srgbClr val="0066FF"/>
                          </a:solidFill>
                        </a:rPr>
                        <a:t>c</a:t>
                      </a:r>
                      <a:r>
                        <a:rPr lang="en-US" altLang="x-none" sz="3200" b="1" dirty="0">
                          <a:solidFill>
                            <a:srgbClr val="0066FF"/>
                          </a:solidFill>
                        </a:rPr>
                        <a:t>ould the noise be?</a:t>
                      </a: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CCFF">
                        <a:alpha val="100000"/>
                      </a:srgbClr>
                    </a:solid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en-US" altLang="x-none" sz="3200" b="1" dirty="0">
                          <a:solidFill>
                            <a:srgbClr val="0066FF"/>
                          </a:solidFill>
                        </a:rPr>
                        <a:t>Why do you think </a:t>
                      </a:r>
                      <a:r>
                        <a:rPr lang="zh-CN" altLang="en-US" sz="3200" b="1" dirty="0">
                          <a:solidFill>
                            <a:srgbClr val="0066FF"/>
                          </a:solidFill>
                        </a:rPr>
                        <a:t>so</a:t>
                      </a:r>
                      <a:r>
                        <a:rPr lang="en-US" altLang="x-none" sz="3200" b="1" dirty="0">
                          <a:solidFill>
                            <a:srgbClr val="0066FF"/>
                          </a:solidFill>
                        </a:rPr>
                        <a:t>?</a:t>
                      </a: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CCFF">
                        <a:alpha val="100000"/>
                      </a:srgbClr>
                    </a:solidFill>
                  </a:tcPr>
                </a:tc>
                <a:extLst>
                  <a:ext uri="{0D108BD9-81ED-4DB2-BD59-A6C34878D82A}">
                    <a16:rowId xmlns:a16="http://schemas.microsoft.com/office/drawing/2014/main" val="10000"/>
                  </a:ext>
                </a:extLst>
              </a:tr>
              <a:tr h="2262188">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sz="3200" b="1" dirty="0">
                        <a:solidFill>
                          <a:srgbClr val="0066FF"/>
                        </a:solidFill>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BBE0E3">
                        <a:alpha val="100000"/>
                      </a:srgbClr>
                    </a:solid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sz="3200" b="1" dirty="0">
                        <a:solidFill>
                          <a:srgbClr val="0066FF"/>
                        </a:solidFill>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BBE0E3">
                        <a:alpha val="100000"/>
                      </a:srgbClr>
                    </a:solidFill>
                  </a:tcPr>
                </a:tc>
                <a:extLst>
                  <a:ext uri="{0D108BD9-81ED-4DB2-BD59-A6C34878D82A}">
                    <a16:rowId xmlns:a16="http://schemas.microsoft.com/office/drawing/2014/main" val="10001"/>
                  </a:ext>
                </a:extLst>
              </a:tr>
            </a:tbl>
          </a:graphicData>
        </a:graphic>
      </p:graphicFrame>
      <p:sp>
        <p:nvSpPr>
          <p:cNvPr id="79885" name="Oval 2"/>
          <p:cNvSpPr>
            <a:spLocks noChangeArrowheads="1"/>
          </p:cNvSpPr>
          <p:nvPr/>
        </p:nvSpPr>
        <p:spPr bwMode="auto">
          <a:xfrm>
            <a:off x="381000" y="838200"/>
            <a:ext cx="720725" cy="720725"/>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dirty="0">
                <a:latin typeface="Times New Roman" panose="02020603050405020304" pitchFamily="18" charset="0"/>
              </a:rPr>
              <a:t>3a</a:t>
            </a:r>
          </a:p>
        </p:txBody>
      </p:sp>
      <p:sp>
        <p:nvSpPr>
          <p:cNvPr id="79886" name="文本框 14349"/>
          <p:cNvSpPr txBox="1">
            <a:spLocks noChangeArrowheads="1"/>
          </p:cNvSpPr>
          <p:nvPr/>
        </p:nvSpPr>
        <p:spPr bwMode="auto">
          <a:xfrm>
            <a:off x="1371600" y="228600"/>
            <a:ext cx="7391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99"/>
                </a:solidFill>
                <a:latin typeface="Times New Roman" panose="02020603050405020304" pitchFamily="18" charset="0"/>
              </a:rPr>
              <a:t>Read through the article in 3a on page 59 again. What do you think the noise could be? List all your ideas. See who in your group can come up with the most imaginative explanation.</a:t>
            </a:r>
          </a:p>
        </p:txBody>
      </p:sp>
    </p:spTree>
    <p:custDataLst>
      <p:tags r:id="rId1"/>
    </p:custData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文本占位符 15361"/>
          <p:cNvSpPr>
            <a:spLocks noGrp="1" noChangeArrowheads="1"/>
          </p:cNvSpPr>
          <p:nvPr>
            <p:ph type="body" sz="half" idx="4294967295"/>
          </p:nvPr>
        </p:nvSpPr>
        <p:spPr>
          <a:xfrm>
            <a:off x="914400" y="457200"/>
            <a:ext cx="8534400" cy="2590800"/>
          </a:xfrm>
        </p:spPr>
        <p:txBody>
          <a:bodyPr/>
          <a:lstStyle/>
          <a:p>
            <a:pPr>
              <a:buFont typeface="Wingdings" panose="05000000000000000000" pitchFamily="2" charset="2"/>
              <a:buNone/>
            </a:pPr>
            <a:r>
              <a:rPr lang="en-US" altLang="zh-CN" b="1">
                <a:solidFill>
                  <a:srgbClr val="000099"/>
                </a:solidFill>
                <a:latin typeface="Times New Roman" panose="02020603050405020304" pitchFamily="18" charset="0"/>
              </a:rPr>
              <a:t>     </a:t>
            </a:r>
          </a:p>
        </p:txBody>
      </p:sp>
      <p:sp>
        <p:nvSpPr>
          <p:cNvPr id="80899" name="Oval 2"/>
          <p:cNvSpPr>
            <a:spLocks noChangeArrowheads="1"/>
          </p:cNvSpPr>
          <p:nvPr/>
        </p:nvSpPr>
        <p:spPr bwMode="auto">
          <a:xfrm>
            <a:off x="381000" y="457200"/>
            <a:ext cx="720725" cy="720725"/>
          </a:xfrm>
          <a:prstGeom prst="ellipse">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dirty="0">
                <a:latin typeface="Times New Roman" panose="02020603050405020304" pitchFamily="18" charset="0"/>
              </a:rPr>
              <a:t>3b</a:t>
            </a:r>
          </a:p>
        </p:txBody>
      </p:sp>
      <p:sp>
        <p:nvSpPr>
          <p:cNvPr id="80900" name="文本框 15363"/>
          <p:cNvSpPr txBox="1">
            <a:spLocks noChangeArrowheads="1"/>
          </p:cNvSpPr>
          <p:nvPr/>
        </p:nvSpPr>
        <p:spPr bwMode="auto">
          <a:xfrm>
            <a:off x="1371600" y="228600"/>
            <a:ext cx="7620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99"/>
                </a:solidFill>
                <a:latin typeface="Times New Roman" panose="02020603050405020304" pitchFamily="18" charset="0"/>
              </a:rPr>
              <a:t>Look at this newspaper headline and finish the article about the strange happenings.</a:t>
            </a:r>
          </a:p>
        </p:txBody>
      </p:sp>
      <p:graphicFrame>
        <p:nvGraphicFramePr>
          <p:cNvPr id="15365" name="表格 15364"/>
          <p:cNvGraphicFramePr/>
          <p:nvPr/>
        </p:nvGraphicFramePr>
        <p:xfrm>
          <a:off x="153988" y="1981200"/>
          <a:ext cx="8837612" cy="4143375"/>
        </p:xfrm>
        <a:graphic>
          <a:graphicData uri="http://schemas.openxmlformats.org/drawingml/2006/table">
            <a:tbl>
              <a:tblPr/>
              <a:tblGrid>
                <a:gridCol w="8837612">
                  <a:extLst>
                    <a:ext uri="{9D8B030D-6E8A-4147-A177-3AD203B41FA5}">
                      <a16:colId xmlns:a16="http://schemas.microsoft.com/office/drawing/2014/main" val="20000"/>
                    </a:ext>
                  </a:extLst>
                </a:gridCol>
              </a:tblGrid>
              <a:tr h="579438">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en-US" altLang="x-none" sz="3200" b="1" dirty="0" smtClean="0">
                          <a:solidFill>
                            <a:srgbClr val="0066FF"/>
                          </a:solidFill>
                          <a:latin typeface="Comic Sans MS" panose="030F0702030302020204" pitchFamily="66" charset="0"/>
                        </a:rPr>
                        <a:t>No </a:t>
                      </a:r>
                      <a:r>
                        <a:rPr lang="en-US" altLang="x-none" sz="3200" b="1" dirty="0">
                          <a:solidFill>
                            <a:srgbClr val="0066FF"/>
                          </a:solidFill>
                          <a:latin typeface="Comic Sans MS" panose="030F0702030302020204" pitchFamily="66" charset="0"/>
                        </a:rPr>
                        <a:t>More Mystery in the Neighborhood</a:t>
                      </a:r>
                      <a:endParaRPr lang="zh-CN" altLang="en-US" sz="3200" b="1" dirty="0">
                        <a:solidFill>
                          <a:srgbClr val="0066FF"/>
                        </a:solidFill>
                        <a:latin typeface="Comic Sans MS" panose="030F0702030302020204" pitchFamily="66"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FFFF00">
                        <a:alpha val="100000"/>
                      </a:srgbClr>
                    </a:solidFill>
                  </a:tcPr>
                </a:tc>
                <a:extLst>
                  <a:ext uri="{0D108BD9-81ED-4DB2-BD59-A6C34878D82A}">
                    <a16:rowId xmlns:a16="http://schemas.microsoft.com/office/drawing/2014/main" val="10000"/>
                  </a:ext>
                </a:extLst>
              </a:tr>
              <a:tr h="3563937">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en-US" altLang="x-none" sz="3200" b="1" dirty="0">
                          <a:latin typeface="Comic Sans MS" panose="030F0702030302020204" pitchFamily="66" charset="0"/>
                        </a:rPr>
                        <a:t>    </a:t>
                      </a:r>
                      <a:r>
                        <a:rPr lang="en-US" altLang="x-none" sz="3200" b="1" dirty="0">
                          <a:solidFill>
                            <a:srgbClr val="FF0000"/>
                          </a:solidFill>
                          <a:latin typeface="Times New Roman" panose="02020603050405020304" pitchFamily="18" charset="0"/>
                          <a:cs typeface="Times New Roman" panose="02020603050405020304" pitchFamily="18" charset="0"/>
                        </a:rPr>
                        <a:t>Last week, in a quiet neighborhood, something strange happened ...</a:t>
                      </a:r>
                    </a:p>
                    <a:p>
                      <a:pPr marL="0" lvl="0" indent="0" algn="ctr">
                        <a:buNone/>
                      </a:pPr>
                      <a:r>
                        <a:rPr lang="en-US" altLang="x-none" sz="3200" b="1" dirty="0">
                          <a:solidFill>
                            <a:srgbClr val="FF0000"/>
                          </a:solidFill>
                          <a:latin typeface="Times New Roman" panose="02020603050405020304" pitchFamily="18" charset="0"/>
                          <a:cs typeface="Times New Roman" panose="02020603050405020304" pitchFamily="18" charset="0"/>
                        </a:rPr>
                        <a:t>    We now know what was happening in    </a:t>
                      </a:r>
                    </a:p>
                    <a:p>
                      <a:pPr marL="0" lvl="0" indent="0" algn="ctr">
                        <a:buNone/>
                      </a:pPr>
                      <a:r>
                        <a:rPr lang="en-US" altLang="x-none" sz="3200" b="1" dirty="0">
                          <a:solidFill>
                            <a:srgbClr val="FF0000"/>
                          </a:solidFill>
                          <a:latin typeface="Times New Roman" panose="02020603050405020304" pitchFamily="18" charset="0"/>
                          <a:cs typeface="Times New Roman" panose="02020603050405020304" pitchFamily="18" charset="0"/>
                        </a:rPr>
                        <a:t>the neighborhood ...</a:t>
                      </a:r>
                    </a:p>
                    <a:p>
                      <a:pPr marL="0" lvl="0" indent="0" algn="ctr">
                        <a:buNone/>
                      </a:pPr>
                      <a:r>
                        <a:rPr lang="en-US" altLang="x-none" sz="3200" b="1" dirty="0">
                          <a:solidFill>
                            <a:srgbClr val="FF0000"/>
                          </a:solidFill>
                          <a:latin typeface="Times New Roman" panose="02020603050405020304" pitchFamily="18" charset="0"/>
                          <a:cs typeface="Times New Roman" panose="02020603050405020304" pitchFamily="18" charset="0"/>
                        </a:rPr>
                        <a:t>   Now the mystery is solved.</a:t>
                      </a:r>
                    </a:p>
                    <a:p>
                      <a:pPr marL="0" lvl="0" indent="0" algn="ctr">
                        <a:buNone/>
                      </a:pPr>
                      <a:r>
                        <a:rPr lang="en-US" altLang="x-none" sz="3200" b="1" dirty="0">
                          <a:solidFill>
                            <a:srgbClr val="FF0000"/>
                          </a:solidFill>
                          <a:latin typeface="Times New Roman" panose="02020603050405020304" pitchFamily="18" charset="0"/>
                          <a:cs typeface="Times New Roman" panose="02020603050405020304" pitchFamily="18" charset="0"/>
                        </a:rPr>
                        <a:t>    People in the neighborhood ...</a:t>
                      </a:r>
                      <a:endParaRPr lang="en-US" altLang="x-none" dirty="0">
                        <a:solidFill>
                          <a:srgbClr val="FF0000"/>
                        </a:solidFill>
                        <a:latin typeface="Times New Roman" panose="02020603050405020304" pitchFamily="18" charset="0"/>
                        <a:cs typeface="Times New Roman" panose="02020603050405020304" pitchFamily="18" charset="0"/>
                      </a:endParaRPr>
                    </a:p>
                  </a:txBody>
                  <a:tcPr marL="90170" marR="90170" marT="46990" marB="46990">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FFFFFF">
                        <a:alpha val="100000"/>
                      </a:srgbClr>
                    </a:solidFill>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矩形 16385"/>
          <p:cNvSpPr>
            <a:spLocks noChangeArrowheads="1"/>
          </p:cNvSpPr>
          <p:nvPr/>
        </p:nvSpPr>
        <p:spPr bwMode="auto">
          <a:xfrm>
            <a:off x="685800" y="2110419"/>
            <a:ext cx="8153400" cy="3748719"/>
          </a:xfrm>
          <a:prstGeom prst="rect">
            <a:avLst/>
          </a:prstGeom>
          <a:noFill/>
          <a:ln>
            <a:noFill/>
          </a:ln>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chemeClr val="hlink"/>
                </a:solidFill>
                <a:miter lim="800000"/>
                <a:headEnd/>
                <a:tailEnd/>
              </a14:hiddenLine>
            </a:ext>
          </a:extLst>
        </p:spPr>
        <p:txBody>
          <a:bodyPr>
            <a:spAutoFit/>
          </a:bodyPr>
          <a:lstStyle/>
          <a:p>
            <a:pPr algn="l" eaLnBrk="0" hangingPunct="0">
              <a:spcBef>
                <a:spcPct val="20000"/>
              </a:spcBef>
            </a:pPr>
            <a:r>
              <a:rPr lang="en-US" altLang="zh-CN" sz="3600" b="1" dirty="0" smtClean="0">
                <a:latin typeface="Times New Roman" panose="02020603050405020304" pitchFamily="18" charset="0"/>
              </a:rPr>
              <a:t>First </a:t>
            </a:r>
            <a:r>
              <a:rPr lang="en-US" altLang="zh-CN" sz="3600" b="1" dirty="0">
                <a:latin typeface="Times New Roman" panose="02020603050405020304" pitchFamily="18" charset="0"/>
              </a:rPr>
              <a:t>part: background information about the mystery</a:t>
            </a:r>
          </a:p>
          <a:p>
            <a:pPr algn="l" eaLnBrk="0" hangingPunct="0">
              <a:spcBef>
                <a:spcPct val="20000"/>
              </a:spcBef>
            </a:pPr>
            <a:r>
              <a:rPr lang="en-US" altLang="zh-CN" sz="3600" b="1" dirty="0">
                <a:latin typeface="Times New Roman" panose="02020603050405020304" pitchFamily="18" charset="0"/>
              </a:rPr>
              <a:t>Second part: how the mystery was solved</a:t>
            </a:r>
          </a:p>
          <a:p>
            <a:pPr algn="l" eaLnBrk="0" hangingPunct="0">
              <a:spcBef>
                <a:spcPct val="20000"/>
              </a:spcBef>
            </a:pPr>
            <a:r>
              <a:rPr lang="en-US" altLang="zh-CN" sz="3600" b="1" dirty="0">
                <a:latin typeface="Times New Roman" panose="02020603050405020304" pitchFamily="18" charset="0"/>
              </a:rPr>
              <a:t>Third part: how the people in the</a:t>
            </a:r>
          </a:p>
          <a:p>
            <a:pPr algn="l" eaLnBrk="0" hangingPunct="0">
              <a:spcBef>
                <a:spcPct val="20000"/>
              </a:spcBef>
            </a:pPr>
            <a:r>
              <a:rPr lang="en-US" altLang="zh-CN" sz="3600" b="1" dirty="0">
                <a:latin typeface="Times New Roman" panose="02020603050405020304" pitchFamily="18" charset="0"/>
              </a:rPr>
              <a:t>neighborhood now feel</a:t>
            </a:r>
          </a:p>
        </p:txBody>
      </p:sp>
      <p:grpSp>
        <p:nvGrpSpPr>
          <p:cNvPr id="81923" name="组合 16386"/>
          <p:cNvGrpSpPr/>
          <p:nvPr/>
        </p:nvGrpSpPr>
        <p:grpSpPr bwMode="auto">
          <a:xfrm>
            <a:off x="2367416" y="12700"/>
            <a:ext cx="3505200" cy="2003425"/>
            <a:chOff x="0" y="0"/>
            <a:chExt cx="2688" cy="1536"/>
          </a:xfrm>
        </p:grpSpPr>
        <p:grpSp>
          <p:nvGrpSpPr>
            <p:cNvPr id="81924" name="组合 16387"/>
            <p:cNvGrpSpPr/>
            <p:nvPr/>
          </p:nvGrpSpPr>
          <p:grpSpPr bwMode="auto">
            <a:xfrm>
              <a:off x="0" y="0"/>
              <a:ext cx="2688" cy="1536"/>
              <a:chOff x="0" y="0"/>
              <a:chExt cx="2263" cy="969"/>
            </a:xfrm>
          </p:grpSpPr>
          <p:pic>
            <p:nvPicPr>
              <p:cNvPr id="81925" name="图片 16388" descr="图片IKUY"/>
              <p:cNvPicPr>
                <a:picLocks noChangeAspect="1" noChangeArrowheads="1"/>
              </p:cNvPicPr>
              <p:nvPr/>
            </p:nvPicPr>
            <p:blipFill>
              <a:blip r:embed="rId3" cstate="email"/>
              <a:srcRect/>
              <a:stretch>
                <a:fillRect/>
              </a:stretch>
            </p:blipFill>
            <p:spPr bwMode="auto">
              <a:xfrm>
                <a:off x="0" y="0"/>
                <a:ext cx="2041"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6" name="矩形 16389"/>
              <p:cNvSpPr>
                <a:spLocks noChangeArrowheads="1"/>
              </p:cNvSpPr>
              <p:nvPr/>
            </p:nvSpPr>
            <p:spPr bwMode="auto">
              <a:xfrm>
                <a:off x="227" y="254"/>
                <a:ext cx="2036"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endParaRPr lang="zh-CN" altLang="zh-CN" sz="6000" b="1">
                  <a:solidFill>
                    <a:srgbClr val="003399"/>
                  </a:solidFill>
                  <a:latin typeface="Times New Roman" panose="02020603050405020304" pitchFamily="18" charset="0"/>
                </a:endParaRPr>
              </a:p>
            </p:txBody>
          </p:sp>
        </p:grpSp>
        <p:sp>
          <p:nvSpPr>
            <p:cNvPr id="81927" name="矩形 16390"/>
            <p:cNvSpPr>
              <a:spLocks noChangeArrowheads="1"/>
            </p:cNvSpPr>
            <p:nvPr/>
          </p:nvSpPr>
          <p:spPr bwMode="auto">
            <a:xfrm>
              <a:off x="192" y="720"/>
              <a:ext cx="205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600" b="1" dirty="0">
                  <a:solidFill>
                    <a:srgbClr val="FF0000"/>
                  </a:solidFill>
                </a:rPr>
                <a:t>Writing tips</a:t>
              </a:r>
            </a:p>
          </p:txBody>
        </p:sp>
      </p:grpSp>
    </p:spTree>
    <p:custDataLst>
      <p:tags r:id="rId1"/>
    </p:custData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矩形 17409"/>
          <p:cNvSpPr>
            <a:spLocks noChangeArrowheads="1"/>
          </p:cNvSpPr>
          <p:nvPr/>
        </p:nvSpPr>
        <p:spPr bwMode="auto">
          <a:xfrm>
            <a:off x="228600" y="2286000"/>
            <a:ext cx="8763000" cy="389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l" eaLnBrk="0" hangingPunct="0">
              <a:lnSpc>
                <a:spcPct val="130000"/>
              </a:lnSpc>
            </a:pPr>
            <a:r>
              <a:rPr lang="en-US" altLang="zh-CN" sz="3200" b="1" dirty="0">
                <a:latin typeface="Times New Roman" panose="02020603050405020304" pitchFamily="18" charset="0"/>
                <a:cs typeface="Times New Roman" panose="02020603050405020304" pitchFamily="18" charset="0"/>
              </a:rPr>
              <a:t>1. That bright light _____ be a UFO — there’s no such thing!</a:t>
            </a:r>
          </a:p>
          <a:p>
            <a:pPr marL="342900" indent="-342900" algn="l" eaLnBrk="0" hangingPunct="0">
              <a:lnSpc>
                <a:spcPct val="130000"/>
              </a:lnSpc>
            </a:pPr>
            <a:r>
              <a:rPr lang="en-US" altLang="zh-CN" sz="3200" b="1" dirty="0">
                <a:latin typeface="Times New Roman" panose="02020603050405020304" pitchFamily="18" charset="0"/>
                <a:cs typeface="Times New Roman" panose="02020603050405020304" pitchFamily="18" charset="0"/>
              </a:rPr>
              <a:t>2. I’m still waiting for the bus, so I ______ be a bit late for the party.</a:t>
            </a:r>
          </a:p>
          <a:p>
            <a:pPr marL="342900" indent="-342900" algn="l" eaLnBrk="0" hangingPunct="0">
              <a:lnSpc>
                <a:spcPct val="130000"/>
              </a:lnSpc>
            </a:pPr>
            <a:r>
              <a:rPr lang="en-US" altLang="zh-CN" sz="3200" b="1" dirty="0">
                <a:latin typeface="Times New Roman" panose="02020603050405020304" pitchFamily="18" charset="0"/>
                <a:cs typeface="Times New Roman" panose="02020603050405020304" pitchFamily="18" charset="0"/>
              </a:rPr>
              <a:t>3. That sweater _______ be Carla’s. She’s the only one who wears such colorful clothes.</a:t>
            </a:r>
          </a:p>
        </p:txBody>
      </p:sp>
      <p:sp>
        <p:nvSpPr>
          <p:cNvPr id="82947" name="文本框 17410"/>
          <p:cNvSpPr txBox="1">
            <a:spLocks noChangeArrowheads="1"/>
          </p:cNvSpPr>
          <p:nvPr/>
        </p:nvSpPr>
        <p:spPr bwMode="auto">
          <a:xfrm>
            <a:off x="609600" y="1600200"/>
            <a:ext cx="824071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chemeClr val="accent2"/>
                </a:solidFill>
                <a:latin typeface="Times New Roman" panose="02020603050405020304" pitchFamily="18" charset="0"/>
                <a:cs typeface="Times New Roman" panose="02020603050405020304" pitchFamily="18" charset="0"/>
              </a:rPr>
              <a:t>1</a:t>
            </a:r>
            <a:r>
              <a:rPr lang="en-US" altLang="zh-CN" sz="3200" b="1" dirty="0">
                <a:solidFill>
                  <a:schemeClr val="accent2"/>
                </a:solidFill>
                <a:latin typeface="Times New Roman" panose="02020603050405020304" pitchFamily="18" charset="0"/>
              </a:rPr>
              <a:t> </a:t>
            </a:r>
            <a:r>
              <a:rPr lang="en-US" altLang="zh-CN" sz="3200" b="1" dirty="0">
                <a:solidFill>
                  <a:schemeClr val="accent2"/>
                </a:solidFill>
                <a:latin typeface="Times New Roman" panose="02020603050405020304" pitchFamily="18" charset="0"/>
                <a:cs typeface="Times New Roman" panose="02020603050405020304" pitchFamily="18" charset="0"/>
              </a:rPr>
              <a:t> Fill in the blanks with </a:t>
            </a:r>
            <a:r>
              <a:rPr lang="en-US" altLang="zh-CN" sz="3200" b="1" i="1" dirty="0">
                <a:solidFill>
                  <a:schemeClr val="accent2"/>
                </a:solidFill>
                <a:latin typeface="Times New Roman" panose="02020603050405020304" pitchFamily="18" charset="0"/>
                <a:cs typeface="Times New Roman" panose="02020603050405020304" pitchFamily="18" charset="0"/>
              </a:rPr>
              <a:t>must</a:t>
            </a:r>
            <a:r>
              <a:rPr lang="en-US" altLang="zh-CN" sz="3200" b="1" dirty="0">
                <a:solidFill>
                  <a:schemeClr val="accent2"/>
                </a:solidFill>
                <a:latin typeface="Times New Roman" panose="02020603050405020304" pitchFamily="18" charset="0"/>
                <a:cs typeface="Times New Roman" panose="02020603050405020304" pitchFamily="18" charset="0"/>
              </a:rPr>
              <a:t>, </a:t>
            </a:r>
            <a:r>
              <a:rPr lang="en-US" altLang="zh-CN" sz="3200" b="1" i="1" dirty="0">
                <a:solidFill>
                  <a:schemeClr val="accent2"/>
                </a:solidFill>
                <a:latin typeface="Times New Roman" panose="02020603050405020304" pitchFamily="18" charset="0"/>
                <a:cs typeface="Times New Roman" panose="02020603050405020304" pitchFamily="18" charset="0"/>
              </a:rPr>
              <a:t>might</a:t>
            </a:r>
            <a:r>
              <a:rPr lang="en-US" altLang="zh-CN" sz="3200" b="1" dirty="0">
                <a:solidFill>
                  <a:schemeClr val="accent2"/>
                </a:solidFill>
                <a:latin typeface="Times New Roman" panose="02020603050405020304" pitchFamily="18" charset="0"/>
                <a:cs typeface="Times New Roman" panose="02020603050405020304" pitchFamily="18" charset="0"/>
              </a:rPr>
              <a:t> or </a:t>
            </a:r>
            <a:r>
              <a:rPr lang="en-US" altLang="zh-CN" sz="3200" b="1" i="1" dirty="0">
                <a:solidFill>
                  <a:schemeClr val="accent2"/>
                </a:solidFill>
                <a:latin typeface="Times New Roman" panose="02020603050405020304" pitchFamily="18" charset="0"/>
                <a:cs typeface="Times New Roman" panose="02020603050405020304" pitchFamily="18" charset="0"/>
              </a:rPr>
              <a:t>can’t</a:t>
            </a:r>
            <a:r>
              <a:rPr lang="en-US" altLang="zh-CN" sz="3200" b="1" dirty="0">
                <a:solidFill>
                  <a:schemeClr val="accent2"/>
                </a:solidFill>
                <a:latin typeface="Times New Roman" panose="02020603050405020304" pitchFamily="18" charset="0"/>
                <a:cs typeface="Times New Roman" panose="02020603050405020304" pitchFamily="18" charset="0"/>
              </a:rPr>
              <a:t>.</a:t>
            </a:r>
            <a:endParaRPr lang="en-US" altLang="zh-CN" sz="3200" b="1" dirty="0">
              <a:solidFill>
                <a:schemeClr val="accent2"/>
              </a:solidFill>
            </a:endParaRPr>
          </a:p>
          <a:p>
            <a:endParaRPr lang="en-US" altLang="zh-CN" dirty="0">
              <a:solidFill>
                <a:schemeClr val="accent2"/>
              </a:solidFill>
            </a:endParaRPr>
          </a:p>
        </p:txBody>
      </p:sp>
      <p:sp>
        <p:nvSpPr>
          <p:cNvPr id="82948" name="矩形 17411"/>
          <p:cNvSpPr>
            <a:spLocks noChangeArrowheads="1"/>
          </p:cNvSpPr>
          <p:nvPr/>
        </p:nvSpPr>
        <p:spPr bwMode="auto">
          <a:xfrm>
            <a:off x="3657600" y="2438400"/>
            <a:ext cx="1041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200" b="1">
                <a:solidFill>
                  <a:srgbClr val="FF0000"/>
                </a:solidFill>
                <a:latin typeface="Times New Roman" panose="02020603050405020304" pitchFamily="18" charset="0"/>
                <a:cs typeface="Times New Roman" panose="02020603050405020304" pitchFamily="18" charset="0"/>
              </a:rPr>
              <a:t>can’t</a:t>
            </a:r>
          </a:p>
        </p:txBody>
      </p:sp>
      <p:sp>
        <p:nvSpPr>
          <p:cNvPr id="82949" name="矩形 17412"/>
          <p:cNvSpPr>
            <a:spLocks noChangeArrowheads="1"/>
          </p:cNvSpPr>
          <p:nvPr/>
        </p:nvSpPr>
        <p:spPr bwMode="auto">
          <a:xfrm>
            <a:off x="6324600" y="3657600"/>
            <a:ext cx="1198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200" b="1">
                <a:solidFill>
                  <a:srgbClr val="FF0000"/>
                </a:solidFill>
                <a:latin typeface="Times New Roman" panose="02020603050405020304" pitchFamily="18" charset="0"/>
                <a:cs typeface="Times New Roman" panose="02020603050405020304" pitchFamily="18" charset="0"/>
              </a:rPr>
              <a:t>might</a:t>
            </a:r>
          </a:p>
        </p:txBody>
      </p:sp>
      <p:sp>
        <p:nvSpPr>
          <p:cNvPr id="82950" name="矩形 17413"/>
          <p:cNvSpPr>
            <a:spLocks noChangeArrowheads="1"/>
          </p:cNvSpPr>
          <p:nvPr/>
        </p:nvSpPr>
        <p:spPr bwMode="auto">
          <a:xfrm>
            <a:off x="3276600" y="4953000"/>
            <a:ext cx="104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200" b="1">
                <a:solidFill>
                  <a:srgbClr val="FF0000"/>
                </a:solidFill>
                <a:latin typeface="Times New Roman" panose="02020603050405020304" pitchFamily="18" charset="0"/>
                <a:cs typeface="Times New Roman" panose="02020603050405020304" pitchFamily="18" charset="0"/>
              </a:rPr>
              <a:t>must</a:t>
            </a:r>
          </a:p>
        </p:txBody>
      </p:sp>
      <p:sp>
        <p:nvSpPr>
          <p:cNvPr id="82951" name="矩形 17414"/>
          <p:cNvSpPr>
            <a:spLocks noChangeArrowheads="1" noChangeShapeType="1" noTextEdit="1"/>
          </p:cNvSpPr>
          <p:nvPr/>
        </p:nvSpPr>
        <p:spPr bwMode="auto">
          <a:xfrm>
            <a:off x="1676400" y="304800"/>
            <a:ext cx="3429000" cy="12192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r>
              <a:rPr lang="en-US" altLang="zh-CN" sz="3600" b="1" kern="10" dirty="0">
                <a:ln w="9525">
                  <a:round/>
                </a:ln>
                <a:gradFill rotWithShape="1">
                  <a:gsLst>
                    <a:gs pos="0">
                      <a:srgbClr val="FF0066"/>
                    </a:gs>
                    <a:gs pos="100000">
                      <a:srgbClr val="FFFF00"/>
                    </a:gs>
                  </a:gsLst>
                  <a:lin ang="5400000" scaled="1"/>
                </a:gradFill>
                <a:latin typeface="Comic Sans MS" panose="030F0702030302020204"/>
              </a:rPr>
              <a:t>Self Check</a:t>
            </a:r>
            <a:endParaRPr lang="zh-CN" altLang="en-US" sz="3600" b="1" kern="10" dirty="0">
              <a:ln w="9525">
                <a:round/>
              </a:ln>
              <a:gradFill rotWithShape="1">
                <a:gsLst>
                  <a:gs pos="0">
                    <a:srgbClr val="FF0066"/>
                  </a:gs>
                  <a:gs pos="100000">
                    <a:srgbClr val="FFFF00"/>
                  </a:gs>
                </a:gsLst>
                <a:lin ang="5400000" scaled="1"/>
              </a:gradFill>
              <a:latin typeface="Comic Sans MS" panose="030F0702030302020204"/>
            </a:endParaRPr>
          </a:p>
        </p:txBody>
      </p:sp>
    </p:spTree>
    <p:custDataLst>
      <p:tags r:id="rId1"/>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Effect transition="in" filter="wipe(down)">
                                      <p:cBhvr>
                                        <p:cTn id="7" dur="500"/>
                                        <p:tgtEl>
                                          <p:spTgt spid="829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2949"/>
                                        </p:tgtEl>
                                        <p:attrNameLst>
                                          <p:attrName>style.visibility</p:attrName>
                                        </p:attrNameLst>
                                      </p:cBhvr>
                                      <p:to>
                                        <p:strVal val="visible"/>
                                      </p:to>
                                    </p:set>
                                    <p:animEffect transition="in" filter="wipe(down)">
                                      <p:cBhvr>
                                        <p:cTn id="12" dur="500"/>
                                        <p:tgtEl>
                                          <p:spTgt spid="8294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2950"/>
                                        </p:tgtEl>
                                        <p:attrNameLst>
                                          <p:attrName>style.visibility</p:attrName>
                                        </p:attrNameLst>
                                      </p:cBhvr>
                                      <p:to>
                                        <p:strVal val="visible"/>
                                      </p:to>
                                    </p:set>
                                    <p:animEffect transition="in" filter="wipe(down)">
                                      <p:cBhvr>
                                        <p:cTn id="17" dur="500"/>
                                        <p:tgtEl>
                                          <p:spTgt spid="82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P spid="82950"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2"/>
</p:tagLst>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全屏显示(4:3)</PresentationFormat>
  <Paragraphs>69</Paragraphs>
  <Slides>14</Slides>
  <Notes>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宋体</vt:lpstr>
      <vt:lpstr>微软雅黑</vt:lpstr>
      <vt:lpstr>Arial</vt:lpstr>
      <vt:lpstr>Comic Sans MS</vt:lpstr>
      <vt:lpstr>Times New Roman</vt:lpstr>
      <vt:lpstr>Wingdings</vt:lpstr>
      <vt:lpstr>WWW.2PPT.COM
</vt:lpstr>
      <vt:lpstr>PowerPoint 演示文稿</vt:lpstr>
      <vt:lpstr>环游世界 看看诡异地域 </vt:lpstr>
      <vt:lpstr>斯堪的纳维亚半岛峡湾： 狮身人面守护者 </vt:lpstr>
      <vt:lpstr>加拿大与美国阿拉斯加交接处：磅礴奔腾的巨大象龟 </vt:lpstr>
      <vt:lpstr>南美秘鲁：富兰克林头像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2023-01-16T14:40:42Z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0295E81B688843D7B79DA1FF29505B5B</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