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52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9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21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F053A6E-6D3A-4557-B2AB-1669BDECF3B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5AB9259-489D-4524-827E-97F5EFF9F2E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1DC799E-DA96-4463-8D97-063022389FC2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8DA0582-345E-48FF-ADB5-9B3A1E808B7A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BA96B7F-EF39-43B5-B665-2A2D8FFD7377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999BA2E-EAE2-43F9-A36B-1D071FC125A5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7996FA0-5006-4361-9CE8-4260442744C2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A09FF55-2EFC-4F69-9B7E-1659BCC4290F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242240C-6B95-4618-A637-640910062775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1C66CD-1CAE-410C-9216-E776ECFCD3DC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60E238B-19D3-4372-B235-25A04FAFAE9A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9FB1E9-085F-47B4-B843-EBA1DE4FAE47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3C9E363-0F19-4693-A322-94F778F04EF0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F35834A-66F3-4BBB-BA47-E3688E4A2792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0B655D-5333-49C5-ABB6-B894707C2982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773A29-B63B-4F13-A87B-84E1A9AFC78D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FAD7025-71CF-4374-9900-11E6C6397E27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9802D1A-8197-40DC-B805-11BA81F2448F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D01FB60-A925-43DD-8A87-C7B8C7775DBE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C94E12-0F1F-4C67-AF02-95055875CF14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EFBAA3A6-2879-4E62-81ED-A6B7AEC1B2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B5D6882-B4E1-4F95-B620-6B280D566BC0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C48F6681-070F-4D9A-A9C4-DE2433A8CAC2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223008"/>
            <a:ext cx="9144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4</a:t>
            </a:r>
            <a:r>
              <a:rPr lang="en-US" altLang="zh-CN" sz="3600" kern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History and Traditions</a:t>
            </a:r>
            <a:endParaRPr lang="zh-CN" altLang="zh-CN" sz="3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8" name="Picture 4" descr="文化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" y="2409730"/>
            <a:ext cx="1735931" cy="232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460627" y="2571750"/>
            <a:ext cx="8428435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Reading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and Thinking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14841" y="400497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52450" y="1168004"/>
          <a:ext cx="7992666" cy="2321719"/>
        </p:xfrm>
        <a:graphic>
          <a:graphicData uri="http://schemas.openxmlformats.org/drawingml/2006/table">
            <a:tbl>
              <a:tblPr/>
              <a:tblGrid>
                <a:gridCol w="118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6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184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Summary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capital city London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an </a:t>
                      </a:r>
                      <a:r>
                        <a:rPr lang="en-US" sz="1800" kern="100" dirty="0">
                          <a:effectLst/>
                          <a:latin typeface="Cambria Math" panose="02040503050406030204"/>
                          <a:cs typeface="Cambria Math" panose="02040503050406030204"/>
                        </a:rPr>
                        <a:t>⑪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 port city</a:t>
                      </a: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；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countless historic sites</a:t>
                      </a: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；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lots of the museums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8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UK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a fascinating </a:t>
                      </a:r>
                      <a:r>
                        <a:rPr lang="en-US" sz="1800" kern="100" dirty="0">
                          <a:effectLst/>
                          <a:latin typeface="Cambria Math" panose="02040503050406030204"/>
                          <a:cs typeface="Cambria Math" panose="02040503050406030204"/>
                        </a:rPr>
                        <a:t>⑫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 of history and modern culture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121944" y="1403748"/>
            <a:ext cx="80534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ancient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220891" y="2530079"/>
            <a:ext cx="4929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mix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3.Third reading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(1)Read the text again and try to summarize main idea in one sentence.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(2)Why is it important to study the history and culture of a country before visiting it?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5319" y="1546623"/>
            <a:ext cx="48513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text is about the history and culture of the UK.</a:t>
            </a:r>
            <a:endParaRPr lang="zh-CN" altLang="en-US" dirty="0"/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569119" y="2281238"/>
            <a:ext cx="81105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history of a country can reflect its development, and the culture also originates from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it.Therefore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, learning the history of a country can make your visiting enjoyable and memorable.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1059657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1.Group work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You, as a journalist of school English newspaper, are interviewing Li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Hua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, who has visited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UK.You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may start like this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1897857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Hello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I’m a journalist of our school English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newspaper.What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 you think of your visit to the UK?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What does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name“the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United Kingdom of Great Britain and Northern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Ireland”mean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pic>
        <p:nvPicPr>
          <p:cNvPr id="30723" name="Picture 5" descr="2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69" y="691753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896541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2.Tom, a British, plans to visit China in the coming summer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vacation.What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 you think he should know about China in advance?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815704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5319" y="1828801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answer is open.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11"/>
          <p:cNvSpPr>
            <a:spLocks noChangeArrowheads="1"/>
          </p:cNvSpPr>
          <p:nvPr/>
        </p:nvSpPr>
        <p:spPr bwMode="auto">
          <a:xfrm>
            <a:off x="355997" y="432197"/>
            <a:ext cx="8428434" cy="45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阅读技巧点拨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34818" name="矩形 11"/>
          <p:cNvSpPr>
            <a:spLocks noChangeArrowheads="1"/>
          </p:cNvSpPr>
          <p:nvPr/>
        </p:nvSpPr>
        <p:spPr bwMode="auto">
          <a:xfrm>
            <a:off x="359569" y="832248"/>
            <a:ext cx="8428435" cy="394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7960" indent="-187960" algn="just">
              <a:lnSpc>
                <a:spcPct val="140000"/>
              </a:lnSpc>
            </a:pPr>
            <a:r>
              <a:rPr lang="zh-CN" altLang="zh-CN">
                <a:latin typeface="Times New Roman" panose="02020603050405020304" pitchFamily="18" charset="0"/>
              </a:rPr>
              <a:t>语境猜词的</a:t>
            </a:r>
            <a:r>
              <a:rPr lang="en-US" altLang="zh-CN">
                <a:latin typeface="Times New Roman" panose="02020603050405020304" pitchFamily="18" charset="0"/>
              </a:rPr>
              <a:t>5</a:t>
            </a:r>
            <a:r>
              <a:rPr lang="zh-CN" altLang="zh-CN">
                <a:latin typeface="Times New Roman" panose="02020603050405020304" pitchFamily="18" charset="0"/>
              </a:rPr>
              <a:t>个小技巧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1.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利用下文的解释猜词。阅读中出现的难词有时后面紧跟一个同位语，对前面的词进行解释，这时可利用同位关系对前面或后面的词义或句意进行猜测。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2.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利用下文的例子猜词。猜词时，常可参考的关键词有：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such as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；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like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；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for example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；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especially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等。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3.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利用同义词、近义词或反义词来猜词。作者为避免重复，常用一些同义词、近义词来写句子。有时也使用一些反义词加上否定词来表达肯定的观点。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4.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当文中出现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but, however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等表示转折关系，或表示对比关系的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while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时，可借此逻辑关系来猜词。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5.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利用文中的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because, so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或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why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等表示因果关系的词来猜词。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11"/>
          <p:cNvSpPr>
            <a:spLocks noChangeArrowheads="1"/>
          </p:cNvSpPr>
          <p:nvPr/>
        </p:nvSpPr>
        <p:spPr bwMode="auto">
          <a:xfrm>
            <a:off x="197644" y="573882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语言现象感知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01241" y="1006079"/>
            <a:ext cx="8428434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单词理解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体会句中加黑单词的词性和含义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In the 19th century, the kingdom of Ireland was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added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to create the United Kingdom of Great Britain and Ireland.____________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2.Most people just use the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shortened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name...____________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3.Almost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everywhere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you go in the UK, you will be surrounded..._____________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4.London is a great place to start, as it is an ancient port city that has a history dating all the way back to Roman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times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8741" y="2280048"/>
            <a:ext cx="76046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添加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01779" y="2680098"/>
            <a:ext cx="11836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缩写的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66298" y="3101579"/>
            <a:ext cx="15025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conj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无论哪里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07607" y="3942160"/>
            <a:ext cx="7732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时代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11"/>
          <p:cNvSpPr>
            <a:spLocks noChangeArrowheads="1"/>
          </p:cNvSpPr>
          <p:nvPr/>
        </p:nvSpPr>
        <p:spPr bwMode="auto">
          <a:xfrm>
            <a:off x="359569" y="1113235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5.There are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countless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 historic sites to explore...____________</a:t>
            </a:r>
            <a:endParaRPr lang="zh-CN" altLang="zh-CN" dirty="0">
              <a:solidFill>
                <a:srgbClr val="000000"/>
              </a:solidFill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6.The UK is a fascinating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mix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 of history and modern culture, with both new and old traditions.____________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06566" y="1156098"/>
            <a:ext cx="11836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/>
              </a:rPr>
              <a:t>adj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无数的</a:t>
            </a:r>
            <a:endParaRPr lang="zh-CN" altLang="en-US" kern="1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6178" y="1977629"/>
            <a:ext cx="7732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/>
              </a:rPr>
              <a:t>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混合</a:t>
            </a:r>
            <a:endParaRPr lang="zh-CN" altLang="en-US" kern="1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355997" y="48458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词块积累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0962" name="矩形 11"/>
          <p:cNvSpPr>
            <a:spLocks noChangeArrowheads="1"/>
          </p:cNvSpPr>
          <p:nvPr/>
        </p:nvSpPr>
        <p:spPr bwMode="auto">
          <a:xfrm>
            <a:off x="355997" y="916782"/>
            <a:ext cx="842843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写出下列词块的含义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solve this puzzle_____________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2.the full name____________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3.as well as____________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4.the military defense____________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5.have some differences____________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6.at different times____________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7.across the UK____________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8.make changes to_______________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6" y="1383507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解决这个难题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71701" y="1793082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全称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24001" y="2225279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也，又，还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66988" y="2615804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军事防御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69382" y="3027760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有一些不同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95513" y="3456385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在不同时代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68103" y="3868342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遍布全英国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15741" y="4277917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对</a:t>
            </a:r>
            <a:r>
              <a:rPr lang="en-US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作出改动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360760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句式欣赏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360760" y="1113235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动名词作主语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	Getting to know a little bit about British history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will help you solve this puzzle.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名词短语作同位语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The first group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Romans,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came in the first century.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3.which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引导的非限制性定语从句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People from the UK are called “British”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which means the UK is also often referred to as Britain or Great Britain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371475" y="951310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4.that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引导定语从句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	The four countries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that belong to the United Kingdom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work together in some areas.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5.way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后接定语从句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	They introduced the beginnings of the English language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and changed the way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people built houses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. 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305991" y="235624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Discussing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—Match the pictures with the proper introductions.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pic>
        <p:nvPicPr>
          <p:cNvPr id="10243" name="Picture 6" descr="课文语篇研读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" y="843542"/>
            <a:ext cx="8616554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2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466" y="1924050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Y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479" y="2950369"/>
            <a:ext cx="6003131" cy="153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83382" y="897732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810260" indent="-81026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queen—the head of state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in name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only.The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most powerful one is the Prime Minister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who controls everything in the UK.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810260" indent="-81026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(2)____  The River Thames—The longest river.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810260" indent="-81026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(3)____  London—The capital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where the Olympic Games were held three times.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810260" indent="-81026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(4)____  The United Kingdom—It actually includes four countries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England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Scotland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Wales and Northern Ireland.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1766" y="939404"/>
            <a:ext cx="29238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91766" y="1762126"/>
            <a:ext cx="3024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91766" y="2159794"/>
            <a:ext cx="29238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03673" y="2603898"/>
            <a:ext cx="3024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Predicting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—Look at the map on Page 40 and predict what it is used for.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454819" y="1221582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1747" y="1245394"/>
            <a:ext cx="686470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map tells us where the UK lies and how many parts it is made up of.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864394"/>
            <a:ext cx="8428434" cy="45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First reading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—Read the text and finish the following exercises.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54819" y="1237060"/>
            <a:ext cx="842843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(1)How many names are mentioned in the first paragraph, and what are they?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(2)Arrange the following events in time order.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Scotland was joined.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Ireland was added.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Wales was joined.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United Kingdom of Great Britain and Northern Ireland came into being.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southern part of Ireland broke away.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pic>
        <p:nvPicPr>
          <p:cNvPr id="16387" name="Picture 5" descr="2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2" y="479823"/>
            <a:ext cx="566975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65560" y="1631157"/>
            <a:ext cx="56935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Four; The United Kingdom, Great Britain, Britain, England.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86978" y="4343401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③①②⑤④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347663" y="789385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(3)In which areas do the four countries work together?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(4)Why is the history of the United Kingdom interesting?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(5)What is the main idea of the last paragraph?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6979" y="1221582"/>
            <a:ext cx="524246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same flag, the same currency and military defense.</a:t>
            </a:r>
            <a:endParaRPr lang="zh-CN" altLang="en-US" dirty="0"/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407194" y="1994297"/>
            <a:ext cx="8316516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Because four different groups of people took over at different times through history and had different influences on it.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916" y="3305176"/>
            <a:ext cx="60952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charm of the UK is rooted in its history and modern culture.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95131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Second reading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—Fill in the blanks according to the text.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383507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WHAT’S IN A NAME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75072" y="1977629"/>
          <a:ext cx="8104584" cy="1134665"/>
        </p:xfrm>
        <a:graphic>
          <a:graphicData uri="http://schemas.openxmlformats.org/drawingml/2006/table">
            <a:tbl>
              <a:tblPr/>
              <a:tblGrid>
                <a:gridCol w="145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9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4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Introduction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How to solve the 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①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 caused by the different names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Getting to know a little bit about British history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.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175522" y="2115742"/>
            <a:ext cx="7412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puzzle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89335" y="550069"/>
          <a:ext cx="8426054" cy="4526755"/>
        </p:xfrm>
        <a:graphic>
          <a:graphicData uri="http://schemas.openxmlformats.org/drawingml/2006/table">
            <a:tbl>
              <a:tblPr/>
              <a:tblGrid>
                <a:gridCol w="864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3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046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History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in the </a:t>
                      </a: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②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 century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Wales was joined to the kingdom of England.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in the </a:t>
                      </a: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③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 century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Scotland was joined to 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④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 the kingdom of Great Britain.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5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in the 19th century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kingdom of Ireland was 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⑤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 to create the United Kingdom of Great Britain and Ireland.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09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in the 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⑥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 century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southern part of Ireland broke away from the UK</a:t>
                      </a: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，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which resulted in the full name</a:t>
                      </a: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：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United Kingdom of Great 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Britain 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and Northern Ireland.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457450" y="585788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16th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07456" y="1210867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18th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286625" y="995363"/>
            <a:ext cx="6899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create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717631" y="1847851"/>
            <a:ext cx="6834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added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19363" y="3651648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20th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22685" y="639367"/>
          <a:ext cx="8099823" cy="3888581"/>
        </p:xfrm>
        <a:graphic>
          <a:graphicData uri="http://schemas.openxmlformats.org/drawingml/2006/table">
            <a:tbl>
              <a:tblPr/>
              <a:tblGrid>
                <a:gridCol w="1456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796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People and traditions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Romans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built towns and </a:t>
                      </a: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⑦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94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Anglo-Saxons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introduced the beginnings of the English language</a:t>
                      </a: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，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and changed the way people built </a:t>
                      </a:r>
                      <a:endParaRPr lang="en-US" sz="1800" kern="100" dirty="0" smtClean="0">
                        <a:effectLst/>
                        <a:latin typeface="Times New Roman" panose="02020603050405020304"/>
                        <a:cs typeface="Courier New" panose="020703090202050204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⑧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14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Vikings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left behind lots of new </a:t>
                      </a: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⑨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，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and also the names of many locations across the UK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1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Normans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had castles built</a:t>
                      </a: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；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made changes to the </a:t>
                      </a:r>
                      <a:endParaRPr lang="en-US" sz="1800" kern="100" dirty="0" smtClean="0">
                        <a:effectLst/>
                        <a:latin typeface="Times New Roman" panose="02020603050405020304"/>
                        <a:cs typeface="Courier New" panose="020703090202050204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⑩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 system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743701" y="723901"/>
            <a:ext cx="6386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roads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72000" y="2110979"/>
            <a:ext cx="7596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houses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774656" y="2668192"/>
            <a:ext cx="11644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vocabulary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33913" y="4061223"/>
            <a:ext cx="5873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legal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1057</Words>
  <Application>Microsoft Office PowerPoint</Application>
  <PresentationFormat>全屏显示(16:9)</PresentationFormat>
  <Paragraphs>165</Paragraphs>
  <Slides>20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Cambria Math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2023-01-16T14:40:47Z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A1BB0DA0C87A4EC6BA2C6E2349078191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