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9" r:id="rId3"/>
    <p:sldId id="292" r:id="rId4"/>
    <p:sldId id="295" r:id="rId5"/>
    <p:sldId id="271" r:id="rId6"/>
    <p:sldId id="358" r:id="rId7"/>
    <p:sldId id="277" r:id="rId8"/>
    <p:sldId id="315" r:id="rId9"/>
    <p:sldId id="340" r:id="rId10"/>
    <p:sldId id="341" r:id="rId11"/>
    <p:sldId id="365" r:id="rId12"/>
    <p:sldId id="317" r:id="rId13"/>
    <p:sldId id="348" r:id="rId14"/>
    <p:sldId id="318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00" d="100"/>
          <a:sy n="100" d="100"/>
        </p:scale>
        <p:origin x="-93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E8939-067C-4145-87E4-2409514C7EC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DE8E7-11EA-4FD5-9C48-20823FE22A4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DE8E7-11EA-4FD5-9C48-20823FE22A4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485" y="1619183"/>
            <a:ext cx="12192057" cy="2511800"/>
            <a:chOff x="3860" y="1622"/>
            <a:chExt cx="11292" cy="3654"/>
          </a:xfrm>
        </p:grpSpPr>
        <p:sp>
          <p:nvSpPr>
            <p:cNvPr id="3" name="Rectangle 5"/>
            <p:cNvSpPr/>
            <p:nvPr/>
          </p:nvSpPr>
          <p:spPr>
            <a:xfrm>
              <a:off x="3860" y="4246"/>
              <a:ext cx="11292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6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Outdoor fun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-485" y="5773395"/>
            <a:ext cx="12192485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147295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60757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910169"/>
            <a:ext cx="1178552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(1)The visitors complained ________ the guide ________ the food.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to; about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to; from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about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672046" y="2078616"/>
            <a:ext cx="8810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4244" y="4192135"/>
            <a:ext cx="11102705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考查固定短语。句意：游客们向导游抱怨伙食”。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complain to sb. about/of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意为“向某人抱怨某事”。故选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70134" y="1303954"/>
            <a:ext cx="1116694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安顺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cousin is ________ heavy because he often eats ________ fast food.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much; too many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many; too much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too; too much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much; much too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93062" y="1515252"/>
            <a:ext cx="6860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19018" y="4173347"/>
            <a:ext cx="10963215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考查短语辨析。句意：我的堂弟太重了，因为他经常吃太多。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much too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修饰形容词或副词，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too much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修饰不可数名词。故选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1299178"/>
            <a:ext cx="1130152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go camping.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我想去野营。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7014" y="2756557"/>
            <a:ext cx="10840388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go camping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结构的短语，意为“去野营”。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plan to go camping this summer holiday.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这个暑假我计划去野营。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8060" y="915755"/>
            <a:ext cx="11129930" cy="554465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形式”意为“去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，常用于表示从事某一体育活动或娱乐活动。 常见的短语有：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swimming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去游泳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go boating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去划船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skating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去溜冰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go walking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去散步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climbing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去爬山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go hiking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去徒步旅行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jogging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去慢跑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go riding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去骑马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cycling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去骑自行车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go fishing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去钓鱼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shopping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去购物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65616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79078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2284466"/>
            <a:ext cx="1075550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—Shall we go  ________  on Sunday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love water sports.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—That's a good idea.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hiking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swimming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cycling  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climbing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489463" y="2483181"/>
            <a:ext cx="7959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40700" y="2115402"/>
          <a:ext cx="9962339" cy="3469925"/>
        </p:xfrm>
        <a:graphic>
          <a:graphicData uri="http://schemas.openxmlformats.org/drawingml/2006/table">
            <a:tbl>
              <a:tblPr/>
              <a:tblGrid>
                <a:gridCol w="1693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9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野营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kæmpɪŋ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．骑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马、自行车等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raɪd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溜冰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skeɪtɪŋ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．在外面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/ˌ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aʊtˈsaɪd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346080" y="2517836"/>
            <a:ext cx="13131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camping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903538" y="3318048"/>
            <a:ext cx="713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ride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6125932" y="4067759"/>
            <a:ext cx="1143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skating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96800" y="4869965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166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户外活动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．快点，赶快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go riding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 camping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458799" y="2090317"/>
            <a:ext cx="24601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outdoor activities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922103" y="2821210"/>
            <a:ext cx="13740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hurry up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646283" y="366060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去骑马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976134" y="4418855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去野营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805744" y="1610435"/>
          <a:ext cx="10508249" cy="4663440"/>
        </p:xfrm>
        <a:graphic>
          <a:graphicData uri="http://schemas.openxmlformats.org/drawingml/2006/table">
            <a:tbl>
              <a:tblPr/>
              <a:tblGrid>
                <a:gridCol w="1528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04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Eddie.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快点，埃迪。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like ________ ________.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我喜欢在户外。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You complain ________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你抱怨得太多了。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What do you ________ ________ camping?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关于野营你喜欢什么？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357045" y="1762769"/>
            <a:ext cx="2210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Hurry           up</a:t>
            </a: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257075" y="2548253"/>
            <a:ext cx="269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being           outside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810057" y="3333058"/>
            <a:ext cx="21771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          much</a:t>
            </a: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5621263" y="4863882"/>
            <a:ext cx="24929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             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hurry up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快点，赶快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20638" y="3062618"/>
            <a:ext cx="10206502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Hurry up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Eddie.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快点，埃迪。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16174" y="3958308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hurry up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意为“快点，赶快”，用于催促某人快速行动，相当于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quick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2807546" y="4752424"/>
            <a:ext cx="12698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come on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54926" y="1780483"/>
            <a:ext cx="10206502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(1)hurry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作动词，意为“急忙，匆忙”。常用短语：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赶快做某事；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hurry off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匆匆离去。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(2)hurry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作名词，意为“急忙，匆忙”。常用短语：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hurry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匆忙，迅速；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hurry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急忙做某事。</a:t>
            </a: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926433" y="2612000"/>
            <a:ext cx="2238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hurry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2" y="1954438"/>
            <a:ext cx="10989409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morning, she was in a hurry______ without having breakfast.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leaving	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leave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leave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快点，否则我们上学要迟到了。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we will be late for school.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236724" y="282729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995264" y="5550760"/>
            <a:ext cx="22878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Hurry           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0193" y="885264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8078" y="87796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1885" y="1343288"/>
            <a:ext cx="11257809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complain too much.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你抱怨得太多了。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12622" y="1878087"/>
            <a:ext cx="1122891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(1)complain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作动词，意为“抱怨”，常用于下列结构中：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 about/of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抱怨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complain to sb. about/of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向某人抱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never complained about/of working overtime. 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他们对加班从来不抱怨。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(2)too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意为“太多”，常用来修饰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，在句中常作定语、宾语或状语等。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7614428" y="5468874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动词或不可数名词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93343" y="1286417"/>
            <a:ext cx="1124373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many, too much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 too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(1)too many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意为“太多”，用来修饰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(2)too much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意为“太多”，用来修饰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(3)much too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意为“非常，太”，用来修饰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have too many things to do.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我有很多事情要做。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can't eat too much food.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你不能吃太多的食物。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much too hot. I want to go swimming.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天太热了。我想去游泳。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7287599" y="215855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复数可数名词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矩形 38"/>
          <p:cNvSpPr>
            <a:spLocks noChangeArrowheads="1"/>
          </p:cNvSpPr>
          <p:nvPr/>
        </p:nvSpPr>
        <p:spPr bwMode="auto">
          <a:xfrm>
            <a:off x="7286879" y="2834858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动词或不可数名词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38"/>
          <p:cNvSpPr>
            <a:spLocks noChangeArrowheads="1"/>
          </p:cNvSpPr>
          <p:nvPr/>
        </p:nvSpPr>
        <p:spPr bwMode="auto">
          <a:xfrm>
            <a:off x="7925459" y="3537775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形容词或副词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</Words>
  <Application>Microsoft Office PowerPoint</Application>
  <PresentationFormat>宽屏</PresentationFormat>
  <Paragraphs>123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38E156C11AD54179B23D73D885D9742F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