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62" r:id="rId3"/>
    <p:sldId id="291" r:id="rId4"/>
    <p:sldId id="290" r:id="rId5"/>
    <p:sldId id="294" r:id="rId6"/>
    <p:sldId id="288" r:id="rId7"/>
    <p:sldId id="282" r:id="rId8"/>
    <p:sldId id="284" r:id="rId9"/>
    <p:sldId id="301" r:id="rId10"/>
    <p:sldId id="300" r:id="rId11"/>
    <p:sldId id="289" r:id="rId12"/>
    <p:sldId id="293" r:id="rId13"/>
    <p:sldId id="292" r:id="rId14"/>
    <p:sldId id="29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0000"/>
    <a:srgbClr val="0000FF"/>
    <a:srgbClr val="CCECFF"/>
    <a:srgbClr val="CCFFCC"/>
    <a:srgbClr val="FFCCFF"/>
    <a:srgbClr val="CC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1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90E8B-69B0-4AE6-9C4C-754FAD1FE2C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9899A-8A88-491E-9961-62293F8B0B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99899A-8A88-491E-9961-62293F8B0B3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38a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FF5050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noProof="0" smtClean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FF28BC-8A35-4890-88DA-70AA208CA123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96F3B-2176-4121-A6FD-5C3FEF7DA819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50038" y="549275"/>
            <a:ext cx="2063750" cy="5576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40438" cy="5576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89713-09BA-480A-9166-D9821EF6259F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E1033-C5D6-45B5-A36F-3CF95591F07C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ECD35-F783-49B2-8E90-9F393726F08D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4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6BE01-BC21-4564-BA12-FAD8531CDFF4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276CC-D7A4-4A3E-A07B-3A35A8A20F2C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E3AAB-8032-4646-84FD-D9F1D3972F1D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06F0D-FAEB-44B1-8847-538FB645867C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7189F-F908-451E-984D-C7075DF1A747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F3B17-41C3-4A52-912D-1A05A653E0DA}" type="slidenum">
              <a:rPr lang="zh-CN" altLang="en-US"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38b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4188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5F30A0A-FE49-4C0E-91C2-44EB81A1E8B6}" type="slidenum">
              <a:rPr lang="zh-CN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5050"/>
          </a:solidFill>
          <a:latin typeface="Trebuchet MS" panose="020B0603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low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49" y="5386388"/>
            <a:ext cx="14271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 descr="542036759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59632" y="1628800"/>
            <a:ext cx="6840760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kumimoji="1" lang="zh-CN" altLang="en-US" sz="8800" dirty="0">
                <a:solidFill>
                  <a:srgbClr val="336600"/>
                </a:solidFill>
                <a:latin typeface="方正粗倩简体" pitchFamily="65" charset="-122"/>
                <a:ea typeface="方正粗倩简体" pitchFamily="65" charset="-122"/>
              </a:rPr>
              <a:t>整式的加减</a:t>
            </a:r>
            <a:endParaRPr kumimoji="1" lang="zh-CN" altLang="en-US" sz="8800" dirty="0">
              <a:solidFill>
                <a:srgbClr val="008000"/>
              </a:solidFill>
              <a:latin typeface="方正粗倩简体" pitchFamily="65" charset="-122"/>
              <a:ea typeface="方正粗倩简体" pitchFamily="65" charset="-122"/>
            </a:endParaRPr>
          </a:p>
        </p:txBody>
      </p:sp>
      <p:pic>
        <p:nvPicPr>
          <p:cNvPr id="15367" name="Picture 7" descr="flow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2" y="5395913"/>
            <a:ext cx="1427162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flow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0149" y="5395913"/>
            <a:ext cx="14271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 descr="flow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54474" y="5407025"/>
            <a:ext cx="14271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flow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7874" y="5395913"/>
            <a:ext cx="14271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/>
          <p:nvPr/>
        </p:nvSpPr>
        <p:spPr>
          <a:xfrm>
            <a:off x="2988090" y="461503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33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33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452437" y="311174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07975" y="373087"/>
            <a:ext cx="83534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latin typeface="宋体" panose="02010600030101010101" pitchFamily="2" charset="-122"/>
              </a:rPr>
              <a:t>       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为资助贫困山区儿童入学，我校甲、乙、丙三位同学决定把平时节省下来的零花钱捐给希望工程，已知甲同学捐资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元，乙同学捐资比甲同学捐资的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倍少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8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元，丙同学捐资数是甲和乙同学捐资数的总和的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3/4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，求甲、乙、丙三位同学的捐资总数。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01612" y="5351487"/>
            <a:ext cx="885666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600" b="1" dirty="0">
                <a:solidFill>
                  <a:srgbClr val="CC3300"/>
                </a:solidFill>
                <a:latin typeface="宋体" panose="02010600030101010101" pitchFamily="2" charset="-122"/>
              </a:rPr>
              <a:t>评析：这是一个利用整式加减计算的应用问题，首先要根据题意列出各量的代数式，然后求和进行加减运算。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81000" y="2687662"/>
            <a:ext cx="8799512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解：根据题意，知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甲同学捐资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元，乙同学捐资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(3x-8)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元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那么，丙同学捐资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3/4[x+(3x-8)]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元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则甲、乙、丙的捐资总数为：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x+(3x-8)+3/4[x+(3x-8)]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=x+3x-8+3/4(4x-8)=x+3x-8+3x-6=7x-14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答：甲、乙、丙的捐资总数为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(7x-14)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元。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51520" y="1052736"/>
            <a:ext cx="86407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</a:rPr>
              <a:t>练习：三角形的周长为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48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，第一条边长为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(3a+2b)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，第二条边的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倍比第一条边长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(a-2b+2)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，求第三条边的长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07504" y="11588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5288" y="908050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kumimoji="1" lang="en-US" altLang="zh-CN" sz="2800" b="1">
                <a:latin typeface="宋体" panose="02010600030101010101" pitchFamily="2" charset="-122"/>
              </a:rPr>
              <a:t>2.</a:t>
            </a:r>
            <a:r>
              <a:rPr kumimoji="1" lang="zh-CN" altLang="en-US" sz="2800" b="1">
                <a:latin typeface="宋体" panose="02010600030101010101" pitchFamily="2" charset="-122"/>
              </a:rPr>
              <a:t>化简求值：</a:t>
            </a:r>
            <a:r>
              <a:rPr kumimoji="1" lang="en-US" altLang="zh-CN" sz="2800" b="1">
                <a:latin typeface="宋体" panose="02010600030101010101" pitchFamily="2" charset="-122"/>
              </a:rPr>
              <a:t>3x</a:t>
            </a:r>
            <a:r>
              <a:rPr kumimoji="1" lang="en-US" altLang="zh-CN" sz="2800" b="1" baseline="30000">
                <a:latin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宋体" panose="02010600030101010101" pitchFamily="2" charset="-122"/>
              </a:rPr>
              <a:t>-[7x-(4x-3)-2x</a:t>
            </a:r>
            <a:r>
              <a:rPr kumimoji="1" lang="en-US" altLang="zh-CN" sz="2800" b="1" baseline="30000">
                <a:latin typeface="宋体" panose="02010600030101010101" pitchFamily="2" charset="-122"/>
              </a:rPr>
              <a:t>3</a:t>
            </a:r>
            <a:r>
              <a:rPr kumimoji="1" lang="en-US" altLang="zh-CN" sz="2800" b="1">
                <a:latin typeface="宋体" panose="02010600030101010101" pitchFamily="2" charset="-122"/>
              </a:rPr>
              <a:t>]</a:t>
            </a:r>
            <a:r>
              <a:rPr kumimoji="1" lang="zh-CN" altLang="en-US" sz="2800" b="1">
                <a:latin typeface="宋体" panose="02010600030101010101" pitchFamily="2" charset="-122"/>
              </a:rPr>
              <a:t>，其中</a:t>
            </a:r>
            <a:r>
              <a:rPr kumimoji="1" lang="en-US" altLang="zh-CN" sz="2800" b="1">
                <a:latin typeface="宋体" panose="02010600030101010101" pitchFamily="2" charset="-122"/>
              </a:rPr>
              <a:t>x=-0.5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39750" y="580548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答案：</a:t>
            </a:r>
            <a:r>
              <a:rPr kumimoji="1" lang="en-US" altLang="zh-CN" sz="2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11588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练习</a:t>
            </a:r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23850" y="908050"/>
            <a:ext cx="8064500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kumimoji="1" lang="en-US" altLang="zh-CN" sz="2800" b="1" dirty="0">
                <a:latin typeface="宋体" panose="02010600030101010101" pitchFamily="2" charset="-122"/>
              </a:rPr>
              <a:t>3.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某人做了一道题：</a:t>
            </a:r>
          </a:p>
          <a:p>
            <a:pPr>
              <a:spcBef>
                <a:spcPct val="1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“一个多项式减去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-5x+1…”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，他误将减去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-5x+1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写为加上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-5x+1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，得出的结果是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5x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+3x-7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。求出这道题的正确结果。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468313" y="5373216"/>
            <a:ext cx="684053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提示：</a:t>
            </a:r>
            <a:r>
              <a:rPr kumimoji="1" lang="zh-CN" altLang="en-US" sz="2400" b="1">
                <a:solidFill>
                  <a:srgbClr val="FF0066"/>
                </a:solidFill>
                <a:latin typeface="宋体" panose="02010600030101010101" pitchFamily="2" charset="-122"/>
              </a:rPr>
              <a:t>先设被减数为</a:t>
            </a:r>
            <a:r>
              <a:rPr kumimoji="1" lang="en-US" altLang="zh-CN" sz="2400" b="1">
                <a:solidFill>
                  <a:srgbClr val="FF0066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FF0066"/>
                </a:solidFill>
                <a:latin typeface="宋体" panose="02010600030101010101" pitchFamily="2" charset="-122"/>
              </a:rPr>
              <a:t>，可由已知求出多项式</a:t>
            </a:r>
            <a:r>
              <a:rPr kumimoji="1" lang="en-US" altLang="zh-CN" sz="2400" b="1">
                <a:solidFill>
                  <a:srgbClr val="FF0066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FF0066"/>
                </a:solidFill>
                <a:latin typeface="宋体" panose="02010600030101010101" pitchFamily="2" charset="-122"/>
              </a:rPr>
              <a:t>，再计算</a:t>
            </a:r>
            <a:r>
              <a:rPr kumimoji="1" lang="en-US" altLang="zh-CN" sz="2400" b="1">
                <a:solidFill>
                  <a:srgbClr val="FF0066"/>
                </a:solidFill>
                <a:latin typeface="宋体" panose="02010600030101010101" pitchFamily="2" charset="-122"/>
              </a:rPr>
              <a:t>A-(</a:t>
            </a:r>
            <a:r>
              <a:rPr kumimoji="1"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3x</a:t>
            </a:r>
            <a:r>
              <a:rPr kumimoji="1" lang="en-US" altLang="zh-CN" sz="2800" b="1" baseline="30000">
                <a:solidFill>
                  <a:srgbClr val="FF0066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>
                <a:solidFill>
                  <a:srgbClr val="FF0066"/>
                </a:solidFill>
                <a:latin typeface="宋体" panose="02010600030101010101" pitchFamily="2" charset="-122"/>
              </a:rPr>
              <a:t>-5x+1)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WordArt 2" descr="白色大理石"/>
          <p:cNvSpPr>
            <a:spLocks noChangeArrowheads="1" noChangeShapeType="1" noTextEdit="1"/>
          </p:cNvSpPr>
          <p:nvPr/>
        </p:nvSpPr>
        <p:spPr bwMode="auto">
          <a:xfrm>
            <a:off x="1797571" y="354806"/>
            <a:ext cx="5759450" cy="6207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miter lim="800000"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华文行楷" panose="02010800040101010101" charset="-122"/>
                <a:ea typeface="华文行楷" panose="02010800040101010101" charset="-122"/>
              </a:rPr>
              <a:t>三、易错题精讲 </a:t>
            </a:r>
          </a:p>
        </p:txBody>
      </p:sp>
      <p:graphicFrame>
        <p:nvGraphicFramePr>
          <p:cNvPr id="52227" name="Object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72225" y="4868863"/>
          <a:ext cx="1895475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0" name="演示文稿" r:id="rId4" imgW="4514215" imgH="3386455" progId="PowerPoint.Show.8">
                  <p:embed/>
                </p:oleObj>
              </mc:Choice>
              <mc:Fallback>
                <p:oleObj name="演示文稿" r:id="rId4" imgW="4514215" imgH="3386455" progId="PowerPoint.Show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8863"/>
                        <a:ext cx="1895475" cy="142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1396851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258888" y="1455588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</a:rPr>
              <a:t>计算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-2x+1-(3+x+3x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49250" y="3933056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评析：去括号时，括号前是“</a:t>
            </a:r>
            <a:r>
              <a:rPr kumimoji="1" lang="en-US" altLang="zh-CN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-”</a:t>
            </a:r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号的，去括号后，里面各项的符号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都</a:t>
            </a:r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要改变。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68313" y="1854051"/>
            <a:ext cx="7775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错解：原式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-2x+1-3+x+3x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 =3x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-2x+x+1-3=</a:t>
            </a:r>
            <a:r>
              <a:rPr kumimoji="1"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6x</a:t>
            </a:r>
            <a:r>
              <a:rPr kumimoji="1" lang="en-US" altLang="zh-CN" sz="2800" b="1" baseline="30000" dirty="0">
                <a:solidFill>
                  <a:srgbClr val="FF0066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FF0066"/>
                </a:solidFill>
                <a:latin typeface="宋体" panose="02010600030101010101" pitchFamily="2" charset="-122"/>
              </a:rPr>
              <a:t>-x-2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468313" y="2790676"/>
            <a:ext cx="7775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正解：原式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-2x+1-3-x-3x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  <a:p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 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-2x-x+1-3=</a:t>
            </a:r>
            <a:r>
              <a:rPr kumimoji="1" lang="en-US" altLang="zh-CN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-3x-2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52413" y="5013176"/>
            <a:ext cx="83518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</a:rPr>
              <a:t>思考：计算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(3a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+2a+1)-(2a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+3a-5)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的结果是（  ）</a:t>
            </a:r>
          </a:p>
          <a:p>
            <a:r>
              <a:rPr kumimoji="1" lang="en-US" altLang="zh-CN" sz="2800" b="1" dirty="0">
                <a:latin typeface="宋体" panose="02010600030101010101" pitchFamily="2" charset="-122"/>
              </a:rPr>
              <a:t>A.a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-5a+6   B.a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-5a-4   C.a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-a-4   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D.a</a:t>
            </a:r>
            <a:r>
              <a:rPr kumimoji="1" lang="en-US" altLang="zh-CN" sz="2800" b="1" baseline="30000" dirty="0" smtClean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 smtClean="0">
                <a:latin typeface="宋体" panose="02010600030101010101" pitchFamily="2" charset="-122"/>
              </a:rPr>
              <a:t>-a-6 </a:t>
            </a:r>
            <a:endParaRPr kumimoji="1" lang="en-US" altLang="zh-CN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" decel="100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" decel="100000"/>
                                        <p:tgtEl>
                                          <p:spTgt spid="522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2" grpId="0"/>
      <p:bldP spid="522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6" name="Rectangle 1050"/>
          <p:cNvSpPr>
            <a:spLocks noChangeArrowheads="1"/>
          </p:cNvSpPr>
          <p:nvPr/>
        </p:nvSpPr>
        <p:spPr bwMode="auto">
          <a:xfrm>
            <a:off x="107950" y="620713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整式加减的意义</a:t>
            </a:r>
          </a:p>
        </p:txBody>
      </p:sp>
      <p:sp>
        <p:nvSpPr>
          <p:cNvPr id="10268" name="Rectangle 1052"/>
          <p:cNvSpPr>
            <a:spLocks noChangeArrowheads="1"/>
          </p:cNvSpPr>
          <p:nvPr/>
        </p:nvSpPr>
        <p:spPr bwMode="auto">
          <a:xfrm>
            <a:off x="1222375" y="1484313"/>
            <a:ext cx="7921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CC33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就是求几个整式的</a:t>
            </a:r>
            <a:r>
              <a:rPr kumimoji="1" lang="zh-CN" altLang="en-US" sz="2800" b="1" dirty="0">
                <a:solidFill>
                  <a:srgbClr val="0000FF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和或者差</a:t>
            </a:r>
            <a:r>
              <a:rPr kumimoji="1" lang="zh-CN" altLang="en-US" sz="2800" b="1" dirty="0">
                <a:solidFill>
                  <a:srgbClr val="CC33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的</a:t>
            </a:r>
            <a:r>
              <a:rPr kumimoji="1" lang="zh-CN" altLang="en-US" sz="2800" b="1" dirty="0">
                <a:solidFill>
                  <a:srgbClr val="336600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代数运算</a:t>
            </a:r>
            <a:endParaRPr kumimoji="1" lang="zh-CN" altLang="en-US" sz="2800" b="1" dirty="0">
              <a:solidFill>
                <a:srgbClr val="CC33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10280" name="Rectangle 1064"/>
          <p:cNvSpPr>
            <a:spLocks noChangeArrowheads="1"/>
          </p:cNvSpPr>
          <p:nvPr/>
        </p:nvSpPr>
        <p:spPr bwMode="auto">
          <a:xfrm>
            <a:off x="107950" y="2333625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</a:p>
        </p:txBody>
      </p:sp>
      <p:sp>
        <p:nvSpPr>
          <p:cNvPr id="10281" name="Rectangle 1065"/>
          <p:cNvSpPr>
            <a:spLocks noChangeArrowheads="1"/>
          </p:cNvSpPr>
          <p:nvPr/>
        </p:nvSpPr>
        <p:spPr bwMode="auto">
          <a:xfrm>
            <a:off x="1333500" y="2405063"/>
            <a:ext cx="6840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latin typeface="宋体" panose="02010600030101010101" pitchFamily="2" charset="-122"/>
              </a:rPr>
              <a:t>1.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求单项式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2x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-4x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与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-3x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的和。</a:t>
            </a:r>
          </a:p>
        </p:txBody>
      </p:sp>
      <p:sp>
        <p:nvSpPr>
          <p:cNvPr id="10282" name="Rectangle 1066"/>
          <p:cNvSpPr>
            <a:spLocks noChangeArrowheads="1"/>
          </p:cNvSpPr>
          <p:nvPr/>
        </p:nvSpPr>
        <p:spPr bwMode="auto">
          <a:xfrm>
            <a:off x="179388" y="2852738"/>
            <a:ext cx="684053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+(-4x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)+(-3x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= 2x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-4x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</a:p>
        </p:txBody>
      </p:sp>
      <p:sp>
        <p:nvSpPr>
          <p:cNvPr id="10284" name="Rectangle 1068"/>
          <p:cNvSpPr>
            <a:spLocks noChangeArrowheads="1"/>
          </p:cNvSpPr>
          <p:nvPr/>
        </p:nvSpPr>
        <p:spPr bwMode="auto">
          <a:xfrm>
            <a:off x="107950" y="4508500"/>
            <a:ext cx="885666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600" b="1" dirty="0">
                <a:solidFill>
                  <a:srgbClr val="CC3300"/>
                </a:solidFill>
                <a:latin typeface="宋体" panose="02010600030101010101" pitchFamily="2" charset="-122"/>
              </a:rPr>
              <a:t>评析：直接从“和”的意义出发，列出算式，</a:t>
            </a:r>
          </a:p>
          <a:p>
            <a:r>
              <a:rPr kumimoji="1" lang="zh-CN" altLang="en-US" sz="2600" b="1" dirty="0">
                <a:solidFill>
                  <a:srgbClr val="CC3300"/>
                </a:solidFill>
                <a:latin typeface="宋体" panose="02010600030101010101" pitchFamily="2" charset="-122"/>
              </a:rPr>
              <a:t>注意</a:t>
            </a:r>
            <a:r>
              <a:rPr kumimoji="1" lang="en-US" altLang="zh-CN" sz="2600" b="1" dirty="0">
                <a:solidFill>
                  <a:srgbClr val="CC3300"/>
                </a:solidFill>
                <a:latin typeface="宋体" panose="02010600030101010101" pitchFamily="2" charset="-122"/>
              </a:rPr>
              <a:t>:</a:t>
            </a:r>
            <a:r>
              <a:rPr kumimoji="1" lang="zh-CN" altLang="en-US" sz="2600" b="1" dirty="0">
                <a:solidFill>
                  <a:srgbClr val="CC3300"/>
                </a:solidFill>
                <a:latin typeface="宋体" panose="02010600030101010101" pitchFamily="2" charset="-122"/>
              </a:rPr>
              <a:t>后两项要带上括号。</a:t>
            </a:r>
          </a:p>
        </p:txBody>
      </p:sp>
      <p:sp>
        <p:nvSpPr>
          <p:cNvPr id="10285" name="Rectangle 1069"/>
          <p:cNvSpPr>
            <a:spLocks noChangeArrowheads="1"/>
          </p:cNvSpPr>
          <p:nvPr/>
        </p:nvSpPr>
        <p:spPr bwMode="auto">
          <a:xfrm>
            <a:off x="0" y="3933825"/>
            <a:ext cx="68405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= -5x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y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endParaRPr kumimoji="1" lang="en-US" altLang="zh-CN" sz="28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/>
      <p:bldP spid="10268" grpId="0" autoUpdateAnimBg="0"/>
      <p:bldP spid="10280" grpId="0"/>
      <p:bldP spid="10281" grpId="0"/>
      <p:bldP spid="10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72225" y="4868863"/>
          <a:ext cx="1895475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演示文稿" r:id="rId3" imgW="4514215" imgH="3386455" progId="PowerPoint.Show.8">
                  <p:embed/>
                </p:oleObj>
              </mc:Choice>
              <mc:Fallback>
                <p:oleObj name="演示文稿" r:id="rId3" imgW="4514215" imgH="3386455" progId="PowerPoint.Show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868863"/>
                        <a:ext cx="1895475" cy="142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55650" y="765175"/>
            <a:ext cx="7632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</a:rPr>
              <a:t>思考：已知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A=3a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+2b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B=a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-2a-b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，</a:t>
            </a:r>
          </a:p>
          <a:p>
            <a:r>
              <a:rPr kumimoji="1" lang="zh-CN" altLang="en-US" sz="2800" b="1" dirty="0">
                <a:latin typeface="宋体" panose="02010600030101010101" pitchFamily="2" charset="-122"/>
              </a:rPr>
              <a:t>求：当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(b+4)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+|a-3|=0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时，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A-B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的值。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23850" y="5805488"/>
            <a:ext cx="882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注意：代数式参与运算时，应看成整体，添上括号。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115888"/>
            <a:ext cx="180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kumimoji="1" lang="en-US" altLang="zh-CN" sz="3200" b="1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1]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58888" y="188913"/>
            <a:ext cx="741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</a:rPr>
              <a:t>求减去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+2x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-3x-1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的差为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-2x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+3x-2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的多项式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250825" y="2133600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评析：把一个代数式看成整体，添上括号。利用已知减数和差，求被减数应该用加法运算。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468313" y="765175"/>
            <a:ext cx="77755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(-x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+2x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-3x-1)+(-2x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+3x-2)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=-x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+2x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-3x-1-2x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+3x-2=-x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答：所求多项式为：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-3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/>
              <a:t>已知：</a:t>
            </a:r>
          </a:p>
          <a:p>
            <a:endParaRPr lang="zh-CN" altLang="en-US" sz="3600"/>
          </a:p>
          <a:p>
            <a:r>
              <a:rPr lang="en-US" altLang="zh-CN" sz="3600"/>
              <a:t>(1) </a:t>
            </a:r>
            <a:r>
              <a:rPr lang="zh-CN" altLang="en-US" sz="3600"/>
              <a:t>计算</a:t>
            </a:r>
            <a:r>
              <a:rPr lang="en-US" altLang="zh-CN" sz="3600"/>
              <a:t>2A-3B</a:t>
            </a:r>
            <a:r>
              <a:rPr lang="zh-CN" altLang="en-US" sz="3600"/>
              <a:t>；                      </a:t>
            </a:r>
          </a:p>
          <a:p>
            <a:r>
              <a:rPr lang="en-US" altLang="zh-CN" sz="3600"/>
              <a:t>(2) </a:t>
            </a:r>
            <a:r>
              <a:rPr lang="zh-CN" altLang="en-US" sz="3600"/>
              <a:t>当</a:t>
            </a:r>
            <a:r>
              <a:rPr lang="en-US" altLang="zh-CN" sz="3600"/>
              <a:t>x=3</a:t>
            </a:r>
            <a:r>
              <a:rPr lang="zh-CN" altLang="en-US" sz="3600"/>
              <a:t>，</a:t>
            </a:r>
            <a:r>
              <a:rPr lang="en-US" altLang="zh-CN" sz="3600"/>
              <a:t>y=</a:t>
            </a:r>
            <a:r>
              <a:rPr lang="zh-CN" altLang="en-US" sz="3600"/>
              <a:t>－     时，求</a:t>
            </a:r>
            <a:r>
              <a:rPr lang="en-US" altLang="zh-CN" sz="3600"/>
              <a:t>(1)</a:t>
            </a:r>
            <a:r>
              <a:rPr lang="zh-CN" altLang="en-US" sz="3600"/>
              <a:t>的值。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187450" y="404813"/>
          <a:ext cx="7705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公式" r:id="rId3" imgW="2603500" imgH="228600" progId="Equation.3">
                  <p:embed/>
                </p:oleObj>
              </mc:Choice>
              <mc:Fallback>
                <p:oleObj name="公式" r:id="rId3" imgW="2603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04813"/>
                        <a:ext cx="7705725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3779838" y="2133600"/>
          <a:ext cx="39528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公式" r:id="rId5" imgW="139700" imgH="393700" progId="Equation.3">
                  <p:embed/>
                </p:oleObj>
              </mc:Choice>
              <mc:Fallback>
                <p:oleObj name="公式" r:id="rId5" imgW="1397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133600"/>
                        <a:ext cx="395287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95288" y="886619"/>
            <a:ext cx="7632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宋体" panose="02010600030101010101" pitchFamily="2" charset="-122"/>
              </a:rPr>
              <a:t>练习：计算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:(8xy-3y</a:t>
            </a:r>
            <a:r>
              <a:rPr kumimoji="1" lang="en-US" altLang="zh-CN" sz="32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)-5xy-2(3xy-2x</a:t>
            </a:r>
            <a:r>
              <a:rPr kumimoji="1" lang="en-US" altLang="zh-CN" sz="32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3200" b="1" dirty="0">
                <a:latin typeface="宋体" panose="02010600030101010101" pitchFamily="2" charset="-122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9750" y="4445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整式加减的一般步骤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3850" y="1052513"/>
            <a:ext cx="813593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（</a:t>
            </a:r>
            <a:r>
              <a:rPr kumimoji="1" lang="en-US" altLang="zh-CN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）如果有括号，那么先去括号；</a:t>
            </a:r>
          </a:p>
          <a:p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（</a:t>
            </a:r>
            <a:r>
              <a:rPr kumimoji="1" lang="en-US" altLang="zh-CN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）观察有无同类项；</a:t>
            </a:r>
          </a:p>
          <a:p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（</a:t>
            </a:r>
            <a:r>
              <a:rPr kumimoji="1" lang="en-US" altLang="zh-CN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）利用加法的交换律和结合律，分组同类项。</a:t>
            </a:r>
          </a:p>
          <a:p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（</a:t>
            </a:r>
            <a:r>
              <a:rPr kumimoji="1" lang="en-US" altLang="zh-CN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4</a:t>
            </a:r>
            <a:r>
              <a:rPr kumimoji="1" lang="zh-CN" altLang="en-US" sz="32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）合并同类项。</a:t>
            </a:r>
            <a:endParaRPr kumimoji="1" lang="zh-CN" altLang="en-US" sz="3200" b="1" dirty="0">
              <a:solidFill>
                <a:srgbClr val="336600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23850" y="4149725"/>
            <a:ext cx="76327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宋体" panose="02010600030101010101" pitchFamily="2" charset="-122"/>
              </a:rPr>
              <a:t>简单地讲，就是：</a:t>
            </a:r>
            <a:r>
              <a:rPr kumimoji="1" lang="zh-CN" altLang="en-US" sz="3200" b="1" dirty="0">
                <a:solidFill>
                  <a:srgbClr val="CC3300"/>
                </a:solidFill>
                <a:latin typeface="宋体" panose="02010600030101010101" pitchFamily="2" charset="-122"/>
              </a:rPr>
              <a:t>去括号、合并同类项。</a:t>
            </a:r>
          </a:p>
          <a:p>
            <a:r>
              <a:rPr kumimoji="1" lang="zh-CN" altLang="en-US" sz="3200" b="1" dirty="0">
                <a:solidFill>
                  <a:srgbClr val="CC3300"/>
                </a:solidFill>
                <a:latin typeface="宋体" panose="02010600030101010101" pitchFamily="2" charset="-122"/>
              </a:rPr>
              <a:t>因此只要掌握了合并同类项的方法，就能正确进行整式的加减。</a:t>
            </a:r>
            <a:r>
              <a:rPr kumimoji="1" lang="zh-CN" altLang="en-US" sz="3200" b="1" dirty="0">
                <a:latin typeface="Tahoma" panose="020B0604030504040204" pitchFamily="34" charset="0"/>
              </a:rPr>
              <a:t> 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68313" y="5657850"/>
            <a:ext cx="7632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dirty="0">
                <a:latin typeface="宋体" panose="02010600030101010101" pitchFamily="2" charset="-122"/>
              </a:rPr>
              <a:t>注意：整式加减</a:t>
            </a:r>
            <a:r>
              <a:rPr kumimoji="1" lang="zh-CN" altLang="en-US" sz="3200" b="1" dirty="0">
                <a:solidFill>
                  <a:srgbClr val="CC3300"/>
                </a:solidFill>
                <a:latin typeface="宋体" panose="02010600030101010101" pitchFamily="2" charset="-122"/>
              </a:rPr>
              <a:t>运算的结果</a:t>
            </a:r>
            <a:r>
              <a:rPr kumimoji="1" lang="zh-CN" altLang="en-US" sz="3200" b="1" dirty="0">
                <a:latin typeface="宋体" panose="02010600030101010101" pitchFamily="2" charset="-122"/>
              </a:rPr>
              <a:t>仍然是</a:t>
            </a:r>
            <a:r>
              <a:rPr kumimoji="1" lang="zh-CN" altLang="en-US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整式</a:t>
            </a:r>
            <a:endParaRPr kumimoji="1" lang="zh-CN" altLang="en-US" sz="32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52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50825" y="115888"/>
            <a:ext cx="85693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latin typeface="宋体" panose="02010600030101010101" pitchFamily="2" charset="-122"/>
              </a:rPr>
              <a:t>2.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某中学合唱团出场时第一排站了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n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名同学，从第二排起每一排都前面一排多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人，一共站了四排，则该合唱团一共有多少名同学参加？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07950" y="4076700"/>
            <a:ext cx="88566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600" b="1">
                <a:solidFill>
                  <a:srgbClr val="CC3300"/>
                </a:solidFill>
                <a:latin typeface="宋体" panose="02010600030101010101" pitchFamily="2" charset="-122"/>
              </a:rPr>
              <a:t>评析：注意归纳概括出后面的人数的表达式（即代数式）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79388" y="1624013"/>
            <a:ext cx="85693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解：由已知得，从第二排起，到第四排，人数分别为：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n+1,n+2,n+3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所以 该合唱团总共有：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n+(n+1)+(n+2)+(n+3)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                     =(4n+6)(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人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答：该合唱团一共有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(4n+6)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名同学参加。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 descr="白色大理石"/>
          <p:cNvSpPr>
            <a:spLocks noChangeArrowheads="1" noChangeShapeType="1" noTextEdit="1"/>
          </p:cNvSpPr>
          <p:nvPr/>
        </p:nvSpPr>
        <p:spPr bwMode="auto">
          <a:xfrm>
            <a:off x="1696888" y="260648"/>
            <a:ext cx="5759450" cy="7191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3600" b="1" kern="10" dirty="0">
                <a:ln w="9525">
                  <a:miter lim="800000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华文行楷" panose="02010800040101010101" charset="-122"/>
                <a:ea typeface="华文行楷" panose="02010800040101010101" charset="-122"/>
              </a:rPr>
              <a:t>二、综合题精讲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2076" y="1235869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kumimoji="1"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  <a:r>
              <a:rPr kumimoji="1" lang="en-US" altLang="zh-CN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 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498451" y="1235869"/>
            <a:ext cx="71278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</a:rPr>
              <a:t>代数式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-2x+9y-1)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的值与字母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的取值无关，求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a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、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b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的值。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30026" y="2028032"/>
            <a:ext cx="889317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解：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-2x+9y-1)</a:t>
            </a:r>
          </a:p>
          <a:p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=x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+ax-2y+7-bx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+2x-9y+1=</a:t>
            </a:r>
            <a:r>
              <a:rPr kumimoji="1" lang="en-US" altLang="zh-CN" sz="2800" b="1" dirty="0">
                <a:solidFill>
                  <a:srgbClr val="CC3300"/>
                </a:solidFill>
                <a:latin typeface="宋体" panose="02010600030101010101" pitchFamily="2" charset="-122"/>
              </a:rPr>
              <a:t>(1-b)x</a:t>
            </a:r>
            <a:r>
              <a:rPr kumimoji="1" lang="en-US" altLang="zh-CN" sz="2800" b="1" baseline="30000" dirty="0">
                <a:solidFill>
                  <a:srgbClr val="CC330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CC3300"/>
                </a:solidFill>
                <a:latin typeface="宋体" panose="02010600030101010101" pitchFamily="2" charset="-122"/>
              </a:rPr>
              <a:t>+(a+2)x-11y+8</a:t>
            </a:r>
            <a:endParaRPr kumimoji="1" lang="en-US" altLang="zh-CN" sz="2800" b="1" baseline="30000" dirty="0">
              <a:solidFill>
                <a:srgbClr val="CC3300"/>
              </a:solidFill>
              <a:latin typeface="宋体" panose="02010600030101010101" pitchFamily="2" charset="-122"/>
            </a:endParaRPr>
          </a:p>
          <a:p>
            <a:r>
              <a:rPr kumimoji="1" lang="zh-CN" altLang="zh-CN" sz="2800" b="1" dirty="0">
                <a:solidFill>
                  <a:srgbClr val="0000FF"/>
                </a:solidFill>
              </a:rPr>
              <a:t>∵</a:t>
            </a:r>
            <a:r>
              <a:rPr kumimoji="1" lang="zh-CN" altLang="en-US" sz="2800" b="1" dirty="0">
                <a:solidFill>
                  <a:srgbClr val="0000FF"/>
                </a:solidFill>
              </a:rPr>
              <a:t>代数式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+ax-2y+7)-(bx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-2x+9y-1)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的值与字母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的取值无关，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</a:rPr>
              <a:t>∴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1-b=0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a+2=0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，解得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a=-2 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b=1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  <a:p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答：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a=-2 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b=1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30026" y="4620419"/>
            <a:ext cx="86423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评析：这是一个利用整式加减解答的综合问题，先通过去括号，合并同类项将所给的代数式化简，然后根据题意列出方程，从而求出</a:t>
            </a:r>
            <a:r>
              <a:rPr kumimoji="1" lang="en-US" altLang="zh-CN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kumimoji="1" lang="en-US" altLang="zh-CN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  <a:r>
              <a:rPr kumimoji="1" lang="zh-CN" altLang="en-US" sz="2800" b="1" dirty="0">
                <a:solidFill>
                  <a:srgbClr val="CC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的值。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</p:bldLst>
  </p:timing>
</p:sld>
</file>

<file path=ppt/theme/theme1.xml><?xml version="1.0" encoding="utf-8"?>
<a:theme xmlns:a="http://schemas.openxmlformats.org/drawingml/2006/main" name="WWW.2PPT.COM&#10;">
  <a:themeElements>
    <a:clrScheme name="粉色方块温馨模板 7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B81414"/>
      </a:accent1>
      <a:accent2>
        <a:srgbClr val="B86214"/>
      </a:accent2>
      <a:accent3>
        <a:srgbClr val="FFFFFF"/>
      </a:accent3>
      <a:accent4>
        <a:srgbClr val="000000"/>
      </a:accent4>
      <a:accent5>
        <a:srgbClr val="D8AAAA"/>
      </a:accent5>
      <a:accent6>
        <a:srgbClr val="A65811"/>
      </a:accent6>
      <a:hlink>
        <a:srgbClr val="FD6E0D"/>
      </a:hlink>
      <a:folHlink>
        <a:srgbClr val="52800E"/>
      </a:folHlink>
    </a:clrScheme>
    <a:fontScheme name="粉色方块温馨模板">
      <a:majorFont>
        <a:latin typeface="Trebuchet MS"/>
        <a:ea typeface="微软雅黑"/>
        <a:cs typeface=""/>
      </a:majorFont>
      <a:minorFont>
        <a:latin typeface="Trebuchet MS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粉色方块温馨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方块温馨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方块温馨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方块温馨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方块温馨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方块温馨模板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B81414"/>
        </a:accent1>
        <a:accent2>
          <a:srgbClr val="B86214"/>
        </a:accent2>
        <a:accent3>
          <a:srgbClr val="FFFFFF"/>
        </a:accent3>
        <a:accent4>
          <a:srgbClr val="000000"/>
        </a:accent4>
        <a:accent5>
          <a:srgbClr val="D8AAAA"/>
        </a:accent5>
        <a:accent6>
          <a:srgbClr val="A65811"/>
        </a:accent6>
        <a:hlink>
          <a:srgbClr val="908A10"/>
        </a:hlink>
        <a:folHlink>
          <a:srgbClr val="52800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粉色方块温馨模板 7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B81414"/>
        </a:accent1>
        <a:accent2>
          <a:srgbClr val="B86214"/>
        </a:accent2>
        <a:accent3>
          <a:srgbClr val="FFFFFF"/>
        </a:accent3>
        <a:accent4>
          <a:srgbClr val="000000"/>
        </a:accent4>
        <a:accent5>
          <a:srgbClr val="D8AAAA"/>
        </a:accent5>
        <a:accent6>
          <a:srgbClr val="A65811"/>
        </a:accent6>
        <a:hlink>
          <a:srgbClr val="FD6E0D"/>
        </a:hlink>
        <a:folHlink>
          <a:srgbClr val="5280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</Template>
  <TotalTime>0</TotalTime>
  <Words>929</Words>
  <Application>Microsoft Office PowerPoint</Application>
  <PresentationFormat>全屏显示(4:3)</PresentationFormat>
  <Paragraphs>78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9" baseType="lpstr">
      <vt:lpstr>方正粗倩简体</vt:lpstr>
      <vt:lpstr>方正姚体</vt:lpstr>
      <vt:lpstr>黑体</vt:lpstr>
      <vt:lpstr>华文行楷</vt:lpstr>
      <vt:lpstr>华文楷体</vt:lpstr>
      <vt:lpstr>宋体</vt:lpstr>
      <vt:lpstr>微软雅黑</vt:lpstr>
      <vt:lpstr>Arial</vt:lpstr>
      <vt:lpstr>Calibri</vt:lpstr>
      <vt:lpstr>Tahoma</vt:lpstr>
      <vt:lpstr>Times New Roman</vt:lpstr>
      <vt:lpstr>Trebuchet MS</vt:lpstr>
      <vt:lpstr>WWW.2PPT.COM
</vt:lpstr>
      <vt:lpstr>演示文稿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2022-01-07T02:55:28Z</dcterms:created>
  <dcterms:modified xsi:type="dcterms:W3CDTF">2023-01-16T14:41:06Z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D5AAD95A65C7434EB3AC0411DDB2A3B5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