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0" r:id="rId2"/>
    <p:sldId id="394" r:id="rId3"/>
    <p:sldId id="342" r:id="rId4"/>
    <p:sldId id="326" r:id="rId5"/>
    <p:sldId id="456" r:id="rId6"/>
    <p:sldId id="422" r:id="rId7"/>
    <p:sldId id="447" r:id="rId8"/>
    <p:sldId id="448" r:id="rId9"/>
    <p:sldId id="439" r:id="rId10"/>
    <p:sldId id="396" r:id="rId11"/>
    <p:sldId id="415" r:id="rId12"/>
    <p:sldId id="449" r:id="rId13"/>
    <p:sldId id="426" r:id="rId14"/>
    <p:sldId id="33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4D4"/>
    <a:srgbClr val="9B13AB"/>
    <a:srgbClr val="3EF5F8"/>
    <a:srgbClr val="08C9CC"/>
    <a:srgbClr val="CC89FC"/>
    <a:srgbClr val="01D757"/>
    <a:srgbClr val="0FF92B"/>
    <a:srgbClr val="0BAAFD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>
        <p:scale>
          <a:sx n="100" d="100"/>
          <a:sy n="100" d="100"/>
        </p:scale>
        <p:origin x="-954" y="-294"/>
      </p:cViewPr>
      <p:guideLst>
        <p:guide orient="horz" pos="225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tiff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4424" y="-201742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1298" y="4890221"/>
            <a:ext cx="2297231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1297" y="3498233"/>
            <a:ext cx="1907071" cy="1749643"/>
          </a:xfrm>
          <a:prstGeom prst="rect">
            <a:avLst/>
          </a:prstGeom>
          <a:noFill/>
        </p:spPr>
      </p:pic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0" y="221170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用计算器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</a:t>
            </a:r>
            <a:endParaRPr lang="zh-CN" altLang="en-US" sz="6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905323" y="853600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四年级数学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下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江苏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89871" y="5475577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2" y="144347"/>
            <a:ext cx="3551287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6" y="1390652"/>
            <a:ext cx="10281285" cy="1726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18235" y="1443357"/>
            <a:ext cx="965073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在除法算式里,当被除数不变时,除数乘</a:t>
            </a: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sz="28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除以</a:t>
            </a: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)一个不是0的数,得到的商就等于原来的商除以(乘)这个不是0的数。</a:t>
            </a:r>
          </a:p>
        </p:txBody>
      </p:sp>
      <p:pic>
        <p:nvPicPr>
          <p:cNvPr id="14" name="图片 13" descr="图片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2210" y="3907155"/>
            <a:ext cx="6407151" cy="2461260"/>
          </a:xfrm>
          <a:prstGeom prst="rect">
            <a:avLst/>
          </a:prstGeom>
        </p:spPr>
      </p:pic>
      <p:pic>
        <p:nvPicPr>
          <p:cNvPr id="789" name="nddb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7406" y="3526790"/>
            <a:ext cx="2643505" cy="615315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2931161" y="4075432"/>
            <a:ext cx="5686425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由“被除数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除数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商”可知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当被除数不变时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除数扩大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商缩小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当除数不变时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被除数扩大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商也扩大。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5" y="296547"/>
            <a:ext cx="2076451" cy="56197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61645" y="1097916"/>
            <a:ext cx="1135951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52400" indent="-152400">
              <a:lnSpc>
                <a:spcPct val="150000"/>
              </a:lnSpc>
            </a:pP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小明用计算器算出：“8547×13=111111，8547×26=222222”，</a:t>
            </a:r>
          </a:p>
          <a:p>
            <a:pPr marL="152400" indent="-152400">
              <a:lnSpc>
                <a:spcPct val="150000"/>
              </a:lnSpc>
            </a:pP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请根据算式中的规律填一填，8547×（        ）=（                 ）。</a:t>
            </a:r>
            <a:endParaRPr lang="zh-CN" altLang="en-US"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1646" y="2702562"/>
            <a:ext cx="9131935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</a:pPr>
            <a:r>
              <a:rPr lang="en-US" alt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根据前面三道算式，直接填出括号里的数。</a:t>
            </a:r>
            <a:endParaRPr 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4×9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</a:t>
            </a:r>
          </a:p>
          <a:p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44×99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4356</a:t>
            </a:r>
          </a:p>
          <a:p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444×999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443556</a:t>
            </a:r>
          </a:p>
          <a:p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4444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          ）＝（                 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18325" y="1887040"/>
            <a:ext cx="1016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82686" y="1887041"/>
            <a:ext cx="173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333333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05785" y="4655821"/>
            <a:ext cx="101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9999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40326" y="4655821"/>
            <a:ext cx="201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44435556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6401" y="445771"/>
            <a:ext cx="98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用计算器计算，再找一找规律，并按规律把算式填写完整。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5671" y="1177926"/>
            <a:ext cx="913193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</a:pP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9×9+19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      ）</a:t>
            </a:r>
          </a:p>
          <a:p>
            <a:pPr marL="533400" indent="-533400">
              <a:lnSpc>
                <a:spcPct val="150000"/>
              </a:lnSpc>
            </a:pP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98×9+118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＝（          ）</a:t>
            </a:r>
            <a:endParaRPr 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lnSpc>
                <a:spcPct val="150000"/>
              </a:lnSpc>
            </a:pP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987×9+1117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＝（          ）</a:t>
            </a:r>
            <a:endParaRPr 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lnSpc>
                <a:spcPct val="150000"/>
              </a:lnSpc>
            </a:pP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9876×9+11116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＝（          ）</a:t>
            </a:r>
          </a:p>
          <a:p>
            <a:pPr marL="533400" indent="-533400">
              <a:lnSpc>
                <a:spcPct val="150000"/>
              </a:lnSpc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      ）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   ）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        ）＝（              ）</a:t>
            </a:r>
          </a:p>
          <a:p>
            <a:pPr marL="533400" indent="-533400">
              <a:lnSpc>
                <a:spcPct val="150000"/>
              </a:lnSpc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       ）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  ）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         ）＝（               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19754" y="1403351"/>
            <a:ext cx="100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42969" y="2038351"/>
            <a:ext cx="117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23971" y="2626996"/>
            <a:ext cx="130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24326" y="3285491"/>
            <a:ext cx="154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60475" y="3966846"/>
            <a:ext cx="154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98765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22982" y="3966845"/>
            <a:ext cx="785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990465" y="3966846"/>
            <a:ext cx="169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111115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34250" y="3966846"/>
            <a:ext cx="168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1000000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60475" y="4591051"/>
            <a:ext cx="154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987654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22982" y="4591050"/>
            <a:ext cx="785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67605" y="4591051"/>
            <a:ext cx="169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1111114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57111" y="4591051"/>
            <a:ext cx="187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1" name="bt3.jpg" descr="id:2147502857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6860" y="393065"/>
            <a:ext cx="9097645" cy="10388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442461" y="1310005"/>
            <a:ext cx="326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镜子数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662940" y="1831975"/>
            <a:ext cx="10864851" cy="40626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有一种数很奇怪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不管你是顺着写还是倒着写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写出来的都是同一个数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151,6226,1234321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这种数就是“镜子数”。得到镜子数的方法很独特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你可以任意取一个两位数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加上它前后位置交换后的数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(87),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再用得到的和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(165)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加上这个和前后位置交换后的数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(561),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如此继续下去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最后一定会得出一个镜子数。如上面的例</a:t>
            </a:r>
            <a:r>
              <a:rPr lang="zh-CN" sz="2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子</a:t>
            </a:r>
            <a:r>
              <a:rPr lang="en-US" altLang="zh-CN" sz="2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</a:p>
          <a:p>
            <a:pPr indent="0">
              <a:lnSpc>
                <a:spcPct val="150000"/>
              </a:lnSpc>
            </a:pPr>
            <a:r>
              <a:rPr lang="en-US" sz="2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165+561=726,726+627=1353,1353+3531=4884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indent="0">
              <a:lnSpc>
                <a:spcPct val="150000"/>
              </a:lnSpc>
            </a:pP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如果第一次取出的两位数是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79,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得到的镜子数是多少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3665946" y="6019891"/>
            <a:ext cx="3268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44044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2321" y="4158470"/>
            <a:ext cx="3173407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2631" y="4559085"/>
            <a:ext cx="2297231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1297" y="3493788"/>
            <a:ext cx="190707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95" y="259717"/>
            <a:ext cx="2181860" cy="558165"/>
          </a:xfrm>
          <a:prstGeom prst="rect">
            <a:avLst/>
          </a:prstGeom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871735" y="874183"/>
            <a:ext cx="8737600" cy="1143000"/>
          </a:xfrm>
        </p:spPr>
        <p:txBody>
          <a:bodyPr vert="horz" wrap="square" lIns="121920" tIns="60960" rIns="121920" bIns="60960" anchor="ctr"/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用计算器计算。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720091" y="2494280"/>
            <a:ext cx="10972800" cy="2310765"/>
          </a:xfrm>
        </p:spPr>
        <p:txBody>
          <a:bodyPr vert="horz" wrap="square" lIns="121920" tIns="60960" rIns="121920" bIns="60960" anchor="t"/>
          <a:lstStyle/>
          <a:p>
            <a:pPr>
              <a:buFontTx/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1236-564=                      564×25=</a:t>
            </a:r>
          </a:p>
          <a:p>
            <a:pPr>
              <a:buFontTx/>
              <a:buNone/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1548÷43=                      326+1856÷29=</a:t>
            </a:r>
            <a:endParaRPr lang="en-US" altLang="zh-CN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388" name="Picture 4" descr="C:\Users\Administrator\Desktop\ppt制作\lib\u1\茄子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8" t="17334" r="30019" b="22000"/>
          <a:stretch>
            <a:fillRect/>
          </a:stretch>
        </p:blipFill>
        <p:spPr>
          <a:xfrm>
            <a:off x="720268" y="778936"/>
            <a:ext cx="1151467" cy="12488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4"/>
          <p:cNvSpPr txBox="1"/>
          <p:nvPr/>
        </p:nvSpPr>
        <p:spPr>
          <a:xfrm>
            <a:off x="2563460" y="2404324"/>
            <a:ext cx="172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672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6414314" y="2404323"/>
            <a:ext cx="16319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14100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698717" y="3446571"/>
            <a:ext cx="11514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36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7420576" y="3446570"/>
            <a:ext cx="1056216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390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94" name="c15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D9">
                  <a:alpha val="100000"/>
                </a:srgbClr>
              </a:clrFrom>
              <a:clrTo>
                <a:srgbClr val="FFFCD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741" y="1591312"/>
            <a:ext cx="4863465" cy="4863465"/>
          </a:xfrm>
          <a:prstGeom prst="rect">
            <a:avLst/>
          </a:prstGeom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871735" y="874183"/>
            <a:ext cx="8737600" cy="1143000"/>
          </a:xfrm>
        </p:spPr>
        <p:txBody>
          <a:bodyPr vert="horz" wrap="square" lIns="121920" tIns="60960" rIns="121920" bIns="60960" anchor="ctr"/>
          <a:lstStyle/>
          <a:p>
            <a:pPr algn="l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这几道算式的结果有什么规律吗？</a:t>
            </a:r>
          </a:p>
        </p:txBody>
      </p:sp>
      <p:pic>
        <p:nvPicPr>
          <p:cNvPr id="16388" name="Picture 4" descr="C:\Users\Administrator\Desktop\ppt制作\lib\u1\茄子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8" t="17334" r="30019" b="22000"/>
          <a:stretch>
            <a:fillRect/>
          </a:stretch>
        </p:blipFill>
        <p:spPr>
          <a:xfrm>
            <a:off x="720268" y="778936"/>
            <a:ext cx="1151467" cy="12488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09956" y="2445387"/>
            <a:ext cx="24682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/>
              <a:t>19</a:t>
            </a:r>
            <a:r>
              <a:rPr lang="zh-CN" altLang="en-US" sz="3200"/>
              <a:t>×</a:t>
            </a:r>
            <a:r>
              <a:rPr lang="en-US" altLang="zh-CN" sz="3200"/>
              <a:t>101=</a:t>
            </a:r>
          </a:p>
          <a:p>
            <a:pPr>
              <a:lnSpc>
                <a:spcPct val="150000"/>
              </a:lnSpc>
            </a:pPr>
            <a:r>
              <a:rPr lang="en-US" altLang="zh-CN" sz="3200"/>
              <a:t>27</a:t>
            </a:r>
            <a:r>
              <a:rPr lang="zh-CN" altLang="en-US" sz="3200"/>
              <a:t>×</a:t>
            </a:r>
            <a:r>
              <a:rPr lang="en-US" altLang="zh-CN" sz="3200"/>
              <a:t>101=</a:t>
            </a:r>
          </a:p>
          <a:p>
            <a:pPr>
              <a:lnSpc>
                <a:spcPct val="150000"/>
              </a:lnSpc>
            </a:pPr>
            <a:r>
              <a:rPr lang="en-US" altLang="zh-CN" sz="3200"/>
              <a:t>38</a:t>
            </a:r>
            <a:r>
              <a:rPr lang="zh-CN" altLang="en-US" sz="3200"/>
              <a:t>×</a:t>
            </a:r>
            <a:r>
              <a:rPr lang="en-US" altLang="zh-CN" sz="3200"/>
              <a:t>101=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55711" y="2445387"/>
            <a:ext cx="24682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/>
              <a:t>50</a:t>
            </a:r>
            <a:r>
              <a:rPr lang="zh-CN" altLang="en-US" sz="3200"/>
              <a:t>×</a:t>
            </a:r>
            <a:r>
              <a:rPr lang="en-US" altLang="zh-CN" sz="3200"/>
              <a:t>101=</a:t>
            </a:r>
          </a:p>
          <a:p>
            <a:pPr>
              <a:lnSpc>
                <a:spcPct val="150000"/>
              </a:lnSpc>
            </a:pPr>
            <a:r>
              <a:rPr lang="en-US" altLang="zh-CN" sz="3200"/>
              <a:t>69</a:t>
            </a:r>
            <a:r>
              <a:rPr lang="zh-CN" altLang="en-US" sz="3200"/>
              <a:t>×</a:t>
            </a:r>
            <a:r>
              <a:rPr lang="en-US" altLang="zh-CN" sz="3200"/>
              <a:t>101=</a:t>
            </a:r>
          </a:p>
          <a:p>
            <a:pPr>
              <a:lnSpc>
                <a:spcPct val="150000"/>
              </a:lnSpc>
            </a:pPr>
            <a:r>
              <a:rPr lang="en-US" altLang="zh-CN" sz="3200"/>
              <a:t>92</a:t>
            </a:r>
            <a:r>
              <a:rPr lang="zh-CN" altLang="en-US" sz="3200"/>
              <a:t>×</a:t>
            </a:r>
            <a:r>
              <a:rPr lang="en-US" altLang="zh-CN" sz="3200"/>
              <a:t>101=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6"/>
          <p:cNvPicPr/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6" y="1659257"/>
            <a:ext cx="686435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386080" y="1776730"/>
            <a:ext cx="447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5585" y="304802"/>
            <a:ext cx="8026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用计算器探索规律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25701" y="1565701"/>
            <a:ext cx="8975534" cy="1384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分别除以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222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333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，商各是多少？用计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算器算一算。</a:t>
            </a:r>
          </a:p>
        </p:txBody>
      </p:sp>
      <p:sp>
        <p:nvSpPr>
          <p:cNvPr id="3077" name="矩形 14"/>
          <p:cNvSpPr/>
          <p:nvPr/>
        </p:nvSpPr>
        <p:spPr>
          <a:xfrm>
            <a:off x="1025208" y="3074670"/>
            <a:ext cx="45720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26640÷111=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26640÷222=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26640÷333=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293111" y="3517265"/>
            <a:ext cx="10080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293111" y="4332288"/>
            <a:ext cx="10080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93111" y="5159693"/>
            <a:ext cx="10080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标注 21"/>
          <p:cNvSpPr/>
          <p:nvPr/>
        </p:nvSpPr>
        <p:spPr>
          <a:xfrm>
            <a:off x="1884681" y="5440680"/>
            <a:ext cx="4142105" cy="1079500"/>
          </a:xfrm>
          <a:prstGeom prst="wedgeRoundRectCallout">
            <a:avLst>
              <a:gd name="adj1" fmla="val -63873"/>
              <a:gd name="adj2" fmla="val 99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将下面两题分别和第一题比较，你有什么发现？</a:t>
            </a:r>
          </a:p>
        </p:txBody>
      </p: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117" y="5440682"/>
            <a:ext cx="719455" cy="1292225"/>
          </a:xfrm>
          <a:prstGeom prst="rect">
            <a:avLst/>
          </a:prstGeom>
        </p:spPr>
      </p:pic>
      <p:sp>
        <p:nvSpPr>
          <p:cNvPr id="5127" name="矩形 7"/>
          <p:cNvSpPr/>
          <p:nvPr/>
        </p:nvSpPr>
        <p:spPr>
          <a:xfrm>
            <a:off x="7043420" y="2643507"/>
            <a:ext cx="37179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26640÷444=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26640÷555=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26640÷666=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26640÷888=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4374" y="5159695"/>
            <a:ext cx="895351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标注 9"/>
          <p:cNvSpPr/>
          <p:nvPr/>
        </p:nvSpPr>
        <p:spPr>
          <a:xfrm>
            <a:off x="6386831" y="5440680"/>
            <a:ext cx="4283075" cy="1079500"/>
          </a:xfrm>
          <a:prstGeom prst="wedgeRoundRectCallout">
            <a:avLst>
              <a:gd name="adj1" fmla="val 57152"/>
              <a:gd name="adj2" fmla="val 5702"/>
              <a:gd name="adj3" fmla="val 1666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根据发现的规律，你能直接填出上面各题的得数吗？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/>
      <p:bldP spid="3077" grpId="0"/>
      <p:bldP spid="22" grpId="0" bldLvl="0" animBg="1"/>
      <p:bldP spid="5127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23" y="245613"/>
            <a:ext cx="1895421" cy="554757"/>
          </a:xfrm>
          <a:prstGeom prst="rect">
            <a:avLst/>
          </a:prstGeom>
          <a:noFill/>
        </p:spPr>
      </p:pic>
      <p:sp>
        <p:nvSpPr>
          <p:cNvPr id="101" name="文本框 100"/>
          <p:cNvSpPr txBox="1"/>
          <p:nvPr/>
        </p:nvSpPr>
        <p:spPr>
          <a:xfrm>
            <a:off x="450851" y="92456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发现规律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14"/>
          <p:cNvSpPr/>
          <p:nvPr/>
        </p:nvSpPr>
        <p:spPr>
          <a:xfrm>
            <a:off x="684213" y="1708150"/>
            <a:ext cx="4572000" cy="3107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26640÷111=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26640÷222=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26640÷333=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003551" y="2209800"/>
            <a:ext cx="10080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003551" y="3497263"/>
            <a:ext cx="10080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03551" y="4799013"/>
            <a:ext cx="10080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22"/>
          <p:cNvSpPr/>
          <p:nvPr/>
        </p:nvSpPr>
        <p:spPr>
          <a:xfrm>
            <a:off x="3103563" y="1608455"/>
            <a:ext cx="8146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</a:p>
        </p:txBody>
      </p:sp>
      <p:sp>
        <p:nvSpPr>
          <p:cNvPr id="12" name="矩形 24"/>
          <p:cNvSpPr/>
          <p:nvPr/>
        </p:nvSpPr>
        <p:spPr>
          <a:xfrm>
            <a:off x="3103563" y="2975293"/>
            <a:ext cx="8146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</a:p>
        </p:txBody>
      </p:sp>
      <p:sp>
        <p:nvSpPr>
          <p:cNvPr id="13" name="矩形 25"/>
          <p:cNvSpPr/>
          <p:nvPr/>
        </p:nvSpPr>
        <p:spPr>
          <a:xfrm>
            <a:off x="3208021" y="4277043"/>
            <a:ext cx="6046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</a:p>
        </p:txBody>
      </p:sp>
      <p:sp>
        <p:nvSpPr>
          <p:cNvPr id="14" name="左大括号 13"/>
          <p:cNvSpPr/>
          <p:nvPr/>
        </p:nvSpPr>
        <p:spPr>
          <a:xfrm flipH="1">
            <a:off x="7899401" y="1446530"/>
            <a:ext cx="260985" cy="1996440"/>
          </a:xfrm>
          <a:prstGeom prst="leftBrace">
            <a:avLst>
              <a:gd name="adj1" fmla="val 73986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94531" y="1186181"/>
            <a:ext cx="31654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111= 240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95189" y="2207262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7195186" y="2207262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94530" y="3066416"/>
            <a:ext cx="346075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222=120</a:t>
            </a:r>
            <a:endParaRPr lang="en-US" sz="2800"/>
          </a:p>
        </p:txBody>
      </p:sp>
      <p:sp>
        <p:nvSpPr>
          <p:cNvPr id="21" name="文本框 20"/>
          <p:cNvSpPr txBox="1"/>
          <p:nvPr/>
        </p:nvSpPr>
        <p:spPr>
          <a:xfrm>
            <a:off x="5925820" y="2207262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4780281" y="1665607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981065" y="169418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7240271" y="170815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" name="箭头h.jpg" descr="id:2147502137;FounderCES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7220" y="2272030"/>
            <a:ext cx="762000" cy="345440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9060180" y="1757682"/>
            <a:ext cx="2641600" cy="13595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除数乘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，得到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的商等于原来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的商除以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27" name="左大括号 26"/>
          <p:cNvSpPr/>
          <p:nvPr/>
        </p:nvSpPr>
        <p:spPr>
          <a:xfrm flipH="1">
            <a:off x="7899401" y="4310380"/>
            <a:ext cx="260985" cy="1996440"/>
          </a:xfrm>
          <a:prstGeom prst="leftBrace">
            <a:avLst>
              <a:gd name="adj1" fmla="val 73986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494531" y="4050031"/>
            <a:ext cx="31654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111= 240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95189" y="5071112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95186" y="5071112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94530" y="5930266"/>
            <a:ext cx="346075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333=80</a:t>
            </a:r>
            <a:endParaRPr lang="en-US" sz="28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925820" y="5071112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4780281" y="4529457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5981065" y="455803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240271" y="457200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箭头h.jpg" descr="id:2147502137;FounderCES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7220" y="5135880"/>
            <a:ext cx="762000" cy="345440"/>
          </a:xfrm>
          <a:prstGeom prst="rect">
            <a:avLst/>
          </a:prstGeom>
        </p:spPr>
      </p:pic>
      <p:sp>
        <p:nvSpPr>
          <p:cNvPr id="37" name="圆角矩形 36"/>
          <p:cNvSpPr/>
          <p:nvPr/>
        </p:nvSpPr>
        <p:spPr>
          <a:xfrm>
            <a:off x="9060180" y="4621532"/>
            <a:ext cx="2641600" cy="13595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除数乘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，得到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的商等于原来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的商除以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 bldLvl="0" animBg="1"/>
      <p:bldP spid="15" grpId="0"/>
      <p:bldP spid="16" grpId="0"/>
      <p:bldP spid="16" grpId="1"/>
      <p:bldP spid="102" grpId="0"/>
      <p:bldP spid="17" grpId="0"/>
      <p:bldP spid="21" grpId="0"/>
      <p:bldP spid="25" grpId="0" bldLvl="0" animBg="1"/>
      <p:bldP spid="27" grpId="0" bldLvl="0" animBg="1"/>
      <p:bldP spid="28" grpId="0"/>
      <p:bldP spid="29" grpId="0"/>
      <p:bldP spid="29" grpId="1"/>
      <p:bldP spid="30" grpId="0"/>
      <p:bldP spid="31" grpId="0"/>
      <p:bldP spid="32" grpId="0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 flipH="1">
            <a:off x="3835401" y="1343025"/>
            <a:ext cx="260985" cy="1996440"/>
          </a:xfrm>
          <a:prstGeom prst="leftBrace">
            <a:avLst>
              <a:gd name="adj1" fmla="val 73986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0531" y="1082676"/>
            <a:ext cx="31654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111= 240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1189" y="2103757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131186" y="2103757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0530" y="2962911"/>
            <a:ext cx="346075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222=120</a:t>
            </a:r>
            <a:endParaRPr lang="en-US" sz="2800"/>
          </a:p>
        </p:txBody>
      </p:sp>
      <p:sp>
        <p:nvSpPr>
          <p:cNvPr id="21" name="文本框 20"/>
          <p:cNvSpPr txBox="1"/>
          <p:nvPr/>
        </p:nvSpPr>
        <p:spPr>
          <a:xfrm>
            <a:off x="1861820" y="2103757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716281" y="156210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917065" y="1590677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176271" y="1604647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" name="箭头h.jpg" descr="id:2147502137;FounderCES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3220" y="2168525"/>
            <a:ext cx="762000" cy="345440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4996180" y="1654177"/>
            <a:ext cx="2641600" cy="13595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除数乘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，得到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的商等于原来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的商除以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27" name="左大括号 26"/>
          <p:cNvSpPr/>
          <p:nvPr/>
        </p:nvSpPr>
        <p:spPr>
          <a:xfrm flipH="1">
            <a:off x="3835401" y="4206875"/>
            <a:ext cx="260985" cy="1996440"/>
          </a:xfrm>
          <a:prstGeom prst="leftBrace">
            <a:avLst>
              <a:gd name="adj1" fmla="val 73986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30531" y="3946526"/>
            <a:ext cx="31654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111= 240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1189" y="4967607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31186" y="4967607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530" y="5826761"/>
            <a:ext cx="346075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333=80</a:t>
            </a:r>
            <a:endParaRPr lang="en-US" sz="2800" dirty="0"/>
          </a:p>
        </p:txBody>
      </p:sp>
      <p:sp>
        <p:nvSpPr>
          <p:cNvPr id="32" name="文本框 31"/>
          <p:cNvSpPr txBox="1"/>
          <p:nvPr/>
        </p:nvSpPr>
        <p:spPr>
          <a:xfrm>
            <a:off x="1861820" y="4967607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716281" y="442595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1917065" y="4454527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3176271" y="4468497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箭头h.jpg" descr="id:2147502137;FounderCES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3220" y="5032375"/>
            <a:ext cx="762000" cy="345440"/>
          </a:xfrm>
          <a:prstGeom prst="rect">
            <a:avLst/>
          </a:prstGeom>
        </p:spPr>
      </p:pic>
      <p:sp>
        <p:nvSpPr>
          <p:cNvPr id="37" name="圆角矩形 36"/>
          <p:cNvSpPr/>
          <p:nvPr/>
        </p:nvSpPr>
        <p:spPr>
          <a:xfrm>
            <a:off x="4996180" y="4518027"/>
            <a:ext cx="2641600" cy="13595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除数乘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，得到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的商等于原来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的商除以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7949566" y="2168525"/>
            <a:ext cx="2922905" cy="2718435"/>
          </a:xfrm>
          <a:prstGeom prst="wedgeRoundRectCallout">
            <a:avLst>
              <a:gd name="adj1" fmla="val 61231"/>
              <a:gd name="adj2" fmla="val 47850"/>
              <a:gd name="adj3" fmla="val 1666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被除数不变，除数乘几，商就等于原来的商除以几</a:t>
            </a:r>
          </a:p>
        </p:txBody>
      </p:sp>
      <p:pic>
        <p:nvPicPr>
          <p:cNvPr id="19" name="图片 18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4110" y="4967819"/>
            <a:ext cx="1145116" cy="14393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29" grpId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723865" y="3357000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88365" y="3719831"/>
            <a:ext cx="31654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111= 240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89025" y="4740912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589020" y="4740912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8366" y="5600065"/>
            <a:ext cx="3460751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555= </a:t>
            </a:r>
            <a:endParaRPr lang="en-US" sz="2800"/>
          </a:p>
        </p:txBody>
      </p:sp>
      <p:sp>
        <p:nvSpPr>
          <p:cNvPr id="21" name="文本框 20"/>
          <p:cNvSpPr txBox="1"/>
          <p:nvPr/>
        </p:nvSpPr>
        <p:spPr>
          <a:xfrm>
            <a:off x="2319655" y="4740912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174116" y="4199257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374901" y="422783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634105" y="424180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88366" y="2114550"/>
            <a:ext cx="3460751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444=</a:t>
            </a:r>
            <a:endParaRPr lang="en-US" sz="280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182371" y="257238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319655" y="257238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3644900" y="257238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134109" y="3035302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34106" y="3035302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64740" y="3035302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16016" y="3729991"/>
            <a:ext cx="31654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111= 240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16675" y="4751072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16670" y="4751072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16015" y="5610225"/>
            <a:ext cx="3460751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888= </a:t>
            </a:r>
            <a:endParaRPr lang="en-US" sz="2800"/>
          </a:p>
        </p:txBody>
      </p:sp>
      <p:sp>
        <p:nvSpPr>
          <p:cNvPr id="32" name="文本框 31"/>
          <p:cNvSpPr txBox="1"/>
          <p:nvPr/>
        </p:nvSpPr>
        <p:spPr>
          <a:xfrm>
            <a:off x="7647305" y="4751072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6501765" y="4209417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7702551" y="423799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8961756" y="4251962"/>
            <a:ext cx="10795" cy="1288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216015" y="2124710"/>
            <a:ext cx="3460751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666= </a:t>
            </a:r>
            <a:endParaRPr lang="en-US" sz="2800"/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6510020" y="258254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7647305" y="258254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8972551" y="258254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461760" y="3045462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61755" y="3045462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692391" y="3045462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661" y="2132965"/>
            <a:ext cx="81624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60</a:t>
            </a:r>
            <a:endParaRPr lang="en-US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16275" y="5656580"/>
            <a:ext cx="71045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48</a:t>
            </a:r>
            <a:endParaRPr lang="en-US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66150" y="2082165"/>
            <a:ext cx="71045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40</a:t>
            </a:r>
            <a:endParaRPr lang="en-US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66150" y="5636260"/>
            <a:ext cx="71045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30</a:t>
            </a:r>
            <a:endParaRPr lang="en-US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0851" y="29591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应用规律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7384" y="645586"/>
            <a:ext cx="1193800" cy="13419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圆角矩形标注 12"/>
          <p:cNvSpPr/>
          <p:nvPr/>
        </p:nvSpPr>
        <p:spPr>
          <a:xfrm>
            <a:off x="3601049" y="933450"/>
            <a:ext cx="4895851" cy="1054100"/>
          </a:xfrm>
          <a:prstGeom prst="wedgeRoundRectCallout">
            <a:avLst>
              <a:gd name="adj1" fmla="val 57152"/>
              <a:gd name="adj2" fmla="val 5702"/>
              <a:gd name="adj3" fmla="val 1666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根据发现的规律，你能直接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填出下面各题的得数吗？</a:t>
            </a:r>
          </a:p>
        </p:txBody>
      </p:sp>
      <p:sp>
        <p:nvSpPr>
          <p:cNvPr id="14" name="TextBox 22"/>
          <p:cNvSpPr txBox="1"/>
          <p:nvPr/>
        </p:nvSpPr>
        <p:spPr>
          <a:xfrm>
            <a:off x="2364706" y="6158231"/>
            <a:ext cx="521168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用计算器验算，看做对了没有。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02" grpId="0"/>
      <p:bldP spid="17" grpId="0"/>
      <p:bldP spid="21" grpId="0"/>
      <p:bldP spid="6" grpId="0"/>
      <p:bldP spid="6" grpId="1"/>
      <p:bldP spid="20" grpId="0"/>
      <p:bldP spid="20" grpId="1"/>
      <p:bldP spid="26" grpId="0"/>
      <p:bldP spid="27" grpId="0"/>
      <p:bldP spid="28" grpId="0"/>
      <p:bldP spid="29" grpId="0"/>
      <p:bldP spid="29" grpId="1"/>
      <p:bldP spid="30" grpId="0"/>
      <p:bldP spid="31" grpId="0"/>
      <p:bldP spid="32" grpId="0"/>
      <p:bldP spid="36" grpId="0"/>
      <p:bldP spid="40" grpId="0"/>
      <p:bldP spid="40" grpId="1"/>
      <p:bldP spid="41" grpId="0"/>
      <p:bldP spid="42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 bldLvl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1382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7" name="矩形 7"/>
          <p:cNvSpPr/>
          <p:nvPr/>
        </p:nvSpPr>
        <p:spPr>
          <a:xfrm>
            <a:off x="704215" y="2409190"/>
            <a:ext cx="274828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</a:rPr>
              <a:t>26640÷444=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</a:rPr>
              <a:t>26640÷555=</a:t>
            </a:r>
          </a:p>
        </p:txBody>
      </p:sp>
      <p:sp>
        <p:nvSpPr>
          <p:cNvPr id="5128" name="矩形 8"/>
          <p:cNvSpPr/>
          <p:nvPr/>
        </p:nvSpPr>
        <p:spPr>
          <a:xfrm>
            <a:off x="681356" y="3868420"/>
            <a:ext cx="301688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</a:rPr>
              <a:t>26640÷666=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</a:rPr>
              <a:t>26640÷888=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257516" y="3113193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矩形 22"/>
          <p:cNvSpPr/>
          <p:nvPr/>
        </p:nvSpPr>
        <p:spPr>
          <a:xfrm>
            <a:off x="3556180" y="2529631"/>
            <a:ext cx="63991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</a:rPr>
              <a:t>60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257516" y="3868632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矩形 22"/>
          <p:cNvSpPr/>
          <p:nvPr/>
        </p:nvSpPr>
        <p:spPr>
          <a:xfrm>
            <a:off x="3533318" y="4004947"/>
            <a:ext cx="63991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</a:rPr>
              <a:t>40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257516" y="4588722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矩形 22"/>
          <p:cNvSpPr/>
          <p:nvPr/>
        </p:nvSpPr>
        <p:spPr>
          <a:xfrm>
            <a:off x="3521253" y="3319147"/>
            <a:ext cx="63991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</a:rPr>
              <a:t>48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257516" y="5290820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矩形 22"/>
          <p:cNvSpPr/>
          <p:nvPr/>
        </p:nvSpPr>
        <p:spPr>
          <a:xfrm>
            <a:off x="3543478" y="4707045"/>
            <a:ext cx="63991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</a:rPr>
              <a:t>30</a:t>
            </a:r>
          </a:p>
        </p:txBody>
      </p:sp>
      <p:sp>
        <p:nvSpPr>
          <p:cNvPr id="3077" name="矩形 14"/>
          <p:cNvSpPr/>
          <p:nvPr/>
        </p:nvSpPr>
        <p:spPr>
          <a:xfrm>
            <a:off x="704216" y="216537"/>
            <a:ext cx="35096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ea typeface="Arial Unicode MS" panose="020B0604020202020204" pitchFamily="34" charset="-122"/>
              </a:rPr>
              <a:t>26640÷111=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ea typeface="Arial Unicode MS" panose="020B0604020202020204" pitchFamily="34" charset="-122"/>
              </a:rPr>
              <a:t>26640÷222=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ea typeface="Arial Unicode MS" panose="020B0604020202020204" pitchFamily="34" charset="-122"/>
              </a:rPr>
              <a:t>26640÷333=</a:t>
            </a:r>
            <a:endParaRPr lang="zh-CN" altLang="en-US" sz="3200" dirty="0">
              <a:latin typeface="Arial" panose="020B0604020202020204" pitchFamily="34" charset="0"/>
              <a:ea typeface="Arial Unicode MS" panose="020B0604020202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257305" y="901700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257305" y="1680422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57305" y="2408978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矩形 22"/>
          <p:cNvSpPr/>
          <p:nvPr/>
        </p:nvSpPr>
        <p:spPr>
          <a:xfrm>
            <a:off x="3499451" y="387775"/>
            <a:ext cx="86754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</a:rPr>
              <a:t>240</a:t>
            </a:r>
          </a:p>
        </p:txBody>
      </p:sp>
      <p:sp>
        <p:nvSpPr>
          <p:cNvPr id="3084" name="矩形 24"/>
          <p:cNvSpPr/>
          <p:nvPr/>
        </p:nvSpPr>
        <p:spPr>
          <a:xfrm>
            <a:off x="3465162" y="1158031"/>
            <a:ext cx="86754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</a:rPr>
              <a:t>120</a:t>
            </a:r>
          </a:p>
        </p:txBody>
      </p:sp>
      <p:sp>
        <p:nvSpPr>
          <p:cNvPr id="3085" name="矩形 25"/>
          <p:cNvSpPr/>
          <p:nvPr/>
        </p:nvSpPr>
        <p:spPr>
          <a:xfrm>
            <a:off x="3556178" y="1825416"/>
            <a:ext cx="63991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</a:rPr>
              <a:t>80</a:t>
            </a:r>
          </a:p>
        </p:txBody>
      </p:sp>
      <p:pic>
        <p:nvPicPr>
          <p:cNvPr id="14" name="图片 13" descr="图片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055" y="4846322"/>
            <a:ext cx="6010911" cy="1368425"/>
          </a:xfrm>
          <a:prstGeom prst="rect">
            <a:avLst/>
          </a:prstGeom>
        </p:spPr>
      </p:pic>
      <p:pic>
        <p:nvPicPr>
          <p:cNvPr id="1515" name="ydt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DD7">
                  <a:alpha val="100000"/>
                </a:srgbClr>
              </a:clrFrom>
              <a:clrTo>
                <a:srgbClr val="FFFDD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7885" y="4582795"/>
            <a:ext cx="2596515" cy="6045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877560" y="5113022"/>
            <a:ext cx="50800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被除数不变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除数除以几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得到的商等于原来的商乘几。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65851" y="1973581"/>
            <a:ext cx="31654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26640</a:t>
            </a: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222= 120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65850" y="368300"/>
            <a:ext cx="3460751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26640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111=</a:t>
            </a:r>
            <a:endParaRPr lang="en-US" sz="280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459855" y="82613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597140" y="82613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8922385" y="826137"/>
            <a:ext cx="0" cy="1196975"/>
          </a:xfrm>
          <a:prstGeom prst="straightConnector1">
            <a:avLst/>
          </a:prstGeom>
          <a:ln w="28575" cmpd="sng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411595" y="1289052"/>
            <a:ext cx="79629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不变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11590" y="1289052"/>
            <a:ext cx="869951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42225" y="1289052"/>
            <a:ext cx="8737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÷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99146" y="386715"/>
            <a:ext cx="102624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240</a:t>
            </a:r>
            <a:endParaRPr lang="en-US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20056" y="3653157"/>
            <a:ext cx="6110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en-US" sz="2800" dirty="0" smtClean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其他算</a:t>
            </a:r>
            <a:r>
              <a:rPr lang="zh-CN" altLang="en-US" sz="28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</a:t>
            </a:r>
            <a:r>
              <a:rPr lang="zh-CN" altLang="en-US" sz="2800" noProof="0" dirty="0">
                <a:ln>
                  <a:noFill/>
                </a:ln>
                <a:solidFill>
                  <a:srgbClr val="3F34D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和第一题比较，也有这种规律吗？</a:t>
            </a:r>
          </a:p>
        </p:txBody>
      </p:sp>
      <p:sp>
        <p:nvSpPr>
          <p:cNvPr id="8205" name="Text Box 13"/>
          <p:cNvSpPr txBox="1"/>
          <p:nvPr/>
        </p:nvSpPr>
        <p:spPr>
          <a:xfrm>
            <a:off x="5485132" y="2529842"/>
            <a:ext cx="60115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被除数不变，除数除以</a:t>
            </a:r>
            <a:r>
              <a:rPr lang="en-US" altLang="zh-CN" sz="2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，商就等于原来的商乘</a:t>
            </a:r>
            <a:r>
              <a:rPr lang="en-US" altLang="zh-CN" sz="2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2" grpId="0"/>
      <p:bldP spid="5134" grpId="0"/>
      <p:bldP spid="5136" grpId="0"/>
      <p:bldP spid="3083" grpId="0"/>
      <p:bldP spid="3084" grpId="0"/>
      <p:bldP spid="3085" grpId="0"/>
      <p:bldP spid="100" grpId="0"/>
      <p:bldP spid="7" grpId="0"/>
      <p:bldP spid="8" grpId="0"/>
      <p:bldP spid="8" grpId="1"/>
      <p:bldP spid="24" grpId="0"/>
      <p:bldP spid="24" grpId="1"/>
      <p:bldP spid="26" grpId="0"/>
      <p:bldP spid="27" grpId="0"/>
      <p:bldP spid="25" grpId="0"/>
      <p:bldP spid="25" grpId="1"/>
      <p:bldP spid="28" grpId="0"/>
      <p:bldP spid="28" grpId="1"/>
      <p:bldP spid="8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7"/>
          <p:cNvSpPr/>
          <p:nvPr/>
        </p:nvSpPr>
        <p:spPr>
          <a:xfrm>
            <a:off x="193309" y="382483"/>
            <a:ext cx="11135783" cy="52629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先用计算器算出前三题的得数，再直接填出后面几题的得数，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并用计算器验算。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111111÷37037=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222222÷37037=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333333÷37037=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444444÷37037=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666666÷37037=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999999÷37037=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8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8230" y="1611207"/>
            <a:ext cx="950383" cy="17123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标注 9"/>
          <p:cNvSpPr/>
          <p:nvPr/>
        </p:nvSpPr>
        <p:spPr>
          <a:xfrm>
            <a:off x="6819655" y="2835912"/>
            <a:ext cx="3934883" cy="766233"/>
          </a:xfrm>
          <a:prstGeom prst="wedgeRoundRectCallout">
            <a:avLst>
              <a:gd name="adj1" fmla="val 57152"/>
              <a:gd name="adj2" fmla="val 57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你发现了什么规律？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04700" y="2267373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矩形 22"/>
          <p:cNvSpPr/>
          <p:nvPr/>
        </p:nvSpPr>
        <p:spPr>
          <a:xfrm>
            <a:off x="4197316" y="1746673"/>
            <a:ext cx="39466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004700" y="3008630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矩形 22"/>
          <p:cNvSpPr/>
          <p:nvPr/>
        </p:nvSpPr>
        <p:spPr>
          <a:xfrm>
            <a:off x="4197316" y="2485813"/>
            <a:ext cx="39466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004700" y="3601297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矩形 22"/>
          <p:cNvSpPr/>
          <p:nvPr/>
        </p:nvSpPr>
        <p:spPr>
          <a:xfrm>
            <a:off x="4197316" y="3080597"/>
            <a:ext cx="39466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004700" y="4230370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矩形 22"/>
          <p:cNvSpPr/>
          <p:nvPr/>
        </p:nvSpPr>
        <p:spPr>
          <a:xfrm>
            <a:off x="4197317" y="3709670"/>
            <a:ext cx="6046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006816" y="4857327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矩形 22"/>
          <p:cNvSpPr/>
          <p:nvPr/>
        </p:nvSpPr>
        <p:spPr>
          <a:xfrm>
            <a:off x="4199433" y="4334510"/>
            <a:ext cx="6046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006816" y="5552863"/>
            <a:ext cx="13440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矩形 22"/>
          <p:cNvSpPr/>
          <p:nvPr/>
        </p:nvSpPr>
        <p:spPr>
          <a:xfrm>
            <a:off x="4199433" y="5032164"/>
            <a:ext cx="6046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7430771" y="4124962"/>
            <a:ext cx="3701415" cy="1344295"/>
          </a:xfrm>
          <a:prstGeom prst="wedgeRoundRectCallout">
            <a:avLst>
              <a:gd name="adj1" fmla="val -60402"/>
              <a:gd name="adj2" fmla="val 170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293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除数不变</a:t>
            </a:r>
            <a:r>
              <a:rPr lang="en-US" sz="293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93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</a:t>
            </a:r>
            <a:r>
              <a:rPr lang="zh-CN" sz="293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除数乘几</a:t>
            </a:r>
            <a:r>
              <a:rPr lang="en-US" sz="293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sz="293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得到的商等于原来的商乘几。</a:t>
            </a:r>
            <a:endParaRPr kumimoji="0" lang="zh-CN" altLang="en-US" sz="29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pic>
        <p:nvPicPr>
          <p:cNvPr id="22" name="Picture 15" descr="E:\四下 ppt 陆小蓓\4下\u1\萝卜-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81905" y="4412829"/>
            <a:ext cx="1001183" cy="10583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151" grpId="0"/>
      <p:bldP spid="6153" grpId="0"/>
      <p:bldP spid="6155" grpId="0"/>
      <p:bldP spid="6157" grpId="0"/>
      <p:bldP spid="6159" grpId="0"/>
      <p:bldP spid="6161" grpId="0"/>
      <p:bldP spid="6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宽屏</PresentationFormat>
  <Paragraphs>181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 Unicode MS</vt:lpstr>
      <vt:lpstr>华文隶书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用计算器计算。</vt:lpstr>
      <vt:lpstr>这几道算式的结果有什么规律吗？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2015-06-27T04:22:00Z</dcterms:created>
  <dcterms:modified xsi:type="dcterms:W3CDTF">2023-01-16T14:41:12Z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878A2CB36DC34415996BB9966F62A5B0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