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457" r:id="rId2"/>
    <p:sldId id="464" r:id="rId3"/>
    <p:sldId id="465" r:id="rId4"/>
    <p:sldId id="466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6" r:id="rId15"/>
    <p:sldId id="477" r:id="rId16"/>
    <p:sldId id="462" r:id="rId17"/>
  </p:sldIdLst>
  <p:sldSz cx="12192000" cy="6858000"/>
  <p:notesSz cx="6858000" cy="9144000"/>
  <p:embeddedFontLst>
    <p:embeddedFont>
      <p:font typeface="OPPOSans R" panose="02010600030101010101" charset="-122"/>
      <p:regular r:id="rId19"/>
    </p:embeddedFont>
    <p:embeddedFont>
      <p:font typeface="Roboto Regular" pitchFamily="2" charset="0"/>
      <p:regular r:id="rId20"/>
    </p:embeddedFont>
    <p:embeddedFont>
      <p:font typeface="思源黑体 CN Medium" panose="02010600030101010101" charset="-122"/>
      <p:regular r:id="rId21"/>
    </p:embeddedFont>
    <p:embeddedFont>
      <p:font typeface="Roboto Bold" pitchFamily="2" charset="0"/>
      <p:bold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684"/>
    <a:srgbClr val="C0936B"/>
    <a:srgbClr val="E8681A"/>
    <a:srgbClr val="FDB00D"/>
    <a:srgbClr val="F5B700"/>
    <a:srgbClr val="FFD146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5282" autoAdjust="0"/>
  </p:normalViewPr>
  <p:slideViewPr>
    <p:cSldViewPr snapToGrid="0" showGuides="1">
      <p:cViewPr varScale="1">
        <p:scale>
          <a:sx n="103" d="100"/>
          <a:sy n="103" d="100"/>
        </p:scale>
        <p:origin x="1044" y="120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1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496204" y="2421461"/>
            <a:ext cx="51995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夜宿山寺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二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Medium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6814" y="977330"/>
            <a:ext cx="4089234" cy="515677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660400" y="2124934"/>
            <a:ext cx="5724525" cy="280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宿：住宿。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寺：庙。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危：高。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辰：天上的星星。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恐：害怕。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理解字意</a:t>
            </a:r>
          </a:p>
        </p:txBody>
      </p:sp>
      <p:sp>
        <p:nvSpPr>
          <p:cNvPr id="3" name="矩形 2"/>
          <p:cNvSpPr/>
          <p:nvPr/>
        </p:nvSpPr>
        <p:spPr>
          <a:xfrm>
            <a:off x="3617992" y="2124934"/>
            <a:ext cx="6096000" cy="224458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惊：惊动。</a:t>
            </a:r>
          </a:p>
          <a:p>
            <a:pPr lvl="0"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语：说话。</a:t>
            </a:r>
            <a:endParaRPr lang="en-US" altLang="zh-CN" sz="2400" kern="0" dirty="0"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lvl="0"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百尺：泛指很高很高。</a:t>
            </a:r>
            <a:endParaRPr lang="en-US" altLang="zh-CN" sz="2400" kern="0" dirty="0"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lvl="0"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天上人：天上的神仙。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剪去对角的矩形 6"/>
          <p:cNvSpPr/>
          <p:nvPr/>
        </p:nvSpPr>
        <p:spPr>
          <a:xfrm>
            <a:off x="1614436" y="1326383"/>
            <a:ext cx="8963129" cy="4576605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946211" y="2239154"/>
            <a:ext cx="5724525" cy="206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危楼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高百尺，手可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摘星辰。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不敢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高声语，恐惊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天上人。</a:t>
            </a:r>
          </a:p>
        </p:txBody>
      </p:sp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指导朗读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剪去对角的矩形 9"/>
          <p:cNvSpPr/>
          <p:nvPr/>
        </p:nvSpPr>
        <p:spPr>
          <a:xfrm>
            <a:off x="1614436" y="1326383"/>
            <a:ext cx="8963129" cy="4576605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4261706" y="1703726"/>
            <a:ext cx="596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危楼高百尺，手可摘星辰。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125788" y="-100013"/>
            <a:ext cx="5618162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261706" y="2230441"/>
            <a:ext cx="5257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山上寺院的高楼真高啊，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好像有百尺的样子，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人在楼上一伸手就可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以摘下天上的星星。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2492" y="1159421"/>
            <a:ext cx="4089234" cy="515677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42886" y="2071583"/>
            <a:ext cx="7146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不敢高声语，恐惊天上人。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42887" y="2600188"/>
            <a:ext cx="55193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在这里我不敢大声说话，恐怕（害怕）惊动天上的神仙。</a:t>
            </a:r>
          </a:p>
        </p:txBody>
      </p:sp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对角的矩形 4"/>
          <p:cNvSpPr/>
          <p:nvPr/>
        </p:nvSpPr>
        <p:spPr>
          <a:xfrm>
            <a:off x="1026367" y="1835015"/>
            <a:ext cx="10139266" cy="352202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33" name="文本框 1"/>
          <p:cNvSpPr txBox="1">
            <a:spLocks noChangeArrowheads="1"/>
          </p:cNvSpPr>
          <p:nvPr/>
        </p:nvSpPr>
        <p:spPr bwMode="auto">
          <a:xfrm>
            <a:off x="2270289" y="1767006"/>
            <a:ext cx="819219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、背诵这首古诗。</a:t>
            </a:r>
          </a:p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、回家我们可以把这首诗背给爸爸妈妈听。谁想背给爸爸听，老师来当爸爸。想想怎么说？</a:t>
            </a:r>
          </a:p>
        </p:txBody>
      </p:sp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课堂总结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对角的矩形 4"/>
          <p:cNvSpPr/>
          <p:nvPr/>
        </p:nvSpPr>
        <p:spPr>
          <a:xfrm>
            <a:off x="1614437" y="1992540"/>
            <a:ext cx="8963128" cy="3244292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57" name="文本框 1"/>
          <p:cNvSpPr txBox="1">
            <a:spLocks noChangeArrowheads="1"/>
          </p:cNvSpPr>
          <p:nvPr/>
        </p:nvSpPr>
        <p:spPr bwMode="auto">
          <a:xfrm>
            <a:off x="2673350" y="1761128"/>
            <a:ext cx="9518650" cy="31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、自选乐曲配乐背诵全诗。</a:t>
            </a:r>
          </a:p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、给诗配画。</a:t>
            </a:r>
          </a:p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、李白还写过哪些诗，找一找，读一读。</a:t>
            </a:r>
          </a:p>
        </p:txBody>
      </p:sp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作业布置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1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二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Medium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 noChangeArrowheads="1"/>
          </p:cNvSpPr>
          <p:nvPr/>
        </p:nvSpPr>
        <p:spPr bwMode="auto">
          <a:xfrm>
            <a:off x="660400" y="1256439"/>
            <a:ext cx="6373446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同学们，李白曾望月抒怀，留下了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静夜思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这首千古佳作，他也曾在另一个群星璀璨的夜晚，写下了使人惊叹的诗行，那就是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夜宿山寺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。今天，我们就来学习这首诗。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4623" y="1507253"/>
            <a:ext cx="3195992" cy="397425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诗歌导入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2785" y="3002632"/>
            <a:ext cx="6742375" cy="296764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-237235" y="1225463"/>
            <a:ext cx="11356975" cy="14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98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898525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、有感情地朗读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夜宿山寺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898525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、感悟诗中豪放的气质，试着说说每句诗的意思。</a:t>
            </a: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诗歌导入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60400" y="1760026"/>
            <a:ext cx="6664848" cy="4805363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李白</a:t>
            </a:r>
            <a:r>
              <a:rPr lang="zh-CN" altLang="en-US" sz="2800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（701—762）字太白，号青莲居士，他为人洒脱，足迹遍及我国名山大川，喜爱饮酒赋诗，是我国伟大的浪漫主义诗人，人称“酒仙”“诗仙”。他的诗关注祖国壮丽的山河，诗风雄奇豪放，想象丰富，现存李白的诗有九百多首，有《李太白集》存世。</a:t>
            </a:r>
            <a:br>
              <a:rPr lang="zh-CN" altLang="en-US" sz="2800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</a:br>
            <a:r>
              <a:rPr lang="zh-CN" altLang="en-US" sz="2800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/>
            </a:r>
            <a:br>
              <a:rPr lang="zh-CN" altLang="en-US" sz="2800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</a:br>
            <a:endParaRPr lang="zh-CN" altLang="en-US" sz="2800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151" y="1497204"/>
            <a:ext cx="2954456" cy="403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作者介绍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对角的矩形 1"/>
          <p:cNvSpPr/>
          <p:nvPr/>
        </p:nvSpPr>
        <p:spPr>
          <a:xfrm>
            <a:off x="1614436" y="1326383"/>
            <a:ext cx="8963129" cy="4576605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18" name="Rectangle 3"/>
          <p:cNvSpPr txBox="1">
            <a:spLocks noRot="1" noChangeArrowheads="1"/>
          </p:cNvSpPr>
          <p:nvPr/>
        </p:nvSpPr>
        <p:spPr bwMode="auto">
          <a:xfrm>
            <a:off x="2472034" y="2208997"/>
            <a:ext cx="9196388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yè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sù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shān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sì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    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wēi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lóu</a:t>
            </a:r>
            <a:endParaRPr kumimoji="0" lang="en-US" altLang="zh-CN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夜  宿               山   寺             危  楼</a:t>
            </a: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xīng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chén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gāo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shēng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yǔ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kǒng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jīng</a:t>
            </a:r>
            <a:endParaRPr kumimoji="0" lang="en-US" altLang="zh-CN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228600" marR="0" lvl="0" indent="-228600" defTabSz="91440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星   辰            高    声     语        恐  惊</a:t>
            </a:r>
          </a:p>
        </p:txBody>
      </p:sp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字词积累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剪去对角的矩形 6"/>
          <p:cNvSpPr/>
          <p:nvPr/>
        </p:nvSpPr>
        <p:spPr>
          <a:xfrm>
            <a:off x="1614436" y="1326383"/>
            <a:ext cx="8963129" cy="4576605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5873" y="1585092"/>
            <a:ext cx="4114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夜 宿 山 寺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</a:t>
            </a: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李 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危 楼 高 百 尺，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手 可 摘 星 辰。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不 敢 高 声 语，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恐 惊 天 上 人。</a:t>
            </a: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5023" y="1837856"/>
            <a:ext cx="4727971" cy="33823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12808" y="1518212"/>
            <a:ext cx="6064250" cy="426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98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898525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危：高。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898525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危楼：高楼，这里指山顶的寺庙。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898525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百尺：虚指，这里形容楼很高。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898525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星辰：天上星星的统称。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898525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6474" y="1697193"/>
            <a:ext cx="3384536" cy="426810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441256" y="1341090"/>
            <a:ext cx="6448425" cy="363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危：第三笔是横。</a:t>
            </a:r>
          </a:p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辰：部首是“厂”字头，第五笔是竖提。</a:t>
            </a:r>
          </a:p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摘：左右结构的字，同字框里是“古”。</a:t>
            </a:r>
          </a:p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敢：注意与“取”字的区分。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解析字词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5081" y="1948663"/>
            <a:ext cx="3337645" cy="37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60400" y="1353943"/>
            <a:ext cx="6810375" cy="317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译文：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夜晚住在山上的寺院之中高耸的楼房有百尺高，伸手就可以摘到天上的星星。晚上不敢大声地讲话，是怕惊动了天上的仙人。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诗文描写了山寺中楼阁的高大雄伟。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0400" y="4877318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3530B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问：从哪里可以看出山寺很高？</a:t>
            </a:r>
          </a:p>
        </p:txBody>
      </p:sp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诗歌赏析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 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宽屏</PresentationFormat>
  <Paragraphs>86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OPPOSans R</vt:lpstr>
      <vt:lpstr>思源黑体 CN Regular</vt:lpstr>
      <vt:lpstr>Roboto Regular</vt:lpstr>
      <vt:lpstr>Arial</vt:lpstr>
      <vt:lpstr>Wingdings</vt:lpstr>
      <vt:lpstr>思源黑体 CN Medium</vt:lpstr>
      <vt:lpstr>Roboto Bold</vt:lpstr>
      <vt:lpstr> www.2ppt.com</vt:lpstr>
      <vt:lpstr>PowerPoint 演示文稿</vt:lpstr>
      <vt:lpstr>PowerPoint 演示文稿</vt:lpstr>
      <vt:lpstr>PowerPoint 演示文稿</vt:lpstr>
      <vt:lpstr>     李白（701—762）字太白，号青莲居士，他为人洒脱，足迹遍及我国名山大川，喜爱饮酒赋诗，是我国伟大的浪漫主义诗人，人称“酒仙”“诗仙”。他的诗关注祖国壮丽的山河，诗风雄奇豪放，想象丰富，现存李白的诗有九百多首，有《李太白集》存世。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2020-10-19T02:43:00Z</dcterms:created>
  <dcterms:modified xsi:type="dcterms:W3CDTF">2023-01-13T15:37:30Z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596119D70C114D339F9E404FED3C61E9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