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21" r:id="rId2"/>
    <p:sldId id="422" r:id="rId3"/>
    <p:sldId id="365" r:id="rId4"/>
    <p:sldId id="366" r:id="rId5"/>
    <p:sldId id="367" r:id="rId6"/>
    <p:sldId id="423" r:id="rId7"/>
    <p:sldId id="368" r:id="rId8"/>
    <p:sldId id="369" r:id="rId9"/>
    <p:sldId id="389" r:id="rId10"/>
    <p:sldId id="390" r:id="rId11"/>
    <p:sldId id="348" r:id="rId12"/>
    <p:sldId id="349" r:id="rId13"/>
    <p:sldId id="392" r:id="rId14"/>
    <p:sldId id="350" r:id="rId15"/>
    <p:sldId id="351" r:id="rId16"/>
    <p:sldId id="352" r:id="rId17"/>
    <p:sldId id="353" r:id="rId18"/>
    <p:sldId id="354" r:id="rId19"/>
    <p:sldId id="374" r:id="rId20"/>
    <p:sldId id="376" r:id="rId21"/>
    <p:sldId id="377" r:id="rId22"/>
    <p:sldId id="379" r:id="rId23"/>
    <p:sldId id="380" r:id="rId24"/>
    <p:sldId id="424" r:id="rId25"/>
    <p:sldId id="41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0000FF"/>
    <a:srgbClr val="6600FF"/>
    <a:srgbClr val="FF3300"/>
    <a:srgbClr val="CC0099"/>
    <a:srgbClr val="0066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B239500C-D305-413D-924A-BE7FEEA96FA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925B-A510-4D2B-B3B2-D2B630D1ED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7B78-4CB5-405C-98D1-D16A4B925C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BB4C-4E07-46FC-8071-1E78CC687D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DCA0-48BE-4531-899D-8B4FCF3E51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6906-31E2-43E5-871B-D3DEA45388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89AF-9AB2-4413-B36E-38DFCC91D0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6A55-57BE-4924-A610-B7A70097FA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1D1E-B7D2-409B-86D9-8998481952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878B-03E2-40C8-87C7-1058F8B058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F6BF-20FB-4F0D-BD6E-8396BA5A7D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26A56D-F036-4497-B829-1C131798CE2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154;&#25945;&#29256;%20&#20843;&#24180;&#32423;&#33521;&#35821;&#19978;&#20876;%20-%20&#24050;&#20462;&#25913;\&#20154;&#25945;&#29256;%20&#20843;&#24180;&#32423;&#33521;&#35821;&#19978;&#20876;%20-%20&#24050;&#20462;&#25913;\Unit%201\U1%20B%202b.mp3" TargetMode="External"/><Relationship Id="rId1" Type="http://schemas.microsoft.com/office/2007/relationships/media" Target="file:///C:\Documents%20and%20Settings\Administrator\&#26700;&#38754;\&#20154;&#25945;&#29256;%20&#20843;&#24180;&#32423;&#33521;&#35821;&#19978;&#20876;%20-%20&#24050;&#20462;&#25913;\&#20154;&#25945;&#29256;%20&#20843;&#24180;&#32423;&#33521;&#35821;&#19978;&#20876;%20-%20&#24050;&#20462;&#25913;\Unit%201\U1%20B%202b.mp3" TargetMode="Externa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J:\&#20154;&#25945;&#29256;%20&#20843;&#24180;&#32423;&#33521;&#35821;&#19978;&#20876;%20-%20&#26410;&#25913;\Unit%201\U1&#12304;&#39532;&#26469;&#35199;&#20122;&#12305;&#27103;&#22478;.wmv" TargetMode="External"/><Relationship Id="rId1" Type="http://schemas.microsoft.com/office/2007/relationships/media" Target="file:///J:\&#20154;&#25945;&#29256;%20&#20843;&#24180;&#32423;&#33521;&#35821;&#19978;&#20876;%20-%20&#26410;&#25913;\Unit%201\U1&#12304;&#39532;&#26469;&#35199;&#20122;&#12305;&#27103;&#22478;.wmv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-14037" y="3645024"/>
            <a:ext cx="9144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Section </a:t>
            </a:r>
            <a:r>
              <a:rPr lang="en-US" altLang="zh-CN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B </a:t>
            </a:r>
            <a:r>
              <a:rPr lang="en-US" altLang="zh-C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课时</a:t>
            </a:r>
            <a:r>
              <a:rPr lang="en-US" altLang="zh-C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US" altLang="zh-C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-14037" y="1268760"/>
            <a:ext cx="91440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en-US" altLang="zh-CN" sz="4800" b="1" dirty="0">
                <a:solidFill>
                  <a:srgbClr val="070707"/>
                </a:solidFill>
                <a:ea typeface="隶书" panose="02010509060101010101" pitchFamily="49" charset="-122"/>
                <a:cs typeface="Times New Roman" panose="02020603050405020304" pitchFamily="18" charset="0"/>
              </a:rPr>
              <a:t>Unit 1</a:t>
            </a:r>
          </a:p>
          <a:p>
            <a:pPr algn="ctr" eaLnBrk="1" hangingPunct="1"/>
            <a:r>
              <a:rPr lang="en-US" altLang="zh-CN" sz="4400" b="1" dirty="0">
                <a:solidFill>
                  <a:srgbClr val="070707"/>
                </a:solidFill>
                <a:ea typeface="隶书" panose="020105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ea typeface="隶书" panose="02010509060101010101" pitchFamily="49" charset="-122"/>
                <a:cs typeface="Times New Roman" panose="02020603050405020304" pitchFamily="18" charset="0"/>
              </a:rPr>
              <a:t>Where did you go on vacation</a:t>
            </a:r>
            <a:r>
              <a:rPr lang="en-US" altLang="zh-CN" sz="4400" b="1" dirty="0" smtClean="0">
                <a:ea typeface="隶书" panose="02010509060101010101" pitchFamily="49" charset="-122"/>
                <a:cs typeface="Times New Roman" panose="02020603050405020304" pitchFamily="18" charset="0"/>
              </a:rPr>
              <a:t>?</a:t>
            </a:r>
            <a:r>
              <a:rPr lang="en-US" altLang="zh-CN" sz="4800" b="1" dirty="0" smtClean="0">
                <a:solidFill>
                  <a:srgbClr val="070707"/>
                </a:solidFill>
                <a:ea typeface="隶书" panose="020105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4800" b="1" dirty="0">
              <a:solidFill>
                <a:srgbClr val="070707"/>
              </a:solidFill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2475" y="5805264"/>
            <a:ext cx="913243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7950" y="5086350"/>
            <a:ext cx="328771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Roti Canai and </a:t>
            </a:r>
          </a:p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Teh Tarik</a:t>
            </a:r>
          </a:p>
          <a:p>
            <a:pPr algn="ctr"/>
            <a:r>
              <a:rPr lang="zh-CN" altLang="en-US" sz="3200" b="1">
                <a:solidFill>
                  <a:srgbClr val="FF0066"/>
                </a:solidFill>
              </a:rPr>
              <a:t>煎饼和拉茶</a:t>
            </a:r>
          </a:p>
        </p:txBody>
      </p:sp>
      <p:pic>
        <p:nvPicPr>
          <p:cNvPr id="13315" name="Picture 4" descr="From Chenai to Malaysia(MSN Going Out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6850" y="776288"/>
            <a:ext cx="319881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Heaven in a bowl(MSN Going Out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5200" y="776288"/>
            <a:ext cx="26606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505200" y="5233988"/>
            <a:ext cx="2532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Asam Laksa </a:t>
            </a:r>
          </a:p>
          <a:p>
            <a:pPr algn="ctr"/>
            <a:r>
              <a:rPr lang="zh-CN" altLang="en-US" sz="3200" b="1">
                <a:solidFill>
                  <a:srgbClr val="FF0066"/>
                </a:solidFill>
              </a:rPr>
              <a:t>阿参拉沙</a:t>
            </a:r>
          </a:p>
        </p:txBody>
      </p:sp>
      <p:pic>
        <p:nvPicPr>
          <p:cNvPr id="13318" name="Picture 5" descr="Bah Kut Teh(MSN Going Out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3500" y="776288"/>
            <a:ext cx="2587625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13500" y="4746625"/>
            <a:ext cx="26955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i-FI" altLang="en-US" sz="3200" b="1">
                <a:solidFill>
                  <a:srgbClr val="FF0066"/>
                </a:solidFill>
              </a:rPr>
              <a:t>Bah Kut Teh/</a:t>
            </a:r>
          </a:p>
          <a:p>
            <a:pPr algn="ctr"/>
            <a:r>
              <a:rPr lang="fi-FI" altLang="en-US" sz="3200" b="1">
                <a:solidFill>
                  <a:srgbClr val="FF0066"/>
                </a:solidFill>
              </a:rPr>
              <a:t>Chic Kut Teh</a:t>
            </a:r>
            <a:endParaRPr lang="en-US" altLang="zh-CN" sz="3200" b="1">
              <a:solidFill>
                <a:srgbClr val="FF0066"/>
              </a:solidFill>
            </a:endParaRPr>
          </a:p>
          <a:p>
            <a:pPr algn="ctr"/>
            <a:r>
              <a:rPr lang="zh-CN" altLang="en-US" sz="3200" b="1">
                <a:solidFill>
                  <a:srgbClr val="FF0066"/>
                </a:solidFill>
              </a:rPr>
              <a:t>肉骨茶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684213" y="692150"/>
            <a:ext cx="720725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 b="1"/>
              <a:t>2b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76375" y="549275"/>
            <a:ext cx="73072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Read Jane’s diary entries about her vacation and answer the questions.</a:t>
            </a:r>
            <a:endParaRPr lang="zh-CN" altLang="en-US" sz="3600" b="1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87450" y="2997200"/>
            <a:ext cx="6985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Did Jane have a good time on Monday? What about on Tuesday?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258888" y="4365625"/>
            <a:ext cx="6280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Jane had a good time on Monday but not on Tuesday.</a:t>
            </a:r>
          </a:p>
        </p:txBody>
      </p:sp>
      <p:pic>
        <p:nvPicPr>
          <p:cNvPr id="25605" name="U1 B 2b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925638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15907" fill="hold"/>
                                        <p:tgtEl>
                                          <p:spTgt spid="25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5"/>
                </p:tgtEl>
              </p:cMediaNode>
            </p:audio>
          </p:childTnLst>
        </p:cTn>
      </p:par>
    </p:tnLst>
    <p:bldLst>
      <p:bldP spid="2867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50825" y="596900"/>
            <a:ext cx="720725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 b="1"/>
              <a:t>2c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42988" y="523875"/>
            <a:ext cx="73453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Read Jane’s diary entries again. Fill in the chart.</a:t>
            </a:r>
            <a:endParaRPr lang="zh-CN" altLang="en-US" sz="3600" b="1"/>
          </a:p>
        </p:txBody>
      </p:sp>
      <p:graphicFrame>
        <p:nvGraphicFramePr>
          <p:cNvPr id="29700" name="Group 4"/>
          <p:cNvGraphicFramePr>
            <a:graphicFrameLocks noGrp="1"/>
          </p:cNvGraphicFramePr>
          <p:nvPr/>
        </p:nvGraphicFramePr>
        <p:xfrm>
          <a:off x="250825" y="1844675"/>
          <a:ext cx="8713788" cy="4613275"/>
        </p:xfrm>
        <a:graphic>
          <a:graphicData uri="http://schemas.openxmlformats.org/drawingml/2006/table">
            <a:tbl>
              <a:tblPr/>
              <a:tblGrid>
                <a:gridCol w="2809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Things Jane did or saw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Did she like it? (Yes/No)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or why not?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tired paragliding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They were delicious.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walked around Georgetown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563938" y="3141663"/>
            <a:ext cx="13890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3563938" y="4221163"/>
            <a:ext cx="13890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508625" y="3141663"/>
            <a:ext cx="2879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FF0000"/>
                </a:solidFill>
              </a:rPr>
              <a:t>It was exciting.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50825" y="3933825"/>
            <a:ext cx="27352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FF0000"/>
                </a:solidFill>
              </a:rPr>
              <a:t>ate Malaysian yellow noodles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3563938" y="5229225"/>
            <a:ext cx="13890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219700" y="5084763"/>
            <a:ext cx="3673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She liked the old buildings there and wondered what life was like in the past.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2" grpId="0"/>
      <p:bldP spid="29723" grpId="0"/>
      <p:bldP spid="29724" grpId="0"/>
      <p:bldP spid="29725" grpId="0"/>
      <p:bldP spid="29726" grpId="0"/>
      <p:bldP spid="297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/>
          <p:cNvGraphicFramePr>
            <a:graphicFrameLocks noGrp="1"/>
          </p:cNvGraphicFramePr>
          <p:nvPr/>
        </p:nvGraphicFramePr>
        <p:xfrm>
          <a:off x="323850" y="665163"/>
          <a:ext cx="8605838" cy="5978525"/>
        </p:xfrm>
        <a:graphic>
          <a:graphicData uri="http://schemas.openxmlformats.org/drawingml/2006/table">
            <a:tbl>
              <a:tblPr/>
              <a:tblGrid>
                <a:gridCol w="2519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1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went to Penang Hill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tasted great because she was hungry.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771775" y="2178050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067175" y="666750"/>
            <a:ext cx="4754563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There were many people and they waited over an hour for the train.</a:t>
            </a:r>
          </a:p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It was raining and they didn’t have an umbrella. So they got wet and cold. They couldn’t see anything because of the bad weather. They didn’t have enough money for food.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95288" y="4579938"/>
            <a:ext cx="237648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shared/had one bowl of rice and some fish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771775" y="4914900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  <p:bldP spid="30737" grpId="0"/>
      <p:bldP spid="30738" grpId="0"/>
      <p:bldP spid="307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611188" y="692150"/>
            <a:ext cx="720725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 b="1"/>
              <a:t>2d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47813" y="549275"/>
            <a:ext cx="68405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Complete the conversation about Jane’s trip to Penang using the</a:t>
            </a:r>
          </a:p>
          <a:p>
            <a:r>
              <a:rPr lang="en-US" altLang="zh-CN" sz="3600" b="1"/>
              <a:t>information in the diary entries.</a:t>
            </a:r>
            <a:endParaRPr lang="zh-CN" altLang="en-US" sz="3600" b="1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4213" y="2492375"/>
            <a:ext cx="7848600" cy="3589338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Anna: Hi, Jane. Where did you go on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         vacation last week?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Jane:  I ______ to Penang in ___________.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Anna: Who ______ you go with?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Jane:  I went with my _______.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zh-CN" altLang="en-US" sz="3200" b="1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051050" y="3644900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went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724525" y="3641725"/>
            <a:ext cx="215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Malaysia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843213" y="4221163"/>
            <a:ext cx="1389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51363" y="4797425"/>
            <a:ext cx="1389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/>
      <p:bldP spid="317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1125538"/>
            <a:ext cx="8208962" cy="3589337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Anna: What did you do?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Jane: The weather was hot and ________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       on Monday, so we went ___________ on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       the beach. Then in the afternoon, we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       ______ bicycles to Georgetown.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en-US" altLang="zh-CN" sz="3200" b="1"/>
          </a:p>
        </p:txBody>
      </p:sp>
      <p:pic>
        <p:nvPicPr>
          <p:cNvPr id="18435" name="Picture 3" descr="a dream vacatio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1513" y="4610100"/>
            <a:ext cx="144621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940425" y="1628775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sunny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508625" y="2205038"/>
            <a:ext cx="2376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paragliding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403350" y="3425825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rode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0825" y="584200"/>
            <a:ext cx="8569325" cy="5508625"/>
          </a:xfrm>
          <a:prstGeom prst="rect">
            <a:avLst/>
          </a:prstGeom>
          <a:solidFill>
            <a:srgbClr val="CCFF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Anna: Sounds great!</a:t>
            </a:r>
          </a:p>
          <a:p>
            <a:r>
              <a:rPr lang="en-US" altLang="zh-CN" sz="3200" b="1"/>
              <a:t>Jane:  Well, but the next day was not as good.   </a:t>
            </a:r>
          </a:p>
          <a:p>
            <a:r>
              <a:rPr lang="en-US" altLang="zh-CN" sz="3200" b="1"/>
              <a:t>            My ______ and I went to Penang Hill, </a:t>
            </a:r>
          </a:p>
          <a:p>
            <a:r>
              <a:rPr lang="en-US" altLang="zh-CN" sz="3200" b="1"/>
              <a:t>            but the weather ______ really bad and  </a:t>
            </a:r>
          </a:p>
          <a:p>
            <a:r>
              <a:rPr lang="en-US" altLang="zh-CN" sz="3200" b="1"/>
              <a:t>            rainy. We _______ a long time for the </a:t>
            </a:r>
          </a:p>
          <a:p>
            <a:r>
              <a:rPr lang="en-US" altLang="zh-CN" sz="3200" b="1"/>
              <a:t>            train and we were _______ and cold </a:t>
            </a:r>
          </a:p>
          <a:p>
            <a:r>
              <a:rPr lang="en-US" altLang="zh-CN" sz="3200" b="1"/>
              <a:t>            because we forgot to bring an ________.</a:t>
            </a:r>
          </a:p>
          <a:p>
            <a:r>
              <a:rPr lang="en-US" altLang="zh-CN" sz="3200" b="1"/>
              <a:t>Anna: Oh, no!</a:t>
            </a:r>
          </a:p>
          <a:p>
            <a:r>
              <a:rPr lang="en-US" altLang="zh-CN" sz="3200" b="1"/>
              <a:t>Jane:  And that’s not all! We also didn’t bring   </a:t>
            </a:r>
          </a:p>
          <a:p>
            <a:r>
              <a:rPr lang="en-US" altLang="zh-CN" sz="3200" b="1"/>
              <a:t>           _______ money, so we only had one bowl </a:t>
            </a:r>
          </a:p>
          <a:p>
            <a:r>
              <a:rPr lang="en-US" altLang="zh-CN" sz="3200" b="1"/>
              <a:t>           of rice and some fish.</a:t>
            </a:r>
            <a:endParaRPr lang="zh-CN" altLang="en-US" sz="3200" b="1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124075" y="1554163"/>
            <a:ext cx="1389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father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1389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398838" y="2492375"/>
            <a:ext cx="1389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waited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787900" y="2997200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wet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588125" y="3500438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umbrella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331913" y="4941888"/>
            <a:ext cx="172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enough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  <p:bldP spid="33797" grpId="0"/>
      <p:bldP spid="33798" grpId="0"/>
      <p:bldP spid="33799" grpId="0"/>
      <p:bldP spid="338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395288" y="568325"/>
            <a:ext cx="720725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 b="1"/>
              <a:t>2e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116013" y="425450"/>
            <a:ext cx="756126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Imagine Jane went to Penang Hill again and had a great day. Fill in the</a:t>
            </a:r>
          </a:p>
          <a:p>
            <a:r>
              <a:rPr lang="en-US" altLang="zh-CN" sz="3600" b="1"/>
              <a:t>blanks in her diary entry with the correct forms of the verbs in brackets.</a:t>
            </a:r>
            <a:endParaRPr lang="zh-CN" altLang="en-US" sz="3600" b="1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1188" y="2708275"/>
            <a:ext cx="8064500" cy="3670300"/>
          </a:xfrm>
          <a:prstGeom prst="rect">
            <a:avLst/>
          </a:prstGeom>
          <a:solidFill>
            <a:srgbClr val="FFFF99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3200" b="1"/>
              <a:t>                                           </a:t>
            </a:r>
            <a:r>
              <a:rPr lang="en-US" altLang="zh-CN" sz="3200" b="1"/>
              <a:t>Thursday, July 18th</a:t>
            </a:r>
          </a:p>
          <a:p>
            <a:pPr>
              <a:lnSpc>
                <a:spcPct val="105000"/>
              </a:lnSpc>
            </a:pPr>
            <a:r>
              <a:rPr lang="en-US" altLang="zh-CN" sz="3200" b="1"/>
              <a:t>Today ______ (be) a beautiful day. My father and I ______ (go) to Penang Hill again, but this time we ______ (walk) to the top. We ______ (start) at 9:30 a.m. and  ______ (see) lots of special Malaysian flowers along the way. </a:t>
            </a:r>
            <a:endParaRPr lang="zh-CN" altLang="en-US" sz="32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835150" y="3213100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619250" y="3789363"/>
            <a:ext cx="1389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went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700338" y="42926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walked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39750" y="4797425"/>
            <a:ext cx="1511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started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156325" y="4797425"/>
            <a:ext cx="1389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/>
      <p:bldP spid="348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268413"/>
            <a:ext cx="7993062" cy="3306762"/>
          </a:xfrm>
          <a:prstGeom prst="rect">
            <a:avLst/>
          </a:prstGeom>
          <a:solidFill>
            <a:srgbClr val="FFFF99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/>
              <a:t>About one hour later, we _______ (stop) and ______ (drink) some tea.  Then we ______ (walk) for another two</a:t>
            </a:r>
            <a:r>
              <a:rPr lang="zh-CN" altLang="en-US" sz="3200" b="1"/>
              <a:t> </a:t>
            </a:r>
            <a:r>
              <a:rPr lang="en-US" altLang="zh-CN" sz="3200" b="1"/>
              <a:t>hours before we ______ (get) to the top. I _______ (be) quite tired, but</a:t>
            </a:r>
            <a:r>
              <a:rPr lang="zh-CN" altLang="en-US" sz="3200" b="1"/>
              <a:t> </a:t>
            </a:r>
            <a:r>
              <a:rPr lang="en-US" altLang="zh-CN" sz="3200" b="1"/>
              <a:t>the city ______ (look) wonderful  from the top of the hill!</a:t>
            </a:r>
            <a:endParaRPr lang="zh-CN" altLang="en-US" sz="3200" b="1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003800" y="1268413"/>
            <a:ext cx="165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stopped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11188" y="1844675"/>
            <a:ext cx="1389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drank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588125" y="1844675"/>
            <a:ext cx="165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walked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4213" y="2854325"/>
            <a:ext cx="1389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got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003800" y="2854325"/>
            <a:ext cx="1390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779838" y="3429000"/>
            <a:ext cx="13890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looked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/>
      <p:bldP spid="35845" grpId="0"/>
      <p:bldP spid="35846" grpId="0"/>
      <p:bldP spid="35847" grpId="0"/>
      <p:bldP spid="358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700338" y="779463"/>
            <a:ext cx="38163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998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998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288" y="1563688"/>
            <a:ext cx="85693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CN" sz="3200" b="1" dirty="0">
                <a:solidFill>
                  <a:srgbClr val="0000FF"/>
                </a:solidFill>
              </a:rPr>
              <a:t>1. decide </a:t>
            </a:r>
            <a:r>
              <a:rPr lang="en-US" altLang="zh-CN" sz="3200" b="1" i="1" dirty="0">
                <a:solidFill>
                  <a:srgbClr val="0000FF"/>
                </a:solidFill>
              </a:rPr>
              <a:t>v.</a:t>
            </a:r>
            <a:r>
              <a:rPr lang="en-US" altLang="zh-CN" sz="3200" b="1" dirty="0">
                <a:solidFill>
                  <a:srgbClr val="0000FF"/>
                </a:solidFill>
              </a:rPr>
              <a:t>    </a:t>
            </a:r>
            <a:r>
              <a:rPr lang="zh-CN" altLang="en-US" sz="3200" b="1" dirty="0">
                <a:solidFill>
                  <a:srgbClr val="0000FF"/>
                </a:solidFill>
              </a:rPr>
              <a:t>决定；选定</a:t>
            </a:r>
          </a:p>
          <a:p>
            <a:pPr eaLnBrk="1" hangingPunct="1">
              <a:lnSpc>
                <a:spcPct val="105000"/>
              </a:lnSpc>
            </a:pPr>
            <a:r>
              <a:rPr lang="zh-CN" altLang="en-US" sz="3200" b="1" dirty="0"/>
              <a:t> </a:t>
            </a:r>
            <a:r>
              <a:rPr lang="en-US" altLang="zh-CN" sz="3200" b="1" dirty="0"/>
              <a:t>① I decide to stay at home today.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3200" b="1" dirty="0"/>
              <a:t>     </a:t>
            </a:r>
            <a:r>
              <a:rPr lang="zh-CN" altLang="en-US" sz="3200" b="1" dirty="0"/>
              <a:t>今天我决定待在家里。</a:t>
            </a:r>
          </a:p>
          <a:p>
            <a:pPr eaLnBrk="1" hangingPunct="1">
              <a:lnSpc>
                <a:spcPct val="105000"/>
              </a:lnSpc>
            </a:pPr>
            <a:r>
              <a:rPr lang="zh-CN" altLang="en-US" sz="3200" b="1" dirty="0"/>
              <a:t> ② </a:t>
            </a:r>
            <a:r>
              <a:rPr lang="en-US" altLang="zh-CN" sz="3200" b="1" dirty="0"/>
              <a:t>Before you make a decision, you must think 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3200" b="1" dirty="0"/>
              <a:t>      it over.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3200" b="1" dirty="0"/>
              <a:t>     </a:t>
            </a:r>
            <a:r>
              <a:rPr lang="zh-CN" altLang="en-US" sz="3200" b="1" dirty="0"/>
              <a:t>在你作决定之前，你一定要仔细思考。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</a:pPr>
            <a:r>
              <a:rPr lang="zh-CN" altLang="en-US" sz="3200" b="1" dirty="0"/>
              <a:t>据例①可知“决定干某事”为</a:t>
            </a:r>
            <a:r>
              <a:rPr lang="en-US" altLang="zh-CN" sz="3200" b="1" dirty="0">
                <a:solidFill>
                  <a:srgbClr val="CC0099"/>
                </a:solidFill>
              </a:rPr>
              <a:t>decide to do </a:t>
            </a:r>
            <a:r>
              <a:rPr lang="en-US" altLang="zh-CN" sz="3200" b="1" dirty="0" err="1">
                <a:solidFill>
                  <a:srgbClr val="CC0099"/>
                </a:solidFill>
              </a:rPr>
              <a:t>sth</a:t>
            </a:r>
            <a:r>
              <a:rPr lang="zh-CN" altLang="en-US" sz="3200" b="1" dirty="0"/>
              <a:t>。</a:t>
            </a:r>
            <a:endParaRPr lang="en-US" altLang="zh-CN" sz="3200" b="1" dirty="0"/>
          </a:p>
          <a:p>
            <a:pPr eaLnBrk="1" hangingPunct="1">
              <a:lnSpc>
                <a:spcPct val="105000"/>
              </a:lnSpc>
            </a:pPr>
            <a:r>
              <a:rPr lang="zh-CN" altLang="en-US" sz="3200" b="1" dirty="0"/>
              <a:t>据例② 可知</a:t>
            </a:r>
            <a:r>
              <a:rPr lang="en-US" altLang="zh-CN" sz="3200" b="1" dirty="0"/>
              <a:t>decide</a:t>
            </a:r>
            <a:r>
              <a:rPr lang="zh-CN" altLang="en-US" sz="3200" b="1" dirty="0"/>
              <a:t>的名词是</a:t>
            </a:r>
            <a:r>
              <a:rPr lang="en-US" altLang="zh-CN" sz="3200" b="1" dirty="0">
                <a:solidFill>
                  <a:srgbClr val="CC0099"/>
                </a:solidFill>
              </a:rPr>
              <a:t>decision</a:t>
            </a:r>
            <a:r>
              <a:rPr lang="en-US" altLang="zh-CN" sz="3200" b="1" dirty="0"/>
              <a:t>, </a:t>
            </a:r>
            <a:r>
              <a:rPr lang="zh-CN" altLang="en-US" sz="3200" b="1" dirty="0"/>
              <a:t>而“作决</a:t>
            </a:r>
            <a:endParaRPr lang="en-US" altLang="zh-CN" sz="3200" b="1" dirty="0"/>
          </a:p>
          <a:p>
            <a:pPr eaLnBrk="1" hangingPunct="1">
              <a:lnSpc>
                <a:spcPct val="105000"/>
              </a:lnSpc>
            </a:pPr>
            <a:r>
              <a:rPr lang="zh-CN" altLang="en-US" sz="3200" b="1" dirty="0"/>
              <a:t>定”是</a:t>
            </a:r>
            <a:r>
              <a:rPr lang="en-US" altLang="zh-CN" sz="3200" b="1" dirty="0">
                <a:solidFill>
                  <a:srgbClr val="CC0099"/>
                </a:solidFill>
              </a:rPr>
              <a:t>make a decision</a:t>
            </a:r>
            <a:r>
              <a:rPr lang="en-US" altLang="zh-CN" sz="3200" b="1" dirty="0"/>
              <a:t>, </a:t>
            </a:r>
            <a:r>
              <a:rPr lang="zh-CN" altLang="en-US" sz="3200" b="1" dirty="0"/>
              <a:t>相当于动词</a:t>
            </a:r>
            <a:r>
              <a:rPr lang="en-US" altLang="zh-CN" sz="3200" b="1" dirty="0"/>
              <a:t>decide</a:t>
            </a:r>
            <a:r>
              <a:rPr lang="zh-CN" altLang="en-US" sz="32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250825" y="1052513"/>
            <a:ext cx="8424863" cy="5508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altLang="zh-CN" sz="3200" b="1" dirty="0">
                <a:solidFill>
                  <a:srgbClr val="6600FF"/>
                </a:solidFill>
                <a:latin typeface="+mn-lt"/>
              </a:rPr>
              <a:t> Key words &amp; phrases:</a:t>
            </a:r>
            <a:endParaRPr kumimoji="1" lang="en-US" altLang="zh-CN" sz="3200" dirty="0">
              <a:solidFill>
                <a:srgbClr val="6600FF"/>
              </a:solidFill>
              <a:latin typeface="+mn-lt"/>
            </a:endParaRPr>
          </a:p>
          <a:p>
            <a:pPr fontAlgn="t">
              <a:defRPr/>
            </a:pPr>
            <a:r>
              <a:rPr lang="en-US" altLang="zh-CN" sz="2800" dirty="0"/>
              <a:t>     activity</a:t>
            </a:r>
            <a:r>
              <a:rPr lang="zh-CN" altLang="zh-CN" sz="2800" dirty="0"/>
              <a:t>，</a:t>
            </a:r>
            <a:r>
              <a:rPr lang="en-US" altLang="zh-CN" sz="2800" dirty="0"/>
              <a:t>decide</a:t>
            </a:r>
            <a:r>
              <a:rPr lang="zh-CN" altLang="zh-CN" sz="2800" dirty="0"/>
              <a:t>，</a:t>
            </a:r>
            <a:r>
              <a:rPr lang="en-US" altLang="zh-CN" sz="2800" dirty="0"/>
              <a:t>try</a:t>
            </a:r>
            <a:r>
              <a:rPr lang="zh-CN" altLang="zh-CN" sz="2800" dirty="0"/>
              <a:t>，</a:t>
            </a:r>
            <a:r>
              <a:rPr lang="en-US" altLang="zh-CN" sz="2800" dirty="0"/>
              <a:t>bird</a:t>
            </a:r>
            <a:r>
              <a:rPr lang="zh-CN" altLang="zh-CN" sz="2800" dirty="0"/>
              <a:t>，</a:t>
            </a:r>
            <a:r>
              <a:rPr lang="en-US" altLang="zh-CN" sz="2800" dirty="0"/>
              <a:t>bicycle</a:t>
            </a:r>
            <a:r>
              <a:rPr lang="zh-CN" altLang="zh-CN" sz="2800" dirty="0"/>
              <a:t>，</a:t>
            </a:r>
            <a:r>
              <a:rPr lang="en-US" altLang="zh-CN" sz="2800" dirty="0"/>
              <a:t>building</a:t>
            </a:r>
            <a:r>
              <a:rPr lang="zh-CN" altLang="zh-CN" sz="2800" dirty="0"/>
              <a:t>，</a:t>
            </a:r>
            <a:r>
              <a:rPr lang="en-US" altLang="zh-CN" sz="2800" dirty="0"/>
              <a:t>   </a:t>
            </a:r>
          </a:p>
          <a:p>
            <a:pPr fontAlgn="t">
              <a:defRPr/>
            </a:pPr>
            <a:r>
              <a:rPr lang="en-US" altLang="zh-CN" sz="2800" dirty="0"/>
              <a:t>     trader</a:t>
            </a:r>
            <a:r>
              <a:rPr lang="zh-CN" altLang="zh-CN" sz="2800" dirty="0"/>
              <a:t>，</a:t>
            </a:r>
            <a:r>
              <a:rPr lang="en-US" altLang="zh-CN" sz="2800" dirty="0"/>
              <a:t>wonder</a:t>
            </a:r>
            <a:r>
              <a:rPr lang="zh-CN" altLang="zh-CN" sz="2800" dirty="0"/>
              <a:t>，</a:t>
            </a:r>
            <a:r>
              <a:rPr lang="en-US" altLang="zh-CN" sz="2800" dirty="0"/>
              <a:t>difference</a:t>
            </a:r>
            <a:r>
              <a:rPr lang="zh-CN" altLang="zh-CN" sz="2800" dirty="0"/>
              <a:t>，</a:t>
            </a:r>
            <a:r>
              <a:rPr lang="en-US" altLang="zh-CN" sz="2800" dirty="0"/>
              <a:t>top… ;</a:t>
            </a:r>
          </a:p>
          <a:p>
            <a:pPr fontAlgn="t">
              <a:defRPr/>
            </a:pPr>
            <a:r>
              <a:rPr lang="en-US" altLang="zh-CN" sz="2800" dirty="0"/>
              <a:t>     feel like</a:t>
            </a:r>
            <a:r>
              <a:rPr lang="zh-CN" altLang="zh-CN" sz="2800" dirty="0"/>
              <a:t>，</a:t>
            </a:r>
            <a:r>
              <a:rPr lang="en-US" altLang="zh-CN" sz="2800" dirty="0"/>
              <a:t>because of</a:t>
            </a:r>
            <a:r>
              <a:rPr lang="zh-CN" altLang="zh-CN" sz="2800" dirty="0"/>
              <a:t>，</a:t>
            </a:r>
            <a:r>
              <a:rPr lang="en-US" altLang="zh-CN" sz="2800" dirty="0"/>
              <a:t>go to the beach</a:t>
            </a:r>
            <a:r>
              <a:rPr lang="zh-CN" altLang="zh-CN" sz="2800" dirty="0"/>
              <a:t>，</a:t>
            </a:r>
            <a:r>
              <a:rPr lang="en-US" altLang="zh-CN" sz="2800" dirty="0"/>
              <a:t>a lot of</a:t>
            </a:r>
            <a:r>
              <a:rPr lang="zh-CN" altLang="zh-CN" sz="2800" dirty="0"/>
              <a:t>，</a:t>
            </a:r>
            <a:endParaRPr lang="en-US" altLang="zh-CN" sz="2800" dirty="0"/>
          </a:p>
          <a:p>
            <a:pPr fontAlgn="t">
              <a:defRPr/>
            </a:pPr>
            <a:r>
              <a:rPr lang="en-US" altLang="zh-CN" sz="2800" dirty="0"/>
              <a:t>     a little</a:t>
            </a:r>
            <a:r>
              <a:rPr lang="zh-CN" altLang="zh-CN" sz="2800" dirty="0"/>
              <a:t>，</a:t>
            </a:r>
            <a:r>
              <a:rPr lang="en-US" altLang="zh-CN" sz="2800" dirty="0"/>
              <a:t>take the train</a:t>
            </a:r>
            <a:r>
              <a:rPr lang="zh-CN" altLang="zh-CN" sz="2800" dirty="0"/>
              <a:t>，</a:t>
            </a:r>
            <a:r>
              <a:rPr lang="en-US" altLang="zh-CN" sz="2800" dirty="0"/>
              <a:t>too many</a:t>
            </a:r>
            <a:r>
              <a:rPr lang="zh-CN" altLang="zh-CN" sz="2800" dirty="0"/>
              <a:t>，</a:t>
            </a:r>
            <a:r>
              <a:rPr lang="en-US" altLang="zh-CN" sz="2800" dirty="0"/>
              <a:t>what about</a:t>
            </a:r>
            <a:endParaRPr kumimoji="1" lang="en-US" altLang="zh-CN" sz="2800" dirty="0">
              <a:solidFill>
                <a:srgbClr val="6600FF"/>
              </a:solidFill>
              <a:cs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1" lang="en-US" altLang="zh-CN" sz="3200" b="1" dirty="0">
                <a:solidFill>
                  <a:srgbClr val="6600FF"/>
                </a:solidFill>
                <a:latin typeface="+mn-lt"/>
              </a:rPr>
              <a:t> Key sentences:</a:t>
            </a:r>
          </a:p>
          <a:p>
            <a:pPr>
              <a:defRPr/>
            </a:pPr>
            <a:r>
              <a:rPr kumimoji="1" lang="en-US" altLang="zh-CN" sz="2800" dirty="0">
                <a:cs typeface="Times New Roman" panose="02020603050405020304" pitchFamily="18" charset="0"/>
              </a:rPr>
              <a:t>    </a:t>
            </a:r>
            <a:r>
              <a:rPr lang="en-US" altLang="zh-CN" sz="2800" dirty="0"/>
              <a:t>1. I wonder what life was like here in the past.</a:t>
            </a:r>
            <a:endParaRPr lang="zh-CN" altLang="zh-CN" sz="2800" dirty="0"/>
          </a:p>
          <a:p>
            <a:pPr>
              <a:defRPr/>
            </a:pPr>
            <a:r>
              <a:rPr lang="zh-CN" altLang="zh-CN" sz="2800" dirty="0"/>
              <a:t>　</a:t>
            </a:r>
            <a:r>
              <a:rPr lang="en-US" altLang="zh-CN" sz="2800" dirty="0"/>
              <a:t>2. What a difference a day makes!</a:t>
            </a:r>
            <a:endParaRPr lang="zh-CN" altLang="zh-CN" sz="2800" dirty="0"/>
          </a:p>
          <a:p>
            <a:pPr>
              <a:defRPr/>
            </a:pPr>
            <a:r>
              <a:rPr lang="zh-CN" altLang="zh-CN" sz="2800" dirty="0"/>
              <a:t>　</a:t>
            </a:r>
            <a:r>
              <a:rPr lang="en-US" altLang="zh-CN" sz="2800" dirty="0"/>
              <a:t>3. We waited over an hour for the train because there   </a:t>
            </a:r>
          </a:p>
          <a:p>
            <a:pPr>
              <a:defRPr/>
            </a:pPr>
            <a:r>
              <a:rPr lang="en-US" altLang="zh-CN" sz="2800" dirty="0"/>
              <a:t>        were too many people.</a:t>
            </a:r>
            <a:endParaRPr lang="zh-CN" altLang="zh-CN" sz="2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1" lang="en-US" altLang="zh-CN" sz="3200" b="1" dirty="0">
                <a:solidFill>
                  <a:srgbClr val="6600FF"/>
                </a:solidFill>
                <a:latin typeface="+mn-lt"/>
              </a:rPr>
              <a:t> </a:t>
            </a:r>
            <a:r>
              <a:rPr lang="en-US" altLang="zh-CN" sz="3200" b="1" dirty="0">
                <a:solidFill>
                  <a:srgbClr val="6600FF"/>
                </a:solidFill>
                <a:latin typeface="+mn-lt"/>
              </a:rPr>
              <a:t>Reading practice about Jane’s vacation.</a:t>
            </a:r>
            <a:endParaRPr kumimoji="1" lang="en-US" altLang="zh-CN" sz="3200" b="1" dirty="0">
              <a:solidFill>
                <a:srgbClr val="6600FF"/>
              </a:solidFill>
              <a:latin typeface="+mn-lt"/>
            </a:endParaRPr>
          </a:p>
        </p:txBody>
      </p:sp>
      <p:pic>
        <p:nvPicPr>
          <p:cNvPr id="5123" name="Picture 19" descr="asdaq 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3644900"/>
            <a:ext cx="14160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4101"/>
          <p:cNvSpPr txBox="1"/>
          <p:nvPr/>
        </p:nvSpPr>
        <p:spPr bwMode="auto">
          <a:xfrm>
            <a:off x="857250" y="692150"/>
            <a:ext cx="1714500" cy="446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en-US" sz="2300" b="1" dirty="0" err="1">
                <a:solidFill>
                  <a:schemeClr val="tx1"/>
                </a:solidFill>
                <a:latin typeface="宋体" panose="02010600030101010101" pitchFamily="2" charset="-122"/>
                <a:ea typeface="幼圆" panose="02010509060101010101" pitchFamily="49" charset="-122"/>
                <a:sym typeface="宋体" panose="02010600030101010101" pitchFamily="2" charset="-122"/>
              </a:rPr>
              <a:t>学习目标</a:t>
            </a:r>
            <a:endParaRPr lang="en-US" altLang="en-US" sz="2300" b="1" dirty="0">
              <a:solidFill>
                <a:schemeClr val="tx1"/>
              </a:solidFill>
              <a:latin typeface="宋体" panose="02010600030101010101" pitchFamily="2" charset="-122"/>
              <a:ea typeface="幼圆" panose="020105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76327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2. try </a:t>
            </a:r>
            <a:r>
              <a:rPr lang="en-US" altLang="zh-CN" sz="3200" b="1" i="1" dirty="0">
                <a:solidFill>
                  <a:srgbClr val="0000FF"/>
                </a:solidFill>
              </a:rPr>
              <a:t>v.&amp; n.</a:t>
            </a:r>
            <a:r>
              <a:rPr lang="en-US" altLang="zh-CN" sz="3200" b="1" dirty="0">
                <a:solidFill>
                  <a:srgbClr val="0000FF"/>
                </a:solidFill>
              </a:rPr>
              <a:t>    </a:t>
            </a:r>
            <a:r>
              <a:rPr lang="zh-CN" altLang="en-US" sz="3200" b="1" dirty="0">
                <a:solidFill>
                  <a:srgbClr val="0000FF"/>
                </a:solidFill>
              </a:rPr>
              <a:t>尝试；设法；努力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/>
              <a:t>     I’ll try to improve. </a:t>
            </a:r>
            <a:r>
              <a:rPr lang="en-US" altLang="zh-CN" sz="3200" b="1" dirty="0">
                <a:solidFill>
                  <a:srgbClr val="000000"/>
                </a:solidFill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</a:rPr>
              <a:t>用作动词</a:t>
            </a:r>
            <a:r>
              <a:rPr lang="en-US" altLang="zh-CN" sz="3200" b="1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solidFill>
                  <a:srgbClr val="000000"/>
                </a:solidFill>
              </a:rPr>
              <a:t>     </a:t>
            </a:r>
            <a:r>
              <a:rPr lang="zh-CN" altLang="en-US" sz="3200" b="1" dirty="0"/>
              <a:t>我要设法改进。</a:t>
            </a:r>
            <a:r>
              <a:rPr lang="zh-CN" altLang="en-US" sz="3200" dirty="0"/>
              <a:t> </a:t>
            </a:r>
            <a:endParaRPr lang="zh-CN" altLang="en-US" sz="32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/>
              <a:t>    </a:t>
            </a:r>
            <a:r>
              <a:rPr lang="en-US" altLang="zh-CN" sz="3200" b="1" dirty="0">
                <a:solidFill>
                  <a:srgbClr val="000000"/>
                </a:solidFill>
              </a:rPr>
              <a:t>Come on and give it a try. (</a:t>
            </a:r>
            <a:r>
              <a:rPr lang="zh-CN" altLang="en-US" sz="3200" b="1" dirty="0">
                <a:solidFill>
                  <a:srgbClr val="000000"/>
                </a:solidFill>
              </a:rPr>
              <a:t>用作名词</a:t>
            </a:r>
            <a:r>
              <a:rPr lang="en-US" altLang="zh-CN" sz="3200" b="1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solidFill>
                  <a:srgbClr val="000000"/>
                </a:solidFill>
              </a:rPr>
              <a:t>    来</a:t>
            </a:r>
            <a:r>
              <a:rPr lang="en-US" altLang="zh-CN" sz="3200" b="1" dirty="0">
                <a:solidFill>
                  <a:srgbClr val="000000"/>
                </a:solidFill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</a:rPr>
              <a:t>试试看。</a:t>
            </a:r>
            <a:r>
              <a:rPr lang="zh-CN" altLang="en-US" sz="32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95288" y="1844675"/>
            <a:ext cx="80645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两者含义不同</a:t>
            </a:r>
            <a:r>
              <a:rPr lang="en-US" altLang="zh-CN" sz="3200" b="1"/>
              <a:t> </a:t>
            </a: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前者</a:t>
            </a:r>
            <a:r>
              <a:rPr lang="en-US" altLang="zh-CN" sz="3200" b="1"/>
              <a:t>:</a:t>
            </a:r>
            <a:r>
              <a:rPr lang="zh-CN" altLang="en-US" sz="3200" b="1"/>
              <a:t>“</a:t>
            </a:r>
            <a:r>
              <a:rPr lang="zh-CN" altLang="en-US" sz="3200" b="1">
                <a:solidFill>
                  <a:srgbClr val="FF0000"/>
                </a:solidFill>
              </a:rPr>
              <a:t>试图或努力去做某事</a:t>
            </a:r>
            <a:r>
              <a:rPr lang="zh-CN" altLang="en-US" sz="3200" b="1"/>
              <a:t>”</a:t>
            </a:r>
            <a:r>
              <a:rPr lang="en-US" altLang="zh-CN" sz="3200" b="1"/>
              <a:t>, </a:t>
            </a: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后者</a:t>
            </a:r>
            <a:r>
              <a:rPr lang="en-US" altLang="zh-CN" sz="3200" b="1"/>
              <a:t>:</a:t>
            </a:r>
            <a:r>
              <a:rPr lang="zh-CN" altLang="en-US" sz="3200" b="1"/>
              <a:t>“</a:t>
            </a:r>
            <a:r>
              <a:rPr lang="zh-CN" altLang="en-US" sz="3200" b="1">
                <a:solidFill>
                  <a:srgbClr val="FF0000"/>
                </a:solidFill>
              </a:rPr>
              <a:t>尝试</a:t>
            </a:r>
            <a:r>
              <a:rPr lang="en-US" altLang="zh-CN" sz="3200" b="1">
                <a:solidFill>
                  <a:srgbClr val="FF0000"/>
                </a:solidFill>
              </a:rPr>
              <a:t>/</a:t>
            </a:r>
            <a:r>
              <a:rPr lang="zh-CN" altLang="en-US" sz="3200" b="1">
                <a:solidFill>
                  <a:srgbClr val="FF0000"/>
                </a:solidFill>
              </a:rPr>
              <a:t>试验一下某种方法</a:t>
            </a:r>
            <a:r>
              <a:rPr lang="zh-CN" altLang="en-US" sz="3200" b="1"/>
              <a:t>”。</a:t>
            </a:r>
            <a:endParaRPr lang="en-US" altLang="zh-CN" sz="3200" b="1"/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e.g.     try to climb the mountain </a:t>
            </a:r>
          </a:p>
          <a:p>
            <a:pPr lvl="3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  设法向山上爬  </a:t>
            </a:r>
          </a:p>
          <a:p>
            <a:pPr lvl="3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try climbing the mountain </a:t>
            </a:r>
          </a:p>
          <a:p>
            <a:pPr lvl="3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  尝试爬上山去 </a:t>
            </a:r>
            <a:endParaRPr lang="zh-CN" altLang="en-US" sz="3200" b="1">
              <a:solidFill>
                <a:srgbClr val="6600FF"/>
              </a:solidFill>
            </a:endParaRPr>
          </a:p>
        </p:txBody>
      </p:sp>
      <p:pic>
        <p:nvPicPr>
          <p:cNvPr id="24579" name="图片 2" descr="图片1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549275"/>
            <a:ext cx="10810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矩形 3"/>
          <p:cNvSpPr>
            <a:spLocks noChangeArrowheads="1"/>
          </p:cNvSpPr>
          <p:nvPr/>
        </p:nvSpPr>
        <p:spPr bwMode="auto">
          <a:xfrm>
            <a:off x="1403350" y="836613"/>
            <a:ext cx="61214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try to do </a:t>
            </a:r>
            <a:r>
              <a:rPr lang="en-US" altLang="zh-CN" sz="3200" b="1" dirty="0" err="1">
                <a:solidFill>
                  <a:srgbClr val="0000FF"/>
                </a:solidFill>
              </a:rPr>
              <a:t>sth</a:t>
            </a:r>
            <a:r>
              <a:rPr lang="en-US" altLang="zh-CN" sz="3200" b="1" dirty="0">
                <a:solidFill>
                  <a:srgbClr val="0000FF"/>
                </a:solidFill>
              </a:rPr>
              <a:t>.  &amp;  try doing </a:t>
            </a:r>
            <a:r>
              <a:rPr lang="en-US" altLang="zh-CN" sz="3200" b="1" dirty="0" err="1">
                <a:solidFill>
                  <a:srgbClr val="0000FF"/>
                </a:solidFill>
              </a:rPr>
              <a:t>sth</a:t>
            </a:r>
            <a:r>
              <a:rPr lang="en-US" altLang="zh-CN" sz="3200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84963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3. because of  </a:t>
            </a:r>
            <a:r>
              <a:rPr lang="zh-CN" altLang="en-US" sz="3200" b="1">
                <a:solidFill>
                  <a:srgbClr val="0000FF"/>
                </a:solidFill>
              </a:rPr>
              <a:t>因为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 </a:t>
            </a:r>
            <a:r>
              <a:rPr lang="en-US" altLang="zh-CN" sz="3200" b="1"/>
              <a:t>I didn’t go out because of the bad weather.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</a:t>
            </a:r>
            <a:r>
              <a:rPr lang="zh-CN" altLang="en-US" sz="3200" b="1"/>
              <a:t>由于恶劣的天气，我没有出去。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 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76375" y="2651125"/>
            <a:ext cx="453548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FF3399"/>
                </a:solidFill>
              </a:rPr>
              <a:t>because of   &amp;  because</a:t>
            </a:r>
            <a:endParaRPr lang="en-US" altLang="zh-CN" sz="3200" b="1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3429000"/>
            <a:ext cx="84978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e.g.</a:t>
            </a:r>
            <a:r>
              <a:rPr lang="zh-CN" altLang="en-US" sz="3200" b="1"/>
              <a:t> </a:t>
            </a:r>
            <a:r>
              <a:rPr lang="en-US" altLang="zh-CN" sz="3200" b="1"/>
              <a:t>He didn’t come </a:t>
            </a:r>
            <a:r>
              <a:rPr lang="en-US" altLang="zh-CN" sz="3200" b="1">
                <a:solidFill>
                  <a:srgbClr val="FF0000"/>
                </a:solidFill>
              </a:rPr>
              <a:t>because</a:t>
            </a:r>
            <a:r>
              <a:rPr lang="en-US" altLang="zh-CN" sz="3200" b="1"/>
              <a:t> he had a headache.  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    = He didn’t come </a:t>
            </a:r>
            <a:r>
              <a:rPr lang="en-US" altLang="zh-CN" sz="3200" b="1">
                <a:solidFill>
                  <a:srgbClr val="FF0000"/>
                </a:solidFill>
              </a:rPr>
              <a:t>because of </a:t>
            </a:r>
            <a:r>
              <a:rPr lang="en-US" altLang="zh-CN" sz="3200" b="1"/>
              <a:t>his headache.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       </a:t>
            </a:r>
            <a:r>
              <a:rPr lang="zh-CN" altLang="en-US" sz="3200" b="1"/>
              <a:t>他没来因为他头痛。   </a:t>
            </a:r>
            <a:endParaRPr lang="en-US" altLang="zh-CN" sz="3200" b="1"/>
          </a:p>
        </p:txBody>
      </p:sp>
      <p:pic>
        <p:nvPicPr>
          <p:cNvPr id="5" name="图片 4" descr="图片1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492375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84213" y="5227638"/>
            <a:ext cx="8064500" cy="122555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2D050"/>
            </a:solidFill>
            <a:miter lim="800000"/>
          </a:ln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because + </a:t>
            </a:r>
            <a:r>
              <a:rPr lang="zh-CN" altLang="en-US" sz="3200" b="1">
                <a:solidFill>
                  <a:srgbClr val="FF0000"/>
                </a:solidFill>
              </a:rPr>
              <a:t>句子</a:t>
            </a:r>
            <a:endParaRPr lang="en-US" altLang="zh-CN" sz="3200" b="1"/>
          </a:p>
          <a:p>
            <a:pPr marL="457200" indent="-457200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because of + </a:t>
            </a:r>
            <a:r>
              <a:rPr lang="zh-CN" altLang="en-US" sz="3200" b="1">
                <a:solidFill>
                  <a:srgbClr val="FF0000"/>
                </a:solidFill>
              </a:rPr>
              <a:t>名词、代词或动名词形式</a:t>
            </a:r>
            <a:r>
              <a:rPr lang="zh-CN" altLang="en-US" sz="3200" b="1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64235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4. enough </a:t>
            </a:r>
            <a:r>
              <a:rPr lang="en-US" altLang="zh-CN" sz="3200" b="1" i="1">
                <a:solidFill>
                  <a:srgbClr val="0000FF"/>
                </a:solidFill>
              </a:rPr>
              <a:t>adj.  </a:t>
            </a:r>
            <a:r>
              <a:rPr lang="zh-CN" altLang="en-US" sz="3200" b="1">
                <a:solidFill>
                  <a:srgbClr val="0000FF"/>
                </a:solidFill>
              </a:rPr>
              <a:t>足够的；充足的；充分的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e.g.  There isn’t </a:t>
            </a:r>
            <a:r>
              <a:rPr lang="en-US" altLang="zh-CN" sz="3200" b="1">
                <a:solidFill>
                  <a:srgbClr val="FF0000"/>
                </a:solidFill>
              </a:rPr>
              <a:t>enough</a:t>
            </a:r>
            <a:r>
              <a:rPr lang="en-US" altLang="zh-CN" sz="3200" b="1"/>
              <a:t> water in our city.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/>
              <a:t>        我们城市没有足够的水。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>
                <a:solidFill>
                  <a:srgbClr val="FF3399"/>
                </a:solidFill>
              </a:rPr>
              <a:t>        </a:t>
            </a:r>
            <a:r>
              <a:rPr lang="en-US" altLang="zh-CN" sz="3200" b="1"/>
              <a:t>He is old </a:t>
            </a:r>
            <a:r>
              <a:rPr lang="en-US" altLang="zh-CN" sz="3200" b="1">
                <a:solidFill>
                  <a:srgbClr val="FF0000"/>
                </a:solidFill>
              </a:rPr>
              <a:t>enough to go </a:t>
            </a:r>
            <a:r>
              <a:rPr lang="en-US" altLang="zh-CN" sz="3200" b="1"/>
              <a:t>to school.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/>
              <a:t>        </a:t>
            </a:r>
            <a:r>
              <a:rPr lang="zh-CN" altLang="en-US" sz="3200" b="1"/>
              <a:t>他足够大了可以去上学。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84213" y="3933825"/>
            <a:ext cx="7775575" cy="2335213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2D050"/>
            </a:solidFill>
            <a:miter lim="800000"/>
          </a:ln>
        </p:spPr>
        <p:txBody>
          <a:bodyPr>
            <a:spAutoFit/>
          </a:bodyPr>
          <a:lstStyle/>
          <a:p>
            <a:pPr indent="-457200">
              <a:lnSpc>
                <a:spcPct val="110000"/>
              </a:lnSpc>
              <a:spcBef>
                <a:spcPts val="6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enough</a:t>
            </a:r>
            <a:r>
              <a:rPr lang="en-US" altLang="zh-CN" sz="3200" b="1">
                <a:solidFill>
                  <a:srgbClr val="FF6600"/>
                </a:solidFill>
              </a:rPr>
              <a:t> </a:t>
            </a:r>
            <a:r>
              <a:rPr lang="zh-CN" altLang="en-US" sz="3200" b="1"/>
              <a:t>作</a:t>
            </a:r>
            <a:r>
              <a:rPr lang="zh-CN" altLang="en-US" sz="3200" b="1">
                <a:solidFill>
                  <a:srgbClr val="0000FF"/>
                </a:solidFill>
              </a:rPr>
              <a:t>形容词</a:t>
            </a:r>
            <a:r>
              <a:rPr lang="zh-CN" altLang="en-US" sz="3200" b="1"/>
              <a:t>时</a:t>
            </a:r>
            <a:r>
              <a:rPr lang="en-US" altLang="zh-CN" sz="3200" b="1"/>
              <a:t>, </a:t>
            </a:r>
            <a:r>
              <a:rPr lang="zh-CN" altLang="en-US" sz="3200" b="1"/>
              <a:t>可置于所修饰的名词</a:t>
            </a:r>
            <a:r>
              <a:rPr lang="zh-CN" altLang="en-US" sz="3200" b="1">
                <a:solidFill>
                  <a:srgbClr val="FF0000"/>
                </a:solidFill>
              </a:rPr>
              <a:t>之前</a:t>
            </a:r>
            <a:r>
              <a:rPr lang="zh-CN" altLang="en-US" sz="3200" b="1"/>
              <a:t>或</a:t>
            </a:r>
            <a:r>
              <a:rPr lang="zh-CN" altLang="en-US" sz="3200" b="1">
                <a:solidFill>
                  <a:srgbClr val="FF0000"/>
                </a:solidFill>
              </a:rPr>
              <a:t>之后</a:t>
            </a:r>
            <a:r>
              <a:rPr lang="zh-CN" altLang="en-US" sz="3200" b="1"/>
              <a:t>。 </a:t>
            </a:r>
          </a:p>
          <a:p>
            <a:pPr indent="-457200">
              <a:lnSpc>
                <a:spcPct val="110000"/>
              </a:lnSpc>
              <a:spcBef>
                <a:spcPts val="6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enough</a:t>
            </a:r>
            <a:r>
              <a:rPr lang="en-US" altLang="zh-CN" sz="3200" b="1">
                <a:solidFill>
                  <a:srgbClr val="FF6600"/>
                </a:solidFill>
              </a:rPr>
              <a:t> </a:t>
            </a:r>
            <a:r>
              <a:rPr lang="zh-CN" altLang="en-US" sz="3200" b="1"/>
              <a:t>作</a:t>
            </a:r>
            <a:r>
              <a:rPr lang="zh-CN" altLang="en-US" sz="3200" b="1">
                <a:solidFill>
                  <a:srgbClr val="0000FF"/>
                </a:solidFill>
              </a:rPr>
              <a:t>副词</a:t>
            </a:r>
            <a:r>
              <a:rPr lang="zh-CN" altLang="en-US" sz="3200" b="1"/>
              <a:t>时</a:t>
            </a:r>
            <a:r>
              <a:rPr lang="en-US" altLang="zh-CN" sz="3200" b="1"/>
              <a:t>, </a:t>
            </a:r>
            <a:r>
              <a:rPr lang="zh-CN" altLang="en-US" sz="3200" b="1"/>
              <a:t>一般应放在所修饰的形容词、副词或动词的</a:t>
            </a:r>
            <a:r>
              <a:rPr lang="zh-CN" altLang="en-US" sz="3200" b="1">
                <a:solidFill>
                  <a:srgbClr val="FF0000"/>
                </a:solidFill>
              </a:rPr>
              <a:t>后面</a:t>
            </a:r>
            <a:r>
              <a:rPr lang="zh-CN" altLang="en-US" sz="3200" b="1"/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539552" y="1844824"/>
            <a:ext cx="8316912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1</a:t>
            </a:r>
            <a:r>
              <a:rPr lang="zh-CN" altLang="zh-CN" sz="3200" b="1" dirty="0"/>
              <a:t>．</a:t>
            </a:r>
            <a:r>
              <a:rPr lang="en-US" altLang="zh-CN" sz="3200" b="1" dirty="0"/>
              <a:t>Key vocabulary</a:t>
            </a:r>
            <a:r>
              <a:rPr lang="zh-CN" altLang="zh-CN" sz="3200" b="1" dirty="0"/>
              <a:t>：</a:t>
            </a:r>
            <a:r>
              <a:rPr lang="en-US" altLang="zh-CN" sz="3200" b="1" dirty="0"/>
              <a:t>decide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try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wonder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difference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top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wait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below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enough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hungry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as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feel like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because of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too many</a:t>
            </a:r>
            <a:endParaRPr lang="zh-CN" altLang="zh-CN" sz="3200" b="1" dirty="0"/>
          </a:p>
          <a:p>
            <a:r>
              <a:rPr lang="en-US" altLang="zh-CN" sz="3200" b="1" dirty="0"/>
              <a:t>2</a:t>
            </a:r>
            <a:r>
              <a:rPr lang="zh-CN" altLang="zh-CN" sz="3200" b="1" dirty="0"/>
              <a:t>．</a:t>
            </a:r>
            <a:r>
              <a:rPr lang="en-US" altLang="zh-CN" sz="3200" b="1" dirty="0"/>
              <a:t>Sentences</a:t>
            </a:r>
            <a:r>
              <a:rPr lang="zh-CN" altLang="zh-CN" sz="3200" b="1" dirty="0"/>
              <a:t>：</a:t>
            </a:r>
          </a:p>
          <a:p>
            <a:r>
              <a:rPr lang="en-US" altLang="zh-CN" sz="3200" b="1" dirty="0"/>
              <a:t>①I wonder what life was like here in the past.</a:t>
            </a:r>
            <a:endParaRPr lang="zh-CN" altLang="zh-CN" sz="3200" b="1" dirty="0"/>
          </a:p>
          <a:p>
            <a:r>
              <a:rPr lang="en-US" altLang="zh-CN" sz="3200" b="1" dirty="0"/>
              <a:t>②And because of the bad weather</a:t>
            </a:r>
            <a:r>
              <a:rPr lang="zh-CN" altLang="zh-CN" sz="3200" b="1" dirty="0"/>
              <a:t>，</a:t>
            </a:r>
            <a:r>
              <a:rPr lang="en-US" altLang="zh-CN" sz="3200" b="1" dirty="0"/>
              <a:t>we couldn't see anything below.</a:t>
            </a:r>
            <a:endParaRPr lang="zh-CN" altLang="zh-CN" sz="3200" b="1" dirty="0"/>
          </a:p>
        </p:txBody>
      </p:sp>
      <p:pic>
        <p:nvPicPr>
          <p:cNvPr id="27652" name="图片 5" descr="框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706438"/>
            <a:ext cx="33877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28"/>
          <p:cNvSpPr txBox="1">
            <a:spLocks noChangeArrowheads="1"/>
          </p:cNvSpPr>
          <p:nvPr/>
        </p:nvSpPr>
        <p:spPr bwMode="auto">
          <a:xfrm>
            <a:off x="3059113" y="790575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3276600" y="765175"/>
            <a:ext cx="2530475" cy="10080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4213" y="2205038"/>
            <a:ext cx="77755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1. </a:t>
            </a:r>
            <a:r>
              <a:rPr lang="zh-CN" altLang="en-US" sz="3600" b="1" dirty="0"/>
              <a:t>Read both of </a:t>
            </a:r>
            <a:r>
              <a:rPr lang="zh-CN" altLang="en-US" sz="3600" b="1" dirty="0">
                <a:cs typeface="Times New Roman" panose="02020603050405020304" pitchFamily="18" charset="0"/>
              </a:rPr>
              <a:t>Jane</a:t>
            </a:r>
            <a:r>
              <a:rPr lang="en-US" altLang="zh-CN" sz="3600" b="1" dirty="0">
                <a:cs typeface="Times New Roman" panose="02020603050405020304" pitchFamily="18" charset="0"/>
              </a:rPr>
              <a:t>’</a:t>
            </a:r>
            <a:r>
              <a:rPr lang="zh-CN" altLang="en-US" sz="3600" b="1" dirty="0">
                <a:cs typeface="Times New Roman" panose="02020603050405020304" pitchFamily="18" charset="0"/>
              </a:rPr>
              <a:t>s</a:t>
            </a:r>
            <a:r>
              <a:rPr lang="zh-CN" altLang="en-US" sz="3600" b="1" dirty="0"/>
              <a:t> diary entries  </a:t>
            </a:r>
            <a:endParaRPr lang="en-US" altLang="zh-CN" sz="3600" b="1" dirty="0"/>
          </a:p>
          <a:p>
            <a:pPr eaLnBrk="1" hangingPunct="1"/>
            <a:r>
              <a:rPr lang="en-US" altLang="zh-CN" sz="3600" b="1" dirty="0"/>
              <a:t>    </a:t>
            </a:r>
            <a:r>
              <a:rPr lang="zh-CN" altLang="en-US" sz="3600" b="1" dirty="0"/>
              <a:t>out loud. </a:t>
            </a:r>
            <a:r>
              <a:rPr lang="en-US" altLang="zh-CN" sz="3600" b="1" dirty="0"/>
              <a:t>G</a:t>
            </a:r>
            <a:r>
              <a:rPr lang="zh-CN" altLang="en-US" sz="3600" b="1" dirty="0"/>
              <a:t>et into pairs and role</a:t>
            </a:r>
            <a:endParaRPr lang="en-US" altLang="zh-CN" sz="3600" b="1" dirty="0"/>
          </a:p>
          <a:p>
            <a:pPr eaLnBrk="1" hangingPunct="1"/>
            <a:r>
              <a:rPr lang="en-US" altLang="zh-CN" sz="3600" b="1" dirty="0"/>
              <a:t>    </a:t>
            </a:r>
            <a:r>
              <a:rPr lang="zh-CN" altLang="en-US" sz="3600" b="1" dirty="0"/>
              <a:t>play the conversation in 2d.</a:t>
            </a:r>
            <a:endParaRPr lang="en-US" altLang="zh-CN" sz="3600" b="1" dirty="0"/>
          </a:p>
          <a:p>
            <a:pPr eaLnBrk="1" hangingPunct="1"/>
            <a:endParaRPr lang="zh-CN" altLang="en-US" sz="2000" b="1" dirty="0"/>
          </a:p>
          <a:p>
            <a:pPr eaLnBrk="1" hangingPunct="1"/>
            <a:r>
              <a:rPr lang="zh-CN" altLang="en-US" sz="3600" b="1" dirty="0"/>
              <a:t>2. </a:t>
            </a:r>
            <a:r>
              <a:rPr lang="en-US" altLang="zh-CN" sz="3600" b="1" dirty="0"/>
              <a:t>Do the exercises in students’ book.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24075" y="430213"/>
            <a:ext cx="481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0066"/>
                </a:solidFill>
              </a:rPr>
              <a:t>New words and phrases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00113" y="1125538"/>
            <a:ext cx="2879725" cy="51101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activity </a:t>
            </a:r>
            <a:r>
              <a:rPr lang="en-US" altLang="zh-CN" sz="3200" b="1" i="1" dirty="0"/>
              <a:t>n.</a:t>
            </a:r>
            <a:r>
              <a:rPr lang="en-US" altLang="zh-CN" sz="3200" b="1" dirty="0"/>
              <a:t>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decide </a:t>
            </a:r>
            <a:r>
              <a:rPr lang="en-US" altLang="zh-CN" sz="3200" b="1" i="1" dirty="0"/>
              <a:t>v.</a:t>
            </a:r>
            <a:r>
              <a:rPr lang="en-US" altLang="zh-CN" sz="3200" b="1" dirty="0"/>
              <a:t>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try  </a:t>
            </a:r>
            <a:r>
              <a:rPr lang="en-US" altLang="zh-CN" sz="3200" b="1" i="1" dirty="0"/>
              <a:t>v.</a:t>
            </a:r>
            <a:r>
              <a:rPr lang="en-US" altLang="zh-CN" sz="3200" b="1" dirty="0"/>
              <a:t> &amp; </a:t>
            </a:r>
            <a:r>
              <a:rPr lang="en-US" altLang="zh-CN" sz="3200" b="1" i="1" dirty="0"/>
              <a:t>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paragliding</a:t>
            </a:r>
            <a:r>
              <a:rPr lang="en-US" altLang="zh-CN" sz="3200" b="1" i="1" dirty="0"/>
              <a:t>  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feel like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bird    </a:t>
            </a:r>
            <a:r>
              <a:rPr lang="en-US" altLang="zh-CN" sz="3200" b="1" i="1" dirty="0"/>
              <a:t>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bicycle</a:t>
            </a:r>
            <a:r>
              <a:rPr lang="en-US" altLang="zh-CN" sz="3200" b="1" i="1" dirty="0"/>
              <a:t> 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/>
              <a:t>building</a:t>
            </a:r>
            <a:r>
              <a:rPr lang="en-US" altLang="zh-CN" sz="3200" b="1" i="1" dirty="0"/>
              <a:t> n.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284663" y="1125538"/>
            <a:ext cx="4248150" cy="5110162"/>
          </a:xfrm>
          <a:prstGeom prst="rect">
            <a:avLst/>
          </a:prstGeom>
          <a:solidFill>
            <a:srgbClr val="CC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活动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决定；选定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尝试；设法；努力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滑翔伞运动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给</a:t>
            </a:r>
            <a:r>
              <a:rPr lang="en-US" altLang="zh-CN" sz="3200" b="1" dirty="0">
                <a:latin typeface="宋体" panose="02010600030101010101" pitchFamily="2" charset="-122"/>
              </a:rPr>
              <a:t>……</a:t>
            </a:r>
            <a:r>
              <a:rPr lang="zh-CN" altLang="en-US" sz="3200" b="1" dirty="0"/>
              <a:t>的感觉；感受到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鸟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自行车；脚踏车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 dirty="0"/>
              <a:t>建筑物；房子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58888" y="1268413"/>
            <a:ext cx="2952750" cy="38433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trader        </a:t>
            </a:r>
            <a:r>
              <a:rPr lang="en-US" altLang="zh-CN" sz="3200" b="1" i="1"/>
              <a:t>n.</a:t>
            </a:r>
            <a:r>
              <a:rPr lang="en-US" altLang="zh-CN" sz="3200" b="1"/>
              <a:t>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wonder      </a:t>
            </a:r>
            <a:r>
              <a:rPr lang="en-US" altLang="zh-CN" sz="3200" b="1" i="1"/>
              <a:t>v.</a:t>
            </a:r>
            <a:r>
              <a:rPr lang="en-US" altLang="zh-CN" sz="3200" b="1"/>
              <a:t>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difference  </a:t>
            </a:r>
            <a:r>
              <a:rPr lang="en-US" altLang="zh-CN" sz="3200" b="1" i="1"/>
              <a:t>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top</a:t>
            </a:r>
            <a:r>
              <a:rPr lang="en-US" altLang="zh-CN" sz="3200" b="1" i="1"/>
              <a:t>    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wait       </a:t>
            </a:r>
            <a:r>
              <a:rPr lang="en-US" altLang="zh-CN" sz="3200" b="1" i="1"/>
              <a:t>v. &amp; n.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umbrella    </a:t>
            </a:r>
            <a:r>
              <a:rPr lang="en-US" altLang="zh-CN" sz="3200" b="1" i="1"/>
              <a:t>n.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219700" y="1268413"/>
            <a:ext cx="2622550" cy="3843337"/>
          </a:xfrm>
          <a:prstGeom prst="rect">
            <a:avLst/>
          </a:prstGeom>
          <a:solidFill>
            <a:srgbClr val="CC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商人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想知道；琢磨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差别；差异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顶部；表面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等待；等候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伞；雨伞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313" y="1268413"/>
            <a:ext cx="3529012" cy="38433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wet</a:t>
            </a:r>
            <a:r>
              <a:rPr lang="en-US" altLang="zh-CN" sz="3200" b="1" i="1"/>
              <a:t>       adj.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because of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below   </a:t>
            </a:r>
            <a:r>
              <a:rPr lang="en-US" altLang="zh-CN" sz="3200" b="1" i="1"/>
              <a:t>prep. &amp; adv.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enough   </a:t>
            </a:r>
            <a:r>
              <a:rPr lang="en-US" altLang="zh-CN" sz="3200" b="1" i="1"/>
              <a:t>adj.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hungry   </a:t>
            </a:r>
            <a:r>
              <a:rPr lang="en-US" altLang="zh-CN" sz="3200" b="1" i="1"/>
              <a:t>adj.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/>
              <a:t>as           </a:t>
            </a:r>
            <a:r>
              <a:rPr lang="en-US" altLang="zh-CN" sz="3200" b="1" i="1"/>
              <a:t>adv.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95738" y="1268413"/>
            <a:ext cx="4752975" cy="3843337"/>
          </a:xfrm>
          <a:prstGeom prst="rect">
            <a:avLst/>
          </a:prstGeom>
          <a:solidFill>
            <a:srgbClr val="CC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湿的；潮湿的；下雨的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因为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在</a:t>
            </a:r>
            <a:r>
              <a:rPr lang="en-US" altLang="zh-CN" sz="3200" b="1">
                <a:latin typeface="宋体" panose="02010600030101010101" pitchFamily="2" charset="-122"/>
              </a:rPr>
              <a:t>……</a:t>
            </a:r>
            <a:r>
              <a:rPr lang="zh-CN" altLang="en-US" sz="3200" b="1"/>
              <a:t>下面；到</a:t>
            </a:r>
            <a:r>
              <a:rPr lang="en-US" altLang="zh-CN" sz="3200" b="1">
                <a:latin typeface="宋体" panose="02010600030101010101" pitchFamily="2" charset="-122"/>
              </a:rPr>
              <a:t>……</a:t>
            </a:r>
            <a:r>
              <a:rPr lang="zh-CN" altLang="en-US" sz="3200" b="1"/>
              <a:t>下面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足够的；充足的；充分的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饥饿的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3200" b="1"/>
              <a:t>像</a:t>
            </a:r>
            <a:r>
              <a:rPr lang="en-US" altLang="zh-CN" sz="3200" b="1">
                <a:latin typeface="宋体" panose="02010600030101010101" pitchFamily="2" charset="-122"/>
              </a:rPr>
              <a:t>……</a:t>
            </a:r>
            <a:r>
              <a:rPr lang="zh-CN" altLang="en-US" sz="3200" b="1"/>
              <a:t>一样，如同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1【马来西亚】槟城.wmv">
            <a:hlinkClick r:id="" action="ppaction://media"/>
          </p:cNvPr>
          <p:cNvPicPr>
            <a:picLocks noRo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2060575"/>
            <a:ext cx="65532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95288" y="549275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6600FF"/>
                </a:solidFill>
                <a:cs typeface="Times New Roman" panose="02020603050405020304" pitchFamily="18" charset="0"/>
              </a:rPr>
              <a:t>Did you go to any beautiful places on vacation? Let’s enjoy a beautiful place!</a:t>
            </a:r>
            <a:endParaRPr lang="zh-CN" altLang="en-US" sz="3600" b="1" dirty="0">
              <a:solidFill>
                <a:srgbClr val="66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8198" name="Picture 6" descr="C:\Users\Administrator\AppData\Roaming\Tencent\Users\303818164\QQ\WinTemp\RichOle\JXOG9~}73OG$I9X(G}VQ[G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82675" y="2060575"/>
            <a:ext cx="6497638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" fill="hold" display="1">
                  <p:stCondLst>
                    <p:cond delay="indefinite"/>
                  </p:stCondLst>
                  <p:endCondLst>
                    <p:cond evt="onNext" delay="indefinite">
                      <p:tgtEl>
                        <p:sldTgt/>
                      </p:tgtEl>
                    </p:cond>
                    <p:cond evt="onPrev" delay="indefinite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11375" y="476250"/>
            <a:ext cx="490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6600FF"/>
                </a:solidFill>
              </a:rPr>
              <a:t>Did you go to</a:t>
            </a:r>
            <a:r>
              <a:rPr lang="en-US" altLang="zh-CN" sz="3600" b="1">
                <a:solidFill>
                  <a:srgbClr val="FF0066"/>
                </a:solidFill>
              </a:rPr>
              <a:t> Malaysia</a:t>
            </a:r>
            <a:r>
              <a:rPr lang="en-US" altLang="zh-CN" sz="3600" b="1">
                <a:solidFill>
                  <a:srgbClr val="6600FF"/>
                </a:solidFill>
              </a:rPr>
              <a:t>?</a:t>
            </a:r>
            <a:endParaRPr lang="zh-CN" altLang="en-US" sz="3600" b="1">
              <a:solidFill>
                <a:srgbClr val="6600FF"/>
              </a:solidFill>
            </a:endParaRPr>
          </a:p>
        </p:txBody>
      </p:sp>
      <p:pic>
        <p:nvPicPr>
          <p:cNvPr id="20483" name="Picture 3" descr="Malaysia_mortgages_0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3" y="1355725"/>
            <a:ext cx="4854575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30175" y="5135563"/>
            <a:ext cx="547211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66"/>
                </a:solidFill>
              </a:rPr>
              <a:t>Malaysia  </a:t>
            </a:r>
            <a:r>
              <a:rPr lang="en-US" altLang="zh-CN" sz="3200" b="1" i="1">
                <a:solidFill>
                  <a:srgbClr val="FF0066"/>
                </a:solidFill>
              </a:rPr>
              <a:t>n</a:t>
            </a:r>
            <a:r>
              <a:rPr lang="en-US" altLang="zh-CN" sz="3200" b="1">
                <a:solidFill>
                  <a:srgbClr val="FF0066"/>
                </a:solidFill>
              </a:rPr>
              <a:t>. </a:t>
            </a:r>
            <a:r>
              <a:rPr lang="zh-CN" altLang="en-US" sz="3200" b="1">
                <a:solidFill>
                  <a:srgbClr val="FF0066"/>
                </a:solidFill>
              </a:rPr>
              <a:t>马来西亚 </a:t>
            </a:r>
          </a:p>
          <a:p>
            <a:r>
              <a:rPr lang="en-US" altLang="zh-CN" sz="3200" b="1">
                <a:solidFill>
                  <a:srgbClr val="FF0066"/>
                </a:solidFill>
              </a:rPr>
              <a:t>Malaysian  </a:t>
            </a:r>
            <a:r>
              <a:rPr lang="en-US" altLang="zh-CN" sz="3200" b="1" i="1">
                <a:solidFill>
                  <a:srgbClr val="FF0066"/>
                </a:solidFill>
              </a:rPr>
              <a:t>adj.</a:t>
            </a:r>
            <a:r>
              <a:rPr lang="en-US" altLang="zh-CN" sz="3200" b="1">
                <a:solidFill>
                  <a:srgbClr val="FF0066"/>
                </a:solidFill>
              </a:rPr>
              <a:t> </a:t>
            </a:r>
            <a:r>
              <a:rPr lang="zh-CN" altLang="en-US" sz="3200" b="1">
                <a:solidFill>
                  <a:srgbClr val="FF0066"/>
                </a:solidFill>
              </a:rPr>
              <a:t>马来西亚的    </a:t>
            </a:r>
          </a:p>
          <a:p>
            <a:r>
              <a:rPr lang="en-US" altLang="zh-CN" sz="3200" b="1">
                <a:solidFill>
                  <a:srgbClr val="FF0066"/>
                </a:solidFill>
              </a:rPr>
              <a:t>                    </a:t>
            </a:r>
            <a:r>
              <a:rPr lang="en-US" altLang="zh-CN" sz="3200" b="1" i="1">
                <a:solidFill>
                  <a:srgbClr val="FF0066"/>
                </a:solidFill>
              </a:rPr>
              <a:t>n.</a:t>
            </a:r>
            <a:r>
              <a:rPr lang="en-US" altLang="zh-CN" sz="3200" b="1">
                <a:solidFill>
                  <a:srgbClr val="FF0066"/>
                </a:solidFill>
              </a:rPr>
              <a:t> </a:t>
            </a:r>
            <a:r>
              <a:rPr lang="zh-CN" altLang="en-US" sz="3200" b="1">
                <a:solidFill>
                  <a:srgbClr val="FF0066"/>
                </a:solidFill>
              </a:rPr>
              <a:t>马来西亚人</a:t>
            </a:r>
          </a:p>
        </p:txBody>
      </p:sp>
      <p:pic>
        <p:nvPicPr>
          <p:cNvPr id="23554" name="Picture 2" descr="543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1355725"/>
            <a:ext cx="4438650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181600" y="5448300"/>
            <a:ext cx="39512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Penang Hill </a:t>
            </a:r>
            <a:r>
              <a:rPr lang="zh-CN" altLang="en-US" sz="3200" b="1">
                <a:solidFill>
                  <a:srgbClr val="FF0066"/>
                </a:solidFill>
              </a:rPr>
              <a:t>槟城山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35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georgetown_ai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993775"/>
            <a:ext cx="3802062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5425" y="5457825"/>
            <a:ext cx="4351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George Town </a:t>
            </a:r>
            <a:r>
              <a:rPr lang="zh-CN" altLang="en-US" sz="3200" b="1">
                <a:solidFill>
                  <a:srgbClr val="FF0066"/>
                </a:solidFill>
              </a:rPr>
              <a:t>乔治市</a:t>
            </a:r>
          </a:p>
        </p:txBody>
      </p:sp>
      <p:pic>
        <p:nvPicPr>
          <p:cNvPr id="22530" name="Picture 2" descr="weldquay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8388" y="993775"/>
            <a:ext cx="4068762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86300" y="5457825"/>
            <a:ext cx="4451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Weld Quay </a:t>
            </a:r>
            <a:r>
              <a:rPr lang="zh-CN" altLang="en-US" sz="3200" b="1">
                <a:solidFill>
                  <a:srgbClr val="FF0066"/>
                </a:solidFill>
              </a:rPr>
              <a:t>海墘（滨城）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25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700" y="4625975"/>
            <a:ext cx="315753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Nasi lemak, the </a:t>
            </a:r>
          </a:p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Malaysian breakfast</a:t>
            </a:r>
            <a:endParaRPr lang="zh-CN" altLang="en-US" sz="3200" b="1">
              <a:solidFill>
                <a:srgbClr val="FF0066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95288" y="476250"/>
            <a:ext cx="2774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6600FF"/>
                </a:solidFill>
              </a:rPr>
              <a:t>Local food --</a:t>
            </a:r>
            <a:r>
              <a:rPr lang="en-US" altLang="zh-CN">
                <a:solidFill>
                  <a:srgbClr val="6600FF"/>
                </a:solidFill>
              </a:rPr>
              <a:t> </a:t>
            </a:r>
          </a:p>
        </p:txBody>
      </p:sp>
      <p:pic>
        <p:nvPicPr>
          <p:cNvPr id="12292" name="Picture 4" descr="File:MadamKwan NasiLema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122363"/>
            <a:ext cx="301783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498850" y="5360988"/>
            <a:ext cx="2679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3399"/>
                </a:solidFill>
              </a:rPr>
              <a:t>Nyonya dishes</a:t>
            </a:r>
          </a:p>
          <a:p>
            <a:pPr algn="ctr" eaLnBrk="0" hangingPunct="0"/>
            <a:r>
              <a:rPr lang="zh-CN" altLang="en-US" sz="2800" b="1">
                <a:solidFill>
                  <a:srgbClr val="FF3399"/>
                </a:solidFill>
              </a:rPr>
              <a:t>娘惹菜</a:t>
            </a:r>
          </a:p>
        </p:txBody>
      </p:sp>
      <p:pic>
        <p:nvPicPr>
          <p:cNvPr id="12294" name="Picture 6" descr="Nyonya Baba Cuisin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4863" y="1122363"/>
            <a:ext cx="2987675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6" descr="The name literally means Trading Rice(MSN Going Out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123950"/>
            <a:ext cx="244951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516688" y="5200650"/>
            <a:ext cx="2543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66"/>
                </a:solidFill>
              </a:rPr>
              <a:t>Nasi Dagang</a:t>
            </a:r>
          </a:p>
          <a:p>
            <a:pPr algn="ctr"/>
            <a:r>
              <a:rPr lang="zh-CN" altLang="en-US" sz="3200" b="1">
                <a:solidFill>
                  <a:srgbClr val="FF0066"/>
                </a:solidFill>
              </a:rPr>
              <a:t>手扒饭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662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1347</Words>
  <Application>Microsoft Office PowerPoint</Application>
  <PresentationFormat>全屏显示(4:3)</PresentationFormat>
  <Paragraphs>213</Paragraphs>
  <Slides>25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2015-01-20T03:45:00Z</dcterms:created>
  <dcterms:modified xsi:type="dcterms:W3CDTF">2023-01-16T14:41:21Z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7E7334C8CC764C878572DC84E848B63B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