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63411B6-444E-4E93-9AF3-333EEFCE6B4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B5EE6B78-58F7-46C5-B1B7-491D21268E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7E819BFD-1D4B-41B9-BDAB-FF3A3EB74BA0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76DEA9B5-1431-42CE-8BCB-7605D908B4EA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359569" y="2355724"/>
            <a:ext cx="8498681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defRPr/>
            </a:pP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Part </a:t>
            </a:r>
            <a:r>
              <a:rPr lang="en-US" altLang="zh-CN" sz="2400" b="1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zh-CN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Using language</a:t>
            </a:r>
            <a:r>
              <a:rPr lang="en-US" altLang="zh-CN" sz="2400" b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——</a:t>
            </a:r>
            <a:r>
              <a:rPr lang="zh-CN" altLang="zh-CN" sz="2400" b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动词</a:t>
            </a:r>
            <a:r>
              <a:rPr lang="en-US" altLang="zh-CN" sz="2400" b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-ing</a:t>
            </a:r>
            <a:r>
              <a:rPr lang="zh-CN" altLang="zh-CN" sz="2400" b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形式作定语</a:t>
            </a: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0" y="634576"/>
            <a:ext cx="9144000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40000"/>
              </a:lnSpc>
              <a:spcBef>
                <a:spcPts val="1275"/>
              </a:spcBef>
              <a:spcAft>
                <a:spcPts val="1240"/>
              </a:spcAft>
              <a:defRPr/>
            </a:pP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Unit 5</a:t>
            </a:r>
            <a:r>
              <a:rPr lang="zh-CN" altLang="zh-CN" sz="3600" b="1" kern="2200" dirty="0">
                <a:latin typeface="Calibri" panose="020F0502020204030204"/>
                <a:cs typeface="Times New Roman" panose="02020603050405020304"/>
              </a:rPr>
              <a:t>　</a:t>
            </a: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On the road</a:t>
            </a:r>
            <a:endParaRPr lang="zh-CN" altLang="zh-CN" sz="3600" b="1" kern="2200" dirty="0">
              <a:latin typeface="Calibri" panose="020F0502020204030204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191946"/>
            <a:ext cx="9144000" cy="4070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1"/>
          <p:cNvSpPr>
            <a:spLocks noChangeArrowheads="1"/>
          </p:cNvSpPr>
          <p:nvPr/>
        </p:nvSpPr>
        <p:spPr bwMode="auto">
          <a:xfrm>
            <a:off x="314325" y="773907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【思维导图】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pic>
        <p:nvPicPr>
          <p:cNvPr id="10242" name="Picture 3" descr="B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5488" y="1275160"/>
            <a:ext cx="5411391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"/>
          <p:cNvSpPr>
            <a:spLocks noChangeArrowheads="1"/>
          </p:cNvSpPr>
          <p:nvPr/>
        </p:nvSpPr>
        <p:spPr bwMode="auto">
          <a:xfrm>
            <a:off x="314325" y="894160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一、基本特征感悟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29897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形式作定语分为前置定语和后置定语。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1267" name="Picture 4" descr="语法精讲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527447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矩形 2"/>
          <p:cNvSpPr>
            <a:spLocks noChangeArrowheads="1"/>
          </p:cNvSpPr>
          <p:nvPr/>
        </p:nvSpPr>
        <p:spPr bwMode="auto">
          <a:xfrm>
            <a:off x="197302" y="1734741"/>
            <a:ext cx="152349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【感悟用法】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7656" y="2112169"/>
            <a:ext cx="8597504" cy="256103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talked in a low voice in order not to wake up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sleeping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girl.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他们低声说话，以免吵醒那个睡着的女孩。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student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making the experiment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the lab is our monitor.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在实验室里做实验的学生是我们的班长。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found herself in 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embarrassing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position.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她发现自己处于尴尬的地位。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built a highway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leading into the mountains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他们修建了一条通往山里的公路。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"/>
          <p:cNvSpPr>
            <a:spLocks noChangeArrowheads="1"/>
          </p:cNvSpPr>
          <p:nvPr/>
        </p:nvSpPr>
        <p:spPr bwMode="auto">
          <a:xfrm>
            <a:off x="240507" y="11132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【自我总结】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569244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形式作定语，它与所修饰的名词具有逻辑上的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关系。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②④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短语作定语，放在该名词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为形容词化的动词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形式单独作定语，放在所修饰的名词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006828" y="1634729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主谓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291138" y="2063354"/>
            <a:ext cx="36933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后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443073" y="2368154"/>
            <a:ext cx="36933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rrowheads="1"/>
          </p:cNvSpPr>
          <p:nvPr/>
        </p:nvSpPr>
        <p:spPr bwMode="auto">
          <a:xfrm>
            <a:off x="259557" y="35599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二、主要用法精讲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217885" y="760810"/>
            <a:ext cx="8741569" cy="405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2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</a:rPr>
              <a:t>1.</a:t>
            </a:r>
            <a:r>
              <a:rPr lang="zh-CN" altLang="zh-CN" dirty="0">
                <a:latin typeface="Times New Roman" panose="02020603050405020304" pitchFamily="18" charset="0"/>
              </a:rPr>
              <a:t>动词</a:t>
            </a:r>
            <a:r>
              <a:rPr lang="en-US" altLang="zh-CN" dirty="0">
                <a:latin typeface="Times New Roman" panose="02020603050405020304" pitchFamily="18" charset="0"/>
              </a:rPr>
              <a:t>-ing</a:t>
            </a:r>
            <a:r>
              <a:rPr lang="zh-CN" altLang="zh-CN" dirty="0">
                <a:latin typeface="Times New Roman" panose="02020603050405020304" pitchFamily="18" charset="0"/>
              </a:rPr>
              <a:t>形式作定语。名词与非谓语动词之间存有逻辑上的主动关系，并且一般都可以转化为一个进行时的定语从句。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202565" indent="-342900" algn="just">
              <a:lnSpc>
                <a:spcPct val="12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</a:rPr>
              <a:t>	We met a group of pupils(who are) </a:t>
            </a:r>
            <a:r>
              <a:rPr lang="en-US" altLang="zh-CN" b="1" dirty="0">
                <a:latin typeface="Times New Roman" panose="02020603050405020304" pitchFamily="18" charset="0"/>
              </a:rPr>
              <a:t>returning from school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</a:p>
          <a:p>
            <a:pPr marL="202565" indent="-342900" algn="just">
              <a:lnSpc>
                <a:spcPct val="12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</a:rPr>
              <a:t>	</a:t>
            </a:r>
            <a:r>
              <a:rPr lang="zh-CN" altLang="zh-CN" dirty="0">
                <a:latin typeface="Times New Roman" panose="02020603050405020304" pitchFamily="18" charset="0"/>
              </a:rPr>
              <a:t>我们碰到了一群从学校回来的孩子。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202565" indent="-342900" algn="just">
              <a:lnSpc>
                <a:spcPct val="12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</a:rPr>
              <a:t>2.</a:t>
            </a:r>
            <a:r>
              <a:rPr lang="zh-CN" altLang="zh-CN" dirty="0">
                <a:latin typeface="Times New Roman" panose="02020603050405020304" pitchFamily="18" charset="0"/>
              </a:rPr>
              <a:t>动词</a:t>
            </a:r>
            <a:r>
              <a:rPr lang="en-US" altLang="zh-CN" dirty="0">
                <a:latin typeface="Times New Roman" panose="02020603050405020304" pitchFamily="18" charset="0"/>
              </a:rPr>
              <a:t>-ing</a:t>
            </a:r>
            <a:r>
              <a:rPr lang="zh-CN" altLang="zh-CN" dirty="0">
                <a:latin typeface="Times New Roman" panose="02020603050405020304" pitchFamily="18" charset="0"/>
              </a:rPr>
              <a:t>形式的被动形式</a:t>
            </a:r>
            <a:r>
              <a:rPr lang="en-US" altLang="zh-CN" dirty="0">
                <a:latin typeface="Times New Roman" panose="02020603050405020304" pitchFamily="18" charset="0"/>
              </a:rPr>
              <a:t> (being done) </a:t>
            </a:r>
            <a:r>
              <a:rPr lang="zh-CN" altLang="zh-CN" dirty="0">
                <a:latin typeface="Times New Roman" panose="02020603050405020304" pitchFamily="18" charset="0"/>
              </a:rPr>
              <a:t>可表示被动的、正在进行的动作。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202565" indent="-342900" algn="just">
              <a:lnSpc>
                <a:spcPct val="12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</a:rPr>
              <a:t>	The river </a:t>
            </a:r>
            <a:r>
              <a:rPr lang="en-US" altLang="zh-CN" b="1" dirty="0">
                <a:latin typeface="Times New Roman" panose="02020603050405020304" pitchFamily="18" charset="0"/>
              </a:rPr>
              <a:t>being polluted</a:t>
            </a:r>
            <a:r>
              <a:rPr lang="en-US" altLang="zh-CN" dirty="0">
                <a:latin typeface="Times New Roman" panose="02020603050405020304" pitchFamily="18" charset="0"/>
              </a:rPr>
              <a:t> may do great damage to the environment.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202565" indent="-342900" algn="just">
              <a:lnSpc>
                <a:spcPct val="12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</a:rPr>
              <a:t>	</a:t>
            </a:r>
            <a:r>
              <a:rPr lang="zh-CN" altLang="zh-CN" dirty="0">
                <a:latin typeface="Times New Roman" panose="02020603050405020304" pitchFamily="18" charset="0"/>
              </a:rPr>
              <a:t>这条被污染的河流可能对环境造成很大的破坏。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202565" indent="-342900" algn="just">
              <a:lnSpc>
                <a:spcPct val="12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</a:rPr>
              <a:t>	</a:t>
            </a:r>
            <a:r>
              <a:rPr lang="zh-CN" altLang="zh-CN" dirty="0">
                <a:latin typeface="Times New Roman" panose="02020603050405020304" pitchFamily="18" charset="0"/>
              </a:rPr>
              <a:t>名师提醒　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过去分词与现在分词作定语时的区别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202565" indent="-342900" algn="just">
              <a:lnSpc>
                <a:spcPct val="12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	The girl </a:t>
            </a:r>
            <a:r>
              <a:rPr lang="en-US" altLang="zh-CN" b="1" dirty="0">
                <a:latin typeface="Times New Roman" panose="02020603050405020304" pitchFamily="18" charset="0"/>
                <a:ea typeface="楷体_GB2312"/>
                <a:cs typeface="楷体_GB2312"/>
              </a:rPr>
              <a:t>standing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under the tree is very beautiful.(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表主动、进行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</a:p>
          <a:p>
            <a:pPr marL="202565" indent="-342900" algn="just">
              <a:lnSpc>
                <a:spcPct val="12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站在树下的女孩很漂亮。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202565" indent="-342900" algn="just">
              <a:lnSpc>
                <a:spcPct val="12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	Have you read the novel </a:t>
            </a:r>
            <a:r>
              <a:rPr lang="en-US" altLang="zh-CN" b="1" dirty="0">
                <a:latin typeface="Times New Roman" panose="02020603050405020304" pitchFamily="18" charset="0"/>
                <a:ea typeface="楷体_GB2312"/>
                <a:cs typeface="楷体_GB2312"/>
              </a:rPr>
              <a:t>written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by Dickens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？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表被动、完成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202565" indent="-342900" algn="just">
              <a:lnSpc>
                <a:spcPct val="12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	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你读过狄更斯写的这部小说吗？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1"/>
          <p:cNvSpPr>
            <a:spLocks noChangeArrowheads="1"/>
          </p:cNvSpPr>
          <p:nvPr/>
        </p:nvSpPr>
        <p:spPr bwMode="auto">
          <a:xfrm>
            <a:off x="276225" y="232172"/>
            <a:ext cx="8570119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即学即练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单句语法填空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1.We must improve our ____________(work) method.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2.The building ________________(build) now is our future classroom.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3.Who is the boy ____________(speak) to your sister?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4.Last night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there were millions of people ____________(watch) the opening ceremony live on TV.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5.We can wander among a variety of shops ____________(sell) gifts while enjoying a live music show and nice street entertainment.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6.Today there are more airplanes ____________(carry) more people than ever before in the skies.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82744" y="1013223"/>
            <a:ext cx="90794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working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25266" y="1418035"/>
            <a:ext cx="1121569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being built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51069" y="1834754"/>
            <a:ext cx="95923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speaking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21901" y="2239566"/>
            <a:ext cx="98488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watching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85524" y="3077766"/>
            <a:ext cx="75405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selling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73927" y="3902869"/>
            <a:ext cx="90794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carrying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全屏显示(16:9)</PresentationFormat>
  <Paragraphs>46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2023-01-16T14:41:25Z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1BB8C7A4259E477BBA81304E592F8C50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