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61" r:id="rId2"/>
    <p:sldId id="291" r:id="rId3"/>
    <p:sldId id="292" r:id="rId4"/>
    <p:sldId id="293" r:id="rId5"/>
    <p:sldId id="282" r:id="rId6"/>
    <p:sldId id="283" r:id="rId7"/>
    <p:sldId id="284" r:id="rId8"/>
    <p:sldId id="285" r:id="rId9"/>
    <p:sldId id="286" r:id="rId10"/>
    <p:sldId id="287" r:id="rId11"/>
    <p:sldId id="288" r:id="rId12"/>
    <p:sldId id="290" r:id="rId13"/>
    <p:sldId id="296" r:id="rId14"/>
    <p:sldId id="297" r:id="rId15"/>
    <p:sldId id="303" r:id="rId16"/>
    <p:sldId id="298" r:id="rId17"/>
    <p:sldId id="299" r:id="rId18"/>
    <p:sldId id="300" r:id="rId19"/>
    <p:sldId id="301" r:id="rId20"/>
    <p:sldId id="302" r:id="rId21"/>
    <p:sldId id="281" r:id="rId22"/>
    <p:sldId id="260"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F1E76-BF75-417C-8520-0D5870D34AF4}"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512BD4-D7F5-4115-A184-4DBB3A87B1D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512BD4-D7F5-4115-A184-4DBB3A87B1DA}"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C21DC28-F877-4A2C-81E4-D39E65A4D0E4}" type="slidenum">
              <a:rPr lang="en-US" altLang="zh-CN"/>
              <a:t>‹#›</a:t>
            </a:fld>
            <a:endParaRPr lang="en-US" altLang="zh-CN"/>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D6D0189-700D-4B2C-9AC6-AD70FB772B43}" type="slidenum">
              <a:rPr lang="en-US" altLang="zh-CN"/>
              <a:t>‹#›</a:t>
            </a:fld>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37AB2D9-3C00-4AB0-8269-86A55E375149}" type="slidenum">
              <a:rPr lang="en-US" altLang="zh-CN"/>
              <a:t>‹#›</a:t>
            </a:fld>
            <a:endParaRPr lang="en-US" altLang="zh-CN"/>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CE6A917-A768-45CB-AD08-30952251EF77}" type="slidenum">
              <a:rPr lang="en-US" altLang="zh-CN"/>
              <a:t>‹#›</a:t>
            </a:fld>
            <a:endParaRPr lang="en-US" altLang="zh-CN"/>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0DBBE7B-84F7-491D-9B6B-BEA2043F55EF}" type="slidenum">
              <a:rPr lang="en-US" altLang="zh-CN"/>
              <a:t>‹#›</a:t>
            </a:fld>
            <a:endParaRPr lang="en-US" altLang="zh-CN"/>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AF7E294-D34E-4379-BADB-11889E21C1CE}" type="slidenum">
              <a:rPr lang="en-US" altLang="zh-CN"/>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78BECAB-9A3D-43BA-B09A-71894306A57F}" type="slidenum">
              <a:rPr lang="en-US" altLang="zh-CN"/>
              <a:t>‹#›</a:t>
            </a:fld>
            <a:endParaRPr lang="en-US" altLang="zh-CN"/>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627F856C-87C5-40FD-99EF-851CDD71EE0E}" type="slidenum">
              <a:rPr lang="en-US" altLang="zh-CN"/>
              <a:t>‹#›</a:t>
            </a:fld>
            <a:endParaRPr lang="en-US" altLang="zh-CN"/>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7487B1D-5D17-4B1A-AF73-CE4AB551B41C}" type="slidenum">
              <a:rPr lang="en-US" altLang="zh-CN"/>
              <a:t>‹#›</a:t>
            </a:fld>
            <a:endParaRPr lang="en-US" altLang="zh-CN"/>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B3A1376-EF77-4E49-B9E2-86548DDEF266}" type="slidenum">
              <a:rPr lang="en-US" altLang="zh-CN"/>
              <a:t>‹#›</a:t>
            </a:fld>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D30DBB5-B39F-4EEA-A2EC-57698D30D291}" type="slidenum">
              <a:rPr lang="en-US" altLang="zh-CN"/>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0E8D66F5-EB3B-4478-A737-07C51C2F64A5}" type="slidenum">
              <a:rPr lang="en-US" altLang="zh-CN"/>
              <a:t>‹#›</a:t>
            </a:fld>
            <a:endParaRPr lang="en-US" altLang="zh-CN"/>
          </a:p>
        </p:txBody>
      </p:sp>
      <p:pic>
        <p:nvPicPr>
          <p:cNvPr id="1031" name="Picture 7" descr="QQ截图20130107095142"/>
          <p:cNvPicPr>
            <a:picLocks noChangeAspect="1" noChangeArrowheads="1"/>
          </p:cNvPicPr>
          <p:nvPr userDrawn="1"/>
        </p:nvPicPr>
        <p:blipFill>
          <a:blip r:embed="rId13" cstate="email"/>
          <a:srcRect/>
          <a:stretch>
            <a:fillRect/>
          </a:stretch>
        </p:blipFill>
        <p:spPr bwMode="auto">
          <a:xfrm>
            <a:off x="0" y="6324600"/>
            <a:ext cx="9144000" cy="533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38142;&#25509;&#36164;&#28304;/p6-3.mp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png"/><Relationship Id="rId7" Type="http://schemas.openxmlformats.org/officeDocument/2006/relationships/hyperlink" Target="&#38142;&#25509;&#36164;&#28304;/p5-1a.mp3"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38142;&#25509;&#36164;&#28304;/p5-1a.wmv"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990601"/>
            <a:ext cx="8458200" cy="3276600"/>
          </a:xfrm>
        </p:spPr>
        <p:txBody>
          <a:bodyPr/>
          <a:lstStyle/>
          <a:p>
            <a:pPr algn="ctr">
              <a:buFontTx/>
              <a:buNone/>
            </a:pPr>
            <a:r>
              <a:rPr lang="en-US" altLang="zh-CN" sz="4400" b="1" dirty="0">
                <a:solidFill>
                  <a:srgbClr val="333399"/>
                </a:solidFill>
                <a:latin typeface="Times New Roman" panose="02020603050405020304" pitchFamily="18" charset="0"/>
                <a:cs typeface="Times New Roman" panose="02020603050405020304" pitchFamily="18" charset="0"/>
              </a:rPr>
              <a:t>Unit 5  </a:t>
            </a:r>
            <a:r>
              <a:rPr lang="en-US" altLang="zh-CN" sz="4400" b="1" dirty="0" smtClean="0">
                <a:solidFill>
                  <a:srgbClr val="333399"/>
                </a:solidFill>
                <a:latin typeface="Times New Roman" panose="02020603050405020304" pitchFamily="18" charset="0"/>
                <a:cs typeface="Times New Roman" panose="02020603050405020304" pitchFamily="18" charset="0"/>
              </a:rPr>
              <a:t>Topic </a:t>
            </a:r>
            <a:r>
              <a:rPr lang="en-US" altLang="zh-CN" sz="4400" b="1" dirty="0">
                <a:solidFill>
                  <a:srgbClr val="333399"/>
                </a:solidFill>
                <a:latin typeface="Times New Roman" panose="02020603050405020304" pitchFamily="18" charset="0"/>
                <a:cs typeface="Times New Roman" panose="02020603050405020304" pitchFamily="18" charset="0"/>
              </a:rPr>
              <a:t>1 </a:t>
            </a:r>
          </a:p>
          <a:p>
            <a:pPr algn="ctr">
              <a:buFontTx/>
              <a:buNone/>
            </a:pPr>
            <a:r>
              <a:rPr lang="en-US" altLang="zh-CN" sz="7200" b="1" dirty="0">
                <a:solidFill>
                  <a:srgbClr val="333399"/>
                </a:solidFill>
                <a:latin typeface="Times New Roman" panose="02020603050405020304" pitchFamily="18" charset="0"/>
              </a:rPr>
              <a:t>I’m so happy.</a:t>
            </a:r>
          </a:p>
          <a:p>
            <a:pPr algn="ctr">
              <a:buFontTx/>
              <a:buNone/>
            </a:pPr>
            <a:endParaRPr lang="en-US" altLang="zh-CN" sz="2400" b="1" dirty="0">
              <a:solidFill>
                <a:srgbClr val="333399"/>
              </a:solidFill>
              <a:latin typeface="Times New Roman" panose="02020603050405020304" pitchFamily="18" charset="0"/>
            </a:endParaRPr>
          </a:p>
          <a:p>
            <a:pPr algn="ctr">
              <a:buFontTx/>
              <a:buNone/>
            </a:pPr>
            <a:r>
              <a:rPr lang="en-US" altLang="zh-CN" b="1" dirty="0">
                <a:latin typeface="Times New Roman" panose="02020603050405020304" pitchFamily="18" charset="0"/>
              </a:rPr>
              <a:t>Section C</a:t>
            </a:r>
          </a:p>
        </p:txBody>
      </p:sp>
      <p:sp>
        <p:nvSpPr>
          <p:cNvPr id="5" name="矩形 4"/>
          <p:cNvSpPr/>
          <p:nvPr/>
        </p:nvSpPr>
        <p:spPr>
          <a:xfrm>
            <a:off x="2962640" y="5562600"/>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68313" y="260350"/>
            <a:ext cx="8229600" cy="1143000"/>
          </a:xfrm>
        </p:spPr>
        <p:txBody>
          <a:bodyPr/>
          <a:lstStyle/>
          <a:p>
            <a:pPr algn="l"/>
            <a:r>
              <a:rPr lang="en-US" altLang="zh-CN" sz="4000" b="1" dirty="0"/>
              <a:t>Listen to 1a and try to answer the following questions.</a:t>
            </a:r>
          </a:p>
        </p:txBody>
      </p:sp>
      <p:sp>
        <p:nvSpPr>
          <p:cNvPr id="8195" name="Rectangle 3"/>
          <p:cNvSpPr>
            <a:spLocks noGrp="1" noChangeArrowheads="1"/>
          </p:cNvSpPr>
          <p:nvPr>
            <p:ph type="body" idx="4294967295"/>
          </p:nvPr>
        </p:nvSpPr>
        <p:spPr>
          <a:xfrm>
            <a:off x="250825" y="1773238"/>
            <a:ext cx="8785225" cy="4525962"/>
          </a:xfrm>
        </p:spPr>
        <p:txBody>
          <a:bodyPr/>
          <a:lstStyle/>
          <a:p>
            <a:pPr>
              <a:lnSpc>
                <a:spcPct val="90000"/>
              </a:lnSpc>
              <a:buClr>
                <a:srgbClr val="FF0000"/>
              </a:buClr>
              <a:buFont typeface="Arial" panose="020B0604020202020204" pitchFamily="34" charset="0"/>
              <a:buChar char="♥"/>
            </a:pPr>
            <a:r>
              <a:rPr lang="en-US" altLang="zh-CN">
                <a:solidFill>
                  <a:srgbClr val="000066"/>
                </a:solidFill>
              </a:rPr>
              <a:t>Who are the important roles(</a:t>
            </a:r>
            <a:r>
              <a:rPr lang="zh-CN" altLang="en-US">
                <a:solidFill>
                  <a:srgbClr val="000066"/>
                </a:solidFill>
              </a:rPr>
              <a:t>角色</a:t>
            </a:r>
            <a:r>
              <a:rPr lang="en-US" altLang="zh-CN">
                <a:solidFill>
                  <a:srgbClr val="000066"/>
                </a:solidFill>
              </a:rPr>
              <a:t>) in the movie?</a:t>
            </a:r>
          </a:p>
          <a:p>
            <a:pPr>
              <a:lnSpc>
                <a:spcPct val="90000"/>
              </a:lnSpc>
              <a:buClr>
                <a:srgbClr val="FF0000"/>
              </a:buClr>
              <a:buFont typeface="Arial" panose="020B0604020202020204" pitchFamily="34" charset="0"/>
              <a:buChar char="♥"/>
            </a:pPr>
            <a:r>
              <a:rPr lang="en-US" altLang="zh-CN">
                <a:solidFill>
                  <a:srgbClr val="000066"/>
                </a:solidFill>
              </a:rPr>
              <a:t>Why did Maria go to the Von Trapp family?</a:t>
            </a:r>
          </a:p>
          <a:p>
            <a:pPr>
              <a:lnSpc>
                <a:spcPct val="90000"/>
              </a:lnSpc>
              <a:buClr>
                <a:srgbClr val="FF0000"/>
              </a:buClr>
              <a:buFont typeface="Arial" panose="020B0604020202020204" pitchFamily="34" charset="0"/>
              <a:buChar char="♥"/>
            </a:pPr>
            <a:r>
              <a:rPr lang="en-US" altLang="zh-CN">
                <a:solidFill>
                  <a:srgbClr val="000066"/>
                </a:solidFill>
              </a:rPr>
              <a:t>What happened to the family?</a:t>
            </a:r>
          </a:p>
          <a:p>
            <a:pPr>
              <a:lnSpc>
                <a:spcPct val="90000"/>
              </a:lnSpc>
              <a:buClr>
                <a:srgbClr val="FF0000"/>
              </a:buClr>
              <a:buFont typeface="Arial" panose="020B0604020202020204" pitchFamily="34" charset="0"/>
              <a:buChar char="♥"/>
            </a:pPr>
            <a:r>
              <a:rPr lang="en-US" altLang="zh-CN">
                <a:solidFill>
                  <a:srgbClr val="000066"/>
                </a:solidFill>
              </a:rPr>
              <a:t>Why did the father often become angry?</a:t>
            </a:r>
          </a:p>
          <a:p>
            <a:pPr>
              <a:lnSpc>
                <a:spcPct val="90000"/>
              </a:lnSpc>
              <a:buClr>
                <a:srgbClr val="FF0000"/>
              </a:buClr>
              <a:buFont typeface="Arial" panose="020B0604020202020204" pitchFamily="34" charset="0"/>
              <a:buChar char="♥"/>
            </a:pPr>
            <a:r>
              <a:rPr lang="en-US" altLang="zh-CN">
                <a:solidFill>
                  <a:srgbClr val="000066"/>
                </a:solidFill>
              </a:rPr>
              <a:t>How did Maria cheer up the family?</a:t>
            </a:r>
          </a:p>
          <a:p>
            <a:pPr>
              <a:lnSpc>
                <a:spcPct val="90000"/>
              </a:lnSpc>
              <a:buClr>
                <a:srgbClr val="FF0000"/>
              </a:buClr>
              <a:buFont typeface="Arial" panose="020B0604020202020204" pitchFamily="34" charset="0"/>
              <a:buChar char="♥"/>
            </a:pPr>
            <a:r>
              <a:rPr lang="en-US" altLang="zh-CN">
                <a:solidFill>
                  <a:srgbClr val="000066"/>
                </a:solidFill>
              </a:rPr>
              <a:t>What do you know about </a:t>
            </a:r>
            <a:r>
              <a:rPr lang="en-US" altLang="zh-CN" i="1">
                <a:solidFill>
                  <a:srgbClr val="000066"/>
                </a:solidFill>
              </a:rPr>
              <a:t>The Sound of Music</a:t>
            </a:r>
            <a:r>
              <a:rPr lang="en-US" altLang="zh-CN">
                <a:solidFill>
                  <a:srgbClr val="000066"/>
                </a:solidFill>
              </a:rPr>
              <a:t>?</a:t>
            </a:r>
          </a:p>
          <a:p>
            <a:pPr>
              <a:lnSpc>
                <a:spcPct val="90000"/>
              </a:lnSpc>
              <a:buClr>
                <a:srgbClr val="FF0000"/>
              </a:buClr>
              <a:buFont typeface="Arial" panose="020B0604020202020204" pitchFamily="34" charset="0"/>
              <a:buChar char="♥"/>
            </a:pPr>
            <a:r>
              <a:rPr lang="en-US" altLang="zh-CN">
                <a:solidFill>
                  <a:srgbClr val="000066"/>
                </a:solidFill>
              </a:rPr>
              <a:t>What do you think of Maria?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500"/>
                                        <p:tgtEl>
                                          <p:spTgt spid="819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12" dur="5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slide(fromLeft)">
                                      <p:cBhvr>
                                        <p:cTn id="17" dur="500"/>
                                        <p:tgtEl>
                                          <p:spTgt spid="8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wipe(left)">
                                      <p:cBhvr>
                                        <p:cTn id="22" dur="5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8195">
                                            <p:txEl>
                                              <p:pRg st="3" end="3"/>
                                            </p:txEl>
                                          </p:spTgt>
                                        </p:tgtEl>
                                        <p:attrNameLst>
                                          <p:attrName>style.visibility</p:attrName>
                                        </p:attrNameLst>
                                      </p:cBhvr>
                                      <p:to>
                                        <p:strVal val="visible"/>
                                      </p:to>
                                    </p:set>
                                    <p:anim calcmode="discrete" valueType="clr">
                                      <p:cBhvr override="childStyle">
                                        <p:cTn id="27" dur="80"/>
                                        <p:tgtEl>
                                          <p:spTgt spid="81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195">
                                            <p:txEl>
                                              <p:pRg st="3" end="3"/>
                                            </p:txEl>
                                          </p:spTgt>
                                        </p:tgtEl>
                                        <p:attrNameLst>
                                          <p:attrName>fillcolor</p:attrName>
                                        </p:attrNameLst>
                                      </p:cBhvr>
                                      <p:tavLst>
                                        <p:tav tm="0">
                                          <p:val>
                                            <p:clrVal>
                                              <a:schemeClr val="accent2"/>
                                            </p:clrVal>
                                          </p:val>
                                        </p:tav>
                                        <p:tav tm="50000">
                                          <p:val>
                                            <p:clrVal>
                                              <a:schemeClr val="hlink"/>
                                            </p:clrVal>
                                          </p:val>
                                        </p:tav>
                                      </p:tavLst>
                                    </p:anim>
                                    <p:set>
                                      <p:cBhvr>
                                        <p:cTn id="29" dur="80"/>
                                        <p:tgtEl>
                                          <p:spTgt spid="8195">
                                            <p:txEl>
                                              <p:pRg st="3" end="3"/>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34" dur="500"/>
                                        <p:tgtEl>
                                          <p:spTgt spid="819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8195">
                                            <p:txEl>
                                              <p:pRg st="5" end="5"/>
                                            </p:txEl>
                                          </p:spTgt>
                                        </p:tgtEl>
                                        <p:attrNameLst>
                                          <p:attrName>style.visibility</p:attrName>
                                        </p:attrNameLst>
                                      </p:cBhvr>
                                      <p:to>
                                        <p:strVal val="visible"/>
                                      </p:to>
                                    </p:set>
                                    <p:animEffect transition="in" filter="checkerboard(across)">
                                      <p:cBhvr>
                                        <p:cTn id="39" dur="500"/>
                                        <p:tgtEl>
                                          <p:spTgt spid="819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8195">
                                            <p:txEl>
                                              <p:pRg st="6" end="6"/>
                                            </p:txEl>
                                          </p:spTgt>
                                        </p:tgtEl>
                                        <p:attrNameLst>
                                          <p:attrName>style.visibility</p:attrName>
                                        </p:attrNameLst>
                                      </p:cBhvr>
                                      <p:to>
                                        <p:strVal val="visible"/>
                                      </p:to>
                                    </p:set>
                                    <p:animEffect transition="in" filter="checkerboard(across)">
                                      <p:cBhvr>
                                        <p:cTn id="44"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3081181311911755"/>
          <p:cNvPicPr>
            <a:picLocks noChangeAspect="1" noChangeArrowheads="1"/>
          </p:cNvPicPr>
          <p:nvPr/>
        </p:nvPicPr>
        <p:blipFill>
          <a:blip r:embed="rId2">
            <a:lum bright="70000" contrast="-70000"/>
          </a:blip>
          <a:srcRect/>
          <a:stretch>
            <a:fillRect/>
          </a:stretch>
        </p:blipFill>
        <p:spPr bwMode="auto">
          <a:xfrm>
            <a:off x="539750" y="0"/>
            <a:ext cx="82438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1" name="Group 10"/>
          <p:cNvGrpSpPr/>
          <p:nvPr/>
        </p:nvGrpSpPr>
        <p:grpSpPr bwMode="auto">
          <a:xfrm>
            <a:off x="1908175" y="188913"/>
            <a:ext cx="5657850" cy="519112"/>
            <a:chOff x="476" y="300"/>
            <a:chExt cx="3205" cy="295"/>
          </a:xfrm>
        </p:grpSpPr>
        <p:grpSp>
          <p:nvGrpSpPr>
            <p:cNvPr id="37892" name="Group 11"/>
            <p:cNvGrpSpPr/>
            <p:nvPr/>
          </p:nvGrpSpPr>
          <p:grpSpPr bwMode="auto">
            <a:xfrm>
              <a:off x="476" y="300"/>
              <a:ext cx="408" cy="273"/>
              <a:chOff x="1066" y="572"/>
              <a:chExt cx="408" cy="273"/>
            </a:xfrm>
          </p:grpSpPr>
          <p:sp>
            <p:nvSpPr>
              <p:cNvPr id="37893" name="Oval 12"/>
              <p:cNvSpPr>
                <a:spLocks noChangeArrowheads="1"/>
              </p:cNvSpPr>
              <p:nvPr/>
            </p:nvSpPr>
            <p:spPr bwMode="auto">
              <a:xfrm>
                <a:off x="1066" y="572"/>
                <a:ext cx="317" cy="273"/>
              </a:xfrm>
              <a:prstGeom prst="ellipse">
                <a:avLst/>
              </a:prstGeom>
              <a:solidFill>
                <a:schemeClr val="accent1"/>
              </a:solidFill>
              <a:ln w="9525">
                <a:solidFill>
                  <a:schemeClr val="tx1"/>
                </a:solidFill>
                <a:round/>
              </a:ln>
            </p:spPr>
            <p:txBody>
              <a:bodyPr wrap="none" anchor="ctr"/>
              <a:lstStyle/>
              <a:p>
                <a:endParaRPr lang="zh-CN" altLang="zh-CN" b="1">
                  <a:latin typeface="Times New Roman" panose="02020603050405020304" pitchFamily="18" charset="0"/>
                </a:endParaRPr>
              </a:p>
            </p:txBody>
          </p:sp>
          <p:sp>
            <p:nvSpPr>
              <p:cNvPr id="37894" name="Text Box 13"/>
              <p:cNvSpPr txBox="1">
                <a:spLocks noChangeArrowheads="1"/>
              </p:cNvSpPr>
              <p:nvPr/>
            </p:nvSpPr>
            <p:spPr bwMode="auto">
              <a:xfrm>
                <a:off x="1066" y="572"/>
                <a:ext cx="40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000" b="1">
                    <a:latin typeface="Times New Roman" panose="02020603050405020304" pitchFamily="18" charset="0"/>
                  </a:rPr>
                  <a:t>1 b</a:t>
                </a:r>
              </a:p>
            </p:txBody>
          </p:sp>
        </p:grpSp>
        <p:sp>
          <p:nvSpPr>
            <p:cNvPr id="37895" name="Text Box 14"/>
            <p:cNvSpPr txBox="1">
              <a:spLocks noChangeArrowheads="1"/>
            </p:cNvSpPr>
            <p:nvPr/>
          </p:nvSpPr>
          <p:spPr bwMode="auto">
            <a:xfrm>
              <a:off x="884" y="300"/>
              <a:ext cx="279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chemeClr val="tx2"/>
                  </a:solidFill>
                  <a:latin typeface="Times New Roman" panose="02020603050405020304" pitchFamily="18" charset="0"/>
                </a:rPr>
                <a:t>Read 1a and complete the table</a:t>
              </a:r>
            </a:p>
          </p:txBody>
        </p:sp>
      </p:grpSp>
      <p:graphicFrame>
        <p:nvGraphicFramePr>
          <p:cNvPr id="37924" name="Group 36"/>
          <p:cNvGraphicFramePr>
            <a:graphicFrameLocks noGrp="1"/>
          </p:cNvGraphicFramePr>
          <p:nvPr>
            <p:ph idx="4294967295"/>
          </p:nvPr>
        </p:nvGraphicFramePr>
        <p:xfrm>
          <a:off x="250825" y="1268413"/>
          <a:ext cx="8713788" cy="4297680"/>
        </p:xfrm>
        <a:graphic>
          <a:graphicData uri="http://schemas.openxmlformats.org/drawingml/2006/table">
            <a:tbl>
              <a:tblPr/>
              <a:tblGrid>
                <a:gridCol w="1657350">
                  <a:extLst>
                    <a:ext uri="{9D8B030D-6E8A-4147-A177-3AD203B41FA5}">
                      <a16:colId xmlns:a16="http://schemas.microsoft.com/office/drawing/2014/main" val="20000"/>
                    </a:ext>
                  </a:extLst>
                </a:gridCol>
                <a:gridCol w="7056438">
                  <a:extLst>
                    <a:ext uri="{9D8B030D-6E8A-4147-A177-3AD203B41FA5}">
                      <a16:colId xmlns:a16="http://schemas.microsoft.com/office/drawing/2014/main" val="20001"/>
                    </a:ext>
                  </a:extLst>
                </a:gridCol>
              </a:tblGrid>
              <a:tr h="11525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Paragraph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The film is very _________. It is about Maria from _________. She took care of seven ________ of the Von Trapp family.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Paragraph 2</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The Von Trapp family were _______ before Maria came. The children always _______ and _________ . The father felt ________ and often became _________ with the children.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Paragraph 3</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Maria tried to cheer them up with __________ songs and short, __________ plays. The father felt _______ at first, but then he became _________ again when he saw their ____________ faces.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344" name="Text Box 80"/>
          <p:cNvSpPr txBox="1">
            <a:spLocks noChangeArrowheads="1"/>
          </p:cNvSpPr>
          <p:nvPr/>
        </p:nvSpPr>
        <p:spPr bwMode="auto">
          <a:xfrm>
            <a:off x="4089400" y="1300163"/>
            <a:ext cx="121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popular</a:t>
            </a:r>
          </a:p>
        </p:txBody>
      </p:sp>
      <p:sp>
        <p:nvSpPr>
          <p:cNvPr id="11345" name="Text Box 81"/>
          <p:cNvSpPr txBox="1">
            <a:spLocks noChangeArrowheads="1"/>
          </p:cNvSpPr>
          <p:nvPr/>
        </p:nvSpPr>
        <p:spPr bwMode="auto">
          <a:xfrm>
            <a:off x="1998663" y="1628775"/>
            <a:ext cx="116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Austria</a:t>
            </a:r>
          </a:p>
        </p:txBody>
      </p:sp>
      <p:sp>
        <p:nvSpPr>
          <p:cNvPr id="11346" name="Text Box 82"/>
          <p:cNvSpPr txBox="1">
            <a:spLocks noChangeArrowheads="1"/>
          </p:cNvSpPr>
          <p:nvPr/>
        </p:nvSpPr>
        <p:spPr bwMode="auto">
          <a:xfrm>
            <a:off x="6553200" y="1676400"/>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children</a:t>
            </a:r>
          </a:p>
        </p:txBody>
      </p:sp>
      <p:sp>
        <p:nvSpPr>
          <p:cNvPr id="11347" name="Text Box 83"/>
          <p:cNvSpPr txBox="1">
            <a:spLocks noChangeArrowheads="1"/>
          </p:cNvSpPr>
          <p:nvPr/>
        </p:nvSpPr>
        <p:spPr bwMode="auto">
          <a:xfrm>
            <a:off x="5840413" y="2449513"/>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sad</a:t>
            </a:r>
          </a:p>
        </p:txBody>
      </p:sp>
      <p:sp>
        <p:nvSpPr>
          <p:cNvPr id="11348" name="Text Box 84"/>
          <p:cNvSpPr txBox="1">
            <a:spLocks noChangeArrowheads="1"/>
          </p:cNvSpPr>
          <p:nvPr/>
        </p:nvSpPr>
        <p:spPr bwMode="auto">
          <a:xfrm>
            <a:off x="5651500" y="2852738"/>
            <a:ext cx="84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cried</a:t>
            </a:r>
          </a:p>
        </p:txBody>
      </p:sp>
      <p:sp>
        <p:nvSpPr>
          <p:cNvPr id="11349" name="Text Box 85"/>
          <p:cNvSpPr txBox="1">
            <a:spLocks noChangeArrowheads="1"/>
          </p:cNvSpPr>
          <p:nvPr/>
        </p:nvSpPr>
        <p:spPr bwMode="auto">
          <a:xfrm>
            <a:off x="7315200" y="2819400"/>
            <a:ext cx="120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shouted</a:t>
            </a:r>
          </a:p>
        </p:txBody>
      </p:sp>
      <p:sp>
        <p:nvSpPr>
          <p:cNvPr id="11350" name="Text Box 86"/>
          <p:cNvSpPr txBox="1">
            <a:spLocks noChangeArrowheads="1"/>
          </p:cNvSpPr>
          <p:nvPr/>
        </p:nvSpPr>
        <p:spPr bwMode="auto">
          <a:xfrm>
            <a:off x="3962400" y="3200400"/>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lonely</a:t>
            </a:r>
          </a:p>
        </p:txBody>
      </p:sp>
      <p:sp>
        <p:nvSpPr>
          <p:cNvPr id="11351" name="Text Box 87"/>
          <p:cNvSpPr txBox="1">
            <a:spLocks noChangeArrowheads="1"/>
          </p:cNvSpPr>
          <p:nvPr/>
        </p:nvSpPr>
        <p:spPr bwMode="auto">
          <a:xfrm>
            <a:off x="2209800" y="35052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angry</a:t>
            </a:r>
          </a:p>
        </p:txBody>
      </p:sp>
      <p:sp>
        <p:nvSpPr>
          <p:cNvPr id="11352" name="Text Box 88"/>
          <p:cNvSpPr txBox="1">
            <a:spLocks noChangeArrowheads="1"/>
          </p:cNvSpPr>
          <p:nvPr/>
        </p:nvSpPr>
        <p:spPr bwMode="auto">
          <a:xfrm>
            <a:off x="6732588" y="4005263"/>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lively</a:t>
            </a:r>
          </a:p>
        </p:txBody>
      </p:sp>
      <p:sp>
        <p:nvSpPr>
          <p:cNvPr id="11353" name="Text Box 89"/>
          <p:cNvSpPr txBox="1">
            <a:spLocks noChangeArrowheads="1"/>
          </p:cNvSpPr>
          <p:nvPr/>
        </p:nvSpPr>
        <p:spPr bwMode="auto">
          <a:xfrm>
            <a:off x="3581400" y="4419600"/>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funny</a:t>
            </a:r>
          </a:p>
        </p:txBody>
      </p:sp>
      <p:sp>
        <p:nvSpPr>
          <p:cNvPr id="11354" name="Text Box 90"/>
          <p:cNvSpPr txBox="1">
            <a:spLocks noChangeArrowheads="1"/>
          </p:cNvSpPr>
          <p:nvPr/>
        </p:nvSpPr>
        <p:spPr bwMode="auto">
          <a:xfrm>
            <a:off x="7924800" y="44196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mad</a:t>
            </a:r>
          </a:p>
        </p:txBody>
      </p:sp>
      <p:sp>
        <p:nvSpPr>
          <p:cNvPr id="11355" name="Text Box 91"/>
          <p:cNvSpPr txBox="1">
            <a:spLocks noChangeArrowheads="1"/>
          </p:cNvSpPr>
          <p:nvPr/>
        </p:nvSpPr>
        <p:spPr bwMode="auto">
          <a:xfrm>
            <a:off x="4114800" y="51054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happy</a:t>
            </a:r>
          </a:p>
        </p:txBody>
      </p:sp>
      <p:sp>
        <p:nvSpPr>
          <p:cNvPr id="11356" name="Text Box 92"/>
          <p:cNvSpPr txBox="1">
            <a:spLocks noChangeArrowheads="1"/>
          </p:cNvSpPr>
          <p:nvPr/>
        </p:nvSpPr>
        <p:spPr bwMode="auto">
          <a:xfrm>
            <a:off x="5715000" y="47244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A50021"/>
                </a:solidFill>
                <a:latin typeface="Times New Roman" panose="02020603050405020304" pitchFamily="18" charset="0"/>
              </a:rPr>
              <a:t>smiling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344"/>
                                        </p:tgtEl>
                                        <p:attrNameLst>
                                          <p:attrName>style.visibility</p:attrName>
                                        </p:attrNameLst>
                                      </p:cBhvr>
                                      <p:to>
                                        <p:strVal val="visible"/>
                                      </p:to>
                                    </p:set>
                                    <p:anim calcmode="discrete" valueType="clr">
                                      <p:cBhvr override="childStyle">
                                        <p:cTn id="7" dur="80"/>
                                        <p:tgtEl>
                                          <p:spTgt spid="113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44"/>
                                        </p:tgtEl>
                                        <p:attrNameLst>
                                          <p:attrName>fillcolor</p:attrName>
                                        </p:attrNameLst>
                                      </p:cBhvr>
                                      <p:tavLst>
                                        <p:tav tm="0">
                                          <p:val>
                                            <p:clrVal>
                                              <a:schemeClr val="accent2"/>
                                            </p:clrVal>
                                          </p:val>
                                        </p:tav>
                                        <p:tav tm="50000">
                                          <p:val>
                                            <p:clrVal>
                                              <a:schemeClr val="hlink"/>
                                            </p:clrVal>
                                          </p:val>
                                        </p:tav>
                                      </p:tavLst>
                                    </p:anim>
                                    <p:set>
                                      <p:cBhvr>
                                        <p:cTn id="9" dur="80"/>
                                        <p:tgtEl>
                                          <p:spTgt spid="1134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345"/>
                                        </p:tgtEl>
                                        <p:attrNameLst>
                                          <p:attrName>style.visibility</p:attrName>
                                        </p:attrNameLst>
                                      </p:cBhvr>
                                      <p:to>
                                        <p:strVal val="visible"/>
                                      </p:to>
                                    </p:set>
                                    <p:anim calcmode="discrete" valueType="clr">
                                      <p:cBhvr override="childStyle">
                                        <p:cTn id="14" dur="80"/>
                                        <p:tgtEl>
                                          <p:spTgt spid="113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345"/>
                                        </p:tgtEl>
                                        <p:attrNameLst>
                                          <p:attrName>fillcolor</p:attrName>
                                        </p:attrNameLst>
                                      </p:cBhvr>
                                      <p:tavLst>
                                        <p:tav tm="0">
                                          <p:val>
                                            <p:clrVal>
                                              <a:schemeClr val="accent2"/>
                                            </p:clrVal>
                                          </p:val>
                                        </p:tav>
                                        <p:tav tm="50000">
                                          <p:val>
                                            <p:clrVal>
                                              <a:schemeClr val="hlink"/>
                                            </p:clrVal>
                                          </p:val>
                                        </p:tav>
                                      </p:tavLst>
                                    </p:anim>
                                    <p:set>
                                      <p:cBhvr>
                                        <p:cTn id="16" dur="80"/>
                                        <p:tgtEl>
                                          <p:spTgt spid="1134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346"/>
                                        </p:tgtEl>
                                        <p:attrNameLst>
                                          <p:attrName>style.visibility</p:attrName>
                                        </p:attrNameLst>
                                      </p:cBhvr>
                                      <p:to>
                                        <p:strVal val="visible"/>
                                      </p:to>
                                    </p:set>
                                    <p:anim calcmode="discrete" valueType="clr">
                                      <p:cBhvr override="childStyle">
                                        <p:cTn id="21" dur="80"/>
                                        <p:tgtEl>
                                          <p:spTgt spid="1134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346"/>
                                        </p:tgtEl>
                                        <p:attrNameLst>
                                          <p:attrName>fillcolor</p:attrName>
                                        </p:attrNameLst>
                                      </p:cBhvr>
                                      <p:tavLst>
                                        <p:tav tm="0">
                                          <p:val>
                                            <p:clrVal>
                                              <a:schemeClr val="accent2"/>
                                            </p:clrVal>
                                          </p:val>
                                        </p:tav>
                                        <p:tav tm="50000">
                                          <p:val>
                                            <p:clrVal>
                                              <a:schemeClr val="hlink"/>
                                            </p:clrVal>
                                          </p:val>
                                        </p:tav>
                                      </p:tavLst>
                                    </p:anim>
                                    <p:set>
                                      <p:cBhvr>
                                        <p:cTn id="23" dur="80"/>
                                        <p:tgtEl>
                                          <p:spTgt spid="1134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1347"/>
                                        </p:tgtEl>
                                        <p:attrNameLst>
                                          <p:attrName>style.visibility</p:attrName>
                                        </p:attrNameLst>
                                      </p:cBhvr>
                                      <p:to>
                                        <p:strVal val="visible"/>
                                      </p:to>
                                    </p:set>
                                    <p:anim calcmode="discrete" valueType="clr">
                                      <p:cBhvr override="childStyle">
                                        <p:cTn id="28" dur="80"/>
                                        <p:tgtEl>
                                          <p:spTgt spid="1134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347"/>
                                        </p:tgtEl>
                                        <p:attrNameLst>
                                          <p:attrName>fillcolor</p:attrName>
                                        </p:attrNameLst>
                                      </p:cBhvr>
                                      <p:tavLst>
                                        <p:tav tm="0">
                                          <p:val>
                                            <p:clrVal>
                                              <a:schemeClr val="accent2"/>
                                            </p:clrVal>
                                          </p:val>
                                        </p:tav>
                                        <p:tav tm="50000">
                                          <p:val>
                                            <p:clrVal>
                                              <a:schemeClr val="hlink"/>
                                            </p:clrVal>
                                          </p:val>
                                        </p:tav>
                                      </p:tavLst>
                                    </p:anim>
                                    <p:set>
                                      <p:cBhvr>
                                        <p:cTn id="30" dur="80"/>
                                        <p:tgtEl>
                                          <p:spTgt spid="1134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348"/>
                                        </p:tgtEl>
                                        <p:attrNameLst>
                                          <p:attrName>style.visibility</p:attrName>
                                        </p:attrNameLst>
                                      </p:cBhvr>
                                      <p:to>
                                        <p:strVal val="visible"/>
                                      </p:to>
                                    </p:set>
                                    <p:anim calcmode="discrete" valueType="clr">
                                      <p:cBhvr override="childStyle">
                                        <p:cTn id="35" dur="80"/>
                                        <p:tgtEl>
                                          <p:spTgt spid="1134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348"/>
                                        </p:tgtEl>
                                        <p:attrNameLst>
                                          <p:attrName>fillcolor</p:attrName>
                                        </p:attrNameLst>
                                      </p:cBhvr>
                                      <p:tavLst>
                                        <p:tav tm="0">
                                          <p:val>
                                            <p:clrVal>
                                              <a:schemeClr val="accent2"/>
                                            </p:clrVal>
                                          </p:val>
                                        </p:tav>
                                        <p:tav tm="50000">
                                          <p:val>
                                            <p:clrVal>
                                              <a:schemeClr val="hlink"/>
                                            </p:clrVal>
                                          </p:val>
                                        </p:tav>
                                      </p:tavLst>
                                    </p:anim>
                                    <p:set>
                                      <p:cBhvr>
                                        <p:cTn id="37" dur="80"/>
                                        <p:tgtEl>
                                          <p:spTgt spid="11348"/>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1349"/>
                                        </p:tgtEl>
                                        <p:attrNameLst>
                                          <p:attrName>style.visibility</p:attrName>
                                        </p:attrNameLst>
                                      </p:cBhvr>
                                      <p:to>
                                        <p:strVal val="visible"/>
                                      </p:to>
                                    </p:set>
                                    <p:anim calcmode="discrete" valueType="clr">
                                      <p:cBhvr override="childStyle">
                                        <p:cTn id="42" dur="80"/>
                                        <p:tgtEl>
                                          <p:spTgt spid="11349"/>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1349"/>
                                        </p:tgtEl>
                                        <p:attrNameLst>
                                          <p:attrName>fillcolor</p:attrName>
                                        </p:attrNameLst>
                                      </p:cBhvr>
                                      <p:tavLst>
                                        <p:tav tm="0">
                                          <p:val>
                                            <p:clrVal>
                                              <a:schemeClr val="accent2"/>
                                            </p:clrVal>
                                          </p:val>
                                        </p:tav>
                                        <p:tav tm="50000">
                                          <p:val>
                                            <p:clrVal>
                                              <a:schemeClr val="hlink"/>
                                            </p:clrVal>
                                          </p:val>
                                        </p:tav>
                                      </p:tavLst>
                                    </p:anim>
                                    <p:set>
                                      <p:cBhvr>
                                        <p:cTn id="44" dur="80"/>
                                        <p:tgtEl>
                                          <p:spTgt spid="11349"/>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1350"/>
                                        </p:tgtEl>
                                        <p:attrNameLst>
                                          <p:attrName>style.visibility</p:attrName>
                                        </p:attrNameLst>
                                      </p:cBhvr>
                                      <p:to>
                                        <p:strVal val="visible"/>
                                      </p:to>
                                    </p:set>
                                    <p:anim calcmode="discrete" valueType="clr">
                                      <p:cBhvr override="childStyle">
                                        <p:cTn id="49" dur="80"/>
                                        <p:tgtEl>
                                          <p:spTgt spid="1135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1350"/>
                                        </p:tgtEl>
                                        <p:attrNameLst>
                                          <p:attrName>fillcolor</p:attrName>
                                        </p:attrNameLst>
                                      </p:cBhvr>
                                      <p:tavLst>
                                        <p:tav tm="0">
                                          <p:val>
                                            <p:clrVal>
                                              <a:schemeClr val="accent2"/>
                                            </p:clrVal>
                                          </p:val>
                                        </p:tav>
                                        <p:tav tm="50000">
                                          <p:val>
                                            <p:clrVal>
                                              <a:schemeClr val="hlink"/>
                                            </p:clrVal>
                                          </p:val>
                                        </p:tav>
                                      </p:tavLst>
                                    </p:anim>
                                    <p:set>
                                      <p:cBhvr>
                                        <p:cTn id="51" dur="80"/>
                                        <p:tgtEl>
                                          <p:spTgt spid="11350"/>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1351"/>
                                        </p:tgtEl>
                                        <p:attrNameLst>
                                          <p:attrName>style.visibility</p:attrName>
                                        </p:attrNameLst>
                                      </p:cBhvr>
                                      <p:to>
                                        <p:strVal val="visible"/>
                                      </p:to>
                                    </p:set>
                                    <p:anim calcmode="discrete" valueType="clr">
                                      <p:cBhvr override="childStyle">
                                        <p:cTn id="56" dur="80"/>
                                        <p:tgtEl>
                                          <p:spTgt spid="11351"/>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1351"/>
                                        </p:tgtEl>
                                        <p:attrNameLst>
                                          <p:attrName>fillcolor</p:attrName>
                                        </p:attrNameLst>
                                      </p:cBhvr>
                                      <p:tavLst>
                                        <p:tav tm="0">
                                          <p:val>
                                            <p:clrVal>
                                              <a:schemeClr val="accent2"/>
                                            </p:clrVal>
                                          </p:val>
                                        </p:tav>
                                        <p:tav tm="50000">
                                          <p:val>
                                            <p:clrVal>
                                              <a:schemeClr val="hlink"/>
                                            </p:clrVal>
                                          </p:val>
                                        </p:tav>
                                      </p:tavLst>
                                    </p:anim>
                                    <p:set>
                                      <p:cBhvr>
                                        <p:cTn id="58" dur="80"/>
                                        <p:tgtEl>
                                          <p:spTgt spid="11351"/>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1352"/>
                                        </p:tgtEl>
                                        <p:attrNameLst>
                                          <p:attrName>style.visibility</p:attrName>
                                        </p:attrNameLst>
                                      </p:cBhvr>
                                      <p:to>
                                        <p:strVal val="visible"/>
                                      </p:to>
                                    </p:set>
                                    <p:anim calcmode="discrete" valueType="clr">
                                      <p:cBhvr override="childStyle">
                                        <p:cTn id="63" dur="80"/>
                                        <p:tgtEl>
                                          <p:spTgt spid="11352"/>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1352"/>
                                        </p:tgtEl>
                                        <p:attrNameLst>
                                          <p:attrName>fillcolor</p:attrName>
                                        </p:attrNameLst>
                                      </p:cBhvr>
                                      <p:tavLst>
                                        <p:tav tm="0">
                                          <p:val>
                                            <p:clrVal>
                                              <a:schemeClr val="accent2"/>
                                            </p:clrVal>
                                          </p:val>
                                        </p:tav>
                                        <p:tav tm="50000">
                                          <p:val>
                                            <p:clrVal>
                                              <a:schemeClr val="hlink"/>
                                            </p:clrVal>
                                          </p:val>
                                        </p:tav>
                                      </p:tavLst>
                                    </p:anim>
                                    <p:set>
                                      <p:cBhvr>
                                        <p:cTn id="65" dur="80"/>
                                        <p:tgtEl>
                                          <p:spTgt spid="11352"/>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1353"/>
                                        </p:tgtEl>
                                        <p:attrNameLst>
                                          <p:attrName>style.visibility</p:attrName>
                                        </p:attrNameLst>
                                      </p:cBhvr>
                                      <p:to>
                                        <p:strVal val="visible"/>
                                      </p:to>
                                    </p:set>
                                    <p:anim calcmode="discrete" valueType="clr">
                                      <p:cBhvr override="childStyle">
                                        <p:cTn id="70" dur="80"/>
                                        <p:tgtEl>
                                          <p:spTgt spid="11353"/>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1353"/>
                                        </p:tgtEl>
                                        <p:attrNameLst>
                                          <p:attrName>fillcolor</p:attrName>
                                        </p:attrNameLst>
                                      </p:cBhvr>
                                      <p:tavLst>
                                        <p:tav tm="0">
                                          <p:val>
                                            <p:clrVal>
                                              <a:schemeClr val="accent2"/>
                                            </p:clrVal>
                                          </p:val>
                                        </p:tav>
                                        <p:tav tm="50000">
                                          <p:val>
                                            <p:clrVal>
                                              <a:schemeClr val="hlink"/>
                                            </p:clrVal>
                                          </p:val>
                                        </p:tav>
                                      </p:tavLst>
                                    </p:anim>
                                    <p:set>
                                      <p:cBhvr>
                                        <p:cTn id="72" dur="80"/>
                                        <p:tgtEl>
                                          <p:spTgt spid="11353"/>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1354"/>
                                        </p:tgtEl>
                                        <p:attrNameLst>
                                          <p:attrName>style.visibility</p:attrName>
                                        </p:attrNameLst>
                                      </p:cBhvr>
                                      <p:to>
                                        <p:strVal val="visible"/>
                                      </p:to>
                                    </p:set>
                                    <p:anim calcmode="discrete" valueType="clr">
                                      <p:cBhvr override="childStyle">
                                        <p:cTn id="77" dur="80"/>
                                        <p:tgtEl>
                                          <p:spTgt spid="11354"/>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1354"/>
                                        </p:tgtEl>
                                        <p:attrNameLst>
                                          <p:attrName>fillcolor</p:attrName>
                                        </p:attrNameLst>
                                      </p:cBhvr>
                                      <p:tavLst>
                                        <p:tav tm="0">
                                          <p:val>
                                            <p:clrVal>
                                              <a:schemeClr val="accent2"/>
                                            </p:clrVal>
                                          </p:val>
                                        </p:tav>
                                        <p:tav tm="50000">
                                          <p:val>
                                            <p:clrVal>
                                              <a:schemeClr val="hlink"/>
                                            </p:clrVal>
                                          </p:val>
                                        </p:tav>
                                      </p:tavLst>
                                    </p:anim>
                                    <p:set>
                                      <p:cBhvr>
                                        <p:cTn id="79" dur="80"/>
                                        <p:tgtEl>
                                          <p:spTgt spid="11354"/>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1355"/>
                                        </p:tgtEl>
                                        <p:attrNameLst>
                                          <p:attrName>style.visibility</p:attrName>
                                        </p:attrNameLst>
                                      </p:cBhvr>
                                      <p:to>
                                        <p:strVal val="visible"/>
                                      </p:to>
                                    </p:set>
                                    <p:anim calcmode="discrete" valueType="clr">
                                      <p:cBhvr override="childStyle">
                                        <p:cTn id="84" dur="80"/>
                                        <p:tgtEl>
                                          <p:spTgt spid="11355"/>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1355"/>
                                        </p:tgtEl>
                                        <p:attrNameLst>
                                          <p:attrName>fillcolor</p:attrName>
                                        </p:attrNameLst>
                                      </p:cBhvr>
                                      <p:tavLst>
                                        <p:tav tm="0">
                                          <p:val>
                                            <p:clrVal>
                                              <a:schemeClr val="accent2"/>
                                            </p:clrVal>
                                          </p:val>
                                        </p:tav>
                                        <p:tav tm="50000">
                                          <p:val>
                                            <p:clrVal>
                                              <a:schemeClr val="hlink"/>
                                            </p:clrVal>
                                          </p:val>
                                        </p:tav>
                                      </p:tavLst>
                                    </p:anim>
                                    <p:set>
                                      <p:cBhvr>
                                        <p:cTn id="86" dur="80"/>
                                        <p:tgtEl>
                                          <p:spTgt spid="11355"/>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11356"/>
                                        </p:tgtEl>
                                        <p:attrNameLst>
                                          <p:attrName>style.visibility</p:attrName>
                                        </p:attrNameLst>
                                      </p:cBhvr>
                                      <p:to>
                                        <p:strVal val="visible"/>
                                      </p:to>
                                    </p:set>
                                    <p:anim calcmode="discrete" valueType="clr">
                                      <p:cBhvr override="childStyle">
                                        <p:cTn id="91" dur="80"/>
                                        <p:tgtEl>
                                          <p:spTgt spid="11356"/>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1356"/>
                                        </p:tgtEl>
                                        <p:attrNameLst>
                                          <p:attrName>fillcolor</p:attrName>
                                        </p:attrNameLst>
                                      </p:cBhvr>
                                      <p:tavLst>
                                        <p:tav tm="0">
                                          <p:val>
                                            <p:clrVal>
                                              <a:schemeClr val="accent2"/>
                                            </p:clrVal>
                                          </p:val>
                                        </p:tav>
                                        <p:tav tm="50000">
                                          <p:val>
                                            <p:clrVal>
                                              <a:schemeClr val="hlink"/>
                                            </p:clrVal>
                                          </p:val>
                                        </p:tav>
                                      </p:tavLst>
                                    </p:anim>
                                    <p:set>
                                      <p:cBhvr>
                                        <p:cTn id="93" dur="80"/>
                                        <p:tgtEl>
                                          <p:spTgt spid="11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4" grpId="0"/>
      <p:bldP spid="11345" grpId="0"/>
      <p:bldP spid="11346" grpId="0"/>
      <p:bldP spid="11347" grpId="0"/>
      <p:bldP spid="11348" grpId="0"/>
      <p:bldP spid="11349" grpId="0"/>
      <p:bldP spid="11350" grpId="0"/>
      <p:bldP spid="11351" grpId="0"/>
      <p:bldP spid="11352" grpId="0"/>
      <p:bldP spid="11353" grpId="0"/>
      <p:bldP spid="11354" grpId="0"/>
      <p:bldP spid="11355" grpId="0"/>
      <p:bldP spid="113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250825" y="1557338"/>
            <a:ext cx="8642350" cy="4938712"/>
          </a:xfrm>
          <a:solidFill>
            <a:srgbClr val="FFFFFF">
              <a:alpha val="70195"/>
            </a:srgbClr>
          </a:solidFill>
        </p:spPr>
        <p:txBody>
          <a:bodyPr/>
          <a:lstStyle/>
          <a:p>
            <a:pPr>
              <a:lnSpc>
                <a:spcPct val="150000"/>
              </a:lnSpc>
            </a:pPr>
            <a:r>
              <a:rPr lang="en-US" altLang="zh-CN" sz="2800" b="1" dirty="0">
                <a:solidFill>
                  <a:srgbClr val="0000CC"/>
                </a:solidFill>
              </a:rPr>
              <a:t>1. care for: take care of / look after</a:t>
            </a:r>
          </a:p>
          <a:p>
            <a:pPr>
              <a:lnSpc>
                <a:spcPct val="150000"/>
              </a:lnSpc>
            </a:pPr>
            <a:r>
              <a:rPr lang="en-US" altLang="zh-CN" sz="2800" b="1" dirty="0">
                <a:solidFill>
                  <a:srgbClr val="0000CC"/>
                </a:solidFill>
              </a:rPr>
              <a:t>2. lonely:</a:t>
            </a:r>
            <a:r>
              <a:rPr lang="zh-CN" altLang="en-US" sz="2800" b="1" dirty="0">
                <a:solidFill>
                  <a:srgbClr val="0000CC"/>
                </a:solidFill>
              </a:rPr>
              <a:t>孤独的，寂寞的</a:t>
            </a:r>
          </a:p>
          <a:p>
            <a:pPr>
              <a:lnSpc>
                <a:spcPct val="150000"/>
              </a:lnSpc>
            </a:pPr>
            <a:r>
              <a:rPr lang="en-US" altLang="zh-CN" sz="2800" b="1" dirty="0">
                <a:solidFill>
                  <a:srgbClr val="0000CC"/>
                </a:solidFill>
              </a:rPr>
              <a:t>3. …because of the noisy children =…because </a:t>
            </a:r>
          </a:p>
          <a:p>
            <a:pPr>
              <a:lnSpc>
                <a:spcPct val="150000"/>
              </a:lnSpc>
              <a:buFontTx/>
              <a:buNone/>
            </a:pPr>
            <a:r>
              <a:rPr lang="en-US" altLang="zh-CN" sz="2800" b="1" dirty="0">
                <a:solidFill>
                  <a:srgbClr val="0000CC"/>
                </a:solidFill>
              </a:rPr>
              <a:t>        the children were noisy.</a:t>
            </a:r>
          </a:p>
          <a:p>
            <a:pPr>
              <a:lnSpc>
                <a:spcPct val="150000"/>
              </a:lnSpc>
            </a:pPr>
            <a:r>
              <a:rPr lang="en-US" altLang="zh-CN" sz="2800" b="1" dirty="0">
                <a:solidFill>
                  <a:srgbClr val="0000CC"/>
                </a:solidFill>
              </a:rPr>
              <a:t>4. almost:</a:t>
            </a:r>
            <a:r>
              <a:rPr lang="zh-CN" altLang="en-US" sz="2800" b="1" dirty="0">
                <a:solidFill>
                  <a:srgbClr val="0000CC"/>
                </a:solidFill>
              </a:rPr>
              <a:t>几乎，差不多</a:t>
            </a:r>
          </a:p>
          <a:p>
            <a:pPr>
              <a:lnSpc>
                <a:spcPct val="150000"/>
              </a:lnSpc>
            </a:pPr>
            <a:r>
              <a:rPr lang="en-US" altLang="zh-CN" sz="2800" b="1" dirty="0">
                <a:solidFill>
                  <a:srgbClr val="0000CC"/>
                </a:solidFill>
              </a:rPr>
              <a:t>5. cheer sb. up: </a:t>
            </a:r>
            <a:r>
              <a:rPr lang="zh-CN" altLang="en-US" sz="2800" b="1" dirty="0">
                <a:solidFill>
                  <a:srgbClr val="0000CC"/>
                </a:solidFill>
              </a:rPr>
              <a:t>使某人振作起来</a:t>
            </a:r>
          </a:p>
          <a:p>
            <a:pPr>
              <a:lnSpc>
                <a:spcPct val="150000"/>
              </a:lnSpc>
              <a:buFontTx/>
              <a:buNone/>
            </a:pPr>
            <a:r>
              <a:rPr lang="zh-CN" altLang="en-US" sz="2800" b="1" dirty="0">
                <a:solidFill>
                  <a:srgbClr val="0000CC"/>
                </a:solidFill>
              </a:rPr>
              <a:t>	    </a:t>
            </a:r>
            <a:r>
              <a:rPr lang="en-US" altLang="zh-CN" sz="2800" b="1" dirty="0">
                <a:solidFill>
                  <a:srgbClr val="0000CC"/>
                </a:solidFill>
              </a:rPr>
              <a:t>cheer sb. on: </a:t>
            </a:r>
            <a:r>
              <a:rPr lang="zh-CN" altLang="en-US" sz="2800" b="1" dirty="0">
                <a:solidFill>
                  <a:srgbClr val="0000CC"/>
                </a:solidFill>
              </a:rPr>
              <a:t>为某人加油</a:t>
            </a:r>
          </a:p>
        </p:txBody>
      </p:sp>
      <p:sp>
        <p:nvSpPr>
          <p:cNvPr id="39939" name="WordArt 7"/>
          <p:cNvSpPr>
            <a:spLocks noChangeArrowheads="1" noChangeShapeType="1" noTextEdit="1"/>
          </p:cNvSpPr>
          <p:nvPr/>
        </p:nvSpPr>
        <p:spPr bwMode="auto">
          <a:xfrm>
            <a:off x="2987675" y="0"/>
            <a:ext cx="4176713" cy="1152525"/>
          </a:xfrm>
          <a:prstGeom prst="rect">
            <a:avLst/>
          </a:prstGeom>
        </p:spPr>
        <p:txBody>
          <a:bodyPr wrap="none" fromWordArt="1">
            <a:prstTxWarp prst="textDeflateTop">
              <a:avLst>
                <a:gd name="adj" fmla="val 46875"/>
              </a:avLst>
            </a:prstTxWarp>
          </a:bodyPr>
          <a:lstStyle/>
          <a:p>
            <a:pPr algn="ctr"/>
            <a:r>
              <a:rPr lang="en-US" altLang="zh-CN" sz="3600" kern="10" dirty="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Explanation</a:t>
            </a:r>
            <a:endParaRPr lang="zh-CN" altLang="en-US" sz="3600" kern="10" dirty="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555">
                                            <p:bg/>
                                          </p:spTgt>
                                        </p:tgtEl>
                                        <p:attrNameLst>
                                          <p:attrName>style.visibility</p:attrName>
                                        </p:attrNameLst>
                                      </p:cBhvr>
                                      <p:to>
                                        <p:strVal val="visible"/>
                                      </p:to>
                                    </p:set>
                                    <p:anim calcmode="lin" valueType="num">
                                      <p:cBhvr>
                                        <p:cTn id="7" dur="500" fill="hold"/>
                                        <p:tgtEl>
                                          <p:spTgt spid="23555">
                                            <p:bg/>
                                          </p:spTgt>
                                        </p:tgtEl>
                                        <p:attrNameLst>
                                          <p:attrName>ppt_w</p:attrName>
                                        </p:attrNameLst>
                                      </p:cBhvr>
                                      <p:tavLst>
                                        <p:tav tm="0">
                                          <p:val>
                                            <p:fltVal val="0"/>
                                          </p:val>
                                        </p:tav>
                                        <p:tav tm="100000">
                                          <p:val>
                                            <p:strVal val="#ppt_w"/>
                                          </p:val>
                                        </p:tav>
                                      </p:tavLst>
                                    </p:anim>
                                    <p:anim calcmode="lin" valueType="num">
                                      <p:cBhvr>
                                        <p:cTn id="8" dur="500" fill="hold"/>
                                        <p:tgtEl>
                                          <p:spTgt spid="23555">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23555">
                                            <p:txEl>
                                              <p:pRg st="1" end="1"/>
                                            </p:txEl>
                                          </p:spTgt>
                                        </p:tgtEl>
                                        <p:attrNameLst>
                                          <p:attrName>style.visibility</p:attrName>
                                        </p:attrNameLst>
                                      </p:cBhvr>
                                      <p:to>
                                        <p:strVal val="visible"/>
                                      </p:to>
                                    </p:set>
                                    <p:anim calcmode="lin" valueType="num">
                                      <p:cBhvr>
                                        <p:cTn id="17" dur="1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3555">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23555">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2355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slide(fromBottom)">
                                      <p:cBhvr>
                                        <p:cTn id="25" dur="500"/>
                                        <p:tgtEl>
                                          <p:spTgt spid="2355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23555">
                                            <p:txEl>
                                              <p:pRg st="3" end="3"/>
                                            </p:txEl>
                                          </p:spTgt>
                                        </p:tgtEl>
                                        <p:attrNameLst>
                                          <p:attrName>style.visibility</p:attrName>
                                        </p:attrNameLst>
                                      </p:cBhvr>
                                      <p:to>
                                        <p:strVal val="visible"/>
                                      </p:to>
                                    </p:set>
                                    <p:animEffect transition="in" filter="slide(fromBottom)">
                                      <p:cBhvr>
                                        <p:cTn id="30" dur="500"/>
                                        <p:tgtEl>
                                          <p:spTgt spid="2355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3555">
                                            <p:txEl>
                                              <p:pRg st="4" end="4"/>
                                            </p:txEl>
                                          </p:spTgt>
                                        </p:tgtEl>
                                        <p:attrNameLst>
                                          <p:attrName>style.visibility</p:attrName>
                                        </p:attrNameLst>
                                      </p:cBhvr>
                                      <p:to>
                                        <p:strVal val="visible"/>
                                      </p:to>
                                    </p:set>
                                    <p:animEffect transition="in" filter="slide(fromBottom)">
                                      <p:cBhvr>
                                        <p:cTn id="35" dur="500"/>
                                        <p:tgtEl>
                                          <p:spTgt spid="2355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3555">
                                            <p:txEl>
                                              <p:pRg st="5" end="5"/>
                                            </p:txEl>
                                          </p:spTgt>
                                        </p:tgtEl>
                                        <p:attrNameLst>
                                          <p:attrName>style.visibility</p:attrName>
                                        </p:attrNameLst>
                                      </p:cBhvr>
                                      <p:to>
                                        <p:strVal val="visible"/>
                                      </p:to>
                                    </p:set>
                                    <p:animEffect transition="in" filter="dissolve">
                                      <p:cBhvr>
                                        <p:cTn id="40" dur="500"/>
                                        <p:tgtEl>
                                          <p:spTgt spid="2355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3555">
                                            <p:txEl>
                                              <p:pRg st="6" end="6"/>
                                            </p:txEl>
                                          </p:spTgt>
                                        </p:tgtEl>
                                        <p:attrNameLst>
                                          <p:attrName>style.visibility</p:attrName>
                                        </p:attrNameLst>
                                      </p:cBhvr>
                                      <p:to>
                                        <p:strVal val="visible"/>
                                      </p:to>
                                    </p:set>
                                    <p:animEffect transition="in" filter="checkerboard(across)">
                                      <p:cBhvr>
                                        <p:cTn id="45"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838200" y="914400"/>
            <a:ext cx="7416800" cy="1143000"/>
          </a:xfrm>
        </p:spPr>
        <p:txBody>
          <a:bodyPr/>
          <a:lstStyle/>
          <a:p>
            <a:pPr algn="l"/>
            <a:r>
              <a:rPr lang="en-US" altLang="zh-CN" sz="3600" b="1" dirty="0">
                <a:latin typeface="Times New Roman" panose="02020603050405020304" pitchFamily="18" charset="0"/>
              </a:rPr>
              <a:t>Retell 1a according to the following key words</a:t>
            </a:r>
          </a:p>
        </p:txBody>
      </p:sp>
      <p:sp>
        <p:nvSpPr>
          <p:cNvPr id="25603" name="Rectangle 3"/>
          <p:cNvSpPr>
            <a:spLocks noGrp="1" noChangeArrowheads="1"/>
          </p:cNvSpPr>
          <p:nvPr>
            <p:ph type="body" idx="4294967295"/>
          </p:nvPr>
        </p:nvSpPr>
        <p:spPr>
          <a:xfrm>
            <a:off x="1066800" y="2743200"/>
            <a:ext cx="7343775" cy="2665413"/>
          </a:xfrm>
          <a:gradFill rotWithShape="1">
            <a:gsLst>
              <a:gs pos="0">
                <a:srgbClr val="CCFFCC">
                  <a:alpha val="79999"/>
                </a:srgbClr>
              </a:gs>
              <a:gs pos="100000">
                <a:srgbClr val="7FD86A"/>
              </a:gs>
            </a:gsLst>
            <a:lin ang="5400000" scaled="1"/>
          </a:gradFill>
        </p:spPr>
        <p:txBody>
          <a:bodyPr/>
          <a:lstStyle/>
          <a:p>
            <a:pPr>
              <a:lnSpc>
                <a:spcPct val="125000"/>
              </a:lnSpc>
            </a:pPr>
            <a:r>
              <a:rPr lang="en-US" altLang="zh-CN" sz="3600" b="1" dirty="0">
                <a:solidFill>
                  <a:srgbClr val="291165"/>
                </a:solidFill>
                <a:latin typeface="Times New Roman" panose="02020603050405020304" pitchFamily="18" charset="0"/>
              </a:rPr>
              <a:t>popular, Austria, care for, sad, lonely, angry, lively, cheer…up, smiling faces, happy</a:t>
            </a:r>
          </a:p>
        </p:txBody>
      </p:sp>
      <p:sp>
        <p:nvSpPr>
          <p:cNvPr id="48132" name="Rectangle 4"/>
          <p:cNvSpPr>
            <a:spLocks noChangeArrowheads="1"/>
          </p:cNvSpPr>
          <p:nvPr/>
        </p:nvSpPr>
        <p:spPr bwMode="auto">
          <a:xfrm>
            <a:off x="4327525" y="3416300"/>
            <a:ext cx="1181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320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3">
                                            <p:bg/>
                                          </p:spTgt>
                                        </p:tgtEl>
                                        <p:attrNameLst>
                                          <p:attrName>style.visibility</p:attrName>
                                        </p:attrNameLst>
                                      </p:cBhvr>
                                      <p:to>
                                        <p:strVal val="visible"/>
                                      </p:to>
                                    </p:set>
                                    <p:anim calcmode="discrete" valueType="clr">
                                      <p:cBhvr override="childStyle">
                                        <p:cTn id="7" dur="80"/>
                                        <p:tgtEl>
                                          <p:spTgt spid="2560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3">
                                            <p:bg/>
                                          </p:spTgt>
                                        </p:tgtEl>
                                        <p:attrNameLst>
                                          <p:attrName>fillcolor</p:attrName>
                                        </p:attrNameLst>
                                      </p:cBhvr>
                                      <p:tavLst>
                                        <p:tav tm="0">
                                          <p:val>
                                            <p:clrVal>
                                              <a:schemeClr val="accent2"/>
                                            </p:clrVal>
                                          </p:val>
                                        </p:tav>
                                        <p:tav tm="50000">
                                          <p:val>
                                            <p:clrVal>
                                              <a:schemeClr val="hlink"/>
                                            </p:clrVal>
                                          </p:val>
                                        </p:tav>
                                      </p:tavLst>
                                    </p:anim>
                                    <p:set>
                                      <p:cBhvr>
                                        <p:cTn id="9" dur="80"/>
                                        <p:tgtEl>
                                          <p:spTgt spid="25603">
                                            <p:bg/>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603">
                                            <p:txEl>
                                              <p:pRg st="0" end="0"/>
                                            </p:txEl>
                                          </p:spTgt>
                                        </p:tgtEl>
                                        <p:attrNameLst>
                                          <p:attrName>style.visibility</p:attrName>
                                        </p:attrNameLst>
                                      </p:cBhvr>
                                      <p:to>
                                        <p:strVal val="visible"/>
                                      </p:to>
                                    </p:set>
                                    <p:anim calcmode="discrete" valueType="clr">
                                      <p:cBhvr override="childStyle">
                                        <p:cTn id="14" dur="80"/>
                                        <p:tgtEl>
                                          <p:spTgt spid="256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2560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228600" y="2286000"/>
            <a:ext cx="8507413" cy="3733800"/>
          </a:xfrm>
        </p:spPr>
        <p:txBody>
          <a:bodyPr/>
          <a:lstStyle/>
          <a:p>
            <a:pPr>
              <a:buClr>
                <a:srgbClr val="996633"/>
              </a:buClr>
              <a:buFont typeface="Wingdings" panose="05000000000000000000" pitchFamily="2" charset="2"/>
              <a:buChar char="Ø"/>
            </a:pPr>
            <a:r>
              <a:rPr lang="en-US" altLang="zh-CN" sz="2400" b="1" dirty="0">
                <a:latin typeface="Times New Roman" panose="02020603050405020304" pitchFamily="18" charset="0"/>
              </a:rPr>
              <a:t>The old man lives ________ and he often feels very ________. </a:t>
            </a:r>
          </a:p>
          <a:p>
            <a:pPr>
              <a:buClr>
                <a:srgbClr val="996633"/>
              </a:buClr>
              <a:buFont typeface="Wingdings" panose="05000000000000000000" pitchFamily="2" charset="2"/>
              <a:buChar char="Ø"/>
            </a:pPr>
            <a:r>
              <a:rPr lang="en-US" altLang="zh-CN" sz="2400" b="1" dirty="0">
                <a:latin typeface="Times New Roman" panose="02020603050405020304" pitchFamily="18" charset="0"/>
              </a:rPr>
              <a:t>There’s going to be an ________ basketball game between Class 3 and Class 5. Let’s go and _____ _____ ____. </a:t>
            </a:r>
          </a:p>
          <a:p>
            <a:pPr>
              <a:buClr>
                <a:srgbClr val="996633"/>
              </a:buClr>
              <a:buFont typeface="Wingdings" panose="05000000000000000000" pitchFamily="2" charset="2"/>
              <a:buChar char="Ø"/>
            </a:pPr>
            <a:r>
              <a:rPr lang="en-US" altLang="zh-CN" sz="2400" b="1" dirty="0">
                <a:latin typeface="Times New Roman" panose="02020603050405020304" pitchFamily="18" charset="0"/>
              </a:rPr>
              <a:t>Every time I’m upset and feel like giving up, my best friend Helen will encourage me and _____ _____ _______.</a:t>
            </a:r>
          </a:p>
          <a:p>
            <a:pPr>
              <a:buClr>
                <a:srgbClr val="996633"/>
              </a:buClr>
              <a:buFont typeface="Wingdings" panose="05000000000000000000" pitchFamily="2" charset="2"/>
              <a:buChar char="Ø"/>
            </a:pPr>
            <a:r>
              <a:rPr lang="en-US" altLang="zh-CN" sz="2400" b="1" dirty="0">
                <a:latin typeface="Times New Roman" panose="02020603050405020304" pitchFamily="18" charset="0"/>
              </a:rPr>
              <a:t>Ann is a ________ girl and she seems to be happy _________ all the time.   </a:t>
            </a:r>
          </a:p>
        </p:txBody>
      </p:sp>
      <p:sp>
        <p:nvSpPr>
          <p:cNvPr id="49155" name="WordArt 4"/>
          <p:cNvSpPr>
            <a:spLocks noChangeArrowheads="1" noChangeShapeType="1" noTextEdit="1"/>
          </p:cNvSpPr>
          <p:nvPr/>
        </p:nvSpPr>
        <p:spPr bwMode="auto">
          <a:xfrm>
            <a:off x="250825" y="115888"/>
            <a:ext cx="1944688" cy="504825"/>
          </a:xfrm>
          <a:prstGeom prst="rect">
            <a:avLst/>
          </a:prstGeom>
        </p:spPr>
        <p:txBody>
          <a:bodyPr wrap="none" fromWordArt="1">
            <a:prstTxWarp prst="textDeflateTop">
              <a:avLst>
                <a:gd name="adj" fmla="val 46875"/>
              </a:avLst>
            </a:prstTxWarp>
          </a:bodyPr>
          <a:lstStyle/>
          <a:p>
            <a:pPr algn="ctr"/>
            <a:r>
              <a:rPr lang="en-US" altLang="zh-CN" sz="3600" kern="10" dirty="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Exercise</a:t>
            </a:r>
            <a:endParaRPr lang="zh-CN" altLang="en-US" sz="3600" kern="10" dirty="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49156" name="Rectangle 8"/>
          <p:cNvSpPr>
            <a:spLocks noChangeArrowheads="1"/>
          </p:cNvSpPr>
          <p:nvPr/>
        </p:nvSpPr>
        <p:spPr bwMode="auto">
          <a:xfrm>
            <a:off x="1042988" y="908050"/>
            <a:ext cx="673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chemeClr val="bg1"/>
                </a:solidFill>
                <a:latin typeface="Times New Roman" panose="02020603050405020304" pitchFamily="18" charset="0"/>
              </a:rPr>
              <a:t>Choose the right words to fill in the blanks.</a:t>
            </a:r>
          </a:p>
        </p:txBody>
      </p:sp>
      <p:sp>
        <p:nvSpPr>
          <p:cNvPr id="31753" name="Text Box 9"/>
          <p:cNvSpPr txBox="1">
            <a:spLocks noChangeArrowheads="1"/>
          </p:cNvSpPr>
          <p:nvPr/>
        </p:nvSpPr>
        <p:spPr bwMode="auto">
          <a:xfrm>
            <a:off x="323850" y="1557338"/>
            <a:ext cx="8351838" cy="495300"/>
          </a:xfrm>
          <a:prstGeom prst="rect">
            <a:avLst/>
          </a:prstGeom>
          <a:noFill/>
          <a:ln w="38100">
            <a:pattFill prst="sphere">
              <a:fgClr>
                <a:srgbClr val="00FFFF"/>
              </a:fgClr>
              <a:bgClr>
                <a:srgbClr val="FFFFFF"/>
              </a:bgClr>
            </a:patt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dirty="0">
                <a:latin typeface="Times New Roman" panose="02020603050405020304" pitchFamily="18" charset="0"/>
              </a:rPr>
              <a:t>lively, lonely, alone, almost, cheer…up, cheer…on, exciting </a:t>
            </a:r>
          </a:p>
        </p:txBody>
      </p:sp>
      <p:sp>
        <p:nvSpPr>
          <p:cNvPr id="31754" name="Text Box 10"/>
          <p:cNvSpPr txBox="1">
            <a:spLocks noChangeArrowheads="1"/>
          </p:cNvSpPr>
          <p:nvPr/>
        </p:nvSpPr>
        <p:spPr bwMode="auto">
          <a:xfrm>
            <a:off x="3419475" y="2205038"/>
            <a:ext cx="993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D53A55"/>
                </a:solidFill>
                <a:latin typeface="Times New Roman" panose="02020603050405020304" pitchFamily="18" charset="0"/>
              </a:rPr>
              <a:t>alone</a:t>
            </a:r>
          </a:p>
        </p:txBody>
      </p:sp>
      <p:sp>
        <p:nvSpPr>
          <p:cNvPr id="31755" name="Text Box 11"/>
          <p:cNvSpPr txBox="1">
            <a:spLocks noChangeArrowheads="1"/>
          </p:cNvSpPr>
          <p:nvPr/>
        </p:nvSpPr>
        <p:spPr bwMode="auto">
          <a:xfrm>
            <a:off x="7391400" y="2209800"/>
            <a:ext cx="109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D53A55"/>
                </a:solidFill>
                <a:latin typeface="Times New Roman" panose="02020603050405020304" pitchFamily="18" charset="0"/>
              </a:rPr>
              <a:t>lonely</a:t>
            </a:r>
          </a:p>
        </p:txBody>
      </p:sp>
      <p:sp>
        <p:nvSpPr>
          <p:cNvPr id="31756" name="Text Box 12"/>
          <p:cNvSpPr txBox="1">
            <a:spLocks noChangeArrowheads="1"/>
          </p:cNvSpPr>
          <p:nvPr/>
        </p:nvSpPr>
        <p:spPr bwMode="auto">
          <a:xfrm>
            <a:off x="3581400" y="2667000"/>
            <a:ext cx="136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D53A55"/>
                </a:solidFill>
                <a:latin typeface="Times New Roman" panose="02020603050405020304" pitchFamily="18" charset="0"/>
              </a:rPr>
              <a:t>exciting</a:t>
            </a:r>
          </a:p>
        </p:txBody>
      </p:sp>
      <p:sp>
        <p:nvSpPr>
          <p:cNvPr id="31757" name="Text Box 13"/>
          <p:cNvSpPr txBox="1">
            <a:spLocks noChangeArrowheads="1"/>
          </p:cNvSpPr>
          <p:nvPr/>
        </p:nvSpPr>
        <p:spPr bwMode="auto">
          <a:xfrm>
            <a:off x="4953000" y="3048000"/>
            <a:ext cx="2049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D53A55"/>
                </a:solidFill>
                <a:latin typeface="Times New Roman" panose="02020603050405020304" pitchFamily="18" charset="0"/>
              </a:rPr>
              <a:t>cheer  them </a:t>
            </a:r>
          </a:p>
        </p:txBody>
      </p:sp>
      <p:sp>
        <p:nvSpPr>
          <p:cNvPr id="31758" name="Text Box 14"/>
          <p:cNvSpPr txBox="1">
            <a:spLocks noChangeArrowheads="1"/>
          </p:cNvSpPr>
          <p:nvPr/>
        </p:nvSpPr>
        <p:spPr bwMode="auto">
          <a:xfrm>
            <a:off x="6781800" y="3048000"/>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D53A55"/>
                </a:solidFill>
                <a:latin typeface="Times New Roman" panose="02020603050405020304" pitchFamily="18" charset="0"/>
              </a:rPr>
              <a:t> on</a:t>
            </a:r>
          </a:p>
        </p:txBody>
      </p:sp>
      <p:sp>
        <p:nvSpPr>
          <p:cNvPr id="31761" name="Text Box 17"/>
          <p:cNvSpPr txBox="1">
            <a:spLocks noChangeArrowheads="1"/>
          </p:cNvSpPr>
          <p:nvPr/>
        </p:nvSpPr>
        <p:spPr bwMode="auto">
          <a:xfrm>
            <a:off x="4419600" y="3886200"/>
            <a:ext cx="2573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D53A55"/>
                </a:solidFill>
                <a:latin typeface="Times New Roman" panose="02020603050405020304" pitchFamily="18" charset="0"/>
              </a:rPr>
              <a:t>cheer   me     up</a:t>
            </a:r>
          </a:p>
        </p:txBody>
      </p:sp>
      <p:sp>
        <p:nvSpPr>
          <p:cNvPr id="31762" name="Text Box 18"/>
          <p:cNvSpPr txBox="1">
            <a:spLocks noChangeArrowheads="1"/>
          </p:cNvSpPr>
          <p:nvPr/>
        </p:nvSpPr>
        <p:spPr bwMode="auto">
          <a:xfrm>
            <a:off x="1981200" y="4343400"/>
            <a:ext cx="992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D53A55"/>
                </a:solidFill>
                <a:latin typeface="Times New Roman" panose="02020603050405020304" pitchFamily="18" charset="0"/>
              </a:rPr>
              <a:t>lively</a:t>
            </a:r>
          </a:p>
        </p:txBody>
      </p:sp>
      <p:sp>
        <p:nvSpPr>
          <p:cNvPr id="31763" name="Text Box 19"/>
          <p:cNvSpPr txBox="1">
            <a:spLocks noChangeArrowheads="1"/>
          </p:cNvSpPr>
          <p:nvPr/>
        </p:nvSpPr>
        <p:spPr bwMode="auto">
          <a:xfrm>
            <a:off x="7239000" y="4267200"/>
            <a:ext cx="1192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D53A55"/>
                </a:solidFill>
                <a:latin typeface="Times New Roman" panose="02020603050405020304" pitchFamily="18" charset="0"/>
              </a:rPr>
              <a:t>almost</a:t>
            </a:r>
          </a:p>
        </p:txBody>
      </p:sp>
      <p:pic>
        <p:nvPicPr>
          <p:cNvPr id="49166" name="Picture 27" descr="94359_081629038_2"/>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345363" y="4941888"/>
            <a:ext cx="1798637"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dissolve">
                                      <p:cBhvr>
                                        <p:cTn id="7" dur="500"/>
                                        <p:tgtEl>
                                          <p:spTgt spid="317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animEffect transition="in" filter="wipe(left)">
                                      <p:cBhvr>
                                        <p:cTn id="12" dur="500"/>
                                        <p:tgtEl>
                                          <p:spTgt spid="317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55"/>
                                        </p:tgtEl>
                                        <p:attrNameLst>
                                          <p:attrName>style.visibility</p:attrName>
                                        </p:attrNameLst>
                                      </p:cBhvr>
                                      <p:to>
                                        <p:strVal val="visible"/>
                                      </p:to>
                                    </p:set>
                                    <p:animEffect transition="in" filter="wipe(left)">
                                      <p:cBhvr>
                                        <p:cTn id="17" dur="500"/>
                                        <p:tgtEl>
                                          <p:spTgt spid="317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56"/>
                                        </p:tgtEl>
                                        <p:attrNameLst>
                                          <p:attrName>style.visibility</p:attrName>
                                        </p:attrNameLst>
                                      </p:cBhvr>
                                      <p:to>
                                        <p:strVal val="visible"/>
                                      </p:to>
                                    </p:set>
                                    <p:animEffect transition="in" filter="wipe(left)">
                                      <p:cBhvr>
                                        <p:cTn id="22" dur="500"/>
                                        <p:tgtEl>
                                          <p:spTgt spid="3175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1757"/>
                                        </p:tgtEl>
                                        <p:attrNameLst>
                                          <p:attrName>style.visibility</p:attrName>
                                        </p:attrNameLst>
                                      </p:cBhvr>
                                      <p:to>
                                        <p:strVal val="visible"/>
                                      </p:to>
                                    </p:set>
                                    <p:animEffect transition="in" filter="slide(fromBottom)">
                                      <p:cBhvr>
                                        <p:cTn id="27" dur="500"/>
                                        <p:tgtEl>
                                          <p:spTgt spid="3175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1758"/>
                                        </p:tgtEl>
                                        <p:attrNameLst>
                                          <p:attrName>style.visibility</p:attrName>
                                        </p:attrNameLst>
                                      </p:cBhvr>
                                      <p:to>
                                        <p:strVal val="visible"/>
                                      </p:to>
                                    </p:set>
                                    <p:animEffect transition="in" filter="slide(fromBottom)">
                                      <p:cBhvr>
                                        <p:cTn id="30" dur="500"/>
                                        <p:tgtEl>
                                          <p:spTgt spid="3175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1761"/>
                                        </p:tgtEl>
                                        <p:attrNameLst>
                                          <p:attrName>style.visibility</p:attrName>
                                        </p:attrNameLst>
                                      </p:cBhvr>
                                      <p:to>
                                        <p:strVal val="visible"/>
                                      </p:to>
                                    </p:set>
                                    <p:animEffect transition="in" filter="slide(fromBottom)">
                                      <p:cBhvr>
                                        <p:cTn id="35" dur="500"/>
                                        <p:tgtEl>
                                          <p:spTgt spid="3176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762"/>
                                        </p:tgtEl>
                                        <p:attrNameLst>
                                          <p:attrName>style.visibility</p:attrName>
                                        </p:attrNameLst>
                                      </p:cBhvr>
                                      <p:to>
                                        <p:strVal val="visible"/>
                                      </p:to>
                                    </p:set>
                                    <p:animEffect transition="in" filter="wipe(left)">
                                      <p:cBhvr>
                                        <p:cTn id="40" dur="500"/>
                                        <p:tgtEl>
                                          <p:spTgt spid="3176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763"/>
                                        </p:tgtEl>
                                        <p:attrNameLst>
                                          <p:attrName>style.visibility</p:attrName>
                                        </p:attrNameLst>
                                      </p:cBhvr>
                                      <p:to>
                                        <p:strVal val="visible"/>
                                      </p:to>
                                    </p:set>
                                    <p:animEffect transition="in" filter="wipe(left)">
                                      <p:cBhvr>
                                        <p:cTn id="45" dur="500"/>
                                        <p:tgtEl>
                                          <p:spTgt spid="31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4" grpId="0"/>
      <p:bldP spid="31755" grpId="0"/>
      <p:bldP spid="31756" grpId="0"/>
      <p:bldP spid="31757" grpId="0"/>
      <p:bldP spid="31758" grpId="0"/>
      <p:bldP spid="31761" grpId="0"/>
      <p:bldP spid="31762" grpId="0"/>
      <p:bldP spid="317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a:r>
              <a:rPr lang="en-US" altLang="zh-CN" sz="2800" dirty="0">
                <a:solidFill>
                  <a:schemeClr val="accent2"/>
                </a:solidFill>
              </a:rPr>
              <a:t>1c Read 1a again and discuss the questions in Paris. Then retell the story based on 1b and 1c.</a:t>
            </a:r>
          </a:p>
        </p:txBody>
      </p:sp>
      <p:sp>
        <p:nvSpPr>
          <p:cNvPr id="56323" name="Rectangle 3"/>
          <p:cNvSpPr>
            <a:spLocks noGrp="1" noChangeArrowheads="1"/>
          </p:cNvSpPr>
          <p:nvPr>
            <p:ph type="body" idx="1"/>
          </p:nvPr>
        </p:nvSpPr>
        <p:spPr/>
        <p:txBody>
          <a:bodyPr/>
          <a:lstStyle/>
          <a:p>
            <a:pPr marL="609600" indent="-609600">
              <a:buFontTx/>
              <a:buAutoNum type="arabicPeriod"/>
            </a:pPr>
            <a:r>
              <a:rPr lang="en-US" altLang="zh-CN" dirty="0"/>
              <a:t>Why did Maria go to the Von Trapp family?</a:t>
            </a:r>
          </a:p>
          <a:p>
            <a:pPr marL="609600" indent="-609600">
              <a:buFontTx/>
              <a:buAutoNum type="arabicPeriod"/>
            </a:pPr>
            <a:r>
              <a:rPr lang="en-US" altLang="zh-CN" dirty="0"/>
              <a:t>Why were the Von Trapp family sad?</a:t>
            </a:r>
          </a:p>
          <a:p>
            <a:pPr marL="609600" indent="-609600">
              <a:buFontTx/>
              <a:buAutoNum type="arabicPeriod"/>
            </a:pPr>
            <a:r>
              <a:rPr lang="en-US" altLang="zh-CN" dirty="0"/>
              <a:t>How did Maria cheer up the children?</a:t>
            </a:r>
          </a:p>
          <a:p>
            <a:pPr marL="609600" indent="-609600">
              <a:buFontTx/>
              <a:buAutoNum type="arabicPeriod"/>
            </a:pPr>
            <a:r>
              <a:rPr lang="en-US" altLang="zh-CN" dirty="0"/>
              <a:t>What do you think of Maria?</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44450"/>
            <a:ext cx="9144000" cy="1296988"/>
          </a:xfrm>
          <a:solidFill>
            <a:srgbClr val="CCFFCC">
              <a:alpha val="74901"/>
            </a:srgbClr>
          </a:solidFill>
        </p:spPr>
        <p:txBody>
          <a:bodyPr/>
          <a:lstStyle/>
          <a:p>
            <a:pPr algn="l"/>
            <a:r>
              <a:rPr lang="en-US" altLang="zh-CN" sz="2400" b="1"/>
              <a:t>	Suppose you are Steve. Interview Mr. Brown about</a:t>
            </a:r>
            <a:r>
              <a:rPr lang="en-US" altLang="zh-CN" sz="2400" b="1" i="1"/>
              <a:t> The Sound of Music</a:t>
            </a:r>
            <a:r>
              <a:rPr lang="en-US" altLang="zh-CN" sz="2400" b="1"/>
              <a:t> with the help of the questions below and the text.</a:t>
            </a:r>
          </a:p>
        </p:txBody>
      </p:sp>
      <p:sp>
        <p:nvSpPr>
          <p:cNvPr id="26627" name="Rectangle 3"/>
          <p:cNvSpPr>
            <a:spLocks noGrp="1" noChangeArrowheads="1"/>
          </p:cNvSpPr>
          <p:nvPr>
            <p:ph type="body" idx="4294967295"/>
          </p:nvPr>
        </p:nvSpPr>
        <p:spPr>
          <a:xfrm>
            <a:off x="0" y="1219200"/>
            <a:ext cx="9144000" cy="2819400"/>
          </a:xfrm>
          <a:solidFill>
            <a:srgbClr val="CCFFCC">
              <a:alpha val="74901"/>
            </a:srgbClr>
          </a:solidFill>
        </p:spPr>
        <p:txBody>
          <a:bodyPr/>
          <a:lstStyle/>
          <a:p>
            <a:pPr marL="609600" indent="-609600">
              <a:lnSpc>
                <a:spcPct val="110000"/>
              </a:lnSpc>
              <a:buFontTx/>
              <a:buNone/>
            </a:pPr>
            <a:r>
              <a:rPr lang="en-US" altLang="zh-CN">
                <a:solidFill>
                  <a:srgbClr val="0000CC"/>
                </a:solidFill>
              </a:rPr>
              <a:t>1. What kind of movie is it?	</a:t>
            </a:r>
          </a:p>
          <a:p>
            <a:pPr marL="609600" indent="-609600">
              <a:lnSpc>
                <a:spcPct val="110000"/>
              </a:lnSpc>
              <a:buFontTx/>
              <a:buNone/>
            </a:pPr>
            <a:r>
              <a:rPr lang="en-US" altLang="zh-CN">
                <a:solidFill>
                  <a:srgbClr val="0000CC"/>
                </a:solidFill>
              </a:rPr>
              <a:t>2. How does the music sound?</a:t>
            </a:r>
          </a:p>
          <a:p>
            <a:pPr marL="609600" indent="-609600">
              <a:lnSpc>
                <a:spcPct val="110000"/>
              </a:lnSpc>
              <a:buFontTx/>
              <a:buNone/>
            </a:pPr>
            <a:r>
              <a:rPr lang="en-US" altLang="zh-CN">
                <a:solidFill>
                  <a:srgbClr val="0000CC"/>
                </a:solidFill>
              </a:rPr>
              <a:t>3. What is it mainly about?</a:t>
            </a:r>
          </a:p>
          <a:p>
            <a:pPr marL="609600" indent="-609600">
              <a:lnSpc>
                <a:spcPct val="110000"/>
              </a:lnSpc>
              <a:buFontTx/>
              <a:buNone/>
            </a:pPr>
            <a:r>
              <a:rPr lang="en-US" altLang="zh-CN">
                <a:solidFill>
                  <a:srgbClr val="0000CC"/>
                </a:solidFill>
              </a:rPr>
              <a:t>4. What happens in the movie?</a:t>
            </a:r>
          </a:p>
        </p:txBody>
      </p:sp>
      <p:sp>
        <p:nvSpPr>
          <p:cNvPr id="26628" name="Oval 4"/>
          <p:cNvSpPr>
            <a:spLocks noChangeArrowheads="1"/>
          </p:cNvSpPr>
          <p:nvPr/>
        </p:nvSpPr>
        <p:spPr bwMode="auto">
          <a:xfrm>
            <a:off x="228600" y="0"/>
            <a:ext cx="649288" cy="503238"/>
          </a:xfrm>
          <a:prstGeom prst="ellipse">
            <a:avLst/>
          </a:prstGeom>
          <a:solidFill>
            <a:srgbClr val="00CCFF">
              <a:alpha val="0"/>
            </a:srgbClr>
          </a:solidFill>
          <a:ln w="9525">
            <a:solidFill>
              <a:schemeClr val="tx1"/>
            </a:solidFill>
            <a:round/>
          </a:ln>
        </p:spPr>
        <p:txBody>
          <a:bodyPr wrap="none" anchor="ctr"/>
          <a:lstStyle/>
          <a:p>
            <a:pPr algn="ctr"/>
            <a:r>
              <a:rPr lang="en-US" altLang="zh-CN" sz="2400">
                <a:solidFill>
                  <a:schemeClr val="tx2"/>
                </a:solidFill>
              </a:rPr>
              <a:t>2a</a:t>
            </a:r>
          </a:p>
        </p:txBody>
      </p:sp>
      <p:sp>
        <p:nvSpPr>
          <p:cNvPr id="30732" name="Rectangle 12"/>
          <p:cNvSpPr>
            <a:spLocks noChangeArrowheads="1"/>
          </p:cNvSpPr>
          <p:nvPr/>
        </p:nvSpPr>
        <p:spPr bwMode="auto">
          <a:xfrm>
            <a:off x="0" y="4246563"/>
            <a:ext cx="91440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altLang="zh-CN" sz="2800"/>
              <a:t>Michael:	Hello, Mr. Brown</a:t>
            </a:r>
            <a:r>
              <a:rPr lang="zh-CN" altLang="en-US" sz="2800"/>
              <a:t>！</a:t>
            </a:r>
            <a:r>
              <a:rPr lang="en-US" altLang="zh-CN" sz="2800"/>
              <a:t>Did you go to see the 		movie, </a:t>
            </a:r>
            <a:r>
              <a:rPr lang="en-US" altLang="zh-CN" sz="2800" i="1"/>
              <a:t>The Sound of Music</a:t>
            </a:r>
            <a:r>
              <a:rPr lang="en-US" altLang="zh-CN" sz="2800"/>
              <a:t>, yesterday?</a:t>
            </a:r>
          </a:p>
          <a:p>
            <a:pPr marL="609600" indent="-609600">
              <a:spcBef>
                <a:spcPct val="20000"/>
              </a:spcBef>
            </a:pPr>
            <a:r>
              <a:rPr lang="en-US" altLang="zh-CN" sz="2800"/>
              <a:t>Mr. Brown: 	Yes. </a:t>
            </a:r>
          </a:p>
          <a:p>
            <a:pPr marL="609600" indent="-609600">
              <a:spcBef>
                <a:spcPct val="20000"/>
              </a:spcBef>
            </a:pPr>
            <a:r>
              <a:rPr lang="en-US" altLang="zh-CN" sz="2800"/>
              <a:t>Michael: 	What do you think of it?</a:t>
            </a:r>
          </a:p>
          <a:p>
            <a:pPr marL="609600" indent="-609600">
              <a:spcBef>
                <a:spcPct val="20000"/>
              </a:spcBef>
            </a:pPr>
            <a:r>
              <a:rPr lang="en-US" altLang="zh-CN" sz="280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checkerboard(across)">
                                      <p:cBhvr>
                                        <p:cTn id="10" dur="500"/>
                                        <p:tgtEl>
                                          <p:spTgt spid="26626"/>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6627">
                                            <p:bg/>
                                          </p:spTgt>
                                        </p:tgtEl>
                                        <p:attrNameLst>
                                          <p:attrName>style.visibility</p:attrName>
                                        </p:attrNameLst>
                                      </p:cBhvr>
                                      <p:to>
                                        <p:strVal val="visible"/>
                                      </p:to>
                                    </p:set>
                                    <p:anim calcmode="discrete" valueType="clr">
                                      <p:cBhvr override="childStyle">
                                        <p:cTn id="13" dur="80"/>
                                        <p:tgtEl>
                                          <p:spTgt spid="26627">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6627">
                                            <p:bg/>
                                          </p:spTgt>
                                        </p:tgtEl>
                                        <p:attrNameLst>
                                          <p:attrName>fillcolor</p:attrName>
                                        </p:attrNameLst>
                                      </p:cBhvr>
                                      <p:tavLst>
                                        <p:tav tm="0">
                                          <p:val>
                                            <p:clrVal>
                                              <a:schemeClr val="accent2"/>
                                            </p:clrVal>
                                          </p:val>
                                        </p:tav>
                                        <p:tav tm="50000">
                                          <p:val>
                                            <p:clrVal>
                                              <a:schemeClr val="hlink"/>
                                            </p:clrVal>
                                          </p:val>
                                        </p:tav>
                                      </p:tavLst>
                                    </p:anim>
                                    <p:set>
                                      <p:cBhvr>
                                        <p:cTn id="15" dur="80"/>
                                        <p:tgtEl>
                                          <p:spTgt spid="26627">
                                            <p:bg/>
                                          </p:spTgt>
                                        </p:tgtEl>
                                        <p:attrNameLst>
                                          <p:attrName>fill.type</p:attrName>
                                        </p:attrNameLst>
                                      </p:cBhvr>
                                      <p:to>
                                        <p:strVal val="solid"/>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26627">
                                            <p:txEl>
                                              <p:pRg st="0" end="0"/>
                                            </p:txEl>
                                          </p:spTgt>
                                        </p:tgtEl>
                                        <p:attrNameLst>
                                          <p:attrName>style.visibility</p:attrName>
                                        </p:attrNameLst>
                                      </p:cBhvr>
                                      <p:to>
                                        <p:strVal val="visible"/>
                                      </p:to>
                                    </p:set>
                                    <p:anim calcmode="discrete" valueType="clr">
                                      <p:cBhvr override="childStyle">
                                        <p:cTn id="18" dur="80"/>
                                        <p:tgtEl>
                                          <p:spTgt spid="266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627">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6627">
                                            <p:txEl>
                                              <p:pRg st="0" end="0"/>
                                            </p:txEl>
                                          </p:spTgt>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26627">
                                            <p:txEl>
                                              <p:pRg st="1" end="1"/>
                                            </p:txEl>
                                          </p:spTgt>
                                        </p:tgtEl>
                                        <p:attrNameLst>
                                          <p:attrName>style.visibility</p:attrName>
                                        </p:attrNameLst>
                                      </p:cBhvr>
                                      <p:to>
                                        <p:strVal val="visible"/>
                                      </p:to>
                                    </p:set>
                                    <p:anim calcmode="discrete" valueType="clr">
                                      <p:cBhvr override="childStyle">
                                        <p:cTn id="23" dur="80"/>
                                        <p:tgtEl>
                                          <p:spTgt spid="266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6627">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26627">
                                            <p:txEl>
                                              <p:pRg st="1" end="1"/>
                                            </p:txEl>
                                          </p:spTgt>
                                        </p:tgtEl>
                                        <p:attrNameLst>
                                          <p:attrName>fill.type</p:attrName>
                                        </p:attrNameLst>
                                      </p:cBhvr>
                                      <p:to>
                                        <p:strVal val="solid"/>
                                      </p:to>
                                    </p:set>
                                  </p:childTnLst>
                                </p:cTn>
                              </p:par>
                              <p:par>
                                <p:cTn id="26" presetID="27" presetClass="entr" presetSubtype="0" fill="hold" grpId="0" nodeType="withEffect">
                                  <p:stCondLst>
                                    <p:cond delay="0"/>
                                  </p:stCondLst>
                                  <p:iterate type="lt">
                                    <p:tmPct val="50000"/>
                                  </p:iterate>
                                  <p:childTnLst>
                                    <p:set>
                                      <p:cBhvr>
                                        <p:cTn id="27" dur="1" fill="hold">
                                          <p:stCondLst>
                                            <p:cond delay="0"/>
                                          </p:stCondLst>
                                        </p:cTn>
                                        <p:tgtEl>
                                          <p:spTgt spid="26627">
                                            <p:txEl>
                                              <p:pRg st="2" end="2"/>
                                            </p:txEl>
                                          </p:spTgt>
                                        </p:tgtEl>
                                        <p:attrNameLst>
                                          <p:attrName>style.visibility</p:attrName>
                                        </p:attrNameLst>
                                      </p:cBhvr>
                                      <p:to>
                                        <p:strVal val="visible"/>
                                      </p:to>
                                    </p:set>
                                    <p:anim calcmode="discrete" valueType="clr">
                                      <p:cBhvr override="childStyle">
                                        <p:cTn id="28" dur="80"/>
                                        <p:tgtEl>
                                          <p:spTgt spid="266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6627">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26627">
                                            <p:txEl>
                                              <p:pRg st="2" end="2"/>
                                            </p:txEl>
                                          </p:spTgt>
                                        </p:tgtEl>
                                        <p:attrNameLst>
                                          <p:attrName>fill.type</p:attrName>
                                        </p:attrNameLst>
                                      </p:cBhvr>
                                      <p:to>
                                        <p:strVal val="solid"/>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26627">
                                            <p:txEl>
                                              <p:pRg st="3" end="3"/>
                                            </p:txEl>
                                          </p:spTgt>
                                        </p:tgtEl>
                                        <p:attrNameLst>
                                          <p:attrName>style.visibility</p:attrName>
                                        </p:attrNameLst>
                                      </p:cBhvr>
                                      <p:to>
                                        <p:strVal val="visible"/>
                                      </p:to>
                                    </p:set>
                                    <p:anim calcmode="discrete" valueType="clr">
                                      <p:cBhvr override="childStyle">
                                        <p:cTn id="33" dur="80"/>
                                        <p:tgtEl>
                                          <p:spTgt spid="266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6627">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26627">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732"/>
                                        </p:tgtEl>
                                        <p:attrNameLst>
                                          <p:attrName>style.visibility</p:attrName>
                                        </p:attrNameLst>
                                      </p:cBhvr>
                                      <p:to>
                                        <p:strVal val="visible"/>
                                      </p:to>
                                    </p:set>
                                    <p:animEffect transition="in" filter="fade">
                                      <p:cBhvr>
                                        <p:cTn id="40" dur="10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build="p" animBg="1"/>
      <p:bldP spid="26628" grpId="0" animBg="1"/>
      <p:bldP spid="307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838200" y="0"/>
            <a:ext cx="81375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800">
                <a:solidFill>
                  <a:schemeClr val="accent2"/>
                </a:solidFill>
              </a:rPr>
              <a:t>Write down the conversation between Michael and Mr. Brown in your exercise book.</a:t>
            </a:r>
          </a:p>
        </p:txBody>
      </p:sp>
      <p:sp>
        <p:nvSpPr>
          <p:cNvPr id="51203" name="Oval 5"/>
          <p:cNvSpPr>
            <a:spLocks noChangeArrowheads="1"/>
          </p:cNvSpPr>
          <p:nvPr/>
        </p:nvSpPr>
        <p:spPr bwMode="auto">
          <a:xfrm>
            <a:off x="304800" y="228600"/>
            <a:ext cx="684213" cy="549275"/>
          </a:xfrm>
          <a:prstGeom prst="ellipse">
            <a:avLst/>
          </a:prstGeom>
          <a:solidFill>
            <a:srgbClr val="00CCFF">
              <a:alpha val="0"/>
            </a:srgbClr>
          </a:solidFill>
          <a:ln w="9525">
            <a:solidFill>
              <a:schemeClr val="bg1"/>
            </a:solidFill>
            <a:round/>
          </a:ln>
        </p:spPr>
        <p:txBody>
          <a:bodyPr wrap="none" anchor="ctr"/>
          <a:lstStyle/>
          <a:p>
            <a:pPr algn="ctr"/>
            <a:r>
              <a:rPr lang="en-US" altLang="zh-CN" sz="2800">
                <a:solidFill>
                  <a:schemeClr val="accent2"/>
                </a:solidFill>
              </a:rPr>
              <a:t>2b</a:t>
            </a:r>
          </a:p>
        </p:txBody>
      </p:sp>
      <p:pic>
        <p:nvPicPr>
          <p:cNvPr id="51204" name="Picture 9" descr="383290"/>
          <p:cNvPicPr>
            <a:picLocks noChangeAspect="1" noChangeArrowheads="1"/>
          </p:cNvPicPr>
          <p:nvPr/>
        </p:nvPicPr>
        <p:blipFill>
          <a:blip r:embed="rId2" cstate="email"/>
          <a:srcRect/>
          <a:stretch>
            <a:fillRect/>
          </a:stretch>
        </p:blipFill>
        <p:spPr bwMode="auto">
          <a:xfrm>
            <a:off x="3779838" y="3381375"/>
            <a:ext cx="518318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12"/>
          <p:cNvSpPr>
            <a:spLocks noChangeArrowheads="1"/>
          </p:cNvSpPr>
          <p:nvPr/>
        </p:nvSpPr>
        <p:spPr bwMode="auto">
          <a:xfrm>
            <a:off x="304800" y="1524000"/>
            <a:ext cx="91440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altLang="zh-CN" sz="2800"/>
              <a:t>Michael:	Hello, Mr. Brown</a:t>
            </a:r>
            <a:r>
              <a:rPr lang="zh-CN" altLang="en-US" sz="2800"/>
              <a:t>！</a:t>
            </a:r>
            <a:r>
              <a:rPr lang="en-US" altLang="zh-CN" sz="2800"/>
              <a:t>Did you go to see the 		movie, </a:t>
            </a:r>
            <a:r>
              <a:rPr lang="en-US" altLang="zh-CN" sz="2800" i="1"/>
              <a:t>The Sound of Music</a:t>
            </a:r>
            <a:r>
              <a:rPr lang="en-US" altLang="zh-CN" sz="2800"/>
              <a:t>, yesterday?</a:t>
            </a:r>
          </a:p>
          <a:p>
            <a:pPr marL="609600" indent="-609600">
              <a:spcBef>
                <a:spcPct val="20000"/>
              </a:spcBef>
            </a:pPr>
            <a:r>
              <a:rPr lang="en-US" altLang="zh-CN" sz="2800"/>
              <a:t>Mr. Brown: 	Yes. </a:t>
            </a:r>
          </a:p>
          <a:p>
            <a:pPr marL="609600" indent="-609600">
              <a:spcBef>
                <a:spcPct val="20000"/>
              </a:spcBef>
            </a:pPr>
            <a:r>
              <a:rPr lang="en-US" altLang="zh-CN" sz="2800"/>
              <a:t>Michael: 	What do you think of it?</a:t>
            </a:r>
          </a:p>
          <a:p>
            <a:pPr marL="609600" indent="-609600">
              <a:spcBef>
                <a:spcPct val="20000"/>
              </a:spcBef>
            </a:pPr>
            <a:r>
              <a:rPr lang="en-US" altLang="zh-CN" sz="280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fade">
                                      <p:cBhvr>
                                        <p:cTn id="7" dur="10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533400" y="1278731"/>
            <a:ext cx="8229600" cy="1143000"/>
          </a:xfrm>
        </p:spPr>
        <p:txBody>
          <a:bodyPr/>
          <a:lstStyle/>
          <a:p>
            <a:r>
              <a:rPr lang="en-US" altLang="zh-CN" sz="3200">
                <a:solidFill>
                  <a:srgbClr val="FF0000"/>
                </a:solidFill>
              </a:rPr>
              <a:t>Talk about your favorite movies.</a:t>
            </a:r>
          </a:p>
        </p:txBody>
      </p:sp>
      <p:sp>
        <p:nvSpPr>
          <p:cNvPr id="52227" name="Rectangle 3"/>
          <p:cNvSpPr>
            <a:spLocks noGrp="1" noChangeArrowheads="1"/>
          </p:cNvSpPr>
          <p:nvPr>
            <p:ph type="body" idx="4294967295"/>
          </p:nvPr>
        </p:nvSpPr>
        <p:spPr>
          <a:xfrm>
            <a:off x="457200" y="2438400"/>
            <a:ext cx="8229600" cy="3178175"/>
          </a:xfrm>
        </p:spPr>
        <p:txBody>
          <a:bodyPr/>
          <a:lstStyle/>
          <a:p>
            <a:r>
              <a:rPr lang="en-US" altLang="zh-CN" sz="3600" dirty="0"/>
              <a:t>What’s the name of the movie?</a:t>
            </a:r>
          </a:p>
          <a:p>
            <a:r>
              <a:rPr lang="en-US" altLang="zh-CN" sz="3600" dirty="0"/>
              <a:t>What is it mainly about?</a:t>
            </a:r>
          </a:p>
          <a:p>
            <a:r>
              <a:rPr lang="en-US" altLang="zh-CN" sz="3600" dirty="0"/>
              <a:t>Who are the main roles in it?</a:t>
            </a:r>
          </a:p>
          <a:p>
            <a:r>
              <a:rPr lang="en-US" altLang="zh-CN" sz="3600" dirty="0"/>
              <a:t>How do you like it?</a:t>
            </a:r>
          </a:p>
        </p:txBody>
      </p:sp>
      <p:pic>
        <p:nvPicPr>
          <p:cNvPr id="52228" name="Picture 4" descr="花边框22"/>
          <p:cNvPicPr>
            <a:picLocks noChangeAspect="1" noChangeArrowheads="1"/>
          </p:cNvPicPr>
          <p:nvPr/>
        </p:nvPicPr>
        <p:blipFill>
          <a:blip r:embed="rId2" cstate="email"/>
          <a:srcRect/>
          <a:stretch>
            <a:fillRect/>
          </a:stretch>
        </p:blipFill>
        <p:spPr bwMode="auto">
          <a:xfrm>
            <a:off x="6140450" y="3186113"/>
            <a:ext cx="30035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WordArt 5"/>
          <p:cNvSpPr>
            <a:spLocks noChangeArrowheads="1" noChangeShapeType="1" noTextEdit="1"/>
          </p:cNvSpPr>
          <p:nvPr/>
        </p:nvSpPr>
        <p:spPr bwMode="auto">
          <a:xfrm>
            <a:off x="838200" y="496094"/>
            <a:ext cx="2449513" cy="792162"/>
          </a:xfrm>
          <a:prstGeom prst="rect">
            <a:avLst/>
          </a:prstGeom>
        </p:spPr>
        <p:txBody>
          <a:bodyPr wrap="none" fromWordArt="1">
            <a:prstTxWarp prst="textDeflateTop">
              <a:avLst>
                <a:gd name="adj" fmla="val 46875"/>
              </a:avLst>
            </a:prstTxWarp>
          </a:bodyPr>
          <a:lstStyle/>
          <a:p>
            <a:pPr algn="ctr"/>
            <a:r>
              <a:rPr lang="en-US" altLang="zh-CN" sz="3600" kern="10" dirty="0">
                <a:ln w="12700">
                  <a:solidFill>
                    <a:schemeClr val="bg1"/>
                  </a:solidFill>
                  <a:round/>
                </a:ln>
                <a:solidFill>
                  <a:srgbClr val="FF00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Project</a:t>
            </a:r>
            <a:endParaRPr lang="zh-CN" altLang="en-US" sz="3600" kern="10" dirty="0">
              <a:ln w="12700">
                <a:solidFill>
                  <a:schemeClr val="bg1"/>
                </a:solidFill>
                <a:round/>
              </a:ln>
              <a:solidFill>
                <a:srgbClr val="FF00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o_MaryMartinSoundMusic_1"/>
          <p:cNvPicPr>
            <a:picLocks noChangeAspect="1" noChangeArrowheads="1"/>
          </p:cNvPicPr>
          <p:nvPr/>
        </p:nvPicPr>
        <p:blipFill>
          <a:blip r:embed="rId3" cstate="email"/>
          <a:srcRect/>
          <a:stretch>
            <a:fillRect/>
          </a:stretch>
        </p:blipFill>
        <p:spPr bwMode="auto">
          <a:xfrm>
            <a:off x="250825" y="260350"/>
            <a:ext cx="4084638"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468313" y="5229225"/>
            <a:ext cx="79200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i="1">
                <a:latin typeface="Times New Roman" panose="02020603050405020304" pitchFamily="18" charset="0"/>
                <a:ea typeface="MingLiU_HKSCS" pitchFamily="18" charset="-120"/>
              </a:rPr>
              <a:t>The Sound of Music</a:t>
            </a:r>
            <a:r>
              <a:rPr lang="en-US" altLang="zh-CN" sz="2800" b="1">
                <a:latin typeface="Times New Roman" panose="02020603050405020304" pitchFamily="18" charset="0"/>
                <a:ea typeface="MingLiU_HKSCS" pitchFamily="18" charset="-120"/>
              </a:rPr>
              <a:t> is a movie full of music. You can search the music by the names on the Internet. </a:t>
            </a:r>
          </a:p>
        </p:txBody>
      </p:sp>
      <p:sp>
        <p:nvSpPr>
          <p:cNvPr id="36870" name="Text Box 6"/>
          <p:cNvSpPr txBox="1">
            <a:spLocks noChangeArrowheads="1"/>
          </p:cNvSpPr>
          <p:nvPr/>
        </p:nvSpPr>
        <p:spPr bwMode="auto">
          <a:xfrm>
            <a:off x="4500563" y="188913"/>
            <a:ext cx="1787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i="1">
                <a:latin typeface="Gadugi" panose="020B0502040204020203" pitchFamily="34" charset="0"/>
              </a:rPr>
              <a:t>Edelweiss</a:t>
            </a:r>
          </a:p>
        </p:txBody>
      </p:sp>
      <p:sp>
        <p:nvSpPr>
          <p:cNvPr id="36872" name="Text Box 8"/>
          <p:cNvSpPr txBox="1">
            <a:spLocks noChangeArrowheads="1"/>
          </p:cNvSpPr>
          <p:nvPr/>
        </p:nvSpPr>
        <p:spPr bwMode="auto">
          <a:xfrm>
            <a:off x="4500563" y="860425"/>
            <a:ext cx="30559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i="1">
                <a:latin typeface="Gadugi" panose="020B0502040204020203" pitchFamily="34" charset="0"/>
              </a:rPr>
              <a:t>So Long, Farewell</a:t>
            </a:r>
          </a:p>
        </p:txBody>
      </p:sp>
      <p:sp>
        <p:nvSpPr>
          <p:cNvPr id="36873" name="Text Box 9"/>
          <p:cNvSpPr txBox="1">
            <a:spLocks noChangeArrowheads="1"/>
          </p:cNvSpPr>
          <p:nvPr/>
        </p:nvSpPr>
        <p:spPr bwMode="auto">
          <a:xfrm>
            <a:off x="4500563" y="1531938"/>
            <a:ext cx="3668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i="1">
                <a:latin typeface="Gadugi" panose="020B0502040204020203" pitchFamily="34" charset="0"/>
              </a:rPr>
              <a:t>Climb Every Mountain</a:t>
            </a:r>
          </a:p>
        </p:txBody>
      </p:sp>
      <p:sp>
        <p:nvSpPr>
          <p:cNvPr id="36874" name="Text Box 10"/>
          <p:cNvSpPr txBox="1">
            <a:spLocks noChangeArrowheads="1"/>
          </p:cNvSpPr>
          <p:nvPr/>
        </p:nvSpPr>
        <p:spPr bwMode="auto">
          <a:xfrm>
            <a:off x="4500563" y="2205038"/>
            <a:ext cx="28590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i="1">
                <a:latin typeface="Gadugi" panose="020B0502040204020203" pitchFamily="34" charset="0"/>
              </a:rPr>
              <a:t>Something Good</a:t>
            </a:r>
          </a:p>
        </p:txBody>
      </p:sp>
      <p:sp>
        <p:nvSpPr>
          <p:cNvPr id="36875" name="Text Box 11"/>
          <p:cNvSpPr txBox="1">
            <a:spLocks noChangeArrowheads="1"/>
          </p:cNvSpPr>
          <p:nvPr/>
        </p:nvSpPr>
        <p:spPr bwMode="auto">
          <a:xfrm>
            <a:off x="4500563" y="2876550"/>
            <a:ext cx="3689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i="1">
                <a:latin typeface="Gadugi" panose="020B0502040204020203" pitchFamily="34" charset="0"/>
              </a:rPr>
              <a:t>The Lonely Goat Herb</a:t>
            </a:r>
          </a:p>
        </p:txBody>
      </p:sp>
      <p:sp>
        <p:nvSpPr>
          <p:cNvPr id="36876" name="Text Box 12"/>
          <p:cNvSpPr txBox="1">
            <a:spLocks noChangeArrowheads="1"/>
          </p:cNvSpPr>
          <p:nvPr/>
        </p:nvSpPr>
        <p:spPr bwMode="auto">
          <a:xfrm>
            <a:off x="4500563" y="3548063"/>
            <a:ext cx="4816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i="1">
                <a:latin typeface="Gadugi" panose="020B0502040204020203" pitchFamily="34" charset="0"/>
              </a:rPr>
              <a:t>Sixteen Going on Seventeen </a:t>
            </a:r>
          </a:p>
        </p:txBody>
      </p:sp>
      <p:sp>
        <p:nvSpPr>
          <p:cNvPr id="36878" name="Text Box 14"/>
          <p:cNvSpPr txBox="1">
            <a:spLocks noChangeArrowheads="1"/>
          </p:cNvSpPr>
          <p:nvPr/>
        </p:nvSpPr>
        <p:spPr bwMode="auto">
          <a:xfrm>
            <a:off x="4500563" y="4221163"/>
            <a:ext cx="3114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i="1">
                <a:latin typeface="Gadugi" panose="020B0502040204020203" pitchFamily="34" charset="0"/>
              </a:rPr>
              <a:t>I Have Confidence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slide(fromBottom)">
                                      <p:cBhvr>
                                        <p:cTn id="7" dur="500"/>
                                        <p:tgtEl>
                                          <p:spTgt spid="3686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870"/>
                                        </p:tgtEl>
                                        <p:attrNameLst>
                                          <p:attrName>style.visibility</p:attrName>
                                        </p:attrNameLst>
                                      </p:cBhvr>
                                      <p:to>
                                        <p:strVal val="visible"/>
                                      </p:to>
                                    </p:set>
                                    <p:animEffect transition="in" filter="wipe(left)">
                                      <p:cBhvr>
                                        <p:cTn id="11" dur="1000"/>
                                        <p:tgtEl>
                                          <p:spTgt spid="36870"/>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36872">
                                            <p:txEl>
                                              <p:pRg st="0" end="0"/>
                                            </p:txEl>
                                          </p:spTgt>
                                        </p:tgtEl>
                                        <p:attrNameLst>
                                          <p:attrName>style.visibility</p:attrName>
                                        </p:attrNameLst>
                                      </p:cBhvr>
                                      <p:to>
                                        <p:strVal val="visible"/>
                                      </p:to>
                                    </p:set>
                                    <p:anim calcmode="lin" valueType="num">
                                      <p:cBhvr additive="base">
                                        <p:cTn id="15" dur="1000" fill="hold"/>
                                        <p:tgtEl>
                                          <p:spTgt spid="36872">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6872">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8" presetClass="entr" presetSubtype="16" fill="hold" nodeType="afterEffect">
                                  <p:stCondLst>
                                    <p:cond delay="0"/>
                                  </p:stCondLst>
                                  <p:childTnLst>
                                    <p:set>
                                      <p:cBhvr>
                                        <p:cTn id="19" dur="1" fill="hold">
                                          <p:stCondLst>
                                            <p:cond delay="0"/>
                                          </p:stCondLst>
                                        </p:cTn>
                                        <p:tgtEl>
                                          <p:spTgt spid="36873">
                                            <p:txEl>
                                              <p:pRg st="0" end="0"/>
                                            </p:txEl>
                                          </p:spTgt>
                                        </p:tgtEl>
                                        <p:attrNameLst>
                                          <p:attrName>style.visibility</p:attrName>
                                        </p:attrNameLst>
                                      </p:cBhvr>
                                      <p:to>
                                        <p:strVal val="visible"/>
                                      </p:to>
                                    </p:set>
                                    <p:animEffect transition="in" filter="diamond(in)">
                                      <p:cBhvr>
                                        <p:cTn id="20" dur="1000"/>
                                        <p:tgtEl>
                                          <p:spTgt spid="36873">
                                            <p:txEl>
                                              <p:pRg st="0" end="0"/>
                                            </p:txEl>
                                          </p:spTgt>
                                        </p:tgtEl>
                                      </p:cBhvr>
                                    </p:animEffect>
                                  </p:childTnLst>
                                </p:cTn>
                              </p:par>
                            </p:childTnLst>
                          </p:cTn>
                        </p:par>
                        <p:par>
                          <p:cTn id="21" fill="hold">
                            <p:stCondLst>
                              <p:cond delay="3500"/>
                            </p:stCondLst>
                            <p:childTnLst>
                              <p:par>
                                <p:cTn id="22" presetID="9" presetClass="entr" presetSubtype="0" fill="hold" nodeType="afterEffect">
                                  <p:stCondLst>
                                    <p:cond delay="0"/>
                                  </p:stCondLst>
                                  <p:childTnLst>
                                    <p:set>
                                      <p:cBhvr>
                                        <p:cTn id="23" dur="1" fill="hold">
                                          <p:stCondLst>
                                            <p:cond delay="0"/>
                                          </p:stCondLst>
                                        </p:cTn>
                                        <p:tgtEl>
                                          <p:spTgt spid="36874">
                                            <p:txEl>
                                              <p:pRg st="0" end="0"/>
                                            </p:txEl>
                                          </p:spTgt>
                                        </p:tgtEl>
                                        <p:attrNameLst>
                                          <p:attrName>style.visibility</p:attrName>
                                        </p:attrNameLst>
                                      </p:cBhvr>
                                      <p:to>
                                        <p:strVal val="visible"/>
                                      </p:to>
                                    </p:set>
                                    <p:animEffect transition="in" filter="dissolve">
                                      <p:cBhvr>
                                        <p:cTn id="24" dur="1000"/>
                                        <p:tgtEl>
                                          <p:spTgt spid="36874">
                                            <p:txEl>
                                              <p:pRg st="0" end="0"/>
                                            </p:txEl>
                                          </p:spTgt>
                                        </p:tgtEl>
                                      </p:cBhvr>
                                    </p:animEffect>
                                  </p:childTnLst>
                                </p:cTn>
                              </p:par>
                            </p:childTnLst>
                          </p:cTn>
                        </p:par>
                        <p:par>
                          <p:cTn id="25" fill="hold">
                            <p:stCondLst>
                              <p:cond delay="4500"/>
                            </p:stCondLst>
                            <p:childTnLst>
                              <p:par>
                                <p:cTn id="26" presetID="4" presetClass="entr" presetSubtype="16" fill="hold" grpId="0" nodeType="afterEffect">
                                  <p:stCondLst>
                                    <p:cond delay="0"/>
                                  </p:stCondLst>
                                  <p:childTnLst>
                                    <p:set>
                                      <p:cBhvr>
                                        <p:cTn id="27" dur="1" fill="hold">
                                          <p:stCondLst>
                                            <p:cond delay="0"/>
                                          </p:stCondLst>
                                        </p:cTn>
                                        <p:tgtEl>
                                          <p:spTgt spid="36875"/>
                                        </p:tgtEl>
                                        <p:attrNameLst>
                                          <p:attrName>style.visibility</p:attrName>
                                        </p:attrNameLst>
                                      </p:cBhvr>
                                      <p:to>
                                        <p:strVal val="visible"/>
                                      </p:to>
                                    </p:set>
                                    <p:animEffect transition="in" filter="box(in)">
                                      <p:cBhvr>
                                        <p:cTn id="28" dur="1000"/>
                                        <p:tgtEl>
                                          <p:spTgt spid="36875"/>
                                        </p:tgtEl>
                                      </p:cBhvr>
                                    </p:animEffect>
                                  </p:childTnLst>
                                </p:cTn>
                              </p:par>
                            </p:childTnLst>
                          </p:cTn>
                        </p:par>
                        <p:par>
                          <p:cTn id="29" fill="hold">
                            <p:stCondLst>
                              <p:cond delay="5500"/>
                            </p:stCondLst>
                            <p:childTnLst>
                              <p:par>
                                <p:cTn id="30" presetID="13" presetClass="entr" presetSubtype="16" fill="hold" grpId="0" nodeType="afterEffect">
                                  <p:stCondLst>
                                    <p:cond delay="0"/>
                                  </p:stCondLst>
                                  <p:childTnLst>
                                    <p:set>
                                      <p:cBhvr>
                                        <p:cTn id="31" dur="1" fill="hold">
                                          <p:stCondLst>
                                            <p:cond delay="0"/>
                                          </p:stCondLst>
                                        </p:cTn>
                                        <p:tgtEl>
                                          <p:spTgt spid="36876"/>
                                        </p:tgtEl>
                                        <p:attrNameLst>
                                          <p:attrName>style.visibility</p:attrName>
                                        </p:attrNameLst>
                                      </p:cBhvr>
                                      <p:to>
                                        <p:strVal val="visible"/>
                                      </p:to>
                                    </p:set>
                                    <p:animEffect transition="in" filter="plus(in)">
                                      <p:cBhvr>
                                        <p:cTn id="32" dur="1000"/>
                                        <p:tgtEl>
                                          <p:spTgt spid="36876"/>
                                        </p:tgtEl>
                                      </p:cBhvr>
                                    </p:animEffect>
                                  </p:childTnLst>
                                </p:cTn>
                              </p:par>
                            </p:childTnLst>
                          </p:cTn>
                        </p:par>
                        <p:par>
                          <p:cTn id="33" fill="hold">
                            <p:stCondLst>
                              <p:cond delay="6500"/>
                            </p:stCondLst>
                            <p:childTnLst>
                              <p:par>
                                <p:cTn id="34" presetID="16" presetClass="entr" presetSubtype="26" fill="hold" nodeType="afterEffect">
                                  <p:stCondLst>
                                    <p:cond delay="0"/>
                                  </p:stCondLst>
                                  <p:childTnLst>
                                    <p:set>
                                      <p:cBhvr>
                                        <p:cTn id="35" dur="1" fill="hold">
                                          <p:stCondLst>
                                            <p:cond delay="0"/>
                                          </p:stCondLst>
                                        </p:cTn>
                                        <p:tgtEl>
                                          <p:spTgt spid="36878">
                                            <p:txEl>
                                              <p:pRg st="0" end="0"/>
                                            </p:txEl>
                                          </p:spTgt>
                                        </p:tgtEl>
                                        <p:attrNameLst>
                                          <p:attrName>style.visibility</p:attrName>
                                        </p:attrNameLst>
                                      </p:cBhvr>
                                      <p:to>
                                        <p:strVal val="visible"/>
                                      </p:to>
                                    </p:set>
                                    <p:animEffect transition="in" filter="barn(inHorizontal)">
                                      <p:cBhvr>
                                        <p:cTn id="36" dur="1000"/>
                                        <p:tgtEl>
                                          <p:spTgt spid="368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5" grpId="0"/>
      <p:bldP spid="368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81000" y="1270000"/>
            <a:ext cx="8534400" cy="4895850"/>
          </a:xfrm>
        </p:spPr>
        <p:txBody>
          <a:bodyPr/>
          <a:lstStyle/>
          <a:p>
            <a:pPr marL="473075" indent="-473075">
              <a:lnSpc>
                <a:spcPct val="120000"/>
              </a:lnSpc>
              <a:spcBef>
                <a:spcPct val="0"/>
              </a:spcBef>
              <a:buFontTx/>
              <a:buNone/>
            </a:pPr>
            <a:r>
              <a:rPr lang="zh-CN" altLang="en-US" b="1" dirty="0">
                <a:latin typeface="Times New Roman" panose="02020603050405020304" pitchFamily="18" charset="0"/>
              </a:rPr>
              <a:t>根据句意和首字母完成下列句子</a:t>
            </a:r>
          </a:p>
          <a:p>
            <a:pPr marL="473075" indent="-473075">
              <a:lnSpc>
                <a:spcPct val="120000"/>
              </a:lnSpc>
              <a:spcBef>
                <a:spcPct val="0"/>
              </a:spcBef>
              <a:buFontTx/>
              <a:buNone/>
            </a:pPr>
            <a:r>
              <a:rPr lang="en-US" altLang="zh-CN" b="1" dirty="0">
                <a:latin typeface="Times New Roman" panose="02020603050405020304" pitchFamily="18" charset="0"/>
              </a:rPr>
              <a:t>1. I don’t like Beijing Opera at all because it’s b______. </a:t>
            </a:r>
          </a:p>
          <a:p>
            <a:pPr marL="473075" indent="-473075">
              <a:lnSpc>
                <a:spcPct val="120000"/>
              </a:lnSpc>
              <a:spcBef>
                <a:spcPct val="0"/>
              </a:spcBef>
              <a:buFontTx/>
              <a:buNone/>
            </a:pPr>
            <a:r>
              <a:rPr lang="en-US" altLang="zh-CN" b="1" dirty="0">
                <a:latin typeface="Times New Roman" panose="02020603050405020304" pitchFamily="18" charset="0"/>
              </a:rPr>
              <a:t>2. The film was so m_____ that we cried again and again. </a:t>
            </a:r>
          </a:p>
          <a:p>
            <a:pPr marL="473075" indent="-473075">
              <a:lnSpc>
                <a:spcPct val="120000"/>
              </a:lnSpc>
              <a:spcBef>
                <a:spcPct val="0"/>
              </a:spcBef>
              <a:buFontTx/>
              <a:buNone/>
            </a:pPr>
            <a:r>
              <a:rPr lang="en-US" altLang="zh-CN" b="1" dirty="0">
                <a:latin typeface="Times New Roman" panose="02020603050405020304" pitchFamily="18" charset="0"/>
              </a:rPr>
              <a:t>3. I have p________ the table for you. </a:t>
            </a:r>
          </a:p>
          <a:p>
            <a:pPr marL="473075" indent="-473075">
              <a:lnSpc>
                <a:spcPct val="120000"/>
              </a:lnSpc>
              <a:spcBef>
                <a:spcPct val="0"/>
              </a:spcBef>
              <a:buFontTx/>
              <a:buNone/>
            </a:pPr>
            <a:r>
              <a:rPr lang="en-US" altLang="zh-CN" b="1" dirty="0">
                <a:latin typeface="Times New Roman" panose="02020603050405020304" pitchFamily="18" charset="0"/>
              </a:rPr>
              <a:t>4. He feels s___ because he can’t pass the exam. </a:t>
            </a:r>
          </a:p>
          <a:p>
            <a:pPr marL="473075" indent="-473075">
              <a:lnSpc>
                <a:spcPct val="120000"/>
              </a:lnSpc>
              <a:spcBef>
                <a:spcPct val="0"/>
              </a:spcBef>
              <a:buFontTx/>
              <a:buNone/>
            </a:pPr>
            <a:r>
              <a:rPr lang="en-US" altLang="zh-CN" b="1" dirty="0">
                <a:latin typeface="Times New Roman" panose="02020603050405020304" pitchFamily="18" charset="0"/>
              </a:rPr>
              <a:t>5. We are p_____ of our great country. </a:t>
            </a:r>
          </a:p>
        </p:txBody>
      </p:sp>
      <p:sp>
        <p:nvSpPr>
          <p:cNvPr id="40963" name="Text Box 3"/>
          <p:cNvSpPr txBox="1">
            <a:spLocks noChangeArrowheads="1"/>
          </p:cNvSpPr>
          <p:nvPr/>
        </p:nvSpPr>
        <p:spPr bwMode="auto">
          <a:xfrm>
            <a:off x="1143000" y="2438400"/>
            <a:ext cx="1366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rgbClr val="FF0000"/>
                </a:solidFill>
                <a:latin typeface="Times New Roman" panose="02020603050405020304" pitchFamily="18" charset="0"/>
              </a:rPr>
              <a:t>oring </a:t>
            </a:r>
          </a:p>
        </p:txBody>
      </p:sp>
      <p:sp>
        <p:nvSpPr>
          <p:cNvPr id="40964" name="Rectangle 4"/>
          <p:cNvSpPr>
            <a:spLocks noChangeArrowheads="1"/>
          </p:cNvSpPr>
          <p:nvPr/>
        </p:nvSpPr>
        <p:spPr bwMode="auto">
          <a:xfrm>
            <a:off x="3810000" y="304800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a:solidFill>
                  <a:srgbClr val="FF0000"/>
                </a:solidFill>
                <a:latin typeface="Times New Roman" panose="02020603050405020304" pitchFamily="18" charset="0"/>
              </a:rPr>
              <a:t> oving</a:t>
            </a:r>
          </a:p>
        </p:txBody>
      </p:sp>
      <p:sp>
        <p:nvSpPr>
          <p:cNvPr id="40965" name="Rectangle 5"/>
          <p:cNvSpPr>
            <a:spLocks noChangeArrowheads="1"/>
          </p:cNvSpPr>
          <p:nvPr/>
        </p:nvSpPr>
        <p:spPr bwMode="auto">
          <a:xfrm>
            <a:off x="2209800" y="4191000"/>
            <a:ext cx="173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a:solidFill>
                  <a:srgbClr val="FF0000"/>
                </a:solidFill>
                <a:latin typeface="Times New Roman" panose="02020603050405020304" pitchFamily="18" charset="0"/>
              </a:rPr>
              <a:t>repared</a:t>
            </a:r>
          </a:p>
        </p:txBody>
      </p:sp>
      <p:sp>
        <p:nvSpPr>
          <p:cNvPr id="40966" name="Rectangle 6"/>
          <p:cNvSpPr>
            <a:spLocks noGrp="1" noChangeArrowheads="1"/>
          </p:cNvSpPr>
          <p:nvPr>
            <p:ph type="title"/>
          </p:nvPr>
        </p:nvSpPr>
        <p:spPr>
          <a:xfrm>
            <a:off x="2819400" y="457200"/>
            <a:ext cx="3200400" cy="792163"/>
          </a:xfrm>
        </p:spPr>
        <p:txBody>
          <a:bodyPr/>
          <a:lstStyle/>
          <a:p>
            <a:r>
              <a:rPr lang="en-US" altLang="zh-CN" b="1" dirty="0">
                <a:solidFill>
                  <a:schemeClr val="accent2"/>
                </a:solidFill>
              </a:rPr>
              <a:t>Review</a:t>
            </a:r>
          </a:p>
        </p:txBody>
      </p:sp>
      <p:sp>
        <p:nvSpPr>
          <p:cNvPr id="40967" name="Rectangle 7"/>
          <p:cNvSpPr>
            <a:spLocks noChangeArrowheads="1"/>
          </p:cNvSpPr>
          <p:nvPr/>
        </p:nvSpPr>
        <p:spPr bwMode="auto">
          <a:xfrm>
            <a:off x="2438400" y="4800600"/>
            <a:ext cx="750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FF0000"/>
                </a:solidFill>
                <a:latin typeface="Times New Roman" panose="02020603050405020304" pitchFamily="18" charset="0"/>
              </a:rPr>
              <a:t>ad  </a:t>
            </a:r>
          </a:p>
        </p:txBody>
      </p:sp>
      <p:sp>
        <p:nvSpPr>
          <p:cNvPr id="40968" name="Rectangle 8"/>
          <p:cNvSpPr>
            <a:spLocks noChangeArrowheads="1"/>
          </p:cNvSpPr>
          <p:nvPr/>
        </p:nvSpPr>
        <p:spPr bwMode="auto">
          <a:xfrm>
            <a:off x="2362200" y="5410200"/>
            <a:ext cx="1223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FF0000"/>
                </a:solidFill>
                <a:latin typeface="Times New Roman" panose="02020603050405020304" pitchFamily="18" charset="0"/>
              </a:rPr>
              <a:t>roud</a:t>
            </a:r>
            <a:r>
              <a:rPr lang="en-US" altLang="zh-CN" sz="3600">
                <a:solidFill>
                  <a:srgbClr val="FF0000"/>
                </a:solidFill>
                <a:latin typeface="Times New Roman" panose="02020603050405020304"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ox(in)">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box(in)">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box(in)">
                                      <p:cBhvr>
                                        <p:cTn id="17" dur="500"/>
                                        <p:tgtEl>
                                          <p:spTgt spid="4096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67"/>
                                        </p:tgtEl>
                                        <p:attrNameLst>
                                          <p:attrName>style.visibility</p:attrName>
                                        </p:attrNameLst>
                                      </p:cBhvr>
                                      <p:to>
                                        <p:strVal val="visible"/>
                                      </p:to>
                                    </p:set>
                                    <p:animEffect transition="in" filter="box(in)">
                                      <p:cBhvr>
                                        <p:cTn id="22" dur="500"/>
                                        <p:tgtEl>
                                          <p:spTgt spid="4096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68"/>
                                        </p:tgtEl>
                                        <p:attrNameLst>
                                          <p:attrName>style.visibility</p:attrName>
                                        </p:attrNameLst>
                                      </p:cBhvr>
                                      <p:to>
                                        <p:strVal val="visible"/>
                                      </p:to>
                                    </p:set>
                                    <p:animEffect transition="in" filter="box(in)">
                                      <p:cBhvr>
                                        <p:cTn id="27"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65" grpId="0"/>
      <p:bldP spid="40967" grpId="0"/>
      <p:bldP spid="409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花边框5"/>
          <p:cNvPicPr>
            <a:picLocks noChangeAspect="1" noChangeArrowheads="1"/>
          </p:cNvPicPr>
          <p:nvPr/>
        </p:nvPicPr>
        <p:blipFill>
          <a:blip r:embed="rId2" cstate="email"/>
          <a:srcRect/>
          <a:stretch>
            <a:fillRect/>
          </a:stretch>
        </p:blipFill>
        <p:spPr bwMode="auto">
          <a:xfrm>
            <a:off x="4140200" y="188913"/>
            <a:ext cx="4859338"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body" idx="4294967295"/>
          </p:nvPr>
        </p:nvSpPr>
        <p:spPr>
          <a:xfrm>
            <a:off x="457200" y="1219200"/>
            <a:ext cx="8229600" cy="4525963"/>
          </a:xfrm>
          <a:solidFill>
            <a:schemeClr val="bg1">
              <a:alpha val="70195"/>
            </a:schemeClr>
          </a:solidFill>
        </p:spPr>
        <p:txBody>
          <a:bodyPr/>
          <a:lstStyle/>
          <a:p>
            <a:pPr>
              <a:lnSpc>
                <a:spcPct val="80000"/>
              </a:lnSpc>
              <a:buClr>
                <a:srgbClr val="FF0066"/>
              </a:buClr>
              <a:buFont typeface="Wingdings" panose="05000000000000000000" pitchFamily="2" charset="2"/>
              <a:buNone/>
            </a:pPr>
            <a:r>
              <a:rPr lang="en-US" altLang="zh-CN" sz="2800" b="1" dirty="0"/>
              <a:t>		</a:t>
            </a:r>
            <a:r>
              <a:rPr lang="en-US" altLang="zh-CN" sz="2800" b="1" dirty="0">
                <a:latin typeface="Dotum" pitchFamily="34" charset="-127"/>
                <a:ea typeface="Dotum" pitchFamily="34" charset="-127"/>
              </a:rPr>
              <a:t>We learn:</a:t>
            </a:r>
          </a:p>
          <a:p>
            <a:pPr>
              <a:lnSpc>
                <a:spcPct val="80000"/>
              </a:lnSpc>
              <a:buClr>
                <a:srgbClr val="FF0066"/>
              </a:buClr>
              <a:buFont typeface="Wingdings" panose="05000000000000000000" pitchFamily="2" charset="2"/>
              <a:buChar char="ü"/>
            </a:pPr>
            <a:r>
              <a:rPr lang="en-US" altLang="zh-CN" sz="2800" b="1" dirty="0"/>
              <a:t>Words and phrases: </a:t>
            </a:r>
          </a:p>
          <a:p>
            <a:pPr>
              <a:lnSpc>
                <a:spcPct val="80000"/>
              </a:lnSpc>
              <a:buClr>
                <a:srgbClr val="FF0066"/>
              </a:buClr>
              <a:buFont typeface="Wingdings" panose="05000000000000000000" pitchFamily="2" charset="2"/>
              <a:buNone/>
            </a:pPr>
            <a:r>
              <a:rPr lang="en-US" altLang="zh-CN" sz="2800" b="1" dirty="0"/>
              <a:t>		</a:t>
            </a:r>
            <a:r>
              <a:rPr lang="en-US" altLang="zh-CN" sz="2800" b="1" i="1" dirty="0">
                <a:latin typeface="Times New Roman" panose="02020603050405020304" pitchFamily="18" charset="0"/>
              </a:rPr>
              <a:t>lively, lonely, almost, cheer up</a:t>
            </a:r>
          </a:p>
          <a:p>
            <a:pPr>
              <a:lnSpc>
                <a:spcPct val="80000"/>
              </a:lnSpc>
              <a:buClr>
                <a:srgbClr val="FF0066"/>
              </a:buClr>
              <a:buFont typeface="Wingdings" panose="05000000000000000000" pitchFamily="2" charset="2"/>
              <a:buChar char="ü"/>
            </a:pPr>
            <a:r>
              <a:rPr lang="en-US" altLang="zh-CN" sz="2800" b="1" dirty="0"/>
              <a:t>The sentences of expressing feelings: </a:t>
            </a:r>
          </a:p>
          <a:p>
            <a:pPr>
              <a:lnSpc>
                <a:spcPct val="80000"/>
              </a:lnSpc>
              <a:buClr>
                <a:srgbClr val="FF0066"/>
              </a:buClr>
              <a:buFont typeface="Wingdings" panose="05000000000000000000" pitchFamily="2" charset="2"/>
              <a:buNone/>
            </a:pPr>
            <a:r>
              <a:rPr lang="en-US" altLang="zh-CN" sz="2800" b="1" dirty="0"/>
              <a:t>		</a:t>
            </a:r>
            <a:r>
              <a:rPr lang="en-US" altLang="zh-CN" sz="2800" b="1" i="1" dirty="0">
                <a:latin typeface="Times New Roman" panose="02020603050405020304" pitchFamily="18" charset="0"/>
              </a:rPr>
              <a:t>The family were very sad. </a:t>
            </a:r>
          </a:p>
          <a:p>
            <a:pPr>
              <a:lnSpc>
                <a:spcPct val="80000"/>
              </a:lnSpc>
              <a:buClr>
                <a:srgbClr val="FF0066"/>
              </a:buClr>
              <a:buFont typeface="Wingdings" panose="05000000000000000000" pitchFamily="2" charset="2"/>
              <a:buNone/>
            </a:pPr>
            <a:r>
              <a:rPr lang="en-US" altLang="zh-CN" sz="2800" b="1" i="1" dirty="0">
                <a:latin typeface="Times New Roman" panose="02020603050405020304" pitchFamily="18" charset="0"/>
              </a:rPr>
              <a:t>		The father was lonely and often became angry because of the noisy children.</a:t>
            </a:r>
          </a:p>
          <a:p>
            <a:pPr>
              <a:lnSpc>
                <a:spcPct val="80000"/>
              </a:lnSpc>
              <a:buClr>
                <a:srgbClr val="FF0066"/>
              </a:buClr>
              <a:buFont typeface="Wingdings" panose="05000000000000000000" pitchFamily="2" charset="2"/>
              <a:buNone/>
            </a:pPr>
            <a:r>
              <a:rPr lang="en-US" altLang="zh-CN" sz="2800" b="1" i="1" dirty="0">
                <a:latin typeface="Times New Roman" panose="02020603050405020304" pitchFamily="18" charset="0"/>
              </a:rPr>
              <a:t>		The father was almost mad at first.</a:t>
            </a:r>
            <a:r>
              <a:rPr lang="en-US" altLang="zh-CN" sz="2800" b="1" dirty="0"/>
              <a:t> </a:t>
            </a:r>
          </a:p>
          <a:p>
            <a:pPr>
              <a:lnSpc>
                <a:spcPct val="80000"/>
              </a:lnSpc>
              <a:buClr>
                <a:srgbClr val="FF0066"/>
              </a:buClr>
              <a:buFont typeface="Wingdings" panose="05000000000000000000" pitchFamily="2" charset="2"/>
              <a:buNone/>
            </a:pPr>
            <a:r>
              <a:rPr lang="en-US" altLang="zh-CN" sz="2800" b="1" dirty="0"/>
              <a:t>		</a:t>
            </a:r>
            <a:r>
              <a:rPr lang="en-US" altLang="zh-CN" sz="2800" b="1" dirty="0">
                <a:latin typeface="Dotum" pitchFamily="34" charset="-127"/>
                <a:ea typeface="Dotum" pitchFamily="34" charset="-127"/>
              </a:rPr>
              <a:t>We can:</a:t>
            </a:r>
          </a:p>
          <a:p>
            <a:pPr>
              <a:lnSpc>
                <a:spcPct val="80000"/>
              </a:lnSpc>
              <a:buClr>
                <a:srgbClr val="FF0066"/>
              </a:buClr>
              <a:buFont typeface="Wingdings" panose="05000000000000000000" pitchFamily="2" charset="2"/>
              <a:buChar char="ü"/>
            </a:pPr>
            <a:r>
              <a:rPr lang="en-US" altLang="zh-CN" sz="2800" b="1" dirty="0"/>
              <a:t>Talk about our favorite movies.</a:t>
            </a:r>
          </a:p>
          <a:p>
            <a:pPr>
              <a:lnSpc>
                <a:spcPct val="80000"/>
              </a:lnSpc>
              <a:buClr>
                <a:srgbClr val="FF0066"/>
              </a:buClr>
              <a:buFont typeface="Wingdings" panose="05000000000000000000" pitchFamily="2" charset="2"/>
              <a:buChar char="ü"/>
            </a:pPr>
            <a:r>
              <a:rPr lang="en-US" altLang="zh-CN" sz="2800" b="1" dirty="0"/>
              <a:t>Use </a:t>
            </a:r>
            <a:r>
              <a:rPr lang="en-US" altLang="zh-CN" sz="2800" b="1" i="1" dirty="0"/>
              <a:t>linking verbs + adjectives</a:t>
            </a:r>
            <a:r>
              <a:rPr lang="en-US" altLang="zh-CN" sz="2800" b="1" dirty="0"/>
              <a:t> to express our feelings. </a:t>
            </a:r>
          </a:p>
          <a:p>
            <a:pPr>
              <a:lnSpc>
                <a:spcPct val="80000"/>
              </a:lnSpc>
              <a:buClr>
                <a:srgbClr val="FF0066"/>
              </a:buClr>
              <a:buFont typeface="Wingdings" panose="05000000000000000000" pitchFamily="2" charset="2"/>
              <a:buChar char="ü"/>
            </a:pPr>
            <a:r>
              <a:rPr lang="en-US" altLang="zh-CN" sz="2800" b="1" dirty="0"/>
              <a:t>Learn English by singing English songs .</a:t>
            </a:r>
          </a:p>
          <a:p>
            <a:pPr>
              <a:lnSpc>
                <a:spcPct val="80000"/>
              </a:lnSpc>
              <a:buClr>
                <a:srgbClr val="FF0066"/>
              </a:buClr>
              <a:buFont typeface="Wingdings" panose="05000000000000000000" pitchFamily="2" charset="2"/>
              <a:buChar char="ü"/>
            </a:pPr>
            <a:endParaRPr lang="en-US" altLang="zh-CN" sz="2800" b="1" dirty="0"/>
          </a:p>
        </p:txBody>
      </p:sp>
      <p:sp>
        <p:nvSpPr>
          <p:cNvPr id="54276" name="WordArt 5"/>
          <p:cNvSpPr>
            <a:spLocks noChangeArrowheads="1" noChangeShapeType="1" noTextEdit="1"/>
          </p:cNvSpPr>
          <p:nvPr/>
        </p:nvSpPr>
        <p:spPr bwMode="auto">
          <a:xfrm>
            <a:off x="250825" y="115888"/>
            <a:ext cx="2449513" cy="792162"/>
          </a:xfrm>
          <a:prstGeom prst="rect">
            <a:avLst/>
          </a:prstGeom>
        </p:spPr>
        <p:txBody>
          <a:bodyPr wrap="none" fromWordArt="1">
            <a:prstTxWarp prst="textDeflateTop">
              <a:avLst>
                <a:gd name="adj" fmla="val 46875"/>
              </a:avLst>
            </a:prstTxWarp>
          </a:bodyPr>
          <a:lstStyle/>
          <a:p>
            <a:pPr algn="ctr"/>
            <a:r>
              <a:rPr lang="en-US" altLang="zh-CN" sz="3600" kern="10" dirty="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Summary</a:t>
            </a:r>
            <a:endParaRPr lang="zh-CN" altLang="en-US" sz="3600" kern="10" dirty="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 calcmode="lin" valueType="num">
                                      <p:cBhvr>
                                        <p:cTn id="7" dur="500" fill="hold"/>
                                        <p:tgtEl>
                                          <p:spTgt spid="33795">
                                            <p:bg/>
                                          </p:spTgt>
                                        </p:tgtEl>
                                        <p:attrNameLst>
                                          <p:attrName>ppt_w</p:attrName>
                                        </p:attrNameLst>
                                      </p:cBhvr>
                                      <p:tavLst>
                                        <p:tav tm="0">
                                          <p:val>
                                            <p:fltVal val="0"/>
                                          </p:val>
                                        </p:tav>
                                        <p:tav tm="100000">
                                          <p:val>
                                            <p:strVal val="#ppt_w"/>
                                          </p:val>
                                        </p:tav>
                                      </p:tavLst>
                                    </p:anim>
                                    <p:anim calcmode="lin" valueType="num">
                                      <p:cBhvr>
                                        <p:cTn id="8" dur="500" fill="hold"/>
                                        <p:tgtEl>
                                          <p:spTgt spid="33795">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slide(fromBottom)">
                                      <p:cBhvr>
                                        <p:cTn id="12" dur="5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 calcmode="lin" valueType="num">
                                      <p:cBhvr additive="base">
                                        <p:cTn id="17"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wipe(left)">
                                      <p:cBhvr>
                                        <p:cTn id="23" dur="1000"/>
                                        <p:tgtEl>
                                          <p:spTgt spid="337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diamond(in)">
                                      <p:cBhvr>
                                        <p:cTn id="28" dur="2000"/>
                                        <p:tgtEl>
                                          <p:spTgt spid="3379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3795">
                                            <p:txEl>
                                              <p:pRg st="4" end="4"/>
                                            </p:txEl>
                                          </p:spTgt>
                                        </p:tgtEl>
                                        <p:attrNameLst>
                                          <p:attrName>style.visibility</p:attrName>
                                        </p:attrNameLst>
                                      </p:cBhvr>
                                      <p:to>
                                        <p:strVal val="visible"/>
                                      </p:to>
                                    </p:set>
                                    <p:animEffect transition="in" filter="wipe(left)">
                                      <p:cBhvr>
                                        <p:cTn id="33" dur="1000"/>
                                        <p:tgtEl>
                                          <p:spTgt spid="3379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3795">
                                            <p:txEl>
                                              <p:pRg st="5" end="5"/>
                                            </p:txEl>
                                          </p:spTgt>
                                        </p:tgtEl>
                                        <p:attrNameLst>
                                          <p:attrName>style.visibility</p:attrName>
                                        </p:attrNameLst>
                                      </p:cBhvr>
                                      <p:to>
                                        <p:strVal val="visible"/>
                                      </p:to>
                                    </p:set>
                                    <p:animEffect transition="in" filter="wipe(left)">
                                      <p:cBhvr>
                                        <p:cTn id="38" dur="1000"/>
                                        <p:tgtEl>
                                          <p:spTgt spid="3379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Effect transition="in" filter="wipe(left)">
                                      <p:cBhvr>
                                        <p:cTn id="43" dur="1000"/>
                                        <p:tgtEl>
                                          <p:spTgt spid="3379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33795">
                                            <p:txEl>
                                              <p:pRg st="7" end="7"/>
                                            </p:txEl>
                                          </p:spTgt>
                                        </p:tgtEl>
                                        <p:attrNameLst>
                                          <p:attrName>style.visibility</p:attrName>
                                        </p:attrNameLst>
                                      </p:cBhvr>
                                      <p:to>
                                        <p:strVal val="visible"/>
                                      </p:to>
                                    </p:set>
                                    <p:animEffect transition="in" filter="slide(fromBottom)">
                                      <p:cBhvr>
                                        <p:cTn id="48" dur="500"/>
                                        <p:tgtEl>
                                          <p:spTgt spid="3379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33795">
                                            <p:txEl>
                                              <p:pRg st="8" end="8"/>
                                            </p:txEl>
                                          </p:spTgt>
                                        </p:tgtEl>
                                        <p:attrNameLst>
                                          <p:attrName>style.visibility</p:attrName>
                                        </p:attrNameLst>
                                      </p:cBhvr>
                                      <p:to>
                                        <p:strVal val="visible"/>
                                      </p:to>
                                    </p:set>
                                    <p:anim calcmode="lin" valueType="num">
                                      <p:cBhvr>
                                        <p:cTn id="53" dur="1000" fill="hold"/>
                                        <p:tgtEl>
                                          <p:spTgt spid="33795">
                                            <p:txEl>
                                              <p:pRg st="8" end="8"/>
                                            </p:txEl>
                                          </p:spTgt>
                                        </p:tgtEl>
                                        <p:attrNameLst>
                                          <p:attrName>ppt_w</p:attrName>
                                        </p:attrNameLst>
                                      </p:cBhvr>
                                      <p:tavLst>
                                        <p:tav tm="0">
                                          <p:val>
                                            <p:fltVal val="0"/>
                                          </p:val>
                                        </p:tav>
                                        <p:tav tm="100000">
                                          <p:val>
                                            <p:strVal val="#ppt_w"/>
                                          </p:val>
                                        </p:tav>
                                      </p:tavLst>
                                    </p:anim>
                                    <p:anim calcmode="lin" valueType="num">
                                      <p:cBhvr>
                                        <p:cTn id="54" dur="1000" fill="hold"/>
                                        <p:tgtEl>
                                          <p:spTgt spid="33795">
                                            <p:txEl>
                                              <p:pRg st="8" end="8"/>
                                            </p:txEl>
                                          </p:spTgt>
                                        </p:tgtEl>
                                        <p:attrNameLst>
                                          <p:attrName>ppt_h</p:attrName>
                                        </p:attrNameLst>
                                      </p:cBhvr>
                                      <p:tavLst>
                                        <p:tav tm="0">
                                          <p:val>
                                            <p:fltVal val="0"/>
                                          </p:val>
                                        </p:tav>
                                        <p:tav tm="100000">
                                          <p:val>
                                            <p:strVal val="#ppt_h"/>
                                          </p:val>
                                        </p:tav>
                                      </p:tavLst>
                                    </p:anim>
                                    <p:anim calcmode="lin" valueType="num">
                                      <p:cBhvr>
                                        <p:cTn id="55" dur="1000" fill="hold"/>
                                        <p:tgtEl>
                                          <p:spTgt spid="33795">
                                            <p:txEl>
                                              <p:pRg st="8" end="8"/>
                                            </p:txEl>
                                          </p:spTgt>
                                        </p:tgtEl>
                                        <p:attrNameLst>
                                          <p:attrName>style.rotation</p:attrName>
                                        </p:attrNameLst>
                                      </p:cBhvr>
                                      <p:tavLst>
                                        <p:tav tm="0">
                                          <p:val>
                                            <p:fltVal val="90"/>
                                          </p:val>
                                        </p:tav>
                                        <p:tav tm="100000">
                                          <p:val>
                                            <p:fltVal val="0"/>
                                          </p:val>
                                        </p:tav>
                                      </p:tavLst>
                                    </p:anim>
                                    <p:animEffect transition="in" filter="fade">
                                      <p:cBhvr>
                                        <p:cTn id="56" dur="1000"/>
                                        <p:tgtEl>
                                          <p:spTgt spid="33795">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iterate type="lt">
                                    <p:tmPct val="5000"/>
                                  </p:iterate>
                                  <p:childTnLst>
                                    <p:set>
                                      <p:cBhvr>
                                        <p:cTn id="60" dur="1" fill="hold">
                                          <p:stCondLst>
                                            <p:cond delay="0"/>
                                          </p:stCondLst>
                                        </p:cTn>
                                        <p:tgtEl>
                                          <p:spTgt spid="33795">
                                            <p:txEl>
                                              <p:pRg st="9" end="9"/>
                                            </p:txEl>
                                          </p:spTgt>
                                        </p:tgtEl>
                                        <p:attrNameLst>
                                          <p:attrName>style.visibility</p:attrName>
                                        </p:attrNameLst>
                                      </p:cBhvr>
                                      <p:to>
                                        <p:strVal val="visible"/>
                                      </p:to>
                                    </p:set>
                                    <p:anim calcmode="lin" valueType="num">
                                      <p:cBhvr>
                                        <p:cTn id="61" dur="1000" fill="hold"/>
                                        <p:tgtEl>
                                          <p:spTgt spid="33795">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3795">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3795">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3795">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3795">
                                            <p:txEl>
                                              <p:pRg st="10" end="10"/>
                                            </p:txEl>
                                          </p:spTgt>
                                        </p:tgtEl>
                                        <p:attrNameLst>
                                          <p:attrName>style.visibility</p:attrName>
                                        </p:attrNameLst>
                                      </p:cBhvr>
                                      <p:to>
                                        <p:strVal val="visible"/>
                                      </p:to>
                                    </p:set>
                                    <p:animEffect transition="in" filter="dissolve">
                                      <p:cBhvr>
                                        <p:cTn id="69" dur="500"/>
                                        <p:tgtEl>
                                          <p:spTgt spid="33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667000" y="533400"/>
            <a:ext cx="31051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500" b="1" dirty="0">
                <a:solidFill>
                  <a:schemeClr val="accent2"/>
                </a:solidFill>
              </a:rPr>
              <a:t>Homework</a:t>
            </a:r>
          </a:p>
        </p:txBody>
      </p:sp>
      <p:sp>
        <p:nvSpPr>
          <p:cNvPr id="29703" name="Rectangle 7"/>
          <p:cNvSpPr>
            <a:spLocks noChangeArrowheads="1"/>
          </p:cNvSpPr>
          <p:nvPr/>
        </p:nvSpPr>
        <p:spPr bwMode="auto">
          <a:xfrm>
            <a:off x="838200" y="1828800"/>
            <a:ext cx="7924800" cy="314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FF9900"/>
              </a:buClr>
              <a:buFont typeface="Arial" panose="020B0604020202020204" pitchFamily="34" charset="0"/>
              <a:buChar char="☼"/>
            </a:pPr>
            <a:r>
              <a:rPr lang="en-US" altLang="zh-CN" sz="3200" b="1" dirty="0">
                <a:latin typeface="Times New Roman" panose="02020603050405020304" pitchFamily="18" charset="0"/>
              </a:rPr>
              <a:t>Collect more information about your favorite movies and learn to sing some English songs. </a:t>
            </a:r>
          </a:p>
          <a:p>
            <a:pPr>
              <a:spcBef>
                <a:spcPct val="20000"/>
              </a:spcBef>
              <a:buClr>
                <a:srgbClr val="FF9900"/>
              </a:buClr>
              <a:buFont typeface="Arial" panose="020B0604020202020204" pitchFamily="34" charset="0"/>
              <a:buChar char="☼"/>
            </a:pPr>
            <a:r>
              <a:rPr lang="en-US" altLang="zh-CN" sz="3200" b="1" dirty="0">
                <a:latin typeface="Times New Roman" panose="02020603050405020304" pitchFamily="18" charset="0"/>
              </a:rPr>
              <a:t> 	Find some information about Beijing Opera such as its facial painting, stories, and so on</a:t>
            </a:r>
            <a:r>
              <a:rPr lang="en-US" altLang="zh-CN" sz="3200" b="1" dirty="0" smtClean="0">
                <a:latin typeface="Times New Roman" panose="02020603050405020304" pitchFamily="18" charset="0"/>
              </a:rPr>
              <a:t>. </a:t>
            </a:r>
            <a:endParaRPr lang="en-US" altLang="zh-CN" sz="3200" b="1" dirty="0">
              <a:latin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1219200" y="2971800"/>
            <a:ext cx="6477000" cy="762000"/>
          </a:xfrm>
          <a:prstGeom prst="rect">
            <a:avLst/>
          </a:prstGeom>
        </p:spPr>
        <p:txBody>
          <a:bodyPr spcFirstLastPara="1" wrap="none" fromWordArt="1">
            <a:prstTxWarp prst="textArchUp">
              <a:avLst>
                <a:gd name="adj" fmla="val 10800000"/>
              </a:avLst>
            </a:prstTxWarp>
          </a:bodyPr>
          <a:lstStyle/>
          <a:p>
            <a:pPr algn="ctr"/>
            <a:r>
              <a:rPr lang="en-US" altLang="zh-CN" sz="3600" b="1" kern="10">
                <a:ln w="9525">
                  <a:solidFill>
                    <a:srgbClr val="003300"/>
                  </a:solidFill>
                  <a:round/>
                </a:ln>
                <a:solidFill>
                  <a:srgbClr val="008000"/>
                </a:solidFill>
                <a:effectLst>
                  <a:outerShdw dist="107763" dir="2700000" algn="ctr" rotWithShape="0">
                    <a:srgbClr val="B2B2B2">
                      <a:alpha val="50000"/>
                    </a:srgbClr>
                  </a:outerShdw>
                </a:effectLst>
                <a:latin typeface="方正黑体_GBK"/>
              </a:rPr>
              <a:t>Thank you!</a:t>
            </a:r>
            <a:endParaRPr lang="zh-CN" altLang="en-US" sz="3600" b="1" kern="10">
              <a:ln w="9525">
                <a:solidFill>
                  <a:srgbClr val="003300"/>
                </a:solidFill>
                <a:round/>
              </a:ln>
              <a:solidFill>
                <a:srgbClr val="008000"/>
              </a:solidFill>
              <a:effectLst>
                <a:outerShdw dist="107763" dir="2700000" algn="ctr" rotWithShape="0">
                  <a:srgbClr val="B2B2B2">
                    <a:alpha val="50000"/>
                  </a:srgbClr>
                </a:outerShdw>
              </a:effectLst>
              <a:latin typeface="方正黑体_GBK"/>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31825" y="495300"/>
            <a:ext cx="7826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4000" b="1">
                <a:solidFill>
                  <a:schemeClr val="accent2"/>
                </a:solidFill>
              </a:rPr>
              <a:t>Have you ever seen this film?</a:t>
            </a:r>
          </a:p>
        </p:txBody>
      </p:sp>
      <p:pic>
        <p:nvPicPr>
          <p:cNvPr id="41987" name="Picture 3" descr="2008721194742611"/>
          <p:cNvPicPr>
            <a:picLocks noChangeAspect="1" noChangeArrowheads="1"/>
          </p:cNvPicPr>
          <p:nvPr/>
        </p:nvPicPr>
        <p:blipFill>
          <a:blip r:embed="rId2"/>
          <a:srcRect/>
          <a:stretch>
            <a:fillRect/>
          </a:stretch>
        </p:blipFill>
        <p:spPr bwMode="auto">
          <a:xfrm>
            <a:off x="533400" y="1371600"/>
            <a:ext cx="326548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xueronghua2"/>
          <p:cNvPicPr>
            <a:picLocks noChangeAspect="1" noChangeArrowheads="1"/>
          </p:cNvPicPr>
          <p:nvPr/>
        </p:nvPicPr>
        <p:blipFill>
          <a:blip r:embed="rId3" cstate="email"/>
          <a:srcRect/>
          <a:stretch>
            <a:fillRect/>
          </a:stretch>
        </p:blipFill>
        <p:spPr bwMode="auto">
          <a:xfrm>
            <a:off x="3810000" y="1371600"/>
            <a:ext cx="4419600" cy="3344863"/>
          </a:xfrm>
          <a:prstGeom prst="rect">
            <a:avLst/>
          </a:prstGeom>
          <a:noFill/>
          <a:extLst>
            <a:ext uri="{909E8E84-426E-40DD-AFC4-6F175D3DCCD1}">
              <a14:hiddenFill xmlns:a14="http://schemas.microsoft.com/office/drawing/2010/main">
                <a:solidFill>
                  <a:srgbClr val="FFFFFF"/>
                </a:solidFill>
              </a14:hiddenFill>
            </a:ext>
          </a:extLst>
        </p:spPr>
      </p:pic>
      <p:sp>
        <p:nvSpPr>
          <p:cNvPr id="41989" name="Rectangle 5"/>
          <p:cNvSpPr>
            <a:spLocks noChangeArrowheads="1"/>
          </p:cNvSpPr>
          <p:nvPr/>
        </p:nvSpPr>
        <p:spPr bwMode="auto">
          <a:xfrm>
            <a:off x="4191000" y="5029200"/>
            <a:ext cx="387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i="1">
                <a:solidFill>
                  <a:srgbClr val="FF0000"/>
                </a:solidFill>
                <a:latin typeface="Times New Roman" panose="02020603050405020304" pitchFamily="18" charset="0"/>
              </a:rPr>
              <a:t>the Sound of Music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box(in)">
                                      <p:cBhvr>
                                        <p:cTn id="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7826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4000" b="1">
                <a:solidFill>
                  <a:schemeClr val="accent2"/>
                </a:solidFill>
              </a:rPr>
              <a:t>Have you ever seen this film?</a:t>
            </a:r>
          </a:p>
        </p:txBody>
      </p:sp>
      <p:pic>
        <p:nvPicPr>
          <p:cNvPr id="43015" name="Picture 7" descr="titanic_b_1024x768_1"/>
          <p:cNvPicPr>
            <a:picLocks noChangeAspect="1" noChangeArrowheads="1"/>
          </p:cNvPicPr>
          <p:nvPr/>
        </p:nvPicPr>
        <p:blipFill>
          <a:blip r:embed="rId2" cstate="email"/>
          <a:srcRect/>
          <a:stretch>
            <a:fillRect/>
          </a:stretch>
        </p:blipFill>
        <p:spPr bwMode="auto">
          <a:xfrm>
            <a:off x="152400" y="990600"/>
            <a:ext cx="6019800" cy="4514850"/>
          </a:xfrm>
          <a:prstGeom prst="rect">
            <a:avLst/>
          </a:prstGeom>
          <a:noFill/>
          <a:extLst>
            <a:ext uri="{909E8E84-426E-40DD-AFC4-6F175D3DCCD1}">
              <a14:hiddenFill xmlns:a14="http://schemas.microsoft.com/office/drawing/2010/main">
                <a:solidFill>
                  <a:srgbClr val="FFFFFF"/>
                </a:solidFill>
              </a14:hiddenFill>
            </a:ext>
          </a:extLst>
        </p:spPr>
      </p:pic>
      <p:sp>
        <p:nvSpPr>
          <p:cNvPr id="43011" name="Rectangle 3"/>
          <p:cNvSpPr>
            <a:spLocks noChangeArrowheads="1"/>
          </p:cNvSpPr>
          <p:nvPr/>
        </p:nvSpPr>
        <p:spPr bwMode="auto">
          <a:xfrm>
            <a:off x="6781800" y="2133600"/>
            <a:ext cx="153035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i="1">
                <a:solidFill>
                  <a:srgbClr val="FF0000"/>
                </a:solidFill>
                <a:latin typeface="Times New Roman" panose="02020603050405020304" pitchFamily="18" charset="0"/>
              </a:rPr>
              <a:t>Titanic</a:t>
            </a:r>
          </a:p>
        </p:txBody>
      </p:sp>
      <p:pic>
        <p:nvPicPr>
          <p:cNvPr id="43017" name="Picture 9" descr="p590060934"/>
          <p:cNvPicPr>
            <a:picLocks noChangeAspect="1" noChangeArrowheads="1"/>
          </p:cNvPicPr>
          <p:nvPr/>
        </p:nvPicPr>
        <p:blipFill>
          <a:blip r:embed="rId3" cstate="email"/>
          <a:srcRect/>
          <a:stretch>
            <a:fillRect/>
          </a:stretch>
        </p:blipFill>
        <p:spPr bwMode="auto">
          <a:xfrm>
            <a:off x="3810000" y="3316288"/>
            <a:ext cx="5334000" cy="3541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anim to="" calcmode="lin" valueType="num">
                                      <p:cBhvr>
                                        <p:cTn id="7" dur="1" fill="hold"/>
                                        <p:tgtEl>
                                          <p:spTgt spid="4301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3017"/>
                                        </p:tgtEl>
                                        <p:attrNameLst>
                                          <p:attrName>style.visibility</p:attrName>
                                        </p:attrNameLst>
                                      </p:cBhvr>
                                      <p:to>
                                        <p:strVal val="visible"/>
                                      </p:to>
                                    </p:set>
                                    <p:anim to="" calcmode="lin" valueType="num">
                                      <p:cBhvr>
                                        <p:cTn id="12" dur="1" fill="hold"/>
                                        <p:tgtEl>
                                          <p:spTgt spid="43017"/>
                                        </p:tgtEl>
                                      </p:cBhvr>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011"/>
                                        </p:tgtEl>
                                        <p:attrNameLst>
                                          <p:attrName>style.visibility</p:attrName>
                                        </p:attrNameLst>
                                      </p:cBhvr>
                                      <p:to>
                                        <p:strVal val="visible"/>
                                      </p:to>
                                    </p:set>
                                    <p:animEffect transition="in" filter="box(in)">
                                      <p:cBhvr>
                                        <p:cTn id="1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ChangeArrowheads="1"/>
          </p:cNvSpPr>
          <p:nvPr/>
        </p:nvSpPr>
        <p:spPr bwMode="auto">
          <a:xfrm>
            <a:off x="457200" y="1600200"/>
            <a:ext cx="7210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150000"/>
              </a:lnSpc>
              <a:spcBef>
                <a:spcPct val="20000"/>
              </a:spcBef>
            </a:pPr>
            <a:r>
              <a:rPr lang="en-US" altLang="zh-CN" sz="2400" b="1" dirty="0">
                <a:solidFill>
                  <a:srgbClr val="0000FF"/>
                </a:solidFill>
              </a:rPr>
              <a:t>Translate the phrases:</a:t>
            </a:r>
          </a:p>
          <a:p>
            <a:pPr marL="342900" indent="-342900">
              <a:lnSpc>
                <a:spcPct val="150000"/>
              </a:lnSpc>
              <a:spcBef>
                <a:spcPct val="20000"/>
              </a:spcBef>
              <a:buFontTx/>
              <a:buChar char="•"/>
            </a:pPr>
            <a:r>
              <a:rPr lang="zh-CN" altLang="en-US" sz="2400" b="1" dirty="0">
                <a:solidFill>
                  <a:srgbClr val="0000FF"/>
                </a:solidFill>
              </a:rPr>
              <a:t>感到失望</a:t>
            </a:r>
          </a:p>
          <a:p>
            <a:pPr marL="342900" indent="-342900">
              <a:lnSpc>
                <a:spcPct val="150000"/>
              </a:lnSpc>
              <a:spcBef>
                <a:spcPct val="20000"/>
              </a:spcBef>
              <a:buFontTx/>
              <a:buChar char="•"/>
            </a:pPr>
            <a:r>
              <a:rPr lang="zh-CN" altLang="en-US" sz="2400" b="1" dirty="0">
                <a:solidFill>
                  <a:srgbClr val="0000FF"/>
                </a:solidFill>
              </a:rPr>
              <a:t>似乎不快乐</a:t>
            </a:r>
          </a:p>
          <a:p>
            <a:pPr marL="342900" indent="-342900">
              <a:lnSpc>
                <a:spcPct val="150000"/>
              </a:lnSpc>
              <a:spcBef>
                <a:spcPct val="20000"/>
              </a:spcBef>
              <a:buFontTx/>
              <a:buChar char="•"/>
            </a:pPr>
            <a:r>
              <a:rPr lang="zh-CN" altLang="en-US" sz="2400" b="1" dirty="0">
                <a:solidFill>
                  <a:srgbClr val="0000FF"/>
                </a:solidFill>
              </a:rPr>
              <a:t>看上去很兴奋</a:t>
            </a:r>
          </a:p>
          <a:p>
            <a:pPr marL="342900" indent="-342900">
              <a:lnSpc>
                <a:spcPct val="150000"/>
              </a:lnSpc>
              <a:spcBef>
                <a:spcPct val="20000"/>
              </a:spcBef>
              <a:buFontTx/>
              <a:buChar char="•"/>
            </a:pPr>
            <a:r>
              <a:rPr lang="zh-CN" altLang="en-US" sz="2400" b="1" dirty="0">
                <a:solidFill>
                  <a:srgbClr val="0000FF"/>
                </a:solidFill>
              </a:rPr>
              <a:t>味道可口</a:t>
            </a:r>
          </a:p>
          <a:p>
            <a:pPr marL="342900" indent="-342900">
              <a:lnSpc>
                <a:spcPct val="150000"/>
              </a:lnSpc>
              <a:spcBef>
                <a:spcPct val="20000"/>
              </a:spcBef>
              <a:buFontTx/>
              <a:buChar char="•"/>
            </a:pPr>
            <a:r>
              <a:rPr lang="zh-CN" altLang="en-US" sz="2400" b="1" dirty="0">
                <a:solidFill>
                  <a:srgbClr val="0000FF"/>
                </a:solidFill>
              </a:rPr>
              <a:t>闻着香</a:t>
            </a:r>
          </a:p>
          <a:p>
            <a:pPr marL="342900" indent="-342900">
              <a:lnSpc>
                <a:spcPct val="150000"/>
              </a:lnSpc>
              <a:spcBef>
                <a:spcPct val="20000"/>
              </a:spcBef>
              <a:buFontTx/>
              <a:buChar char="•"/>
            </a:pPr>
            <a:r>
              <a:rPr lang="zh-CN" altLang="en-US" sz="2400" b="1" dirty="0">
                <a:solidFill>
                  <a:srgbClr val="0000FF"/>
                </a:solidFill>
              </a:rPr>
              <a:t>听起来很棒</a:t>
            </a:r>
          </a:p>
        </p:txBody>
      </p:sp>
      <p:sp>
        <p:nvSpPr>
          <p:cNvPr id="31747" name="WordArt 10"/>
          <p:cNvSpPr>
            <a:spLocks noChangeArrowheads="1" noChangeShapeType="1" noTextEdit="1"/>
          </p:cNvSpPr>
          <p:nvPr/>
        </p:nvSpPr>
        <p:spPr bwMode="auto">
          <a:xfrm>
            <a:off x="3492500" y="260350"/>
            <a:ext cx="2879725" cy="873125"/>
          </a:xfrm>
          <a:prstGeom prst="rect">
            <a:avLst/>
          </a:prstGeom>
        </p:spPr>
        <p:txBody>
          <a:bodyPr wrap="none" fromWordArt="1">
            <a:prstTxWarp prst="textDeflateTop">
              <a:avLst>
                <a:gd name="adj" fmla="val 46875"/>
              </a:avLst>
            </a:prstTxWarp>
          </a:bodyPr>
          <a:lstStyle/>
          <a:p>
            <a:pPr algn="ctr"/>
            <a:r>
              <a:rPr lang="en-US" altLang="zh-CN" sz="3600" kern="1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Review</a:t>
            </a:r>
            <a:endParaRPr lang="zh-CN" altLang="en-US" sz="3600" kern="1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20491" name="Text Box 11"/>
          <p:cNvSpPr txBox="1">
            <a:spLocks noChangeArrowheads="1"/>
          </p:cNvSpPr>
          <p:nvPr/>
        </p:nvSpPr>
        <p:spPr bwMode="auto">
          <a:xfrm>
            <a:off x="4356100" y="2273300"/>
            <a:ext cx="3887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dirty="0">
                <a:solidFill>
                  <a:srgbClr val="800000"/>
                </a:solidFill>
              </a:rPr>
              <a:t>feel disappointed</a:t>
            </a:r>
          </a:p>
        </p:txBody>
      </p:sp>
      <p:sp>
        <p:nvSpPr>
          <p:cNvPr id="20492" name="Text Box 12"/>
          <p:cNvSpPr txBox="1">
            <a:spLocks noChangeArrowheads="1"/>
          </p:cNvSpPr>
          <p:nvPr/>
        </p:nvSpPr>
        <p:spPr bwMode="auto">
          <a:xfrm>
            <a:off x="4356100" y="2921000"/>
            <a:ext cx="3887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dirty="0">
                <a:solidFill>
                  <a:srgbClr val="800000"/>
                </a:solidFill>
              </a:rPr>
              <a:t>seem unhappy</a:t>
            </a:r>
          </a:p>
        </p:txBody>
      </p:sp>
      <p:sp>
        <p:nvSpPr>
          <p:cNvPr id="20493" name="Text Box 13"/>
          <p:cNvSpPr txBox="1">
            <a:spLocks noChangeArrowheads="1"/>
          </p:cNvSpPr>
          <p:nvPr/>
        </p:nvSpPr>
        <p:spPr bwMode="auto">
          <a:xfrm>
            <a:off x="4356100" y="3573463"/>
            <a:ext cx="38877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dirty="0">
                <a:solidFill>
                  <a:srgbClr val="800000"/>
                </a:solidFill>
              </a:rPr>
              <a:t>look excited </a:t>
            </a:r>
          </a:p>
        </p:txBody>
      </p:sp>
      <p:sp>
        <p:nvSpPr>
          <p:cNvPr id="20494" name="Text Box 14"/>
          <p:cNvSpPr txBox="1">
            <a:spLocks noChangeArrowheads="1"/>
          </p:cNvSpPr>
          <p:nvPr/>
        </p:nvSpPr>
        <p:spPr bwMode="auto">
          <a:xfrm>
            <a:off x="4356100" y="4144963"/>
            <a:ext cx="38877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dirty="0">
                <a:solidFill>
                  <a:srgbClr val="800000"/>
                </a:solidFill>
              </a:rPr>
              <a:t>taste delicious</a:t>
            </a:r>
          </a:p>
        </p:txBody>
      </p:sp>
      <p:sp>
        <p:nvSpPr>
          <p:cNvPr id="20495" name="Text Box 15"/>
          <p:cNvSpPr txBox="1">
            <a:spLocks noChangeArrowheads="1"/>
          </p:cNvSpPr>
          <p:nvPr/>
        </p:nvSpPr>
        <p:spPr bwMode="auto">
          <a:xfrm>
            <a:off x="4356100" y="4794250"/>
            <a:ext cx="3887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dirty="0">
                <a:solidFill>
                  <a:srgbClr val="800000"/>
                </a:solidFill>
              </a:rPr>
              <a:t>smell nice</a:t>
            </a:r>
          </a:p>
        </p:txBody>
      </p:sp>
      <p:sp>
        <p:nvSpPr>
          <p:cNvPr id="20496" name="Text Box 16"/>
          <p:cNvSpPr txBox="1">
            <a:spLocks noChangeArrowheads="1"/>
          </p:cNvSpPr>
          <p:nvPr/>
        </p:nvSpPr>
        <p:spPr bwMode="auto">
          <a:xfrm>
            <a:off x="4356100" y="5370513"/>
            <a:ext cx="38877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dirty="0">
                <a:solidFill>
                  <a:srgbClr val="800000"/>
                </a:solidFill>
              </a:rPr>
              <a:t>sound great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left)">
                                      <p:cBhvr>
                                        <p:cTn id="7" dur="500"/>
                                        <p:tgtEl>
                                          <p:spTgt spid="20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92"/>
                                        </p:tgtEl>
                                        <p:attrNameLst>
                                          <p:attrName>style.visibility</p:attrName>
                                        </p:attrNameLst>
                                      </p:cBhvr>
                                      <p:to>
                                        <p:strVal val="visible"/>
                                      </p:to>
                                    </p:set>
                                    <p:animEffect transition="in" filter="wipe(left)">
                                      <p:cBhvr>
                                        <p:cTn id="12" dur="500"/>
                                        <p:tgtEl>
                                          <p:spTgt spid="204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93"/>
                                        </p:tgtEl>
                                        <p:attrNameLst>
                                          <p:attrName>style.visibility</p:attrName>
                                        </p:attrNameLst>
                                      </p:cBhvr>
                                      <p:to>
                                        <p:strVal val="visible"/>
                                      </p:to>
                                    </p:set>
                                    <p:animEffect transition="in" filter="wipe(left)">
                                      <p:cBhvr>
                                        <p:cTn id="17" dur="500"/>
                                        <p:tgtEl>
                                          <p:spTgt spid="204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94"/>
                                        </p:tgtEl>
                                        <p:attrNameLst>
                                          <p:attrName>style.visibility</p:attrName>
                                        </p:attrNameLst>
                                      </p:cBhvr>
                                      <p:to>
                                        <p:strVal val="visible"/>
                                      </p:to>
                                    </p:set>
                                    <p:animEffect transition="in" filter="wipe(left)">
                                      <p:cBhvr>
                                        <p:cTn id="22" dur="500"/>
                                        <p:tgtEl>
                                          <p:spTgt spid="204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95"/>
                                        </p:tgtEl>
                                        <p:attrNameLst>
                                          <p:attrName>style.visibility</p:attrName>
                                        </p:attrNameLst>
                                      </p:cBhvr>
                                      <p:to>
                                        <p:strVal val="visible"/>
                                      </p:to>
                                    </p:set>
                                    <p:animEffect transition="in" filter="wipe(left)">
                                      <p:cBhvr>
                                        <p:cTn id="27" dur="500"/>
                                        <p:tgtEl>
                                          <p:spTgt spid="2049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96"/>
                                        </p:tgtEl>
                                        <p:attrNameLst>
                                          <p:attrName>style.visibility</p:attrName>
                                        </p:attrNameLst>
                                      </p:cBhvr>
                                      <p:to>
                                        <p:strVal val="visible"/>
                                      </p:to>
                                    </p:set>
                                    <p:animEffect transition="in" filter="wipe(left)">
                                      <p:cBhvr>
                                        <p:cTn id="32"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0492" grpId="0"/>
      <p:bldP spid="20493" grpId="0"/>
      <p:bldP spid="20494" grpId="0"/>
      <p:bldP spid="20495" grpId="0"/>
      <p:bldP spid="204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468313" y="1268413"/>
            <a:ext cx="49069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150000"/>
              </a:lnSpc>
              <a:spcBef>
                <a:spcPct val="20000"/>
              </a:spcBef>
            </a:pPr>
            <a:r>
              <a:rPr lang="en-US" altLang="zh-CN" sz="2800" b="1" dirty="0">
                <a:solidFill>
                  <a:srgbClr val="0000FF"/>
                </a:solidFill>
              </a:rPr>
              <a:t>Translate the phrases:</a:t>
            </a:r>
          </a:p>
          <a:p>
            <a:pPr marL="342900" indent="-342900">
              <a:lnSpc>
                <a:spcPct val="150000"/>
              </a:lnSpc>
              <a:spcBef>
                <a:spcPct val="20000"/>
              </a:spcBef>
              <a:buFontTx/>
              <a:buChar char="•"/>
            </a:pPr>
            <a:r>
              <a:rPr lang="zh-CN" altLang="en-US" sz="2800" b="1" dirty="0">
                <a:solidFill>
                  <a:srgbClr val="0000FF"/>
                </a:solidFill>
              </a:rPr>
              <a:t>为某人感到难过</a:t>
            </a:r>
            <a:r>
              <a:rPr lang="en-US" altLang="zh-CN" sz="2800" b="1" dirty="0">
                <a:solidFill>
                  <a:srgbClr val="0000FF"/>
                </a:solidFill>
              </a:rPr>
              <a:t>/</a:t>
            </a:r>
            <a:r>
              <a:rPr lang="zh-CN" altLang="en-US" sz="2800" b="1" dirty="0">
                <a:solidFill>
                  <a:srgbClr val="0000FF"/>
                </a:solidFill>
              </a:rPr>
              <a:t>抱歉</a:t>
            </a:r>
          </a:p>
          <a:p>
            <a:pPr marL="342900" indent="-342900">
              <a:lnSpc>
                <a:spcPct val="150000"/>
              </a:lnSpc>
              <a:spcBef>
                <a:spcPct val="20000"/>
              </a:spcBef>
              <a:buFontTx/>
              <a:buChar char="•"/>
            </a:pPr>
            <a:r>
              <a:rPr lang="zh-CN" altLang="en-US" sz="2800" b="1" dirty="0">
                <a:solidFill>
                  <a:srgbClr val="0000FF"/>
                </a:solidFill>
              </a:rPr>
              <a:t>乐意做某事</a:t>
            </a:r>
          </a:p>
          <a:p>
            <a:pPr marL="342900" indent="-342900">
              <a:lnSpc>
                <a:spcPct val="150000"/>
              </a:lnSpc>
              <a:spcBef>
                <a:spcPct val="20000"/>
              </a:spcBef>
              <a:buFontTx/>
              <a:buChar char="•"/>
            </a:pPr>
            <a:r>
              <a:rPr lang="zh-CN" altLang="en-US" sz="2800" b="1" dirty="0">
                <a:solidFill>
                  <a:srgbClr val="0000FF"/>
                </a:solidFill>
              </a:rPr>
              <a:t>邀请某人去做某事</a:t>
            </a:r>
          </a:p>
          <a:p>
            <a:pPr marL="342900" indent="-342900">
              <a:lnSpc>
                <a:spcPct val="150000"/>
              </a:lnSpc>
              <a:spcBef>
                <a:spcPct val="20000"/>
              </a:spcBef>
              <a:buFontTx/>
              <a:buChar char="•"/>
            </a:pPr>
            <a:r>
              <a:rPr lang="zh-CN" altLang="en-US" sz="2800" b="1" dirty="0">
                <a:solidFill>
                  <a:srgbClr val="0000FF"/>
                </a:solidFill>
              </a:rPr>
              <a:t>为某人准备某物</a:t>
            </a:r>
          </a:p>
          <a:p>
            <a:pPr marL="342900" indent="-342900">
              <a:lnSpc>
                <a:spcPct val="150000"/>
              </a:lnSpc>
              <a:spcBef>
                <a:spcPct val="20000"/>
              </a:spcBef>
              <a:buFontTx/>
              <a:buChar char="•"/>
            </a:pPr>
            <a:r>
              <a:rPr lang="zh-CN" altLang="en-US" sz="2800" b="1" dirty="0">
                <a:solidFill>
                  <a:srgbClr val="0000FF"/>
                </a:solidFill>
              </a:rPr>
              <a:t>向某人道谢</a:t>
            </a:r>
            <a:r>
              <a:rPr lang="en-US" altLang="zh-CN" sz="2800" b="1" dirty="0">
                <a:solidFill>
                  <a:srgbClr val="0000FF"/>
                </a:solidFill>
              </a:rPr>
              <a:t>/</a:t>
            </a:r>
            <a:r>
              <a:rPr lang="zh-CN" altLang="en-US" sz="2800" b="1" dirty="0">
                <a:solidFill>
                  <a:srgbClr val="0000FF"/>
                </a:solidFill>
              </a:rPr>
              <a:t>道歉</a:t>
            </a:r>
            <a:r>
              <a:rPr lang="en-US" altLang="zh-CN" sz="2800" b="1" dirty="0">
                <a:solidFill>
                  <a:srgbClr val="0000FF"/>
                </a:solidFill>
              </a:rPr>
              <a:t>/</a:t>
            </a:r>
            <a:r>
              <a:rPr lang="zh-CN" altLang="en-US" sz="2800" b="1" dirty="0">
                <a:solidFill>
                  <a:srgbClr val="0000FF"/>
                </a:solidFill>
              </a:rPr>
              <a:t>告别</a:t>
            </a:r>
            <a:r>
              <a:rPr lang="en-US" altLang="zh-CN" sz="2800" b="1" dirty="0">
                <a:solidFill>
                  <a:srgbClr val="0000FF"/>
                </a:solidFill>
              </a:rPr>
              <a:t>/</a:t>
            </a:r>
            <a:r>
              <a:rPr lang="zh-CN" altLang="en-US" sz="2800" b="1" dirty="0">
                <a:solidFill>
                  <a:srgbClr val="0000FF"/>
                </a:solidFill>
              </a:rPr>
              <a:t>问候</a:t>
            </a:r>
          </a:p>
        </p:txBody>
      </p:sp>
      <p:sp>
        <p:nvSpPr>
          <p:cNvPr id="32771" name="WordArt 5"/>
          <p:cNvSpPr>
            <a:spLocks noChangeArrowheads="1" noChangeShapeType="1" noTextEdit="1"/>
          </p:cNvSpPr>
          <p:nvPr/>
        </p:nvSpPr>
        <p:spPr bwMode="auto">
          <a:xfrm>
            <a:off x="3419475" y="117475"/>
            <a:ext cx="2879725" cy="863600"/>
          </a:xfrm>
          <a:prstGeom prst="rect">
            <a:avLst/>
          </a:prstGeom>
        </p:spPr>
        <p:txBody>
          <a:bodyPr wrap="none" fromWordArt="1">
            <a:prstTxWarp prst="textDeflateTop">
              <a:avLst>
                <a:gd name="adj" fmla="val 46875"/>
              </a:avLst>
            </a:prstTxWarp>
          </a:bodyPr>
          <a:lstStyle/>
          <a:p>
            <a:pPr algn="ctr"/>
            <a:r>
              <a:rPr lang="en-US" altLang="zh-CN" sz="3600" kern="1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Review</a:t>
            </a:r>
            <a:endParaRPr lang="zh-CN" altLang="en-US" sz="3600" kern="1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18438" name="Text Box 6"/>
          <p:cNvSpPr txBox="1">
            <a:spLocks noChangeArrowheads="1"/>
          </p:cNvSpPr>
          <p:nvPr/>
        </p:nvSpPr>
        <p:spPr bwMode="auto">
          <a:xfrm>
            <a:off x="5221288" y="2128838"/>
            <a:ext cx="3887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solidFill>
                  <a:srgbClr val="800000"/>
                </a:solidFill>
              </a:rPr>
              <a:t>feel sorry for</a:t>
            </a:r>
          </a:p>
        </p:txBody>
      </p:sp>
      <p:sp>
        <p:nvSpPr>
          <p:cNvPr id="18439" name="Text Box 7"/>
          <p:cNvSpPr txBox="1">
            <a:spLocks noChangeArrowheads="1"/>
          </p:cNvSpPr>
          <p:nvPr/>
        </p:nvSpPr>
        <p:spPr bwMode="auto">
          <a:xfrm>
            <a:off x="5221288" y="2921000"/>
            <a:ext cx="388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solidFill>
                  <a:srgbClr val="800000"/>
                </a:solidFill>
              </a:rPr>
              <a:t>be glad to do sth. </a:t>
            </a:r>
          </a:p>
        </p:txBody>
      </p:sp>
      <p:sp>
        <p:nvSpPr>
          <p:cNvPr id="18440" name="Text Box 8"/>
          <p:cNvSpPr txBox="1">
            <a:spLocks noChangeArrowheads="1"/>
          </p:cNvSpPr>
          <p:nvPr/>
        </p:nvSpPr>
        <p:spPr bwMode="auto">
          <a:xfrm>
            <a:off x="5221288" y="3641725"/>
            <a:ext cx="388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solidFill>
                  <a:srgbClr val="800000"/>
                </a:solidFill>
              </a:rPr>
              <a:t>invite sb. to do sth.</a:t>
            </a:r>
          </a:p>
        </p:txBody>
      </p:sp>
      <p:sp>
        <p:nvSpPr>
          <p:cNvPr id="18441" name="Text Box 9"/>
          <p:cNvSpPr txBox="1">
            <a:spLocks noChangeArrowheads="1"/>
          </p:cNvSpPr>
          <p:nvPr/>
        </p:nvSpPr>
        <p:spPr bwMode="auto">
          <a:xfrm>
            <a:off x="5221288" y="4362450"/>
            <a:ext cx="388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solidFill>
                  <a:srgbClr val="800000"/>
                </a:solidFill>
              </a:rPr>
              <a:t>prepare sth. for sb. </a:t>
            </a:r>
          </a:p>
        </p:txBody>
      </p:sp>
      <p:sp>
        <p:nvSpPr>
          <p:cNvPr id="18442" name="Text Box 10"/>
          <p:cNvSpPr txBox="1">
            <a:spLocks noChangeArrowheads="1"/>
          </p:cNvSpPr>
          <p:nvPr/>
        </p:nvSpPr>
        <p:spPr bwMode="auto">
          <a:xfrm>
            <a:off x="900113" y="5516563"/>
            <a:ext cx="7488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solidFill>
                  <a:srgbClr val="800000"/>
                </a:solidFill>
              </a:rPr>
              <a:t>say thanks/sorry /good bye/hello to sb.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500"/>
                                        <p:tgtEl>
                                          <p:spTgt spid="184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wipe(left)">
                                      <p:cBhvr>
                                        <p:cTn id="12" dur="500"/>
                                        <p:tgtEl>
                                          <p:spTgt spid="184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wipe(left)">
                                      <p:cBhvr>
                                        <p:cTn id="17" dur="500"/>
                                        <p:tgtEl>
                                          <p:spTgt spid="18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41"/>
                                        </p:tgtEl>
                                        <p:attrNameLst>
                                          <p:attrName>style.visibility</p:attrName>
                                        </p:attrNameLst>
                                      </p:cBhvr>
                                      <p:to>
                                        <p:strVal val="visible"/>
                                      </p:to>
                                    </p:set>
                                    <p:animEffect transition="in" filter="wipe(left)">
                                      <p:cBhvr>
                                        <p:cTn id="22" dur="500"/>
                                        <p:tgtEl>
                                          <p:spTgt spid="184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42"/>
                                        </p:tgtEl>
                                        <p:attrNameLst>
                                          <p:attrName>style.visibility</p:attrName>
                                        </p:attrNameLst>
                                      </p:cBhvr>
                                      <p:to>
                                        <p:strVal val="visible"/>
                                      </p:to>
                                    </p:set>
                                    <p:animEffect transition="in" filter="wipe(left)">
                                      <p:cBhvr>
                                        <p:cTn id="27"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P spid="18440" grpId="0"/>
      <p:bldP spid="18441" grpId="0"/>
      <p:bldP spid="184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4"/>
          <p:cNvSpPr>
            <a:spLocks noChangeArrowheads="1" noChangeShapeType="1" noTextEdit="1"/>
          </p:cNvSpPr>
          <p:nvPr/>
        </p:nvSpPr>
        <p:spPr bwMode="auto">
          <a:xfrm>
            <a:off x="152400" y="0"/>
            <a:ext cx="2447925" cy="720725"/>
          </a:xfrm>
          <a:prstGeom prst="rect">
            <a:avLst/>
          </a:prstGeom>
        </p:spPr>
        <p:txBody>
          <a:bodyPr wrap="none" fromWordArt="1">
            <a:prstTxWarp prst="textPlain">
              <a:avLst>
                <a:gd name="adj" fmla="val 50000"/>
              </a:avLst>
            </a:prstTxWarp>
          </a:bodyPr>
          <a:lstStyle/>
          <a:p>
            <a:pPr algn="ctr"/>
            <a:r>
              <a:rPr lang="en-US" altLang="zh-CN" sz="3600" kern="1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Enjoy this song. </a:t>
            </a:r>
            <a:endParaRPr lang="zh-CN" altLang="en-US" sz="3600" kern="1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5135" name="Music"/>
          <p:cNvSpPr>
            <a:spLocks noEditPoints="1" noChangeArrowheads="1"/>
          </p:cNvSpPr>
          <p:nvPr/>
        </p:nvSpPr>
        <p:spPr bwMode="auto">
          <a:xfrm>
            <a:off x="2438400" y="152400"/>
            <a:ext cx="827088" cy="50482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FF00"/>
          </a:solidFill>
          <a:ln w="9525">
            <a:noFill/>
            <a:miter lim="800000"/>
          </a:ln>
          <a:effectLst>
            <a:outerShdw dist="107763" dir="2700000" algn="ctr" rotWithShape="0">
              <a:srgbClr val="808080"/>
            </a:outerShdw>
          </a:effectLst>
        </p:spPr>
        <p:txBody>
          <a:bodyPr/>
          <a:lstStyle/>
          <a:p>
            <a:pPr>
              <a:defRPr/>
            </a:pPr>
            <a:endParaRPr lang="zh-CN" altLang="en-US">
              <a:ea typeface="宋体" panose="02010600030101010101" pitchFamily="2" charset="-122"/>
            </a:endParaRPr>
          </a:p>
        </p:txBody>
      </p:sp>
      <p:sp>
        <p:nvSpPr>
          <p:cNvPr id="5149" name="Rectangle 29"/>
          <p:cNvSpPr>
            <a:spLocks noChangeArrowheads="1"/>
          </p:cNvSpPr>
          <p:nvPr/>
        </p:nvSpPr>
        <p:spPr bwMode="auto">
          <a:xfrm>
            <a:off x="179388" y="762000"/>
            <a:ext cx="8964612" cy="59436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buFont typeface="Wingdings" panose="05000000000000000000" pitchFamily="2" charset="2"/>
              <a:buNone/>
            </a:pPr>
            <a:r>
              <a:rPr lang="en-US" altLang="zh-CN" sz="3200" b="1">
                <a:latin typeface="Times New Roman" panose="02020603050405020304" pitchFamily="18" charset="0"/>
              </a:rPr>
              <a:t>Do Re Mi     </a:t>
            </a:r>
          </a:p>
          <a:p>
            <a:pPr marL="342900" indent="-342900">
              <a:lnSpc>
                <a:spcPct val="80000"/>
              </a:lnSpc>
              <a:spcBef>
                <a:spcPct val="20000"/>
              </a:spcBef>
              <a:buFont typeface="Wingdings" panose="05000000000000000000" pitchFamily="2" charset="2"/>
              <a:buNone/>
            </a:pPr>
            <a:r>
              <a:rPr lang="en-US" altLang="zh-CN" sz="3200" b="1">
                <a:latin typeface="Times New Roman" panose="02020603050405020304" pitchFamily="18" charset="0"/>
              </a:rPr>
              <a:t>       Let's start at the very beginning, a very good place to start.</a:t>
            </a:r>
          </a:p>
          <a:p>
            <a:pPr marL="342900" indent="-342900">
              <a:lnSpc>
                <a:spcPct val="80000"/>
              </a:lnSpc>
              <a:spcBef>
                <a:spcPct val="20000"/>
              </a:spcBef>
              <a:buFont typeface="Wingdings" panose="05000000000000000000" pitchFamily="2" charset="2"/>
              <a:buNone/>
            </a:pPr>
            <a:r>
              <a:rPr lang="en-US" altLang="zh-CN" sz="3200" b="1">
                <a:latin typeface="Times New Roman" panose="02020603050405020304" pitchFamily="18" charset="0"/>
              </a:rPr>
              <a:t>      When you read, you begin with ABC. When you sing, you begin with Do, Re, Mi, Do, Re, Mi, Do, Re, Mi. The first three notes just happen to be Do, Re, Mi, Do, Re, Mi. Do, Re, Mi Fa So La Ti.</a:t>
            </a:r>
          </a:p>
          <a:p>
            <a:pPr marL="342900" indent="-342900">
              <a:lnSpc>
                <a:spcPct val="80000"/>
              </a:lnSpc>
              <a:spcBef>
                <a:spcPct val="20000"/>
              </a:spcBef>
              <a:buFont typeface="Wingdings" panose="05000000000000000000" pitchFamily="2" charset="2"/>
              <a:buNone/>
            </a:pPr>
            <a:r>
              <a:rPr lang="en-US" altLang="zh-CN" sz="3200" b="1">
                <a:latin typeface="Times New Roman" panose="02020603050405020304" pitchFamily="18" charset="0"/>
              </a:rPr>
              <a:t>        Doe, a deer, a female deer. Ray, a drop of golden sun. Me, a name I call myself. Far, a long long way to run. Sew, a needle pulling thread. La, a note to follow sew. Tea, a drink with jam and bread. That will bring us back to Do-oh-oh.</a:t>
            </a:r>
          </a:p>
          <a:p>
            <a:pPr marL="342900" indent="-342900">
              <a:lnSpc>
                <a:spcPct val="80000"/>
              </a:lnSpc>
              <a:spcBef>
                <a:spcPct val="20000"/>
              </a:spcBef>
              <a:buFont typeface="Wingdings" panose="05000000000000000000" pitchFamily="2" charset="2"/>
              <a:buNone/>
            </a:pPr>
            <a:r>
              <a:rPr lang="en-US" altLang="zh-CN" sz="3200" b="1">
                <a:latin typeface="Times New Roman" panose="02020603050405020304" pitchFamily="18" charset="0"/>
              </a:rPr>
              <a:t>        Do Re Mi Fa So La Ti Do, So, Do!</a:t>
            </a:r>
          </a:p>
        </p:txBody>
      </p:sp>
      <p:pic>
        <p:nvPicPr>
          <p:cNvPr id="33799" name="Picture 1" descr="00132">
            <a:hlinkClick r:id="rId2" action="ppaction://hlinkfile"/>
          </p:cNvPr>
          <p:cNvPicPr>
            <a:picLocks noChangeAspect="1" noChangeArrowheads="1"/>
          </p:cNvPicPr>
          <p:nvPr/>
        </p:nvPicPr>
        <p:blipFill>
          <a:blip r:embed="rId3"/>
          <a:srcRect/>
          <a:stretch>
            <a:fillRect/>
          </a:stretch>
        </p:blipFill>
        <p:spPr bwMode="auto">
          <a:xfrm>
            <a:off x="7010400" y="304800"/>
            <a:ext cx="1143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49">
                                            <p:bg/>
                                          </p:spTgt>
                                        </p:tgtEl>
                                        <p:attrNameLst>
                                          <p:attrName>style.visibility</p:attrName>
                                        </p:attrNameLst>
                                      </p:cBhvr>
                                      <p:to>
                                        <p:strVal val="visible"/>
                                      </p:to>
                                    </p:set>
                                    <p:anim calcmode="lin" valueType="num">
                                      <p:cBhvr>
                                        <p:cTn id="7" dur="500" fill="hold"/>
                                        <p:tgtEl>
                                          <p:spTgt spid="5149">
                                            <p:bg/>
                                          </p:spTgt>
                                        </p:tgtEl>
                                        <p:attrNameLst>
                                          <p:attrName>ppt_w</p:attrName>
                                        </p:attrNameLst>
                                      </p:cBhvr>
                                      <p:tavLst>
                                        <p:tav tm="0">
                                          <p:val>
                                            <p:fltVal val="0"/>
                                          </p:val>
                                        </p:tav>
                                        <p:tav tm="100000">
                                          <p:val>
                                            <p:strVal val="#ppt_w"/>
                                          </p:val>
                                        </p:tav>
                                      </p:tavLst>
                                    </p:anim>
                                    <p:anim calcmode="lin" valueType="num">
                                      <p:cBhvr>
                                        <p:cTn id="8" dur="500" fill="hold"/>
                                        <p:tgtEl>
                                          <p:spTgt spid="5149">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149">
                                            <p:txEl>
                                              <p:pRg st="0" end="0"/>
                                            </p:txEl>
                                          </p:spTgt>
                                        </p:tgtEl>
                                        <p:attrNameLst>
                                          <p:attrName>style.visibility</p:attrName>
                                        </p:attrNameLst>
                                      </p:cBhvr>
                                      <p:to>
                                        <p:strVal val="visible"/>
                                      </p:to>
                                    </p:set>
                                    <p:animEffect transition="in" filter="wipe(left)">
                                      <p:cBhvr>
                                        <p:cTn id="12" dur="500"/>
                                        <p:tgtEl>
                                          <p:spTgt spid="5149">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149">
                                            <p:txEl>
                                              <p:pRg st="1" end="1"/>
                                            </p:txEl>
                                          </p:spTgt>
                                        </p:tgtEl>
                                        <p:attrNameLst>
                                          <p:attrName>style.visibility</p:attrName>
                                        </p:attrNameLst>
                                      </p:cBhvr>
                                      <p:to>
                                        <p:strVal val="visible"/>
                                      </p:to>
                                    </p:set>
                                    <p:animEffect transition="in" filter="wipe(left)">
                                      <p:cBhvr>
                                        <p:cTn id="16" dur="3000"/>
                                        <p:tgtEl>
                                          <p:spTgt spid="5149">
                                            <p:txEl>
                                              <p:pRg st="1" end="1"/>
                                            </p:txEl>
                                          </p:spTgt>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5149">
                                            <p:txEl>
                                              <p:pRg st="2" end="2"/>
                                            </p:txEl>
                                          </p:spTgt>
                                        </p:tgtEl>
                                        <p:attrNameLst>
                                          <p:attrName>style.visibility</p:attrName>
                                        </p:attrNameLst>
                                      </p:cBhvr>
                                      <p:to>
                                        <p:strVal val="visible"/>
                                      </p:to>
                                    </p:set>
                                    <p:animEffect transition="in" filter="wipe(left)">
                                      <p:cBhvr>
                                        <p:cTn id="20" dur="3000"/>
                                        <p:tgtEl>
                                          <p:spTgt spid="5149">
                                            <p:txEl>
                                              <p:pRg st="2" end="2"/>
                                            </p:txEl>
                                          </p:spTgt>
                                        </p:tgtEl>
                                      </p:cBhvr>
                                    </p:animEffect>
                                  </p:childTnLst>
                                </p:cTn>
                              </p:par>
                            </p:childTnLst>
                          </p:cTn>
                        </p:par>
                        <p:par>
                          <p:cTn id="21" fill="hold">
                            <p:stCondLst>
                              <p:cond delay="7000"/>
                            </p:stCondLst>
                            <p:childTnLst>
                              <p:par>
                                <p:cTn id="22" presetID="22" presetClass="entr" presetSubtype="8" fill="hold" nodeType="afterEffect">
                                  <p:stCondLst>
                                    <p:cond delay="0"/>
                                  </p:stCondLst>
                                  <p:childTnLst>
                                    <p:set>
                                      <p:cBhvr>
                                        <p:cTn id="23" dur="1" fill="hold">
                                          <p:stCondLst>
                                            <p:cond delay="0"/>
                                          </p:stCondLst>
                                        </p:cTn>
                                        <p:tgtEl>
                                          <p:spTgt spid="5149">
                                            <p:txEl>
                                              <p:pRg st="3" end="3"/>
                                            </p:txEl>
                                          </p:spTgt>
                                        </p:tgtEl>
                                        <p:attrNameLst>
                                          <p:attrName>style.visibility</p:attrName>
                                        </p:attrNameLst>
                                      </p:cBhvr>
                                      <p:to>
                                        <p:strVal val="visible"/>
                                      </p:to>
                                    </p:set>
                                    <p:animEffect transition="in" filter="wipe(left)">
                                      <p:cBhvr>
                                        <p:cTn id="24" dur="3000"/>
                                        <p:tgtEl>
                                          <p:spTgt spid="5149">
                                            <p:txEl>
                                              <p:pRg st="3" end="3"/>
                                            </p:txEl>
                                          </p:spTgt>
                                        </p:tgtEl>
                                      </p:cBhvr>
                                    </p:animEffect>
                                  </p:childTnLst>
                                </p:cTn>
                              </p:par>
                            </p:childTnLst>
                          </p:cTn>
                        </p:par>
                        <p:par>
                          <p:cTn id="25" fill="hold">
                            <p:stCondLst>
                              <p:cond delay="10000"/>
                            </p:stCondLst>
                            <p:childTnLst>
                              <p:par>
                                <p:cTn id="26" presetID="22" presetClass="entr" presetSubtype="8" fill="hold" nodeType="afterEffect">
                                  <p:stCondLst>
                                    <p:cond delay="0"/>
                                  </p:stCondLst>
                                  <p:childTnLst>
                                    <p:set>
                                      <p:cBhvr>
                                        <p:cTn id="27" dur="1" fill="hold">
                                          <p:stCondLst>
                                            <p:cond delay="0"/>
                                          </p:stCondLst>
                                        </p:cTn>
                                        <p:tgtEl>
                                          <p:spTgt spid="5149">
                                            <p:txEl>
                                              <p:pRg st="4" end="4"/>
                                            </p:txEl>
                                          </p:spTgt>
                                        </p:tgtEl>
                                        <p:attrNameLst>
                                          <p:attrName>style.visibility</p:attrName>
                                        </p:attrNameLst>
                                      </p:cBhvr>
                                      <p:to>
                                        <p:strVal val="visible"/>
                                      </p:to>
                                    </p:set>
                                    <p:animEffect transition="in" filter="wipe(left)">
                                      <p:cBhvr>
                                        <p:cTn id="28" dur="3000"/>
                                        <p:tgtEl>
                                          <p:spTgt spid="5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0" y="0"/>
            <a:ext cx="9144000" cy="6858000"/>
          </a:xfrm>
          <a:solidFill>
            <a:srgbClr val="FFFFFF">
              <a:alpha val="74901"/>
            </a:srgbClr>
          </a:solidFill>
        </p:spPr>
        <p:txBody>
          <a:bodyPr/>
          <a:lstStyle/>
          <a:p>
            <a:endParaRPr lang="en-US" altLang="zh-CN" sz="3600">
              <a:solidFill>
                <a:srgbClr val="0000FF"/>
              </a:solidFill>
            </a:endParaRPr>
          </a:p>
          <a:p>
            <a:endParaRPr lang="en-US" altLang="zh-CN" sz="3600">
              <a:solidFill>
                <a:srgbClr val="0000FF"/>
              </a:solidFill>
            </a:endParaRPr>
          </a:p>
          <a:p>
            <a:r>
              <a:rPr lang="en-US" altLang="zh-CN" sz="3600">
                <a:solidFill>
                  <a:srgbClr val="0000FF"/>
                </a:solidFill>
              </a:rPr>
              <a:t>What do you think of </a:t>
            </a:r>
            <a:r>
              <a:rPr lang="en-US" altLang="zh-CN" sz="3600" i="1">
                <a:solidFill>
                  <a:srgbClr val="0000FF"/>
                </a:solidFill>
              </a:rPr>
              <a:t>Do, Re, Mi</a:t>
            </a:r>
            <a:r>
              <a:rPr lang="en-US" altLang="zh-CN" sz="3600">
                <a:solidFill>
                  <a:srgbClr val="0000FF"/>
                </a:solidFill>
              </a:rPr>
              <a:t>?</a:t>
            </a:r>
          </a:p>
          <a:p>
            <a:endParaRPr lang="en-US" altLang="zh-CN" sz="3600">
              <a:solidFill>
                <a:srgbClr val="0000FF"/>
              </a:solidFill>
            </a:endParaRPr>
          </a:p>
          <a:p>
            <a:r>
              <a:rPr lang="en-US" altLang="zh-CN" sz="3600">
                <a:solidFill>
                  <a:srgbClr val="0000FF"/>
                </a:solidFill>
              </a:rPr>
              <a:t>It is/sounds _______/_______/_______.</a:t>
            </a:r>
          </a:p>
          <a:p>
            <a:endParaRPr lang="en-US" altLang="zh-CN" sz="3600">
              <a:solidFill>
                <a:srgbClr val="0000FF"/>
              </a:solidFill>
            </a:endParaRPr>
          </a:p>
          <a:p>
            <a:endParaRPr lang="en-US" altLang="zh-CN" sz="3600">
              <a:solidFill>
                <a:srgbClr val="0000FF"/>
              </a:solidFill>
            </a:endParaRPr>
          </a:p>
          <a:p>
            <a:r>
              <a:rPr lang="en-US" altLang="zh-CN" sz="3600">
                <a:solidFill>
                  <a:srgbClr val="0000FF"/>
                </a:solidFill>
              </a:rPr>
              <a:t>It can make me happy/</a:t>
            </a:r>
            <a:r>
              <a:rPr lang="en-US" altLang="zh-CN" sz="3600" u="sng">
                <a:solidFill>
                  <a:srgbClr val="0000FF"/>
                </a:solidFill>
              </a:rPr>
              <a:t>cheer me up</a:t>
            </a:r>
            <a:r>
              <a:rPr lang="en-US" altLang="zh-CN" sz="3600">
                <a:solidFill>
                  <a:srgbClr val="0000FF"/>
                </a:solidFill>
              </a:rPr>
              <a:t>.</a:t>
            </a:r>
          </a:p>
          <a:p>
            <a:endParaRPr lang="en-US" altLang="zh-CN" sz="3600">
              <a:solidFill>
                <a:srgbClr val="0000FF"/>
              </a:solidFill>
            </a:endParaRPr>
          </a:p>
        </p:txBody>
      </p:sp>
      <p:sp>
        <p:nvSpPr>
          <p:cNvPr id="13319" name="Text Box 7"/>
          <p:cNvSpPr txBox="1">
            <a:spLocks noChangeArrowheads="1"/>
          </p:cNvSpPr>
          <p:nvPr/>
        </p:nvSpPr>
        <p:spPr bwMode="auto">
          <a:xfrm>
            <a:off x="2843213" y="2640013"/>
            <a:ext cx="1717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solidFill>
                  <a:srgbClr val="800000"/>
                </a:solidFill>
              </a:rPr>
              <a:t>beautiful</a:t>
            </a:r>
          </a:p>
        </p:txBody>
      </p:sp>
      <p:sp>
        <p:nvSpPr>
          <p:cNvPr id="13320" name="Text Box 8"/>
          <p:cNvSpPr txBox="1">
            <a:spLocks noChangeArrowheads="1"/>
          </p:cNvSpPr>
          <p:nvPr/>
        </p:nvSpPr>
        <p:spPr bwMode="auto">
          <a:xfrm>
            <a:off x="5075238" y="2640013"/>
            <a:ext cx="1244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solidFill>
                  <a:srgbClr val="800000"/>
                </a:solidFill>
              </a:rPr>
              <a:t>sweet</a:t>
            </a:r>
          </a:p>
        </p:txBody>
      </p:sp>
      <p:sp>
        <p:nvSpPr>
          <p:cNvPr id="13321" name="Text Box 9"/>
          <p:cNvSpPr txBox="1">
            <a:spLocks noChangeArrowheads="1"/>
          </p:cNvSpPr>
          <p:nvPr/>
        </p:nvSpPr>
        <p:spPr bwMode="auto">
          <a:xfrm>
            <a:off x="6946900" y="2636838"/>
            <a:ext cx="1087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solidFill>
                  <a:srgbClr val="FF0066"/>
                </a:solidFill>
              </a:rPr>
              <a:t>lively</a:t>
            </a:r>
          </a:p>
        </p:txBody>
      </p:sp>
      <p:grpSp>
        <p:nvGrpSpPr>
          <p:cNvPr id="2" name="Group 12"/>
          <p:cNvGrpSpPr/>
          <p:nvPr/>
        </p:nvGrpSpPr>
        <p:grpSpPr bwMode="auto">
          <a:xfrm>
            <a:off x="2411413" y="3500438"/>
            <a:ext cx="5545137" cy="793750"/>
            <a:chOff x="1519" y="2205"/>
            <a:chExt cx="3493" cy="500"/>
          </a:xfrm>
        </p:grpSpPr>
        <p:sp>
          <p:nvSpPr>
            <p:cNvPr id="34823" name="AutoShape 10"/>
            <p:cNvSpPr>
              <a:spLocks noChangeArrowheads="1"/>
            </p:cNvSpPr>
            <p:nvPr/>
          </p:nvSpPr>
          <p:spPr bwMode="auto">
            <a:xfrm>
              <a:off x="1519" y="2205"/>
              <a:ext cx="3493" cy="500"/>
            </a:xfrm>
            <a:prstGeom prst="wedgeRoundRectCallout">
              <a:avLst>
                <a:gd name="adj1" fmla="val 33426"/>
                <a:gd name="adj2" fmla="val -87398"/>
                <a:gd name="adj3" fmla="val 16667"/>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algn="ctr"/>
              <a:endParaRPr lang="zh-CN" altLang="zh-CN"/>
            </a:p>
          </p:txBody>
        </p:sp>
        <p:sp>
          <p:nvSpPr>
            <p:cNvPr id="34824" name="Text Box 11"/>
            <p:cNvSpPr txBox="1">
              <a:spLocks noChangeArrowheads="1"/>
            </p:cNvSpPr>
            <p:nvPr/>
          </p:nvSpPr>
          <p:spPr bwMode="auto">
            <a:xfrm>
              <a:off x="1565" y="2296"/>
              <a:ext cx="260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a:solidFill>
                    <a:srgbClr val="FF0066"/>
                  </a:solidFill>
                </a:rPr>
                <a:t>充满趣味的；充满生气的</a:t>
              </a:r>
            </a:p>
          </p:txBody>
        </p:sp>
      </p:grpSp>
      <p:pic>
        <p:nvPicPr>
          <p:cNvPr id="13325" name="Picture 13"/>
          <p:cNvPicPr>
            <a:picLocks noChangeAspect="1" noChangeArrowheads="1"/>
          </p:cNvPicPr>
          <p:nvPr/>
        </p:nvPicPr>
        <p:blipFill>
          <a:blip r:embed="rId3" cstate="email">
            <a:clrChange>
              <a:clrFrom>
                <a:srgbClr val="FFFFFF"/>
              </a:clrFrom>
              <a:clrTo>
                <a:srgbClr val="FFFFFF">
                  <a:alpha val="0"/>
                </a:srgbClr>
              </a:clrTo>
            </a:clrChange>
            <a:biLevel thresh="50000"/>
            <a:grayscl/>
          </a:blip>
          <a:srcRect l="47035" t="44292" r="40788" b="47830"/>
          <a:stretch>
            <a:fillRect/>
          </a:stretch>
        </p:blipFill>
        <p:spPr bwMode="auto">
          <a:xfrm>
            <a:off x="6732588" y="2282825"/>
            <a:ext cx="13684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p:nvPr/>
        </p:nvGrpSpPr>
        <p:grpSpPr bwMode="auto">
          <a:xfrm>
            <a:off x="2627313" y="5373688"/>
            <a:ext cx="4752975" cy="793750"/>
            <a:chOff x="1655" y="3385"/>
            <a:chExt cx="2994" cy="500"/>
          </a:xfrm>
        </p:grpSpPr>
        <p:sp>
          <p:nvSpPr>
            <p:cNvPr id="34827" name="AutoShape 15"/>
            <p:cNvSpPr>
              <a:spLocks noChangeArrowheads="1"/>
            </p:cNvSpPr>
            <p:nvPr/>
          </p:nvSpPr>
          <p:spPr bwMode="auto">
            <a:xfrm>
              <a:off x="1655" y="3385"/>
              <a:ext cx="2994" cy="500"/>
            </a:xfrm>
            <a:prstGeom prst="wedgeRoundRectCallout">
              <a:avLst>
                <a:gd name="adj1" fmla="val 20574"/>
                <a:gd name="adj2" fmla="val -79398"/>
                <a:gd name="adj3" fmla="val 16667"/>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algn="ctr"/>
              <a:endParaRPr lang="zh-CN" altLang="zh-CN"/>
            </a:p>
          </p:txBody>
        </p:sp>
        <p:sp>
          <p:nvSpPr>
            <p:cNvPr id="34828" name="Text Box 16"/>
            <p:cNvSpPr txBox="1">
              <a:spLocks noChangeArrowheads="1"/>
            </p:cNvSpPr>
            <p:nvPr/>
          </p:nvSpPr>
          <p:spPr bwMode="auto">
            <a:xfrm>
              <a:off x="1655" y="3475"/>
              <a:ext cx="291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FF0066"/>
                  </a:solidFill>
                </a:rPr>
                <a:t>cheer sb. up</a:t>
              </a:r>
              <a:r>
                <a:rPr lang="zh-CN" altLang="en-US" sz="2800">
                  <a:solidFill>
                    <a:srgbClr val="FF0066"/>
                  </a:solidFill>
                </a:rPr>
                <a:t>（使）振作起来</a:t>
              </a:r>
            </a:p>
          </p:txBody>
        </p:sp>
      </p:grpSp>
      <p:sp>
        <p:nvSpPr>
          <p:cNvPr id="34829" name="WordArt 5"/>
          <p:cNvSpPr>
            <a:spLocks noChangeArrowheads="1" noChangeShapeType="1" noTextEdit="1"/>
          </p:cNvSpPr>
          <p:nvPr/>
        </p:nvSpPr>
        <p:spPr bwMode="auto">
          <a:xfrm>
            <a:off x="1547813" y="188913"/>
            <a:ext cx="2952750" cy="908050"/>
          </a:xfrm>
          <a:prstGeom prst="rect">
            <a:avLst/>
          </a:prstGeom>
        </p:spPr>
        <p:txBody>
          <a:bodyPr wrap="none" fromWordArt="1">
            <a:prstTxWarp prst="textDeflateTop">
              <a:avLst>
                <a:gd name="adj" fmla="val 46875"/>
              </a:avLst>
            </a:prstTxWarp>
          </a:bodyPr>
          <a:lstStyle/>
          <a:p>
            <a:pPr algn="ctr"/>
            <a:r>
              <a:rPr lang="en-US" altLang="zh-CN" sz="3600" kern="10" dirty="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Discussion</a:t>
            </a:r>
            <a:endParaRPr lang="zh-CN" altLang="en-US" sz="3600" kern="10" dirty="0">
              <a:ln w="12700">
                <a:solidFill>
                  <a:srgbClr val="FF6600"/>
                </a:solidFill>
                <a:round/>
              </a:ln>
              <a:solidFill>
                <a:srgbClr val="FF6600">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315">
                                            <p:txEl>
                                              <p:pRg st="2" end="2"/>
                                            </p:txEl>
                                          </p:spTgt>
                                        </p:tgtEl>
                                        <p:attrNameLst>
                                          <p:attrName>style.visibility</p:attrName>
                                        </p:attrNameLst>
                                      </p:cBhvr>
                                      <p:to>
                                        <p:strVal val="visible"/>
                                      </p:to>
                                    </p:set>
                                    <p:anim calcmode="discrete" valueType="clr">
                                      <p:cBhvr override="childStyle">
                                        <p:cTn id="7" dur="80"/>
                                        <p:tgtEl>
                                          <p:spTgt spid="1331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5">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13315">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315">
                                            <p:txEl>
                                              <p:pRg st="4" end="4"/>
                                            </p:txEl>
                                          </p:spTgt>
                                        </p:tgtEl>
                                        <p:attrNameLst>
                                          <p:attrName>style.visibility</p:attrName>
                                        </p:attrNameLst>
                                      </p:cBhvr>
                                      <p:to>
                                        <p:strVal val="visible"/>
                                      </p:to>
                                    </p:set>
                                    <p:anim calcmode="discrete" valueType="clr">
                                      <p:cBhvr override="childStyle">
                                        <p:cTn id="14" dur="80"/>
                                        <p:tgtEl>
                                          <p:spTgt spid="1331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15">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13315">
                                            <p:txEl>
                                              <p:pRg st="4" end="4"/>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3319"/>
                                        </p:tgtEl>
                                        <p:attrNameLst>
                                          <p:attrName>style.visibility</p:attrName>
                                        </p:attrNameLst>
                                      </p:cBhvr>
                                      <p:to>
                                        <p:strVal val="visible"/>
                                      </p:to>
                                    </p:set>
                                    <p:anim calcmode="lin" valueType="num">
                                      <p:cBhvr>
                                        <p:cTn id="21" dur="500" fill="hold"/>
                                        <p:tgtEl>
                                          <p:spTgt spid="13319"/>
                                        </p:tgtEl>
                                        <p:attrNameLst>
                                          <p:attrName>ppt_w</p:attrName>
                                        </p:attrNameLst>
                                      </p:cBhvr>
                                      <p:tavLst>
                                        <p:tav tm="0">
                                          <p:val>
                                            <p:fltVal val="0"/>
                                          </p:val>
                                        </p:tav>
                                        <p:tav tm="100000">
                                          <p:val>
                                            <p:strVal val="#ppt_w"/>
                                          </p:val>
                                        </p:tav>
                                      </p:tavLst>
                                    </p:anim>
                                    <p:anim calcmode="lin" valueType="num">
                                      <p:cBhvr>
                                        <p:cTn id="22" dur="500" fill="hold"/>
                                        <p:tgtEl>
                                          <p:spTgt spid="13319"/>
                                        </p:tgtEl>
                                        <p:attrNameLst>
                                          <p:attrName>ppt_h</p:attrName>
                                        </p:attrNameLst>
                                      </p:cBhvr>
                                      <p:tavLst>
                                        <p:tav tm="0">
                                          <p:val>
                                            <p:fltVal val="0"/>
                                          </p:val>
                                        </p:tav>
                                        <p:tav tm="100000">
                                          <p:val>
                                            <p:strVal val="#ppt_h"/>
                                          </p:val>
                                        </p:tav>
                                      </p:tavLst>
                                    </p:anim>
                                    <p:anim calcmode="lin" valueType="num">
                                      <p:cBhvr>
                                        <p:cTn id="23" dur="500" fill="hold"/>
                                        <p:tgtEl>
                                          <p:spTgt spid="13319"/>
                                        </p:tgtEl>
                                        <p:attrNameLst>
                                          <p:attrName>style.rotation</p:attrName>
                                        </p:attrNameLst>
                                      </p:cBhvr>
                                      <p:tavLst>
                                        <p:tav tm="0">
                                          <p:val>
                                            <p:fltVal val="90"/>
                                          </p:val>
                                        </p:tav>
                                        <p:tav tm="100000">
                                          <p:val>
                                            <p:fltVal val="0"/>
                                          </p:val>
                                        </p:tav>
                                      </p:tavLst>
                                    </p:anim>
                                    <p:animEffect transition="in" filter="fade">
                                      <p:cBhvr>
                                        <p:cTn id="24" dur="500"/>
                                        <p:tgtEl>
                                          <p:spTgt spid="133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13320"/>
                                        </p:tgtEl>
                                        <p:attrNameLst>
                                          <p:attrName>style.visibility</p:attrName>
                                        </p:attrNameLst>
                                      </p:cBhvr>
                                      <p:to>
                                        <p:strVal val="visible"/>
                                      </p:to>
                                    </p:set>
                                    <p:anim calcmode="lin" valueType="num">
                                      <p:cBhvr>
                                        <p:cTn id="29" dur="500" fill="hold"/>
                                        <p:tgtEl>
                                          <p:spTgt spid="13320"/>
                                        </p:tgtEl>
                                        <p:attrNameLst>
                                          <p:attrName>ppt_w</p:attrName>
                                        </p:attrNameLst>
                                      </p:cBhvr>
                                      <p:tavLst>
                                        <p:tav tm="0">
                                          <p:val>
                                            <p:fltVal val="0"/>
                                          </p:val>
                                        </p:tav>
                                        <p:tav tm="100000">
                                          <p:val>
                                            <p:strVal val="#ppt_w"/>
                                          </p:val>
                                        </p:tav>
                                      </p:tavLst>
                                    </p:anim>
                                    <p:anim calcmode="lin" valueType="num">
                                      <p:cBhvr>
                                        <p:cTn id="30" dur="500" fill="hold"/>
                                        <p:tgtEl>
                                          <p:spTgt spid="13320"/>
                                        </p:tgtEl>
                                        <p:attrNameLst>
                                          <p:attrName>ppt_h</p:attrName>
                                        </p:attrNameLst>
                                      </p:cBhvr>
                                      <p:tavLst>
                                        <p:tav tm="0">
                                          <p:val>
                                            <p:fltVal val="0"/>
                                          </p:val>
                                        </p:tav>
                                        <p:tav tm="100000">
                                          <p:val>
                                            <p:strVal val="#ppt_h"/>
                                          </p:val>
                                        </p:tav>
                                      </p:tavLst>
                                    </p:anim>
                                    <p:anim calcmode="lin" valueType="num">
                                      <p:cBhvr>
                                        <p:cTn id="31" dur="500" fill="hold"/>
                                        <p:tgtEl>
                                          <p:spTgt spid="13320"/>
                                        </p:tgtEl>
                                        <p:attrNameLst>
                                          <p:attrName>style.rotation</p:attrName>
                                        </p:attrNameLst>
                                      </p:cBhvr>
                                      <p:tavLst>
                                        <p:tav tm="0">
                                          <p:val>
                                            <p:fltVal val="90"/>
                                          </p:val>
                                        </p:tav>
                                        <p:tav tm="100000">
                                          <p:val>
                                            <p:fltVal val="0"/>
                                          </p:val>
                                        </p:tav>
                                      </p:tavLst>
                                    </p:anim>
                                    <p:animEffect transition="in" filter="fade">
                                      <p:cBhvr>
                                        <p:cTn id="32" dur="500"/>
                                        <p:tgtEl>
                                          <p:spTgt spid="133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25"/>
                                        </p:tgtEl>
                                        <p:attrNameLst>
                                          <p:attrName>style.visibility</p:attrName>
                                        </p:attrNameLst>
                                      </p:cBhvr>
                                      <p:to>
                                        <p:strVal val="visible"/>
                                      </p:to>
                                    </p:set>
                                    <p:anim calcmode="lin" valueType="num">
                                      <p:cBhvr additive="base">
                                        <p:cTn id="37" dur="500" fill="hold"/>
                                        <p:tgtEl>
                                          <p:spTgt spid="13325"/>
                                        </p:tgtEl>
                                        <p:attrNameLst>
                                          <p:attrName>ppt_x</p:attrName>
                                        </p:attrNameLst>
                                      </p:cBhvr>
                                      <p:tavLst>
                                        <p:tav tm="0">
                                          <p:val>
                                            <p:strVal val="#ppt_x"/>
                                          </p:val>
                                        </p:tav>
                                        <p:tav tm="100000">
                                          <p:val>
                                            <p:strVal val="#ppt_x"/>
                                          </p:val>
                                        </p:tav>
                                      </p:tavLst>
                                    </p:anim>
                                    <p:anim calcmode="lin" valueType="num">
                                      <p:cBhvr additive="base">
                                        <p:cTn id="38"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13321"/>
                                        </p:tgtEl>
                                        <p:attrNameLst>
                                          <p:attrName>style.visibility</p:attrName>
                                        </p:attrNameLst>
                                      </p:cBhvr>
                                      <p:to>
                                        <p:strVal val="visible"/>
                                      </p:to>
                                    </p:set>
                                    <p:anim calcmode="lin" valueType="num">
                                      <p:cBhvr>
                                        <p:cTn id="43" dur="500" fill="hold"/>
                                        <p:tgtEl>
                                          <p:spTgt spid="13321"/>
                                        </p:tgtEl>
                                        <p:attrNameLst>
                                          <p:attrName>ppt_w</p:attrName>
                                        </p:attrNameLst>
                                      </p:cBhvr>
                                      <p:tavLst>
                                        <p:tav tm="0">
                                          <p:val>
                                            <p:fltVal val="0"/>
                                          </p:val>
                                        </p:tav>
                                        <p:tav tm="100000">
                                          <p:val>
                                            <p:strVal val="#ppt_w"/>
                                          </p:val>
                                        </p:tav>
                                      </p:tavLst>
                                    </p:anim>
                                    <p:anim calcmode="lin" valueType="num">
                                      <p:cBhvr>
                                        <p:cTn id="44" dur="500" fill="hold"/>
                                        <p:tgtEl>
                                          <p:spTgt spid="13321"/>
                                        </p:tgtEl>
                                        <p:attrNameLst>
                                          <p:attrName>ppt_h</p:attrName>
                                        </p:attrNameLst>
                                      </p:cBhvr>
                                      <p:tavLst>
                                        <p:tav tm="0">
                                          <p:val>
                                            <p:fltVal val="0"/>
                                          </p:val>
                                        </p:tav>
                                        <p:tav tm="100000">
                                          <p:val>
                                            <p:strVal val="#ppt_h"/>
                                          </p:val>
                                        </p:tav>
                                      </p:tavLst>
                                    </p:anim>
                                    <p:anim calcmode="lin" valueType="num">
                                      <p:cBhvr>
                                        <p:cTn id="45" dur="500" fill="hold"/>
                                        <p:tgtEl>
                                          <p:spTgt spid="13321"/>
                                        </p:tgtEl>
                                        <p:attrNameLst>
                                          <p:attrName>style.rotation</p:attrName>
                                        </p:attrNameLst>
                                      </p:cBhvr>
                                      <p:tavLst>
                                        <p:tav tm="0">
                                          <p:val>
                                            <p:fltVal val="90"/>
                                          </p:val>
                                        </p:tav>
                                        <p:tav tm="100000">
                                          <p:val>
                                            <p:fltVal val="0"/>
                                          </p:val>
                                        </p:tav>
                                      </p:tavLst>
                                    </p:anim>
                                    <p:animEffect transition="in" filter="fade">
                                      <p:cBhvr>
                                        <p:cTn id="46" dur="500"/>
                                        <p:tgtEl>
                                          <p:spTgt spid="1332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checkerboard(across)">
                                      <p:cBhvr>
                                        <p:cTn id="51" dur="500"/>
                                        <p:tgtEl>
                                          <p:spTgt spid="2"/>
                                        </p:tgtEl>
                                      </p:cBhvr>
                                    </p:animEffect>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3315">
                                            <p:txEl>
                                              <p:pRg st="7" end="7"/>
                                            </p:txEl>
                                          </p:spTgt>
                                        </p:tgtEl>
                                        <p:attrNameLst>
                                          <p:attrName>style.visibility</p:attrName>
                                        </p:attrNameLst>
                                      </p:cBhvr>
                                      <p:to>
                                        <p:strVal val="visible"/>
                                      </p:to>
                                    </p:set>
                                    <p:anim calcmode="discrete" valueType="clr">
                                      <p:cBhvr override="childStyle">
                                        <p:cTn id="56" dur="80"/>
                                        <p:tgtEl>
                                          <p:spTgt spid="1331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3315">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13315">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diamond(in)">
                                      <p:cBhvr>
                                        <p:cTn id="63" dur="2000"/>
                                        <p:tgtEl>
                                          <p:spTgt spid="3"/>
                                        </p:tgtEl>
                                      </p:cBhvr>
                                    </p:animEffect>
                                  </p:childTnLst>
                                  <p:subTnLst>
                                    <p:audio>
                                      <p:cMediaNode>
                                        <p:cTn display="0" masterRel="sameClick">
                                          <p:stCondLst>
                                            <p:cond evt="begin" delay="0">
                                              <p:tn val="6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P spid="133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bwMode="auto">
          <a:xfrm>
            <a:off x="5003800" y="115888"/>
            <a:ext cx="4140200" cy="2276475"/>
            <a:chOff x="3016" y="164"/>
            <a:chExt cx="2608" cy="1434"/>
          </a:xfrm>
        </p:grpSpPr>
        <p:pic>
          <p:nvPicPr>
            <p:cNvPr id="35843" name="Picture 6" descr="TIP6"/>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016" y="164"/>
              <a:ext cx="2608" cy="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7"/>
            <p:cNvSpPr txBox="1">
              <a:spLocks noChangeArrowheads="1"/>
            </p:cNvSpPr>
            <p:nvPr/>
          </p:nvSpPr>
          <p:spPr bwMode="auto">
            <a:xfrm>
              <a:off x="3222" y="718"/>
              <a:ext cx="201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t>Watching English movies is a good way to practice your English pronunciation, intonation and listening. </a:t>
              </a:r>
            </a:p>
          </p:txBody>
        </p:sp>
      </p:grpSp>
      <p:grpSp>
        <p:nvGrpSpPr>
          <p:cNvPr id="3" name="Group 14"/>
          <p:cNvGrpSpPr/>
          <p:nvPr/>
        </p:nvGrpSpPr>
        <p:grpSpPr bwMode="auto">
          <a:xfrm>
            <a:off x="609600" y="685800"/>
            <a:ext cx="3946525" cy="457200"/>
            <a:chOff x="476" y="300"/>
            <a:chExt cx="2486" cy="288"/>
          </a:xfrm>
        </p:grpSpPr>
        <p:grpSp>
          <p:nvGrpSpPr>
            <p:cNvPr id="35846" name="Group 11"/>
            <p:cNvGrpSpPr/>
            <p:nvPr/>
          </p:nvGrpSpPr>
          <p:grpSpPr bwMode="auto">
            <a:xfrm>
              <a:off x="476" y="300"/>
              <a:ext cx="408" cy="273"/>
              <a:chOff x="1066" y="572"/>
              <a:chExt cx="408" cy="273"/>
            </a:xfrm>
          </p:grpSpPr>
          <p:sp>
            <p:nvSpPr>
              <p:cNvPr id="35847" name="Oval 10"/>
              <p:cNvSpPr>
                <a:spLocks noChangeArrowheads="1"/>
              </p:cNvSpPr>
              <p:nvPr/>
            </p:nvSpPr>
            <p:spPr bwMode="auto">
              <a:xfrm>
                <a:off x="1066" y="572"/>
                <a:ext cx="317" cy="273"/>
              </a:xfrm>
              <a:prstGeom prst="ellipse">
                <a:avLst/>
              </a:prstGeom>
              <a:solidFill>
                <a:schemeClr val="accent1"/>
              </a:solidFill>
              <a:ln w="9525">
                <a:solidFill>
                  <a:schemeClr val="tx1"/>
                </a:solidFill>
                <a:round/>
              </a:ln>
            </p:spPr>
            <p:txBody>
              <a:bodyPr wrap="none" anchor="ctr"/>
              <a:lstStyle/>
              <a:p>
                <a:endParaRPr lang="zh-CN" altLang="zh-CN"/>
              </a:p>
            </p:txBody>
          </p:sp>
          <p:sp>
            <p:nvSpPr>
              <p:cNvPr id="35848" name="Text Box 9"/>
              <p:cNvSpPr txBox="1">
                <a:spLocks noChangeArrowheads="1"/>
              </p:cNvSpPr>
              <p:nvPr/>
            </p:nvSpPr>
            <p:spPr bwMode="auto">
              <a:xfrm>
                <a:off x="1066" y="572"/>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000"/>
                  <a:t>1a</a:t>
                </a:r>
              </a:p>
            </p:txBody>
          </p:sp>
        </p:grpSp>
        <p:sp>
          <p:nvSpPr>
            <p:cNvPr id="35849" name="Text Box 12"/>
            <p:cNvSpPr txBox="1">
              <a:spLocks noChangeArrowheads="1"/>
            </p:cNvSpPr>
            <p:nvPr/>
          </p:nvSpPr>
          <p:spPr bwMode="auto">
            <a:xfrm>
              <a:off x="884" y="300"/>
              <a:ext cx="20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dirty="0">
                  <a:solidFill>
                    <a:schemeClr val="accent2"/>
                  </a:solidFill>
                </a:rPr>
                <a:t>Read and understand</a:t>
              </a:r>
            </a:p>
          </p:txBody>
        </p:sp>
      </p:grpSp>
      <p:sp>
        <p:nvSpPr>
          <p:cNvPr id="7183" name="Text Box 15"/>
          <p:cNvSpPr txBox="1">
            <a:spLocks noChangeArrowheads="1"/>
          </p:cNvSpPr>
          <p:nvPr/>
        </p:nvSpPr>
        <p:spPr bwMode="auto">
          <a:xfrm>
            <a:off x="107950" y="1773238"/>
            <a:ext cx="4679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t>1. Look at the picture and guess what the text is about.</a:t>
            </a:r>
          </a:p>
        </p:txBody>
      </p:sp>
      <p:sp>
        <p:nvSpPr>
          <p:cNvPr id="7184" name="Text Box 16"/>
          <p:cNvSpPr txBox="1">
            <a:spLocks noChangeArrowheads="1"/>
          </p:cNvSpPr>
          <p:nvPr/>
        </p:nvSpPr>
        <p:spPr bwMode="auto">
          <a:xfrm>
            <a:off x="144463" y="2852738"/>
            <a:ext cx="49323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t>2. Read the words in the box and guess the main idea of the text.</a:t>
            </a:r>
          </a:p>
        </p:txBody>
      </p:sp>
      <p:sp>
        <p:nvSpPr>
          <p:cNvPr id="7185" name="Text Box 17"/>
          <p:cNvSpPr txBox="1">
            <a:spLocks noChangeArrowheads="1"/>
          </p:cNvSpPr>
          <p:nvPr/>
        </p:nvSpPr>
        <p:spPr bwMode="auto">
          <a:xfrm>
            <a:off x="395288" y="4005263"/>
            <a:ext cx="5329237"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0000FF"/>
                </a:solidFill>
              </a:rPr>
              <a:t>Maria		children	mother</a:t>
            </a:r>
          </a:p>
          <a:p>
            <a:pPr>
              <a:spcBef>
                <a:spcPct val="50000"/>
              </a:spcBef>
            </a:pPr>
            <a:r>
              <a:rPr lang="en-US" altLang="zh-CN" sz="2800">
                <a:solidFill>
                  <a:srgbClr val="0000FF"/>
                </a:solidFill>
              </a:rPr>
              <a:t>die	sad	cry		father</a:t>
            </a:r>
          </a:p>
          <a:p>
            <a:pPr>
              <a:spcBef>
                <a:spcPct val="50000"/>
              </a:spcBef>
            </a:pPr>
            <a:r>
              <a:rPr lang="en-US" altLang="zh-CN" sz="2800">
                <a:solidFill>
                  <a:srgbClr val="0000FF"/>
                </a:solidFill>
              </a:rPr>
              <a:t>lonely	angry		song	</a:t>
            </a:r>
          </a:p>
          <a:p>
            <a:pPr>
              <a:spcBef>
                <a:spcPct val="50000"/>
              </a:spcBef>
            </a:pPr>
            <a:r>
              <a:rPr lang="en-US" altLang="zh-CN" sz="2800">
                <a:solidFill>
                  <a:srgbClr val="0000FF"/>
                </a:solidFill>
              </a:rPr>
              <a:t>play		mad		happy</a:t>
            </a:r>
          </a:p>
        </p:txBody>
      </p:sp>
      <p:pic>
        <p:nvPicPr>
          <p:cNvPr id="35853" name="Picture 13"/>
          <p:cNvPicPr>
            <a:picLocks noChangeAspect="1" noChangeArrowheads="1"/>
          </p:cNvPicPr>
          <p:nvPr/>
        </p:nvPicPr>
        <p:blipFill>
          <a:blip r:embed="rId4" cstate="email"/>
          <a:srcRect/>
          <a:stretch>
            <a:fillRect/>
          </a:stretch>
        </p:blipFill>
        <p:spPr bwMode="auto">
          <a:xfrm>
            <a:off x="5111750" y="4508500"/>
            <a:ext cx="40322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4" name="Picture 14" descr="视频">
            <a:hlinkClick r:id="rId5" action="ppaction://hlinkfile"/>
          </p:cNvPr>
          <p:cNvPicPr>
            <a:picLocks noChangeAspect="1" noChangeArrowheads="1"/>
          </p:cNvPicPr>
          <p:nvPr/>
        </p:nvPicPr>
        <p:blipFill>
          <a:blip r:embed="rId6"/>
          <a:srcRect/>
          <a:stretch>
            <a:fillRect/>
          </a:stretch>
        </p:blipFill>
        <p:spPr bwMode="auto">
          <a:xfrm>
            <a:off x="5562600" y="2743200"/>
            <a:ext cx="1087438" cy="1327150"/>
          </a:xfrm>
          <a:prstGeom prst="rect">
            <a:avLst/>
          </a:prstGeom>
          <a:noFill/>
          <a:extLst>
            <a:ext uri="{909E8E84-426E-40DD-AFC4-6F175D3DCCD1}">
              <a14:hiddenFill xmlns:a14="http://schemas.microsoft.com/office/drawing/2010/main">
                <a:solidFill>
                  <a:srgbClr val="FFFFFF"/>
                </a:solidFill>
              </a14:hiddenFill>
            </a:ext>
          </a:extLst>
        </p:spPr>
      </p:pic>
      <p:pic>
        <p:nvPicPr>
          <p:cNvPr id="35855" name="Picture 1" descr="00132">
            <a:hlinkClick r:id="rId7" action="ppaction://hlinkfile"/>
          </p:cNvPr>
          <p:cNvPicPr>
            <a:picLocks noChangeAspect="1" noChangeArrowheads="1"/>
          </p:cNvPicPr>
          <p:nvPr/>
        </p:nvPicPr>
        <p:blipFill>
          <a:blip r:embed="rId8"/>
          <a:srcRect/>
          <a:stretch>
            <a:fillRect/>
          </a:stretch>
        </p:blipFill>
        <p:spPr bwMode="auto">
          <a:xfrm>
            <a:off x="7010400" y="2743200"/>
            <a:ext cx="1143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183"/>
                                        </p:tgtEl>
                                        <p:attrNameLst>
                                          <p:attrName>style.visibility</p:attrName>
                                        </p:attrNameLst>
                                      </p:cBhvr>
                                      <p:to>
                                        <p:strVal val="visible"/>
                                      </p:to>
                                    </p:set>
                                    <p:animEffect transition="in" filter="slide(fromLeft)">
                                      <p:cBhvr>
                                        <p:cTn id="15" dur="500"/>
                                        <p:tgtEl>
                                          <p:spTgt spid="718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184">
                                            <p:txEl>
                                              <p:pRg st="0" end="0"/>
                                            </p:txEl>
                                          </p:spTgt>
                                        </p:tgtEl>
                                        <p:attrNameLst>
                                          <p:attrName>style.visibility</p:attrName>
                                        </p:attrNameLst>
                                      </p:cBhvr>
                                      <p:to>
                                        <p:strVal val="visible"/>
                                      </p:to>
                                    </p:set>
                                    <p:animEffect transition="in" filter="dissolve">
                                      <p:cBhvr>
                                        <p:cTn id="20" dur="500"/>
                                        <p:tgtEl>
                                          <p:spTgt spid="718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wd">
                                    <p:tmPct val="50000"/>
                                  </p:iterate>
                                  <p:childTnLst>
                                    <p:set>
                                      <p:cBhvr>
                                        <p:cTn id="24" dur="1" fill="hold">
                                          <p:stCondLst>
                                            <p:cond delay="0"/>
                                          </p:stCondLst>
                                        </p:cTn>
                                        <p:tgtEl>
                                          <p:spTgt spid="7185"/>
                                        </p:tgtEl>
                                        <p:attrNameLst>
                                          <p:attrName>style.visibility</p:attrName>
                                        </p:attrNameLst>
                                      </p:cBhvr>
                                      <p:to>
                                        <p:strVal val="visible"/>
                                      </p:to>
                                    </p:set>
                                    <p:anim calcmode="discrete" valueType="clr">
                                      <p:cBhvr override="childStyle">
                                        <p:cTn id="25" dur="80"/>
                                        <p:tgtEl>
                                          <p:spTgt spid="7185"/>
                                        </p:tgtEl>
                                        <p:attrNameLst>
                                          <p:attrName>style.color</p:attrName>
                                        </p:attrNameLst>
                                      </p:cBhvr>
                                      <p:tavLst>
                                        <p:tav tm="0">
                                          <p:val>
                                            <p:clrVal>
                                              <a:schemeClr val="accent2"/>
                                            </p:clrVal>
                                          </p:val>
                                        </p:tav>
                                        <p:tav tm="50000">
                                          <p:val>
                                            <p:clrVal>
                                              <a:srgbClr val="0000FF"/>
                                            </p:clrVal>
                                          </p:val>
                                        </p:tav>
                                      </p:tavLst>
                                    </p:anim>
                                    <p:anim calcmode="discrete" valueType="clr">
                                      <p:cBhvr>
                                        <p:cTn id="26" dur="80"/>
                                        <p:tgtEl>
                                          <p:spTgt spid="7185"/>
                                        </p:tgtEl>
                                        <p:attrNameLst>
                                          <p:attrName>fillcolor</p:attrName>
                                        </p:attrNameLst>
                                      </p:cBhvr>
                                      <p:tavLst>
                                        <p:tav tm="0">
                                          <p:val>
                                            <p:clrVal>
                                              <a:schemeClr val="accent2"/>
                                            </p:clrVal>
                                          </p:val>
                                        </p:tav>
                                        <p:tav tm="50000">
                                          <p:val>
                                            <p:clrVal>
                                              <a:schemeClr val="hlink"/>
                                            </p:clrVal>
                                          </p:val>
                                        </p:tav>
                                      </p:tavLst>
                                    </p:anim>
                                    <p:set>
                                      <p:cBhvr>
                                        <p:cTn id="27" dur="80"/>
                                        <p:tgtEl>
                                          <p:spTgt spid="7185"/>
                                        </p:tgtEl>
                                        <p:attrNameLst>
                                          <p:attrName>fill.type</p:attrName>
                                        </p:attrNameLst>
                                      </p:cBhvr>
                                      <p:to>
                                        <p:strVal val="solid"/>
                                      </p:to>
                                    </p:set>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5853"/>
                                        </p:tgtEl>
                                        <p:attrNameLst>
                                          <p:attrName>style.visibility</p:attrName>
                                        </p:attrNameLst>
                                      </p:cBhvr>
                                      <p:to>
                                        <p:strVal val="visible"/>
                                      </p:to>
                                    </p:set>
                                    <p:animEffect transition="in" filter="box(in)">
                                      <p:cBhvr>
                                        <p:cTn id="32"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p:bldP spid="7185" grpId="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全屏显示(4:3)</PresentationFormat>
  <Paragraphs>183</Paragraphs>
  <Slides>22</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Dotum</vt:lpstr>
      <vt:lpstr>MingLiU_HKSCS</vt:lpstr>
      <vt:lpstr>方正黑体_GBK</vt:lpstr>
      <vt:lpstr>宋体</vt:lpstr>
      <vt:lpstr>微软雅黑</vt:lpstr>
      <vt:lpstr>Arial</vt:lpstr>
      <vt:lpstr>Calibri</vt:lpstr>
      <vt:lpstr>Gadugi</vt:lpstr>
      <vt:lpstr>Times New Roman</vt:lpstr>
      <vt:lpstr>Wingdings</vt:lpstr>
      <vt:lpstr>WWW.2PPT.COM
</vt:lpstr>
      <vt:lpstr>PowerPoint 演示文稿</vt:lpstr>
      <vt:lpstr>Review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Listen to 1a and try to answer the following questions.</vt:lpstr>
      <vt:lpstr>PowerPoint 演示文稿</vt:lpstr>
      <vt:lpstr>PowerPoint 演示文稿</vt:lpstr>
      <vt:lpstr>Retell 1a according to the following key words</vt:lpstr>
      <vt:lpstr>PowerPoint 演示文稿</vt:lpstr>
      <vt:lpstr>1c Read 1a again and discuss the questions in Paris. Then retell the story based on 1b and 1c.</vt:lpstr>
      <vt:lpstr> Suppose you are Steve. Interview Mr. Brown about The Sound of Music with the help of the questions below and the text.</vt:lpstr>
      <vt:lpstr>PowerPoint 演示文稿</vt:lpstr>
      <vt:lpstr>Talk about your favorite movies.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2023-01-16T14:41:35Z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E042ABFCD53A42F2AE5B392EA9CD5AC2</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