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86" r:id="rId3"/>
    <p:sldId id="285" r:id="rId4"/>
    <p:sldId id="265" r:id="rId5"/>
    <p:sldId id="266" r:id="rId6"/>
    <p:sldId id="268" r:id="rId7"/>
    <p:sldId id="270" r:id="rId8"/>
    <p:sldId id="275" r:id="rId9"/>
    <p:sldId id="279" r:id="rId10"/>
    <p:sldId id="277" r:id="rId11"/>
    <p:sldId id="278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00FF"/>
    <a:srgbClr val="76040F"/>
    <a:srgbClr val="750D05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png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image" Target="../media/image26.png"/><Relationship Id="rId1" Type="http://schemas.openxmlformats.org/officeDocument/2006/relationships/image" Target="../media/image17.png"/><Relationship Id="rId6" Type="http://schemas.openxmlformats.org/officeDocument/2006/relationships/image" Target="../media/image22.png"/><Relationship Id="rId5" Type="http://schemas.openxmlformats.org/officeDocument/2006/relationships/image" Target="../media/image15.png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6.png"/><Relationship Id="rId6" Type="http://schemas.openxmlformats.org/officeDocument/2006/relationships/image" Target="../media/image17.png"/><Relationship Id="rId5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6C54D-709F-455D-A76A-3C6E3F0D501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8613D-3D9D-4B31-A557-5BA5E21CF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613D-3D9D-4B31-A557-5BA5E21CF7A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3844-32D1-43C4-A31A-90BFB3D3CCD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13C-297D-4086-A811-7DB48548D42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A96E-B0DC-49CD-995D-D44A5C5C882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C8A2-33AF-438A-9628-2E974ACD0852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668-4575-4BF8-9FEA-825A6333044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BDC7-CE67-4B5B-B2D1-9802D4EF79D1}" type="slidenum">
              <a:rPr lang="en-US" altLang="zh-CN" smtClean="0"/>
              <a:t>‹#›</a:t>
            </a:fld>
            <a:endParaRPr lang="en-US" altLang="zh-CN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42C-6027-49A2-890C-37F901C0454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0A3-6F67-4948-BCAC-36BBDBAE8DD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A530-4BE6-40C2-B048-5AB87A7CB049}" type="slidenum">
              <a:rPr lang="en-US" altLang="zh-CN" smtClean="0"/>
              <a:t>‹#›</a:t>
            </a:fld>
            <a:endParaRPr lang="en-US" altLang="zh-C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EF73-79B3-4F41-B936-8794AC02A47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4E444BC-F8BE-4927-BF04-936193CF6B1E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82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15.png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22.png"/><Relationship Id="rId3" Type="http://schemas.openxmlformats.org/officeDocument/2006/relationships/oleObject" Target="../embeddings/oleObject41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17.png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26.png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hyperlink" Target="../../../Program%20Files/Tencent/QQ/Users/893430937/TEMP/Rar$DI00.356/P49.WAV" TargetMode="Externa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1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png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png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png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5.png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Rot="1" noChangeArrowheads="1"/>
          </p:cNvSpPr>
          <p:nvPr/>
        </p:nvSpPr>
        <p:spPr>
          <a:xfrm>
            <a:off x="808509" y="980728"/>
            <a:ext cx="7561262" cy="72008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CN" altLang="en-US" sz="4000" b="1" dirty="0" smtClean="0">
                <a:solidFill>
                  <a:srgbClr val="C00000"/>
                </a:solidFill>
              </a:rPr>
              <a:t>青岛版八年级数学下册课件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02112" y="2564904"/>
            <a:ext cx="82089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C00000"/>
                </a:solidFill>
                <a:latin typeface="汉仪大宋简" pitchFamily="49" charset="-122"/>
                <a:ea typeface="汉仪大宋简" pitchFamily="49" charset="-122"/>
              </a:rPr>
              <a:t>8.4 </a:t>
            </a:r>
            <a:r>
              <a:rPr lang="zh-CN" altLang="en-US" sz="6000" b="1" dirty="0" smtClean="0">
                <a:solidFill>
                  <a:srgbClr val="C00000"/>
                </a:solidFill>
                <a:latin typeface="汉仪大宋简" pitchFamily="49" charset="-122"/>
                <a:ea typeface="汉仪大宋简" pitchFamily="49" charset="-122"/>
              </a:rPr>
              <a:t>一</a:t>
            </a:r>
            <a:r>
              <a:rPr lang="zh-CN" altLang="en-US" sz="6000" b="1" dirty="0">
                <a:solidFill>
                  <a:srgbClr val="C00000"/>
                </a:solidFill>
                <a:latin typeface="汉仪大宋简" pitchFamily="49" charset="-122"/>
                <a:ea typeface="汉仪大宋简" pitchFamily="49" charset="-122"/>
              </a:rPr>
              <a:t>元一次不等式</a:t>
            </a:r>
            <a:r>
              <a:rPr lang="zh-CN" altLang="en-US" sz="6000" b="1" dirty="0" smtClean="0">
                <a:solidFill>
                  <a:srgbClr val="C00000"/>
                </a:solidFill>
                <a:latin typeface="汉仪大宋简" pitchFamily="49" charset="-122"/>
                <a:ea typeface="汉仪大宋简" pitchFamily="49" charset="-122"/>
              </a:rPr>
              <a:t>组</a:t>
            </a:r>
            <a:endParaRPr lang="zh-CN" altLang="en-US" sz="6000" b="1" dirty="0">
              <a:solidFill>
                <a:srgbClr val="C0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50530" y="517858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4"/>
          <p:cNvGraphicFramePr>
            <a:graphicFrameLocks noChangeAspect="1"/>
          </p:cNvGraphicFramePr>
          <p:nvPr/>
        </p:nvGraphicFramePr>
        <p:xfrm>
          <a:off x="4587875" y="1390650"/>
          <a:ext cx="22288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5" name="BMP 图象" r:id="rId3" imgW="2266950" imgH="552450" progId="Paint.Picture">
                  <p:embed/>
                </p:oleObj>
              </mc:Choice>
              <mc:Fallback>
                <p:oleObj name="BMP 图象" r:id="rId3" imgW="2266950" imgH="552450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7641" b="58632"/>
                      <a:stretch>
                        <a:fillRect/>
                      </a:stretch>
                    </p:blipFill>
                    <p:spPr bwMode="auto">
                      <a:xfrm>
                        <a:off x="4587875" y="1390650"/>
                        <a:ext cx="22288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26"/>
          <p:cNvGraphicFramePr>
            <a:graphicFrameLocks noChangeAspect="1"/>
          </p:cNvGraphicFramePr>
          <p:nvPr/>
        </p:nvGraphicFramePr>
        <p:xfrm>
          <a:off x="3805238" y="1419225"/>
          <a:ext cx="25161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6" name="BMP 图象" r:id="rId5" imgW="2238375" imgH="438150" progId="Paint.Picture">
                  <p:embed/>
                </p:oleObj>
              </mc:Choice>
              <mc:Fallback>
                <p:oleObj name="BMP 图象" r:id="rId5" imgW="2238375" imgH="438150" progId="Paint.Picture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0205"/>
                      <a:stretch>
                        <a:fillRect/>
                      </a:stretch>
                    </p:blipFill>
                    <p:spPr bwMode="auto">
                      <a:xfrm>
                        <a:off x="3805238" y="1419225"/>
                        <a:ext cx="251618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27"/>
          <p:cNvSpPr txBox="1">
            <a:spLocks noChangeArrowheads="1"/>
          </p:cNvSpPr>
          <p:nvPr/>
        </p:nvSpPr>
        <p:spPr bwMode="auto">
          <a:xfrm>
            <a:off x="1550988" y="461963"/>
            <a:ext cx="59007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求下列不等式组的解集：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第三小组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endParaRPr kumimoji="1" lang="en-US" altLang="zh-CN" sz="2800" b="1">
              <a:solidFill>
                <a:srgbClr val="1C1C1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3013" name="Object 28"/>
          <p:cNvGraphicFramePr>
            <a:graphicFrameLocks noChangeAspect="1"/>
          </p:cNvGraphicFramePr>
          <p:nvPr/>
        </p:nvGraphicFramePr>
        <p:xfrm>
          <a:off x="1692275" y="1412875"/>
          <a:ext cx="12477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7" name="Equation" r:id="rId7" imgW="647700" imgH="457200" progId="Equation.DSMT4">
                  <p:embed/>
                </p:oleObj>
              </mc:Choice>
              <mc:Fallback>
                <p:oleObj name="Equation" r:id="rId7" imgW="64770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12875"/>
                        <a:ext cx="124777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30"/>
          <p:cNvGraphicFramePr>
            <a:graphicFrameLocks noChangeAspect="1"/>
          </p:cNvGraphicFramePr>
          <p:nvPr/>
        </p:nvGraphicFramePr>
        <p:xfrm>
          <a:off x="1619250" y="3543300"/>
          <a:ext cx="14160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8" name="Equation" r:id="rId9" imgW="736600" imgH="457200" progId="Equation.DSMT4">
                  <p:embed/>
                </p:oleObj>
              </mc:Choice>
              <mc:Fallback>
                <p:oleObj name="Equation" r:id="rId9" imgW="73660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43300"/>
                        <a:ext cx="14160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5" name="Group 32"/>
          <p:cNvGrpSpPr/>
          <p:nvPr/>
        </p:nvGrpSpPr>
        <p:grpSpPr bwMode="auto">
          <a:xfrm>
            <a:off x="3090863" y="1870075"/>
            <a:ext cx="4203700" cy="514350"/>
            <a:chOff x="1628" y="805"/>
            <a:chExt cx="2648" cy="324"/>
          </a:xfrm>
        </p:grpSpPr>
        <p:graphicFrame>
          <p:nvGraphicFramePr>
            <p:cNvPr id="43016" name="Object 33"/>
            <p:cNvGraphicFramePr>
              <a:graphicFrameLocks noChangeAspect="1"/>
            </p:cNvGraphicFramePr>
            <p:nvPr/>
          </p:nvGraphicFramePr>
          <p:xfrm>
            <a:off x="1628" y="805"/>
            <a:ext cx="264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09" name="位图图像" r:id="rId11" imgW="1666875" imgH="238125" progId="Paint.Picture">
                    <p:embed/>
                  </p:oleObj>
                </mc:Choice>
                <mc:Fallback>
                  <p:oleObj name="位图图像" r:id="rId11" imgW="1666875" imgH="238125" progId="Paint.Picture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" y="805"/>
                          <a:ext cx="264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3017" name="Group 34"/>
            <p:cNvGrpSpPr/>
            <p:nvPr/>
          </p:nvGrpSpPr>
          <p:grpSpPr bwMode="auto">
            <a:xfrm>
              <a:off x="1924" y="864"/>
              <a:ext cx="2166" cy="265"/>
              <a:chOff x="2296" y="985"/>
              <a:chExt cx="2166" cy="265"/>
            </a:xfrm>
          </p:grpSpPr>
          <p:sp>
            <p:nvSpPr>
              <p:cNvPr id="43018" name="Text Box 35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19" name="Text Box 36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3020" name="Text Box 37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43021" name="Text Box 38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43022" name="Text Box 39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3023" name="Text Box 40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24" name="Text Box 41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25" name="Text Box 42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3026" name="Text Box 43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43027" name="Text Box 44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43028" name="Group 45"/>
          <p:cNvGrpSpPr/>
          <p:nvPr/>
        </p:nvGrpSpPr>
        <p:grpSpPr bwMode="auto">
          <a:xfrm>
            <a:off x="2884488" y="3883025"/>
            <a:ext cx="4938712" cy="546100"/>
            <a:chOff x="1540" y="2444"/>
            <a:chExt cx="3111" cy="344"/>
          </a:xfrm>
        </p:grpSpPr>
        <p:grpSp>
          <p:nvGrpSpPr>
            <p:cNvPr id="43029" name="Group 46"/>
            <p:cNvGrpSpPr/>
            <p:nvPr/>
          </p:nvGrpSpPr>
          <p:grpSpPr bwMode="auto">
            <a:xfrm>
              <a:off x="1808" y="2496"/>
              <a:ext cx="2394" cy="292"/>
              <a:chOff x="2196" y="2496"/>
              <a:chExt cx="2642" cy="292"/>
            </a:xfrm>
          </p:grpSpPr>
          <p:sp>
            <p:nvSpPr>
              <p:cNvPr id="43030" name="Text Box 47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31" name="Text Box 48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32" name="Text Box 49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33" name="Text Box 50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34" name="Text Box 51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3035" name="Text Box 52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36" name="Text Box 53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37" name="Text Box 54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3038" name="Text Box 55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aphicFrame>
          <p:nvGraphicFramePr>
            <p:cNvPr id="43039" name="Object 56"/>
            <p:cNvGraphicFramePr>
              <a:graphicFrameLocks noChangeAspect="1"/>
            </p:cNvGraphicFramePr>
            <p:nvPr/>
          </p:nvGraphicFramePr>
          <p:xfrm>
            <a:off x="1540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0" name="BMP 图象" r:id="rId13" imgW="1666875" imgH="238125" progId="Paint.Picture">
                    <p:embed/>
                  </p:oleObj>
                </mc:Choice>
                <mc:Fallback>
                  <p:oleObj name="BMP 图象" r:id="rId13" imgW="1666875" imgH="238125" progId="Paint.Picture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040" name="Object 57"/>
          <p:cNvGraphicFramePr>
            <a:graphicFrameLocks noChangeAspect="1"/>
          </p:cNvGraphicFramePr>
          <p:nvPr/>
        </p:nvGraphicFramePr>
        <p:xfrm>
          <a:off x="3824288" y="3413125"/>
          <a:ext cx="28543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1" name="BMP 图象" r:id="rId15" imgW="2238375" imgH="438150" progId="Paint.Picture">
                  <p:embed/>
                </p:oleObj>
              </mc:Choice>
              <mc:Fallback>
                <p:oleObj name="BMP 图象" r:id="rId15" imgW="2238375" imgH="438150" progId="Paint.Picture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164"/>
                      <a:stretch>
                        <a:fillRect/>
                      </a:stretch>
                    </p:blipFill>
                    <p:spPr bwMode="auto">
                      <a:xfrm>
                        <a:off x="3824288" y="3413125"/>
                        <a:ext cx="28543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1" name="Object 59"/>
          <p:cNvGraphicFramePr>
            <a:graphicFrameLocks noChangeAspect="1"/>
          </p:cNvGraphicFramePr>
          <p:nvPr/>
        </p:nvGraphicFramePr>
        <p:xfrm>
          <a:off x="4295775" y="3429000"/>
          <a:ext cx="25669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2" name="BMP 图象" r:id="rId16" imgW="2266950" imgH="552450" progId="Paint.Picture">
                  <p:embed/>
                </p:oleObj>
              </mc:Choice>
              <mc:Fallback>
                <p:oleObj name="BMP 图象" r:id="rId16" imgW="2266950" imgH="552450" progId="Paint.Picture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9702" b="58632"/>
                      <a:stretch>
                        <a:fillRect/>
                      </a:stretch>
                    </p:blipFill>
                    <p:spPr bwMode="auto">
                      <a:xfrm>
                        <a:off x="4295775" y="3429000"/>
                        <a:ext cx="25669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6"/>
          <p:cNvGrpSpPr/>
          <p:nvPr/>
        </p:nvGrpSpPr>
        <p:grpSpPr bwMode="auto">
          <a:xfrm>
            <a:off x="2695575" y="2508250"/>
            <a:ext cx="3333750" cy="841375"/>
            <a:chOff x="3699" y="512"/>
            <a:chExt cx="2100" cy="530"/>
          </a:xfrm>
        </p:grpSpPr>
        <p:graphicFrame>
          <p:nvGraphicFramePr>
            <p:cNvPr id="43043" name="Object 67"/>
            <p:cNvGraphicFramePr>
              <a:graphicFrameLocks noChangeAspect="1"/>
            </p:cNvGraphicFramePr>
            <p:nvPr/>
          </p:nvGraphicFramePr>
          <p:xfrm>
            <a:off x="4519" y="771"/>
            <a:ext cx="911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3" name="公式" r:id="rId17" imgW="583565" imgH="177800" progId="Equation.3">
                    <p:embed/>
                  </p:oleObj>
                </mc:Choice>
                <mc:Fallback>
                  <p:oleObj name="公式" r:id="rId17" imgW="583565" imgH="1778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9" y="771"/>
                          <a:ext cx="911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44" name="Rectangle 68"/>
            <p:cNvSpPr>
              <a:spLocks noChangeArrowheads="1"/>
            </p:cNvSpPr>
            <p:nvPr/>
          </p:nvSpPr>
          <p:spPr bwMode="auto">
            <a:xfrm>
              <a:off x="3699" y="512"/>
              <a:ext cx="21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7" name="Group 72"/>
          <p:cNvGrpSpPr/>
          <p:nvPr/>
        </p:nvGrpSpPr>
        <p:grpSpPr bwMode="auto">
          <a:xfrm>
            <a:off x="2574925" y="4584700"/>
            <a:ext cx="3333750" cy="906463"/>
            <a:chOff x="3703" y="2130"/>
            <a:chExt cx="2100" cy="571"/>
          </a:xfrm>
        </p:grpSpPr>
        <p:graphicFrame>
          <p:nvGraphicFramePr>
            <p:cNvPr id="43046" name="Object 73"/>
            <p:cNvGraphicFramePr>
              <a:graphicFrameLocks noChangeAspect="1"/>
            </p:cNvGraphicFramePr>
            <p:nvPr/>
          </p:nvGraphicFramePr>
          <p:xfrm>
            <a:off x="4475" y="2430"/>
            <a:ext cx="1072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4" name="公式" r:id="rId19" imgW="685800" imgH="177800" progId="Equation.3">
                    <p:embed/>
                  </p:oleObj>
                </mc:Choice>
                <mc:Fallback>
                  <p:oleObj name="公式" r:id="rId19" imgW="685800" imgH="17780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" y="2430"/>
                          <a:ext cx="1072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47" name="Rectangle 74"/>
            <p:cNvSpPr>
              <a:spLocks noChangeArrowheads="1"/>
            </p:cNvSpPr>
            <p:nvPr/>
          </p:nvSpPr>
          <p:spPr bwMode="auto">
            <a:xfrm>
              <a:off x="3703" y="2130"/>
              <a:ext cx="21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sp>
        <p:nvSpPr>
          <p:cNvPr id="32846" name="Text Box 78"/>
          <p:cNvSpPr txBox="1">
            <a:spLocks noChangeArrowheads="1"/>
          </p:cNvSpPr>
          <p:nvPr/>
        </p:nvSpPr>
        <p:spPr bwMode="auto">
          <a:xfrm>
            <a:off x="1403350" y="5589588"/>
            <a:ext cx="734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charset="-122"/>
              </a:rPr>
              <a:t>口诀：</a:t>
            </a: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大小小大中间找</a:t>
            </a:r>
          </a:p>
        </p:txBody>
      </p:sp>
      <p:sp>
        <p:nvSpPr>
          <p:cNvPr id="32847" name="Line 79"/>
          <p:cNvSpPr>
            <a:spLocks noChangeShapeType="1"/>
          </p:cNvSpPr>
          <p:nvPr/>
        </p:nvSpPr>
        <p:spPr bwMode="auto">
          <a:xfrm>
            <a:off x="4759325" y="2008188"/>
            <a:ext cx="13843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849" name="Freeform 81"/>
          <p:cNvSpPr/>
          <p:nvPr/>
        </p:nvSpPr>
        <p:spPr bwMode="auto">
          <a:xfrm>
            <a:off x="4456113" y="4010025"/>
            <a:ext cx="2032000" cy="6350"/>
          </a:xfrm>
          <a:custGeom>
            <a:avLst/>
            <a:gdLst>
              <a:gd name="T0" fmla="*/ 0 w 1280"/>
              <a:gd name="T1" fmla="*/ 2147483647 h 4"/>
              <a:gd name="T2" fmla="*/ 2147483647 w 1280"/>
              <a:gd name="T3" fmla="*/ 0 h 4"/>
              <a:gd name="T4" fmla="*/ 0 60000 65536"/>
              <a:gd name="T5" fmla="*/ 0 60000 65536"/>
              <a:gd name="T6" fmla="*/ 0 w 1280"/>
              <a:gd name="T7" fmla="*/ 0 h 4"/>
              <a:gd name="T8" fmla="*/ 1280 w 128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0" h="4">
                <a:moveTo>
                  <a:pt x="0" y="4"/>
                </a:moveTo>
                <a:lnTo>
                  <a:pt x="1280" y="0"/>
                </a:lnTo>
              </a:path>
            </a:pathLst>
          </a:cu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83" name="Rectangle 99" descr="宽上对角线"/>
          <p:cNvSpPr>
            <a:spLocks noChangeArrowheads="1"/>
          </p:cNvSpPr>
          <p:nvPr/>
        </p:nvSpPr>
        <p:spPr bwMode="auto">
          <a:xfrm>
            <a:off x="4716463" y="1628775"/>
            <a:ext cx="1439862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84" name="Rectangle 99" descr="宽上对角线"/>
          <p:cNvSpPr>
            <a:spLocks noChangeArrowheads="1"/>
          </p:cNvSpPr>
          <p:nvPr/>
        </p:nvSpPr>
        <p:spPr bwMode="auto">
          <a:xfrm>
            <a:off x="4427538" y="3644900"/>
            <a:ext cx="2089150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46" grpId="0" autoUpdateAnimBg="0"/>
      <p:bldP spid="32847" grpId="0" animBg="1"/>
      <p:bldP spid="32849" grpId="0" animBg="1" autoUpdateAnimBg="0"/>
      <p:bldP spid="83" grpId="0" animBg="1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752725" y="3576638"/>
          <a:ext cx="13589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BMP 图象" r:id="rId3" imgW="2238375" imgH="438150" progId="Paint.Picture">
                  <p:embed/>
                </p:oleObj>
              </mc:Choice>
              <mc:Fallback>
                <p:oleObj name="BMP 图象" r:id="rId3" imgW="2238375" imgH="43815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7546" b="49301"/>
                      <a:stretch>
                        <a:fillRect/>
                      </a:stretch>
                    </p:blipFill>
                    <p:spPr bwMode="auto">
                      <a:xfrm>
                        <a:off x="2752725" y="3576638"/>
                        <a:ext cx="13589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849563" y="1592263"/>
          <a:ext cx="16224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BMP 图象" r:id="rId5" imgW="2238375" imgH="438150" progId="Paint.Picture">
                  <p:embed/>
                </p:oleObj>
              </mc:Choice>
              <mc:Fallback>
                <p:oleObj name="BMP 图象" r:id="rId5" imgW="2238375" imgH="4381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113" b="49301"/>
                      <a:stretch>
                        <a:fillRect/>
                      </a:stretch>
                    </p:blipFill>
                    <p:spPr bwMode="auto">
                      <a:xfrm>
                        <a:off x="2849563" y="1592263"/>
                        <a:ext cx="16224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03350" y="533400"/>
            <a:ext cx="5846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求下列不等式组的解集：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第四小组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endParaRPr kumimoji="1" lang="en-US" altLang="zh-CN" sz="2800" b="1">
              <a:solidFill>
                <a:srgbClr val="1C1C1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312863" y="1443038"/>
          <a:ext cx="12731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9" name="Equation" r:id="rId6" imgW="660400" imgH="457200" progId="Equation.DSMT4">
                  <p:embed/>
                </p:oleObj>
              </mc:Choice>
              <mc:Fallback>
                <p:oleObj name="Equation" r:id="rId6" imgW="6604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443038"/>
                        <a:ext cx="12731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7"/>
          <p:cNvGraphicFramePr>
            <a:graphicFrameLocks noChangeAspect="1"/>
          </p:cNvGraphicFramePr>
          <p:nvPr/>
        </p:nvGraphicFramePr>
        <p:xfrm>
          <a:off x="1216025" y="3500438"/>
          <a:ext cx="13954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Equation" r:id="rId8" imgW="723900" imgH="457200" progId="Equation.DSMT4">
                  <p:embed/>
                </p:oleObj>
              </mc:Choice>
              <mc:Fallback>
                <p:oleObj name="Equation" r:id="rId8" imgW="7239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500438"/>
                        <a:ext cx="1395413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039" name="Group 9"/>
          <p:cNvGrpSpPr/>
          <p:nvPr/>
        </p:nvGrpSpPr>
        <p:grpSpPr bwMode="auto">
          <a:xfrm>
            <a:off x="2671763" y="1900238"/>
            <a:ext cx="4203700" cy="514350"/>
            <a:chOff x="1122" y="805"/>
            <a:chExt cx="2648" cy="324"/>
          </a:xfrm>
        </p:grpSpPr>
        <p:graphicFrame>
          <p:nvGraphicFramePr>
            <p:cNvPr id="44040" name="Object 10"/>
            <p:cNvGraphicFramePr>
              <a:graphicFrameLocks noChangeAspect="1"/>
            </p:cNvGraphicFramePr>
            <p:nvPr/>
          </p:nvGraphicFramePr>
          <p:xfrm>
            <a:off x="1122" y="805"/>
            <a:ext cx="264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21" name="BMP 图象" r:id="rId10" imgW="1666875" imgH="238125" progId="Paint.Picture">
                    <p:embed/>
                  </p:oleObj>
                </mc:Choice>
                <mc:Fallback>
                  <p:oleObj name="BMP 图象" r:id="rId10" imgW="1666875" imgH="238125" progId="Paint.Picture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2" y="805"/>
                          <a:ext cx="264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4041" name="Group 11"/>
            <p:cNvGrpSpPr/>
            <p:nvPr/>
          </p:nvGrpSpPr>
          <p:grpSpPr bwMode="auto">
            <a:xfrm>
              <a:off x="1418" y="864"/>
              <a:ext cx="2166" cy="265"/>
              <a:chOff x="2296" y="985"/>
              <a:chExt cx="2166" cy="265"/>
            </a:xfrm>
          </p:grpSpPr>
          <p:sp>
            <p:nvSpPr>
              <p:cNvPr id="44042" name="Text Box 12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43" name="Text Box 13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4044" name="Text Box 14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44045" name="Text Box 15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44046" name="Text Box 16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4047" name="Text Box 17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48" name="Text Box 18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49" name="Text Box 19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4050" name="Text Box 20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44051" name="Text Box 21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44052" name="Group 32"/>
          <p:cNvGrpSpPr/>
          <p:nvPr/>
        </p:nvGrpSpPr>
        <p:grpSpPr bwMode="auto">
          <a:xfrm>
            <a:off x="2441575" y="3840163"/>
            <a:ext cx="4938713" cy="546100"/>
            <a:chOff x="1037" y="2444"/>
            <a:chExt cx="3111" cy="344"/>
          </a:xfrm>
        </p:grpSpPr>
        <p:graphicFrame>
          <p:nvGraphicFramePr>
            <p:cNvPr id="44053" name="Object 33"/>
            <p:cNvGraphicFramePr>
              <a:graphicFrameLocks noChangeAspect="1"/>
            </p:cNvGraphicFramePr>
            <p:nvPr/>
          </p:nvGraphicFramePr>
          <p:xfrm>
            <a:off x="1037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22" name="BMP 图象" r:id="rId12" imgW="1666875" imgH="238125" progId="Paint.Picture">
                    <p:embed/>
                  </p:oleObj>
                </mc:Choice>
                <mc:Fallback>
                  <p:oleObj name="BMP 图象" r:id="rId12" imgW="1666875" imgH="238125" progId="Paint.Picture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4054" name="Group 34"/>
            <p:cNvGrpSpPr/>
            <p:nvPr/>
          </p:nvGrpSpPr>
          <p:grpSpPr bwMode="auto">
            <a:xfrm>
              <a:off x="1302" y="2496"/>
              <a:ext cx="2394" cy="292"/>
              <a:chOff x="2196" y="2496"/>
              <a:chExt cx="2642" cy="292"/>
            </a:xfrm>
          </p:grpSpPr>
          <p:sp>
            <p:nvSpPr>
              <p:cNvPr id="44055" name="Text Box 35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6" name="Text Box 36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7" name="Text Box 37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8" name="Text Box 38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9" name="Text Box 39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4060" name="Text Box 40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1" name="Text Box 41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2" name="Text Box 42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4063" name="Text Box 43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graphicFrame>
        <p:nvGraphicFramePr>
          <p:cNvPr id="44064" name="Object 55"/>
          <p:cNvGraphicFramePr>
            <a:graphicFrameLocks noChangeAspect="1"/>
          </p:cNvGraphicFramePr>
          <p:nvPr/>
        </p:nvGraphicFramePr>
        <p:xfrm>
          <a:off x="5624513" y="1431925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3" name="BMP 图象" r:id="rId14" imgW="2266950" imgH="552450" progId="Paint.Picture">
                  <p:embed/>
                </p:oleObj>
              </mc:Choice>
              <mc:Fallback>
                <p:oleObj name="BMP 图象" r:id="rId14" imgW="2266950" imgH="552450" progId="Paint.Picture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638" b="58632"/>
                      <a:stretch>
                        <a:fillRect/>
                      </a:stretch>
                    </p:blipFill>
                    <p:spPr bwMode="auto">
                      <a:xfrm>
                        <a:off x="5624513" y="1431925"/>
                        <a:ext cx="1079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5" name="Object 59"/>
          <p:cNvGraphicFramePr>
            <a:graphicFrameLocks noChangeAspect="1"/>
          </p:cNvGraphicFramePr>
          <p:nvPr/>
        </p:nvGraphicFramePr>
        <p:xfrm>
          <a:off x="5929313" y="3357563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4" name="BMP 图象" r:id="rId16" imgW="2266950" imgH="552450" progId="Paint.Picture">
                  <p:embed/>
                </p:oleObj>
              </mc:Choice>
              <mc:Fallback>
                <p:oleObj name="BMP 图象" r:id="rId16" imgW="2266950" imgH="552450" progId="Paint.Picture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638" b="58632"/>
                      <a:stretch>
                        <a:fillRect/>
                      </a:stretch>
                    </p:blipFill>
                    <p:spPr bwMode="auto">
                      <a:xfrm>
                        <a:off x="5929313" y="3357563"/>
                        <a:ext cx="1079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2511425" y="2540000"/>
            <a:ext cx="280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解</a:t>
            </a:r>
            <a:r>
              <a:rPr kumimoji="1" lang="en-US" altLang="zh-CN" sz="2400" b="1">
                <a:latin typeface="Times New Roman" panose="02020603050405020304" pitchFamily="18" charset="0"/>
              </a:rPr>
              <a:t>: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原不等式组无解</a:t>
            </a:r>
            <a:r>
              <a:rPr kumimoji="1" lang="en-US" altLang="zh-CN" sz="2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2627313" y="4508500"/>
            <a:ext cx="280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解</a:t>
            </a:r>
            <a:r>
              <a:rPr kumimoji="1" lang="en-US" altLang="zh-CN" sz="2400" b="1">
                <a:latin typeface="Times New Roman" panose="02020603050405020304" pitchFamily="18" charset="0"/>
              </a:rPr>
              <a:t>:</a:t>
            </a:r>
            <a:r>
              <a:rPr kumimoji="1" lang="zh-CN" altLang="en-US" sz="2400" b="1">
                <a:latin typeface="Times New Roman" panose="02020603050405020304" pitchFamily="18" charset="0"/>
              </a:rPr>
              <a:t>原不等式组无解</a:t>
            </a:r>
            <a:r>
              <a:rPr kumimoji="1" lang="en-US" altLang="zh-CN" sz="2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1042988" y="5445125"/>
            <a:ext cx="74898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charset="-122"/>
              </a:rPr>
              <a:t>口诀：</a:t>
            </a: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大大小小无解了</a:t>
            </a:r>
          </a:p>
        </p:txBody>
      </p:sp>
      <p:grpSp>
        <p:nvGrpSpPr>
          <p:cNvPr id="6" name="Group 77"/>
          <p:cNvGrpSpPr/>
          <p:nvPr/>
        </p:nvGrpSpPr>
        <p:grpSpPr bwMode="auto">
          <a:xfrm>
            <a:off x="2878138" y="2032000"/>
            <a:ext cx="3810000" cy="1588"/>
            <a:chOff x="1252" y="888"/>
            <a:chExt cx="2400" cy="1"/>
          </a:xfrm>
        </p:grpSpPr>
        <p:sp>
          <p:nvSpPr>
            <p:cNvPr id="44070" name="Freeform 78"/>
            <p:cNvSpPr/>
            <p:nvPr/>
          </p:nvSpPr>
          <p:spPr bwMode="auto">
            <a:xfrm>
              <a:off x="1252" y="888"/>
              <a:ext cx="908" cy="1"/>
            </a:xfrm>
            <a:custGeom>
              <a:avLst/>
              <a:gdLst>
                <a:gd name="T0" fmla="*/ 0 w 908"/>
                <a:gd name="T1" fmla="*/ 0 h 1"/>
                <a:gd name="T2" fmla="*/ 908 w 908"/>
                <a:gd name="T3" fmla="*/ 1 h 1"/>
                <a:gd name="T4" fmla="*/ 0 60000 65536"/>
                <a:gd name="T5" fmla="*/ 0 60000 65536"/>
                <a:gd name="T6" fmla="*/ 0 w 908"/>
                <a:gd name="T7" fmla="*/ 0 h 1"/>
                <a:gd name="T8" fmla="*/ 908 w 9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8" h="1">
                  <a:moveTo>
                    <a:pt x="0" y="0"/>
                  </a:moveTo>
                  <a:lnTo>
                    <a:pt x="908" y="1"/>
                  </a:lnTo>
                </a:path>
              </a:pathLst>
            </a:custGeom>
            <a:noFill/>
            <a:ln w="38100">
              <a:solidFill>
                <a:srgbClr val="9933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4071" name="Freeform 79"/>
            <p:cNvSpPr/>
            <p:nvPr/>
          </p:nvSpPr>
          <p:spPr bwMode="auto">
            <a:xfrm>
              <a:off x="3100" y="888"/>
              <a:ext cx="552" cy="1"/>
            </a:xfrm>
            <a:custGeom>
              <a:avLst/>
              <a:gdLst>
                <a:gd name="T0" fmla="*/ 0 w 552"/>
                <a:gd name="T1" fmla="*/ 0 h 1"/>
                <a:gd name="T2" fmla="*/ 552 w 552"/>
                <a:gd name="T3" fmla="*/ 0 h 1"/>
                <a:gd name="T4" fmla="*/ 0 60000 65536"/>
                <a:gd name="T5" fmla="*/ 0 60000 65536"/>
                <a:gd name="T6" fmla="*/ 0 w 552"/>
                <a:gd name="T7" fmla="*/ 0 h 1"/>
                <a:gd name="T8" fmla="*/ 552 w 5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52" h="1">
                  <a:moveTo>
                    <a:pt x="0" y="0"/>
                  </a:moveTo>
                  <a:lnTo>
                    <a:pt x="552" y="0"/>
                  </a:lnTo>
                </a:path>
              </a:pathLst>
            </a:custGeom>
            <a:noFill/>
            <a:ln w="38100">
              <a:solidFill>
                <a:srgbClr val="993366"/>
              </a:solidFill>
              <a:rou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</p:grpSp>
      <p:grpSp>
        <p:nvGrpSpPr>
          <p:cNvPr id="7" name="Group 83"/>
          <p:cNvGrpSpPr/>
          <p:nvPr/>
        </p:nvGrpSpPr>
        <p:grpSpPr bwMode="auto">
          <a:xfrm>
            <a:off x="2846388" y="3973513"/>
            <a:ext cx="3924300" cy="1587"/>
            <a:chOff x="1292" y="2528"/>
            <a:chExt cx="2472" cy="1"/>
          </a:xfrm>
        </p:grpSpPr>
        <p:sp>
          <p:nvSpPr>
            <p:cNvPr id="44073" name="Freeform 84"/>
            <p:cNvSpPr/>
            <p:nvPr/>
          </p:nvSpPr>
          <p:spPr bwMode="auto">
            <a:xfrm>
              <a:off x="1292" y="2528"/>
              <a:ext cx="696" cy="1"/>
            </a:xfrm>
            <a:custGeom>
              <a:avLst/>
              <a:gdLst>
                <a:gd name="T0" fmla="*/ 0 w 696"/>
                <a:gd name="T1" fmla="*/ 0 h 1"/>
                <a:gd name="T2" fmla="*/ 696 w 696"/>
                <a:gd name="T3" fmla="*/ 1 h 1"/>
                <a:gd name="T4" fmla="*/ 0 60000 65536"/>
                <a:gd name="T5" fmla="*/ 0 60000 65536"/>
                <a:gd name="T6" fmla="*/ 0 w 696"/>
                <a:gd name="T7" fmla="*/ 0 h 1"/>
                <a:gd name="T8" fmla="*/ 696 w 6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" h="1">
                  <a:moveTo>
                    <a:pt x="0" y="0"/>
                  </a:moveTo>
                  <a:lnTo>
                    <a:pt x="696" y="1"/>
                  </a:lnTo>
                </a:path>
              </a:pathLst>
            </a:custGeom>
            <a:noFill/>
            <a:ln w="38100">
              <a:solidFill>
                <a:srgbClr val="9933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4074" name="Freeform 85"/>
            <p:cNvSpPr/>
            <p:nvPr/>
          </p:nvSpPr>
          <p:spPr bwMode="auto">
            <a:xfrm>
              <a:off x="3356" y="2528"/>
              <a:ext cx="408" cy="1"/>
            </a:xfrm>
            <a:custGeom>
              <a:avLst/>
              <a:gdLst>
                <a:gd name="T0" fmla="*/ 0 w 408"/>
                <a:gd name="T1" fmla="*/ 0 h 1"/>
                <a:gd name="T2" fmla="*/ 408 w 408"/>
                <a:gd name="T3" fmla="*/ 0 h 1"/>
                <a:gd name="T4" fmla="*/ 0 60000 65536"/>
                <a:gd name="T5" fmla="*/ 0 60000 65536"/>
                <a:gd name="T6" fmla="*/ 0 w 408"/>
                <a:gd name="T7" fmla="*/ 0 h 1"/>
                <a:gd name="T8" fmla="*/ 408 w 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8" h="1">
                  <a:moveTo>
                    <a:pt x="0" y="0"/>
                  </a:moveTo>
                  <a:lnTo>
                    <a:pt x="408" y="0"/>
                  </a:lnTo>
                </a:path>
              </a:pathLst>
            </a:custGeom>
            <a:noFill/>
            <a:ln w="38100">
              <a:solidFill>
                <a:srgbClr val="993366"/>
              </a:solidFill>
              <a:rou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4" grpId="0" autoUpdateAnimBg="0"/>
      <p:bldP spid="33866" grpId="0" autoUpdateAnimBg="0"/>
      <p:bldP spid="338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8"/>
          <p:cNvSpPr>
            <a:spLocks noChangeArrowheads="1"/>
          </p:cNvSpPr>
          <p:nvPr/>
        </p:nvSpPr>
        <p:spPr bwMode="auto">
          <a:xfrm>
            <a:off x="323850" y="765175"/>
            <a:ext cx="7921625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kumimoji="1" lang="zh-CN" altLang="en-US" sz="4000" b="1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解一元一次不等式组的解题步骤：</a:t>
            </a:r>
          </a:p>
        </p:txBody>
      </p:sp>
      <p:sp>
        <p:nvSpPr>
          <p:cNvPr id="62469" name="Text Box 1029"/>
          <p:cNvSpPr txBox="1">
            <a:spLocks noChangeArrowheads="1"/>
          </p:cNvSpPr>
          <p:nvPr/>
        </p:nvSpPr>
        <p:spPr bwMode="auto">
          <a:xfrm>
            <a:off x="250825" y="1844675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1</a:t>
            </a: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）求出不等式组中各个不等式的解集</a:t>
            </a:r>
            <a:r>
              <a:rPr kumimoji="1" lang="zh-CN" altLang="en-US" sz="3600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；</a:t>
            </a:r>
          </a:p>
        </p:txBody>
      </p:sp>
      <p:sp>
        <p:nvSpPr>
          <p:cNvPr id="62470" name="Text Box 1030"/>
          <p:cNvSpPr txBox="1">
            <a:spLocks noChangeArrowheads="1"/>
          </p:cNvSpPr>
          <p:nvPr/>
        </p:nvSpPr>
        <p:spPr bwMode="auto">
          <a:xfrm>
            <a:off x="250825" y="2636838"/>
            <a:ext cx="84058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2</a:t>
            </a: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）利用</a:t>
            </a:r>
            <a:r>
              <a:rPr kumimoji="1" lang="zh-CN" altLang="en-US" sz="3600" b="1" u="sng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数轴</a:t>
            </a: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，找出这些不等式解集的 </a:t>
            </a:r>
            <a:r>
              <a:rPr kumimoji="1" lang="zh-CN" altLang="en-US" sz="3600" b="1" u="sng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公共部分</a:t>
            </a: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； </a:t>
            </a:r>
          </a:p>
        </p:txBody>
      </p:sp>
      <p:sp>
        <p:nvSpPr>
          <p:cNvPr id="28679" name="矩形 6"/>
          <p:cNvSpPr>
            <a:spLocks noChangeArrowheads="1"/>
          </p:cNvSpPr>
          <p:nvPr/>
        </p:nvSpPr>
        <p:spPr bwMode="auto">
          <a:xfrm>
            <a:off x="179388" y="4005263"/>
            <a:ext cx="86407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3</a:t>
            </a: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）根据几个不等式解集的</a:t>
            </a:r>
            <a:r>
              <a:rPr kumimoji="1" lang="zh-CN" altLang="en-US" sz="3600" b="1" u="sng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公共部分</a:t>
            </a:r>
            <a:r>
              <a:rPr kumimoji="1" lang="zh-CN" altLang="en-US" sz="2000" b="1" dirty="0">
                <a:solidFill>
                  <a:srgbClr val="FF00FF"/>
                </a:solidFill>
              </a:rPr>
              <a:t>，</a:t>
            </a:r>
            <a:r>
              <a:rPr kumimoji="1" lang="zh-CN" altLang="en-US" sz="3200" b="1" dirty="0">
                <a:solidFill>
                  <a:srgbClr val="FF00FF"/>
                </a:solidFill>
                <a:ea typeface="隶书" panose="02010509060101010101" charset="-122"/>
              </a:rPr>
              <a:t>写出</a:t>
            </a:r>
            <a:r>
              <a:rPr kumimoji="1" lang="zh-CN" altLang="en-US" sz="2000" b="1" dirty="0">
                <a:solidFill>
                  <a:srgbClr val="FF00FF"/>
                </a:solidFill>
              </a:rPr>
              <a:t> </a:t>
            </a:r>
            <a:r>
              <a:rPr kumimoji="1" lang="zh-CN" altLang="en-US" sz="3600" b="1" dirty="0">
                <a:solidFill>
                  <a:srgbClr val="FF00FF"/>
                </a:solidFill>
                <a:latin typeface="隶书" panose="02010509060101010101" charset="-122"/>
                <a:ea typeface="隶书" panose="02010509060101010101" charset="-122"/>
              </a:rPr>
              <a:t>这个不等式组的解集。</a:t>
            </a:r>
            <a:endParaRPr lang="zh-CN" altLang="en-US" sz="3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/>
      <p:bldP spid="286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755650" y="1268413"/>
            <a:ext cx="6264275" cy="884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1. 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由</a:t>
            </a:r>
            <a:r>
              <a:rPr kumimoji="1"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几个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一元一次不等式所组成的不等式组叫做</a:t>
            </a:r>
            <a:r>
              <a:rPr kumimoji="1" lang="zh-CN" altLang="en-US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元 一 次不等式组</a:t>
            </a:r>
            <a:r>
              <a:rPr kumimoji="1" lang="zh-CN" altLang="en-US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kumimoji="1" lang="en-US" altLang="zh-CN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827088" y="2060575"/>
            <a:ext cx="6624637" cy="822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2. 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几个一元一次不等式的解集的</a:t>
            </a:r>
            <a:r>
              <a:rPr kumimoji="1"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公共部分</a:t>
            </a:r>
            <a:r>
              <a:rPr kumimoji="1" lang="en-US" altLang="zh-CN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叫做由它们所组成的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一元一次不等式组的解集</a:t>
            </a:r>
            <a:r>
              <a:rPr kumimoji="1" lang="en-US" altLang="zh-CN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684213" y="2781300"/>
            <a:ext cx="684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 </a:t>
            </a: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3. 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求不等式组的解集的过程</a:t>
            </a: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叫做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解不等式组</a:t>
            </a: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39750" y="3573463"/>
            <a:ext cx="6335713" cy="560387"/>
          </a:xfrm>
          <a:prstGeom prst="rect">
            <a:avLst/>
          </a:prstGeom>
          <a:noFill/>
          <a:ln w="4127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（二）解简单一元一次不等式组的方法</a:t>
            </a: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250825" y="4365625"/>
            <a:ext cx="8261350" cy="396875"/>
            <a:chOff x="204" y="2750"/>
            <a:chExt cx="5204" cy="250"/>
          </a:xfrm>
        </p:grpSpPr>
        <p:sp>
          <p:nvSpPr>
            <p:cNvPr id="131080" name="Text Box 8"/>
            <p:cNvSpPr txBox="1">
              <a:spLocks noChangeArrowheads="1"/>
            </p:cNvSpPr>
            <p:nvPr/>
          </p:nvSpPr>
          <p:spPr bwMode="auto">
            <a:xfrm>
              <a:off x="204" y="2750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kumimoji="1" lang="zh-CN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1081" name="Rectangle 9"/>
            <p:cNvSpPr>
              <a:spLocks noChangeArrowheads="1"/>
            </p:cNvSpPr>
            <p:nvPr/>
          </p:nvSpPr>
          <p:spPr bwMode="auto">
            <a:xfrm>
              <a:off x="521" y="2750"/>
              <a:ext cx="4887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250825" y="4868863"/>
            <a:ext cx="65722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2) 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利用</a:t>
            </a:r>
            <a:r>
              <a:rPr kumimoji="1"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数轴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找出这几个不等式解集的</a:t>
            </a:r>
            <a:r>
              <a:rPr kumimoji="1"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公共部分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87338" y="5373688"/>
            <a:ext cx="8388350" cy="822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(3)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根据几个不等式解集的</a:t>
            </a:r>
            <a:r>
              <a:rPr kumimoji="1" lang="zh-CN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公共部分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，写出这个不等式组的解集。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900113" y="549275"/>
            <a:ext cx="2039937" cy="560388"/>
          </a:xfrm>
          <a:prstGeom prst="rect">
            <a:avLst/>
          </a:prstGeom>
          <a:noFill/>
          <a:ln w="4127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（一）概念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2411413" y="5805488"/>
            <a:ext cx="504031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（找不到公共部分则不等式组无解）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50825" y="404813"/>
            <a:ext cx="6842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小结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50825" y="4437063"/>
            <a:ext cx="669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(1)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求出不等式组中</a:t>
            </a:r>
            <a:r>
              <a:rPr kumimoji="1"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各个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不等式的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解集</a:t>
            </a:r>
            <a:endParaRPr lang="zh-CN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1331913" y="2205038"/>
            <a:ext cx="7343775" cy="1584325"/>
          </a:xfrm>
          <a:prstGeom prst="cloudCallout">
            <a:avLst>
              <a:gd name="adj1" fmla="val 11606"/>
              <a:gd name="adj2" fmla="val 167236"/>
            </a:avLst>
          </a:prstGeom>
          <a:solidFill>
            <a:schemeClr val="hlink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kumimoji="1" lang="zh-CN" altLang="en-US" sz="2400" b="1" dirty="0">
                <a:solidFill>
                  <a:srgbClr val="0000FF"/>
                </a:solidFill>
              </a:rPr>
              <a:t>利用规律</a:t>
            </a:r>
            <a:r>
              <a:rPr kumimoji="1" lang="en-US" altLang="zh-CN" sz="2400" b="1" dirty="0">
                <a:solidFill>
                  <a:srgbClr val="0000FF"/>
                </a:solidFill>
              </a:rPr>
              <a:t>:    </a:t>
            </a:r>
          </a:p>
          <a:p>
            <a:r>
              <a:rPr kumimoji="1" lang="zh-CN" altLang="en-US" sz="2400" b="1" dirty="0">
                <a:solidFill>
                  <a:srgbClr val="0000FF"/>
                </a:solidFill>
              </a:rPr>
              <a:t>同大取大，同小取小；</a:t>
            </a:r>
          </a:p>
          <a:p>
            <a:r>
              <a:rPr kumimoji="1" lang="zh-CN" altLang="en-US" sz="2400" b="1" dirty="0">
                <a:solidFill>
                  <a:srgbClr val="0000FF"/>
                </a:solidFill>
              </a:rPr>
              <a:t>大小小大中间找，大大小小无解了。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500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500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500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79" grpId="0"/>
      <p:bldP spid="131082" grpId="0"/>
      <p:bldP spid="131083" grpId="0" animBg="1"/>
      <p:bldP spid="131084" grpId="0"/>
      <p:bldP spid="52238" grpId="0"/>
      <p:bldP spid="52239" grpId="0"/>
      <p:bldP spid="522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0"/>
          <p:cNvSpPr txBox="1">
            <a:spLocks noChangeArrowheads="1"/>
          </p:cNvSpPr>
          <p:nvPr/>
        </p:nvSpPr>
        <p:spPr bwMode="auto">
          <a:xfrm>
            <a:off x="395288" y="2132856"/>
            <a:ext cx="82804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在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数轴上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表示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不等式的解集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时应注意：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大于向右画，小于向左画；有等号的画实心圆点，无等号的画空心圆圈</a:t>
            </a:r>
            <a:r>
              <a:rPr kumimoji="1"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00113" y="1052513"/>
            <a:ext cx="2159000" cy="560387"/>
          </a:xfrm>
          <a:prstGeom prst="rect">
            <a:avLst/>
          </a:prstGeom>
          <a:noFill/>
          <a:ln w="4127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（三）注意：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55576" y="1628775"/>
            <a:ext cx="7632848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</a:rPr>
              <a:t>知识与技能：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 </a:t>
            </a:r>
            <a:r>
              <a:rPr lang="en-US" altLang="zh-CN" sz="2400" b="1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、了解一元一次不等式组及其解集的概念及意义。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 </a:t>
            </a:r>
            <a:r>
              <a:rPr lang="en-US" altLang="zh-CN" sz="2400" b="1" dirty="0">
                <a:solidFill>
                  <a:srgbClr val="0000FF"/>
                </a:solidFill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</a:rPr>
              <a:t>、会解一元一次不等式组；会利用数轴求不等式组的解集。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</a:rPr>
              <a:t>过程与方法：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 了解一元一次不等式组与一元一次不等式的区别、联系。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</a:rPr>
              <a:t>情感态度价值观：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  通过探索一元一次不等式组的解法以及解集的确定，进一步感受类比思想以及数形结合在解决问题中的作用。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43509" y="764704"/>
            <a:ext cx="237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577" y="1332880"/>
            <a:ext cx="2478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ea typeface="华文新魏" panose="02010800040101010101" pitchFamily="2" charset="-122"/>
              </a:rPr>
              <a:t>知识回顾：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84114" y="2348880"/>
            <a:ext cx="77041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</a:rPr>
              <a:t>、一元一次不等式的定义：</a:t>
            </a:r>
            <a:r>
              <a:rPr lang="zh-CN" altLang="en-US" sz="3600" b="1" u="sng" dirty="0">
                <a:solidFill>
                  <a:srgbClr val="FF0000"/>
                </a:solidFill>
              </a:rPr>
              <a:t>          </a:t>
            </a:r>
            <a:r>
              <a:rPr lang="zh-CN" altLang="en-US" sz="3600" b="1" dirty="0">
                <a:solidFill>
                  <a:srgbClr val="FF0000"/>
                </a:solidFill>
              </a:rPr>
              <a:t>。</a:t>
            </a:r>
          </a:p>
          <a:p>
            <a:endParaRPr lang="zh-CN" altLang="en-US" sz="3600" b="1" dirty="0">
              <a:solidFill>
                <a:srgbClr val="FF0000"/>
              </a:solidFill>
            </a:endParaRPr>
          </a:p>
          <a:p>
            <a:endParaRPr lang="zh-CN" altLang="en-US" sz="3600" b="1" dirty="0"/>
          </a:p>
          <a:p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</a:rPr>
              <a:t>、一元一次不等式的解集：</a:t>
            </a:r>
            <a:r>
              <a:rPr lang="zh-CN" altLang="en-US" sz="3600" b="1" u="sng" dirty="0"/>
              <a:t>            </a:t>
            </a:r>
            <a:r>
              <a:rPr lang="zh-CN" altLang="en-US" sz="36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2667000" cy="1085850"/>
          </a:xfrm>
        </p:spPr>
        <p:txBody>
          <a:bodyPr/>
          <a:lstStyle/>
          <a:p>
            <a:r>
              <a:rPr lang="zh-CN" altLang="en-US" sz="4000" b="1" i="1" dirty="0">
                <a:solidFill>
                  <a:srgbClr val="FF0000"/>
                </a:solidFill>
              </a:rPr>
              <a:t>情境问题：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827088" y="3306763"/>
            <a:ext cx="68135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E3E3FF"/>
              </a:buClr>
            </a:pPr>
            <a:r>
              <a:rPr lang="en-US" altLang="zh-CN" sz="3200" b="1">
                <a:solidFill>
                  <a:srgbClr val="FFE3E5"/>
                </a:solidFill>
              </a:rPr>
              <a:t> </a:t>
            </a:r>
            <a:r>
              <a:rPr lang="zh-CN" altLang="en-US" sz="3200" b="1">
                <a:solidFill>
                  <a:srgbClr val="FF0000"/>
                </a:solidFill>
              </a:rPr>
              <a:t>解：设每本笔记本的价钱为</a:t>
            </a:r>
            <a:r>
              <a:rPr lang="en-US" altLang="zh-CN" sz="3200" b="1">
                <a:solidFill>
                  <a:srgbClr val="FF0000"/>
                </a:solidFill>
              </a:rPr>
              <a:t>x</a:t>
            </a:r>
            <a:r>
              <a:rPr lang="zh-CN" altLang="en-US" sz="3200" b="1">
                <a:solidFill>
                  <a:srgbClr val="FF0000"/>
                </a:solidFill>
              </a:rPr>
              <a:t>元．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827088" y="1341438"/>
            <a:ext cx="69119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</a:rPr>
              <a:t>     </a:t>
            </a:r>
            <a:r>
              <a:rPr lang="zh-CN" altLang="en-US" sz="2800" b="1" dirty="0">
                <a:solidFill>
                  <a:srgbClr val="0000FF"/>
                </a:solidFill>
              </a:rPr>
              <a:t>小明带</a:t>
            </a:r>
            <a:r>
              <a:rPr lang="en-US" altLang="zh-CN" sz="2800" b="1" dirty="0">
                <a:solidFill>
                  <a:srgbClr val="0000FF"/>
                </a:solidFill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</a:rPr>
              <a:t>元钱去超市买笔记本，他拿了</a:t>
            </a:r>
            <a:r>
              <a:rPr lang="en-US" altLang="zh-CN" sz="2800" b="1" dirty="0">
                <a:solidFill>
                  <a:srgbClr val="0000FF"/>
                </a:solidFill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</a:rPr>
              <a:t>本，付款时钱</a:t>
            </a:r>
            <a:r>
              <a:rPr lang="zh-CN" altLang="en-US" sz="2800" b="1" u="sng" dirty="0">
                <a:solidFill>
                  <a:srgbClr val="FF0000"/>
                </a:solidFill>
              </a:rPr>
              <a:t>不够</a:t>
            </a:r>
            <a:r>
              <a:rPr lang="zh-CN" altLang="en-US" sz="2800" b="1" dirty="0">
                <a:solidFill>
                  <a:srgbClr val="0000FF"/>
                </a:solidFill>
              </a:rPr>
              <a:t>，于是他退掉一本，收款员</a:t>
            </a:r>
            <a:r>
              <a:rPr lang="zh-CN" altLang="en-US" sz="2800" b="1" u="sng" dirty="0">
                <a:solidFill>
                  <a:srgbClr val="FF0000"/>
                </a:solidFill>
              </a:rPr>
              <a:t>找给</a:t>
            </a:r>
            <a:r>
              <a:rPr lang="zh-CN" altLang="en-US" sz="2800" b="1" dirty="0">
                <a:solidFill>
                  <a:srgbClr val="0000FF"/>
                </a:solidFill>
              </a:rPr>
              <a:t>他一些零钱，请你估计一下，笔记本单价约是多少元？ 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33824" name="AutoShape 32"/>
          <p:cNvSpPr>
            <a:spLocks noChangeArrowheads="1"/>
          </p:cNvSpPr>
          <p:nvPr/>
        </p:nvSpPr>
        <p:spPr bwMode="auto">
          <a:xfrm>
            <a:off x="4932363" y="5084763"/>
            <a:ext cx="3455987" cy="1225550"/>
          </a:xfrm>
          <a:prstGeom prst="cloudCallout">
            <a:avLst>
              <a:gd name="adj1" fmla="val -82796"/>
              <a:gd name="adj2" fmla="val -5569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关键词“不够”用什么数学符号表示？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3492500" y="465296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3563938" y="45815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&lt;</a:t>
            </a:r>
          </a:p>
        </p:txBody>
      </p:sp>
      <p:sp>
        <p:nvSpPr>
          <p:cNvPr id="33827" name="AutoShape 35"/>
          <p:cNvSpPr>
            <a:spLocks noChangeArrowheads="1"/>
          </p:cNvSpPr>
          <p:nvPr/>
        </p:nvSpPr>
        <p:spPr bwMode="auto">
          <a:xfrm>
            <a:off x="5292725" y="3429000"/>
            <a:ext cx="3600450" cy="1223963"/>
          </a:xfrm>
          <a:prstGeom prst="cloudCallout">
            <a:avLst>
              <a:gd name="adj1" fmla="val -89153"/>
              <a:gd name="adj2" fmla="val 47148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zh-CN" alt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找给”意味着什么？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3563938" y="51577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2771775" y="4581525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4x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4067175" y="4581525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771775" y="51577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5x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4067175" y="51577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834" name="AutoShape 42"/>
          <p:cNvSpPr/>
          <p:nvPr/>
        </p:nvSpPr>
        <p:spPr bwMode="auto">
          <a:xfrm>
            <a:off x="2700338" y="4652963"/>
            <a:ext cx="71437" cy="1081087"/>
          </a:xfrm>
          <a:prstGeom prst="leftBrace">
            <a:avLst>
              <a:gd name="adj1" fmla="val 126112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35" name="AutoShape 43"/>
          <p:cNvSpPr>
            <a:spLocks noChangeArrowheads="1"/>
          </p:cNvSpPr>
          <p:nvPr/>
        </p:nvSpPr>
        <p:spPr bwMode="auto">
          <a:xfrm>
            <a:off x="0" y="4221163"/>
            <a:ext cx="2195513" cy="1439862"/>
          </a:xfrm>
          <a:prstGeom prst="cloudCallout">
            <a:avLst>
              <a:gd name="adj1" fmla="val 61352"/>
              <a:gd name="adj2" fmla="val 18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两个不等式要同时成立，对吗？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1029" grpId="0"/>
      <p:bldP spid="33811" grpId="0"/>
      <p:bldP spid="33824" grpId="0" animBg="1"/>
      <p:bldP spid="33826" grpId="0"/>
      <p:bldP spid="33827" grpId="0" animBg="1"/>
      <p:bldP spid="33828" grpId="0"/>
      <p:bldP spid="33829" grpId="0"/>
      <p:bldP spid="33830" grpId="0"/>
      <p:bldP spid="33831" grpId="0"/>
      <p:bldP spid="33832" grpId="0"/>
      <p:bldP spid="33834" grpId="0" animBg="1"/>
      <p:bldP spid="338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3213100"/>
            <a:ext cx="7775575" cy="287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</a:pPr>
            <a:r>
              <a:rPr lang="zh-CN" altLang="en-US" sz="4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</a:t>
            </a:r>
          </a:p>
          <a:p>
            <a:pPr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</a:rPr>
              <a:t>(1)</a:t>
            </a:r>
            <a:r>
              <a:rPr lang="zh-CN" altLang="en-US" sz="2800" b="1" dirty="0">
                <a:solidFill>
                  <a:srgbClr val="0000FF"/>
                </a:solidFill>
              </a:rPr>
              <a:t>每个不等式必须为</a:t>
            </a:r>
            <a:r>
              <a:rPr lang="zh-CN" altLang="en-US" sz="2800" b="1" i="1" dirty="0">
                <a:solidFill>
                  <a:srgbClr val="FF0000"/>
                </a:solidFill>
              </a:rPr>
              <a:t>一元一次不等式</a:t>
            </a:r>
            <a:r>
              <a:rPr lang="zh-CN" altLang="en-US" sz="2800" b="1" dirty="0">
                <a:solidFill>
                  <a:srgbClr val="FFE3E5"/>
                </a:solidFill>
              </a:rPr>
              <a:t>；</a:t>
            </a:r>
          </a:p>
          <a:p>
            <a:pPr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</a:rPr>
              <a:t>(2)</a:t>
            </a:r>
            <a:r>
              <a:rPr lang="zh-CN" altLang="en-US" sz="2800" b="1" dirty="0">
                <a:solidFill>
                  <a:srgbClr val="0000FF"/>
                </a:solidFill>
              </a:rPr>
              <a:t>不等式必须是只含有</a:t>
            </a:r>
            <a:r>
              <a:rPr lang="zh-CN" altLang="en-US" sz="2800" b="1" i="1" dirty="0">
                <a:solidFill>
                  <a:srgbClr val="FF0000"/>
                </a:solidFill>
              </a:rPr>
              <a:t>同一个未知数</a:t>
            </a:r>
            <a:r>
              <a:rPr lang="zh-CN" altLang="en-US" sz="2800" b="1" dirty="0">
                <a:solidFill>
                  <a:srgbClr val="FFE3E5"/>
                </a:solidFill>
              </a:rPr>
              <a:t>；</a:t>
            </a:r>
          </a:p>
          <a:p>
            <a:pPr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</a:rPr>
              <a:t>(3)</a:t>
            </a:r>
            <a:r>
              <a:rPr lang="zh-CN" altLang="en-US" sz="2800" b="1" dirty="0">
                <a:solidFill>
                  <a:srgbClr val="0000FF"/>
                </a:solidFill>
              </a:rPr>
              <a:t>不等式的数量</a:t>
            </a:r>
            <a:r>
              <a:rPr lang="zh-CN" altLang="en-US" sz="2800" b="1" i="1" dirty="0">
                <a:solidFill>
                  <a:srgbClr val="FF0000"/>
                </a:solidFill>
              </a:rPr>
              <a:t>至少是两个或者多个</a:t>
            </a:r>
            <a:r>
              <a:rPr lang="zh-CN" altLang="en-US" sz="2800" b="1" dirty="0">
                <a:solidFill>
                  <a:srgbClr val="FFE3E5"/>
                </a:solidFill>
              </a:rPr>
              <a:t>。</a:t>
            </a:r>
            <a:endParaRPr lang="zh-CN" altLang="en-US" sz="4000" b="1" dirty="0">
              <a:solidFill>
                <a:srgbClr val="FFE3E5"/>
              </a:solidFill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431970" y="1524000"/>
            <a:ext cx="85693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    </a:t>
            </a:r>
            <a:r>
              <a:rPr lang="zh-CN" altLang="en-US" sz="3600" b="1" dirty="0"/>
              <a:t>类似于方程组，把这</a:t>
            </a:r>
            <a:r>
              <a:rPr lang="zh-CN" altLang="en-US" sz="3600" b="1" dirty="0">
                <a:solidFill>
                  <a:srgbClr val="FF0066"/>
                </a:solidFill>
              </a:rPr>
              <a:t>两个或两个以上的一元一次不等式</a:t>
            </a:r>
            <a:r>
              <a:rPr lang="zh-CN" altLang="en-US" sz="3600" b="1" dirty="0"/>
              <a:t>合起来，就组成一个</a:t>
            </a:r>
            <a:r>
              <a:rPr lang="zh-CN" altLang="en-US" sz="3600" b="1" dirty="0">
                <a:solidFill>
                  <a:srgbClr val="FF0000"/>
                </a:solidFill>
              </a:rPr>
              <a:t>一元一次不等式组。</a:t>
            </a:r>
          </a:p>
        </p:txBody>
      </p:sp>
      <p:grpSp>
        <p:nvGrpSpPr>
          <p:cNvPr id="34820" name="Group 4"/>
          <p:cNvGrpSpPr/>
          <p:nvPr/>
        </p:nvGrpSpPr>
        <p:grpSpPr bwMode="auto">
          <a:xfrm>
            <a:off x="0" y="-228600"/>
            <a:ext cx="2484438" cy="1498600"/>
            <a:chOff x="27" y="-9"/>
            <a:chExt cx="1565" cy="944"/>
          </a:xfrm>
        </p:grpSpPr>
        <p:sp>
          <p:nvSpPr>
            <p:cNvPr id="34821" name="Freeform 5"/>
            <p:cNvSpPr/>
            <p:nvPr/>
          </p:nvSpPr>
          <p:spPr bwMode="auto">
            <a:xfrm>
              <a:off x="27" y="391"/>
              <a:ext cx="1565" cy="544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 cap="flat" cmpd="sng">
              <a:solidFill>
                <a:schemeClr val="accent1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-100000" kx="3284103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34822" name="Group 6"/>
            <p:cNvGrpSpPr/>
            <p:nvPr/>
          </p:nvGrpSpPr>
          <p:grpSpPr bwMode="auto">
            <a:xfrm>
              <a:off x="158" y="-9"/>
              <a:ext cx="499" cy="653"/>
              <a:chOff x="0" y="300"/>
              <a:chExt cx="692" cy="817"/>
            </a:xfrm>
          </p:grpSpPr>
          <p:sp>
            <p:nvSpPr>
              <p:cNvPr id="34823" name="Freeform 7"/>
              <p:cNvSpPr/>
              <p:nvPr/>
            </p:nvSpPr>
            <p:spPr bwMode="auto">
              <a:xfrm rot="158589">
                <a:off x="77" y="375"/>
                <a:ext cx="461" cy="559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824" name="Freeform 8"/>
              <p:cNvSpPr/>
              <p:nvPr/>
            </p:nvSpPr>
            <p:spPr bwMode="auto">
              <a:xfrm>
                <a:off x="231" y="413"/>
                <a:ext cx="461" cy="521"/>
              </a:xfrm>
              <a:custGeom>
                <a:avLst/>
                <a:gdLst>
                  <a:gd name="T0" fmla="*/ 0 w 432"/>
                  <a:gd name="T1" fmla="*/ 624 h 624"/>
                  <a:gd name="T2" fmla="*/ 96 w 432"/>
                  <a:gd name="T3" fmla="*/ 624 h 624"/>
                  <a:gd name="T4" fmla="*/ 432 w 432"/>
                  <a:gd name="T5" fmla="*/ 0 h 624"/>
                  <a:gd name="T6" fmla="*/ 288 w 432"/>
                  <a:gd name="T7" fmla="*/ 48 h 624"/>
                  <a:gd name="T8" fmla="*/ 0 w 432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825" name="Freeform 9"/>
              <p:cNvSpPr/>
              <p:nvPr/>
            </p:nvSpPr>
            <p:spPr bwMode="auto">
              <a:xfrm rot="961415">
                <a:off x="77" y="300"/>
                <a:ext cx="231" cy="596"/>
              </a:xfrm>
              <a:custGeom>
                <a:avLst/>
                <a:gdLst>
                  <a:gd name="T0" fmla="*/ 480 w 480"/>
                  <a:gd name="T1" fmla="*/ 96 h 720"/>
                  <a:gd name="T2" fmla="*/ 192 w 480"/>
                  <a:gd name="T3" fmla="*/ 672 h 720"/>
                  <a:gd name="T4" fmla="*/ 144 w 480"/>
                  <a:gd name="T5" fmla="*/ 720 h 720"/>
                  <a:gd name="T6" fmla="*/ 0 w 480"/>
                  <a:gd name="T7" fmla="*/ 624 h 720"/>
                  <a:gd name="T8" fmla="*/ 144 w 480"/>
                  <a:gd name="T9" fmla="*/ 336 h 720"/>
                  <a:gd name="T10" fmla="*/ 336 w 480"/>
                  <a:gd name="T11" fmla="*/ 0 h 720"/>
                  <a:gd name="T12" fmla="*/ 480 w 480"/>
                  <a:gd name="T13" fmla="*/ 96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826" name="Freeform 10"/>
              <p:cNvSpPr/>
              <p:nvPr/>
            </p:nvSpPr>
            <p:spPr bwMode="auto">
              <a:xfrm>
                <a:off x="308" y="301"/>
                <a:ext cx="384" cy="149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827" name="Freeform 11"/>
              <p:cNvSpPr/>
              <p:nvPr/>
            </p:nvSpPr>
            <p:spPr bwMode="auto">
              <a:xfrm>
                <a:off x="38" y="748"/>
                <a:ext cx="308" cy="336"/>
              </a:xfrm>
              <a:custGeom>
                <a:avLst/>
                <a:gdLst>
                  <a:gd name="T0" fmla="*/ 192 w 384"/>
                  <a:gd name="T1" fmla="*/ 192 h 384"/>
                  <a:gd name="T2" fmla="*/ 96 w 384"/>
                  <a:gd name="T3" fmla="*/ 144 h 384"/>
                  <a:gd name="T4" fmla="*/ 48 w 384"/>
                  <a:gd name="T5" fmla="*/ 96 h 384"/>
                  <a:gd name="T6" fmla="*/ 0 w 384"/>
                  <a:gd name="T7" fmla="*/ 0 h 384"/>
                  <a:gd name="T8" fmla="*/ 0 w 384"/>
                  <a:gd name="T9" fmla="*/ 384 h 384"/>
                  <a:gd name="T10" fmla="*/ 384 w 384"/>
                  <a:gd name="T11" fmla="*/ 192 h 384"/>
                  <a:gd name="T12" fmla="*/ 192 w 384"/>
                  <a:gd name="T13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828" name="Freeform 12"/>
              <p:cNvSpPr/>
              <p:nvPr/>
            </p:nvSpPr>
            <p:spPr bwMode="auto">
              <a:xfrm rot="1629174">
                <a:off x="0" y="980"/>
                <a:ext cx="118" cy="137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48 w 96"/>
                  <a:gd name="T5" fmla="*/ 96 h 96"/>
                  <a:gd name="T6" fmla="*/ 0 w 96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829" name="Oval 13"/>
              <p:cNvSpPr>
                <a:spLocks noChangeArrowheads="1"/>
              </p:cNvSpPr>
              <p:nvPr/>
            </p:nvSpPr>
            <p:spPr bwMode="auto">
              <a:xfrm>
                <a:off x="461" y="338"/>
                <a:ext cx="116" cy="37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483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31" y="482"/>
              <a:ext cx="90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200" kern="10" dirty="0">
                  <a:ln w="19050">
                    <a:solidFill>
                      <a:srgbClr val="003300"/>
                    </a:solidFill>
                    <a:round/>
                  </a:ln>
                  <a:solidFill>
                    <a:schemeClr val="tx2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探索新知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685800" y="914400"/>
            <a:ext cx="799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下列各式中，哪些是</a:t>
            </a:r>
            <a:r>
              <a:rPr lang="zh-CN" altLang="en-US" sz="3200" b="1">
                <a:solidFill>
                  <a:srgbClr val="FF0000"/>
                </a:solidFill>
              </a:rPr>
              <a:t>一元一次不等式组</a:t>
            </a:r>
            <a:r>
              <a:rPr lang="zh-CN" altLang="en-US" sz="3200" b="1"/>
              <a:t>？</a:t>
            </a:r>
          </a:p>
        </p:txBody>
      </p:sp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3059113" y="1700213"/>
          <a:ext cx="31242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3" imgW="1231265" imgH="482600" progId="Equation.DSMT4">
                  <p:embed/>
                </p:oleObj>
              </mc:Choice>
              <mc:Fallback>
                <p:oleObj name="Equation" r:id="rId3" imgW="1231265" imgH="482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700213"/>
                        <a:ext cx="31242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3"/>
          <p:cNvGraphicFramePr>
            <a:graphicFrameLocks noChangeAspect="1"/>
          </p:cNvGraphicFramePr>
          <p:nvPr/>
        </p:nvGraphicFramePr>
        <p:xfrm>
          <a:off x="231775" y="4076700"/>
          <a:ext cx="246856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5" imgW="939800" imgH="457200" progId="Equation.DSMT4">
                  <p:embed/>
                </p:oleObj>
              </mc:Choice>
              <mc:Fallback>
                <p:oleObj name="Equation" r:id="rId5" imgW="93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4076700"/>
                        <a:ext cx="2468563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4"/>
          <p:cNvGraphicFramePr>
            <a:graphicFrameLocks noChangeAspect="1"/>
          </p:cNvGraphicFramePr>
          <p:nvPr/>
        </p:nvGraphicFramePr>
        <p:xfrm>
          <a:off x="3132138" y="4076700"/>
          <a:ext cx="25923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7" imgW="939800" imgH="457200" progId="Equation.DSMT4">
                  <p:embed/>
                </p:oleObj>
              </mc:Choice>
              <mc:Fallback>
                <p:oleObj name="Equation" r:id="rId7" imgW="939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076700"/>
                        <a:ext cx="25923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5"/>
          <p:cNvGraphicFramePr>
            <a:graphicFrameLocks noChangeAspect="1"/>
          </p:cNvGraphicFramePr>
          <p:nvPr/>
        </p:nvGraphicFramePr>
        <p:xfrm>
          <a:off x="6126163" y="3762375"/>
          <a:ext cx="2566987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9" imgW="927100" imgH="711200" progId="Equation.DSMT4">
                  <p:embed/>
                </p:oleObj>
              </mc:Choice>
              <mc:Fallback>
                <p:oleObj name="Equation" r:id="rId9" imgW="927100" imgH="71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3762375"/>
                        <a:ext cx="2566987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82563" y="1700213"/>
          <a:ext cx="302101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11" imgW="1117600" imgH="457200" progId="Equation.DSMT4">
                  <p:embed/>
                </p:oleObj>
              </mc:Choice>
              <mc:Fallback>
                <p:oleObj name="Equation" r:id="rId11" imgW="11176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1700213"/>
                        <a:ext cx="3021012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58888" y="2563813"/>
            <a:ext cx="1296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32363" y="2708275"/>
            <a:ext cx="14398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24750" y="5445125"/>
            <a:ext cx="936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58888" y="5084763"/>
            <a:ext cx="1225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5157788"/>
            <a:ext cx="11525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>
                <a:solidFill>
                  <a:srgbClr val="FF0000"/>
                </a:solidFill>
              </a:rPr>
              <a:t>×</a:t>
            </a:r>
          </a:p>
        </p:txBody>
      </p:sp>
      <p:graphicFrame>
        <p:nvGraphicFramePr>
          <p:cNvPr id="35853" name="Object 8"/>
          <p:cNvGraphicFramePr>
            <a:graphicFrameLocks noChangeAspect="1"/>
          </p:cNvGraphicFramePr>
          <p:nvPr/>
        </p:nvGraphicFramePr>
        <p:xfrm>
          <a:off x="6227763" y="1484313"/>
          <a:ext cx="2382837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Equation" r:id="rId13" imgW="939165" imgH="660400" progId="Equation.DSMT4">
                  <p:embed/>
                </p:oleObj>
              </mc:Choice>
              <mc:Fallback>
                <p:oleObj name="Equation" r:id="rId13" imgW="939165" imgH="660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484313"/>
                        <a:ext cx="2382837" cy="167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67625" y="2779713"/>
            <a:ext cx="12969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35855" name="Oval 6"/>
          <p:cNvSpPr>
            <a:spLocks noChangeArrowheads="1"/>
          </p:cNvSpPr>
          <p:nvPr/>
        </p:nvSpPr>
        <p:spPr bwMode="auto">
          <a:xfrm>
            <a:off x="0" y="0"/>
            <a:ext cx="2087563" cy="6477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观察与思考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5616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如何</a:t>
            </a:r>
            <a:r>
              <a:rPr kumimoji="1"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此</a:t>
            </a:r>
            <a:r>
              <a:rPr kumimoji="1"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不等式组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呢？</a:t>
            </a:r>
          </a:p>
        </p:txBody>
      </p:sp>
      <p:sp>
        <p:nvSpPr>
          <p:cNvPr id="13" name="Oval 9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95288" y="2492375"/>
            <a:ext cx="23749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1" lang="zh-CN" altLang="en-US" sz="3200" b="1">
                <a:latin typeface="Times New Roman" panose="02020603050405020304" pitchFamily="18" charset="0"/>
              </a:rPr>
              <a:t>分析</a:t>
            </a:r>
          </a:p>
        </p:txBody>
      </p:sp>
      <p:grpSp>
        <p:nvGrpSpPr>
          <p:cNvPr id="38916" name="组合 15"/>
          <p:cNvGrpSpPr/>
          <p:nvPr/>
        </p:nvGrpSpPr>
        <p:grpSpPr bwMode="auto">
          <a:xfrm>
            <a:off x="2484438" y="1052513"/>
            <a:ext cx="3671887" cy="1527175"/>
            <a:chOff x="3347864" y="980728"/>
            <a:chExt cx="3672408" cy="1527522"/>
          </a:xfrm>
        </p:grpSpPr>
        <p:graphicFrame>
          <p:nvGraphicFramePr>
            <p:cNvPr id="38917" name="Object 2"/>
            <p:cNvGraphicFramePr>
              <a:graphicFrameLocks noChangeAspect="1"/>
            </p:cNvGraphicFramePr>
            <p:nvPr/>
          </p:nvGraphicFramePr>
          <p:xfrm>
            <a:off x="3347864" y="980728"/>
            <a:ext cx="3024336" cy="1527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5" name="Equation" r:id="rId4" imgW="1167765" imgH="635000" progId="Equation.DSMT4">
                    <p:embed/>
                  </p:oleObj>
                </mc:Choice>
                <mc:Fallback>
                  <p:oleObj name="Equation" r:id="rId4" imgW="1167765" imgH="6350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864" y="980728"/>
                          <a:ext cx="3024336" cy="15275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8" name="Rectangle 7"/>
            <p:cNvSpPr>
              <a:spLocks noChangeArrowheads="1"/>
            </p:cNvSpPr>
            <p:nvPr/>
          </p:nvSpPr>
          <p:spPr bwMode="auto">
            <a:xfrm>
              <a:off x="6374068" y="1125223"/>
              <a:ext cx="501721" cy="457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①</a:t>
              </a:r>
            </a:p>
          </p:txBody>
        </p:sp>
        <p:sp>
          <p:nvSpPr>
            <p:cNvPr id="38919" name="矩形 14"/>
            <p:cNvSpPr>
              <a:spLocks noChangeArrowheads="1"/>
            </p:cNvSpPr>
            <p:nvPr/>
          </p:nvSpPr>
          <p:spPr bwMode="auto">
            <a:xfrm>
              <a:off x="6372480" y="1773070"/>
              <a:ext cx="647792" cy="457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②</a:t>
              </a:r>
              <a:endParaRPr lang="en-US" altLang="zh-CN"/>
            </a:p>
          </p:txBody>
        </p:sp>
      </p:grpSp>
      <p:grpSp>
        <p:nvGrpSpPr>
          <p:cNvPr id="3" name="组合 23"/>
          <p:cNvGrpSpPr/>
          <p:nvPr/>
        </p:nvGrpSpPr>
        <p:grpSpPr bwMode="auto">
          <a:xfrm>
            <a:off x="2843213" y="2492375"/>
            <a:ext cx="4681537" cy="1441450"/>
            <a:chOff x="2915816" y="2420888"/>
            <a:chExt cx="4680520" cy="1440160"/>
          </a:xfrm>
        </p:grpSpPr>
        <p:sp>
          <p:nvSpPr>
            <p:cNvPr id="38921" name="矩形 16"/>
            <p:cNvSpPr>
              <a:spLocks noChangeArrowheads="1"/>
            </p:cNvSpPr>
            <p:nvPr/>
          </p:nvSpPr>
          <p:spPr bwMode="auto">
            <a:xfrm>
              <a:off x="2915816" y="2492896"/>
              <a:ext cx="468052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zh-CN" sz="3200" b="1" dirty="0">
                  <a:latin typeface="Times New Roman" panose="02020603050405020304" pitchFamily="18" charset="0"/>
                </a:rPr>
                <a:t>解不等式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     得</a:t>
              </a:r>
              <a:endParaRPr lang="zh-CN" altLang="en-US" sz="3200" dirty="0"/>
            </a:p>
          </p:txBody>
        </p:sp>
        <p:sp>
          <p:nvSpPr>
            <p:cNvPr id="38922" name="Rectangle 7"/>
            <p:cNvSpPr>
              <a:spLocks noChangeArrowheads="1"/>
            </p:cNvSpPr>
            <p:nvPr/>
          </p:nvSpPr>
          <p:spPr bwMode="auto">
            <a:xfrm>
              <a:off x="4644008" y="2564904"/>
              <a:ext cx="5019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</a:rPr>
                <a:t>①</a:t>
              </a:r>
            </a:p>
          </p:txBody>
        </p:sp>
        <p:graphicFrame>
          <p:nvGraphicFramePr>
            <p:cNvPr id="38923" name="Object 13"/>
            <p:cNvGraphicFramePr>
              <a:graphicFrameLocks noChangeAspect="1"/>
            </p:cNvGraphicFramePr>
            <p:nvPr/>
          </p:nvGraphicFramePr>
          <p:xfrm>
            <a:off x="5796136" y="2420888"/>
            <a:ext cx="1415442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6" name="Equation" r:id="rId6" imgW="342900" imgH="177800" progId="Equation.DSMT4">
                    <p:embed/>
                  </p:oleObj>
                </mc:Choice>
                <mc:Fallback>
                  <p:oleObj name="Equation" r:id="rId6" imgW="342900" imgH="1778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2420888"/>
                          <a:ext cx="1415442" cy="6480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kx="3284103" algn="bl" rotWithShape="0">
                                  <a:schemeClr val="bg2">
                                    <a:alpha val="50000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4" name="矩形 20"/>
            <p:cNvSpPr>
              <a:spLocks noChangeArrowheads="1"/>
            </p:cNvSpPr>
            <p:nvPr/>
          </p:nvSpPr>
          <p:spPr bwMode="auto">
            <a:xfrm>
              <a:off x="2915816" y="3204265"/>
              <a:ext cx="468052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zh-CN" sz="3200" b="1" dirty="0">
                  <a:latin typeface="Times New Roman" panose="02020603050405020304" pitchFamily="18" charset="0"/>
                </a:rPr>
                <a:t>解不等式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     得</a:t>
              </a:r>
              <a:endParaRPr lang="zh-CN" altLang="en-US" sz="3200" dirty="0"/>
            </a:p>
          </p:txBody>
        </p:sp>
        <p:sp>
          <p:nvSpPr>
            <p:cNvPr id="38925" name="矩形 21"/>
            <p:cNvSpPr>
              <a:spLocks noChangeArrowheads="1"/>
            </p:cNvSpPr>
            <p:nvPr/>
          </p:nvSpPr>
          <p:spPr bwMode="auto">
            <a:xfrm>
              <a:off x="4644008" y="3255367"/>
              <a:ext cx="6480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②</a:t>
              </a:r>
              <a:endParaRPr lang="en-US" altLang="zh-CN" dirty="0"/>
            </a:p>
          </p:txBody>
        </p:sp>
        <p:graphicFrame>
          <p:nvGraphicFramePr>
            <p:cNvPr id="38926" name="Object 14"/>
            <p:cNvGraphicFramePr>
              <a:graphicFrameLocks noChangeAspect="1"/>
            </p:cNvGraphicFramePr>
            <p:nvPr/>
          </p:nvGraphicFramePr>
          <p:xfrm>
            <a:off x="5796136" y="3212976"/>
            <a:ext cx="1249854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7" name="Equation" r:id="rId8" imgW="342900" imgH="177800" progId="Equation.DSMT4">
                    <p:embed/>
                  </p:oleObj>
                </mc:Choice>
                <mc:Fallback>
                  <p:oleObj name="Equation" r:id="rId8" imgW="342900" imgH="1778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3212976"/>
                          <a:ext cx="1249854" cy="6480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kx="3284103" algn="bl" rotWithShape="0">
                                  <a:schemeClr val="bg2">
                                    <a:alpha val="50000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2" name="Text Box 31"/>
          <p:cNvSpPr txBox="1">
            <a:spLocks noChangeArrowheads="1"/>
          </p:cNvSpPr>
          <p:nvPr/>
        </p:nvSpPr>
        <p:spPr bwMode="auto">
          <a:xfrm>
            <a:off x="683199" y="4822825"/>
            <a:ext cx="77771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一般地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几个不等式的解集的</a:t>
            </a:r>
            <a:r>
              <a:rPr kumimoji="1"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公共部分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叫做由它们所组成的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不等式组的解集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解不等式组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就是求它的解集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。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2843213" y="3933825"/>
            <a:ext cx="4987925" cy="720725"/>
            <a:chOff x="1979712" y="3789040"/>
            <a:chExt cx="4987702" cy="720725"/>
          </a:xfrm>
        </p:grpSpPr>
        <p:graphicFrame>
          <p:nvGraphicFramePr>
            <p:cNvPr id="141321" name="Object 9"/>
            <p:cNvGraphicFramePr>
              <a:graphicFrameLocks noChangeAspect="1"/>
            </p:cNvGraphicFramePr>
            <p:nvPr/>
          </p:nvGraphicFramePr>
          <p:xfrm>
            <a:off x="4355976" y="3789040"/>
            <a:ext cx="2611438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8" name="Equation" r:id="rId10" imgW="558800" imgH="177800" progId="Equation.DSMT4">
                    <p:embed/>
                  </p:oleObj>
                </mc:Choice>
                <mc:Fallback>
                  <p:oleObj name="Equation" r:id="rId10" imgW="558800" imgH="177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976" y="3789040"/>
                          <a:ext cx="2611438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0" name="Text Box 2"/>
            <p:cNvSpPr txBox="1">
              <a:spLocks noChangeArrowheads="1"/>
            </p:cNvSpPr>
            <p:nvPr/>
          </p:nvSpPr>
          <p:spPr bwMode="auto">
            <a:xfrm>
              <a:off x="1979712" y="3861048"/>
              <a:ext cx="302433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latin typeface="Times New Roman" panose="02020603050405020304" pitchFamily="18" charset="0"/>
                </a:rPr>
                <a:t>则</a:t>
              </a:r>
              <a:r>
                <a:rPr kumimoji="1" lang="en-US" altLang="zh-CN" sz="3200" b="1" dirty="0"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只能是：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13" grpId="0" animBg="1" autoUpdateAnimBg="0"/>
      <p:bldP spid="30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5"/>
          <p:cNvSpPr txBox="1">
            <a:spLocks noChangeArrowheads="1"/>
          </p:cNvSpPr>
          <p:nvPr/>
        </p:nvSpPr>
        <p:spPr bwMode="auto">
          <a:xfrm>
            <a:off x="1104900" y="388938"/>
            <a:ext cx="6203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求下列不等式组的解集：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第一小组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endParaRPr kumimoji="1" lang="en-US" altLang="zh-CN" sz="2800" b="1">
              <a:solidFill>
                <a:srgbClr val="1C1C1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0963" name="Object 16"/>
          <p:cNvGraphicFramePr>
            <a:graphicFrameLocks noChangeAspect="1"/>
          </p:cNvGraphicFramePr>
          <p:nvPr/>
        </p:nvGraphicFramePr>
        <p:xfrm>
          <a:off x="1073150" y="1192213"/>
          <a:ext cx="1195388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9" name="公式" r:id="rId3" imgW="622300" imgH="457200" progId="Equation.3">
                  <p:embed/>
                </p:oleObj>
              </mc:Choice>
              <mc:Fallback>
                <p:oleObj name="公式" r:id="rId3" imgW="6223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192213"/>
                        <a:ext cx="1195388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18"/>
          <p:cNvGraphicFramePr>
            <a:graphicFrameLocks noChangeAspect="1"/>
          </p:cNvGraphicFramePr>
          <p:nvPr/>
        </p:nvGraphicFramePr>
        <p:xfrm>
          <a:off x="1116013" y="3609975"/>
          <a:ext cx="14192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0" name="Equation" r:id="rId5" imgW="736600" imgH="457200" progId="Equation.DSMT4">
                  <p:embed/>
                </p:oleObj>
              </mc:Choice>
              <mc:Fallback>
                <p:oleObj name="Equation" r:id="rId5" imgW="73660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609975"/>
                        <a:ext cx="141922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20"/>
          <p:cNvGrpSpPr/>
          <p:nvPr/>
        </p:nvGrpSpPr>
        <p:grpSpPr bwMode="auto">
          <a:xfrm>
            <a:off x="2312988" y="1577975"/>
            <a:ext cx="4203700" cy="514350"/>
            <a:chOff x="1632" y="760"/>
            <a:chExt cx="2648" cy="324"/>
          </a:xfrm>
        </p:grpSpPr>
        <p:graphicFrame>
          <p:nvGraphicFramePr>
            <p:cNvPr id="40966" name="Object 21"/>
            <p:cNvGraphicFramePr>
              <a:graphicFrameLocks noChangeAspect="1"/>
            </p:cNvGraphicFramePr>
            <p:nvPr/>
          </p:nvGraphicFramePr>
          <p:xfrm>
            <a:off x="1632" y="760"/>
            <a:ext cx="2648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1" name="位图图像" r:id="rId7" imgW="1666875" imgH="238125" progId="Paint.Picture">
                    <p:embed/>
                  </p:oleObj>
                </mc:Choice>
                <mc:Fallback>
                  <p:oleObj name="位图图像" r:id="rId7" imgW="1666875" imgH="238125" progId="Paint.Picture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760"/>
                          <a:ext cx="2648" cy="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967" name="Group 22"/>
            <p:cNvGrpSpPr/>
            <p:nvPr/>
          </p:nvGrpSpPr>
          <p:grpSpPr bwMode="auto">
            <a:xfrm>
              <a:off x="1928" y="819"/>
              <a:ext cx="2166" cy="265"/>
              <a:chOff x="2296" y="985"/>
              <a:chExt cx="2166" cy="265"/>
            </a:xfrm>
          </p:grpSpPr>
          <p:sp>
            <p:nvSpPr>
              <p:cNvPr id="40968" name="Text Box 23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Text Box 24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0970" name="Text Box 25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40971" name="Text Box 26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40972" name="Text Box 27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0973" name="Text Box 28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4" name="Text Box 29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5" name="Text Box 30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0976" name="Text Box 31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40977" name="Text Box 32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4" name="组合 44"/>
          <p:cNvGrpSpPr/>
          <p:nvPr/>
        </p:nvGrpSpPr>
        <p:grpSpPr bwMode="auto">
          <a:xfrm>
            <a:off x="3830638" y="1017588"/>
            <a:ext cx="2338387" cy="1027112"/>
            <a:chOff x="3830638" y="1017588"/>
            <a:chExt cx="2338387" cy="1027112"/>
          </a:xfrm>
        </p:grpSpPr>
        <p:graphicFrame>
          <p:nvGraphicFramePr>
            <p:cNvPr id="40979" name="Object 62"/>
            <p:cNvGraphicFramePr>
              <a:graphicFrameLocks noChangeAspect="1"/>
            </p:cNvGraphicFramePr>
            <p:nvPr/>
          </p:nvGraphicFramePr>
          <p:xfrm>
            <a:off x="3830638" y="1017588"/>
            <a:ext cx="2338387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2" name="位图图像" r:id="rId9" imgW="2266950" imgH="552450" progId="Paint.Picture">
                    <p:embed/>
                  </p:oleObj>
                </mc:Choice>
                <mc:Fallback>
                  <p:oleObj name="位图图像" r:id="rId9" imgW="2266950" imgH="552450" progId="Paint.Picture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39706"/>
                        <a:stretch>
                          <a:fillRect/>
                        </a:stretch>
                      </p:blipFill>
                      <p:spPr bwMode="auto">
                        <a:xfrm>
                          <a:off x="3830638" y="1017588"/>
                          <a:ext cx="2338387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66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0" name="Object 63"/>
            <p:cNvGraphicFramePr>
              <a:graphicFrameLocks noChangeAspect="1"/>
            </p:cNvGraphicFramePr>
            <p:nvPr/>
          </p:nvGraphicFramePr>
          <p:xfrm>
            <a:off x="5265738" y="1089025"/>
            <a:ext cx="876300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3" name="BMP 图象" r:id="rId11" imgW="2266950" imgH="552450" progId="Paint.Picture">
                    <p:embed/>
                  </p:oleObj>
                </mc:Choice>
                <mc:Fallback>
                  <p:oleObj name="BMP 图象" r:id="rId11" imgW="2266950" imgH="552450" progId="Paint.Picture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79402" b="58632"/>
                        <a:stretch>
                          <a:fillRect/>
                        </a:stretch>
                      </p:blipFill>
                      <p:spPr bwMode="auto">
                        <a:xfrm>
                          <a:off x="5265738" y="1089025"/>
                          <a:ext cx="876300" cy="590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5"/>
          <p:cNvGrpSpPr/>
          <p:nvPr/>
        </p:nvGrpSpPr>
        <p:grpSpPr bwMode="auto">
          <a:xfrm>
            <a:off x="3551238" y="3338513"/>
            <a:ext cx="3632200" cy="1027112"/>
            <a:chOff x="3551238" y="3338513"/>
            <a:chExt cx="3632200" cy="1027112"/>
          </a:xfrm>
        </p:grpSpPr>
        <p:graphicFrame>
          <p:nvGraphicFramePr>
            <p:cNvPr id="40982" name="Object 14"/>
            <p:cNvGraphicFramePr>
              <a:graphicFrameLocks noChangeAspect="1"/>
            </p:cNvGraphicFramePr>
            <p:nvPr/>
          </p:nvGraphicFramePr>
          <p:xfrm>
            <a:off x="3551238" y="3338513"/>
            <a:ext cx="3200400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4" name="BMP 图象" r:id="rId13" imgW="2266950" imgH="552450" progId="Paint.Picture">
                    <p:embed/>
                  </p:oleObj>
                </mc:Choice>
                <mc:Fallback>
                  <p:oleObj name="BMP 图象" r:id="rId13" imgW="2266950" imgH="552450" progId="Paint.Picture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17468"/>
                        <a:stretch>
                          <a:fillRect/>
                        </a:stretch>
                      </p:blipFill>
                      <p:spPr bwMode="auto">
                        <a:xfrm>
                          <a:off x="3551238" y="3338513"/>
                          <a:ext cx="3200400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3" name="Object 65"/>
            <p:cNvGraphicFramePr>
              <a:graphicFrameLocks noChangeAspect="1"/>
            </p:cNvGraphicFramePr>
            <p:nvPr/>
          </p:nvGraphicFramePr>
          <p:xfrm>
            <a:off x="5632450" y="3486150"/>
            <a:ext cx="155098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5" name="BMP 图象" r:id="rId15" imgW="2266950" imgH="552450" progId="Paint.Picture">
                    <p:embed/>
                  </p:oleObj>
                </mc:Choice>
                <mc:Fallback>
                  <p:oleObj name="BMP 图象" r:id="rId15" imgW="2266950" imgH="552450" progId="Paint.Picture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63522" b="58632"/>
                        <a:stretch>
                          <a:fillRect/>
                        </a:stretch>
                      </p:blipFill>
                      <p:spPr bwMode="auto">
                        <a:xfrm>
                          <a:off x="5632450" y="3486150"/>
                          <a:ext cx="1550988" cy="590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66"/>
          <p:cNvGrpSpPr/>
          <p:nvPr/>
        </p:nvGrpSpPr>
        <p:grpSpPr bwMode="auto">
          <a:xfrm>
            <a:off x="2049463" y="2290763"/>
            <a:ext cx="3775075" cy="850900"/>
            <a:chOff x="3647" y="556"/>
            <a:chExt cx="2378" cy="536"/>
          </a:xfrm>
        </p:grpSpPr>
        <p:graphicFrame>
          <p:nvGraphicFramePr>
            <p:cNvPr id="40985" name="Object 67"/>
            <p:cNvGraphicFramePr>
              <a:graphicFrameLocks noChangeAspect="1"/>
            </p:cNvGraphicFramePr>
            <p:nvPr/>
          </p:nvGraphicFramePr>
          <p:xfrm>
            <a:off x="4273" y="826"/>
            <a:ext cx="625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" name="公式" r:id="rId16" imgW="368300" imgH="177800" progId="Equation.3">
                    <p:embed/>
                  </p:oleObj>
                </mc:Choice>
                <mc:Fallback>
                  <p:oleObj name="公式" r:id="rId16" imgW="368300" imgH="1778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3" y="826"/>
                          <a:ext cx="625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86" name="Text Box 68"/>
            <p:cNvSpPr txBox="1">
              <a:spLocks noChangeArrowheads="1"/>
            </p:cNvSpPr>
            <p:nvPr/>
          </p:nvSpPr>
          <p:spPr bwMode="auto">
            <a:xfrm>
              <a:off x="3647" y="556"/>
              <a:ext cx="2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原不等式组的解集为</a:t>
              </a:r>
              <a:endParaRPr kumimoji="1" lang="zh-CN" altLang="en-US" sz="2400" b="1">
                <a:solidFill>
                  <a:srgbClr val="66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72"/>
          <p:cNvGrpSpPr/>
          <p:nvPr/>
        </p:nvGrpSpPr>
        <p:grpSpPr bwMode="auto">
          <a:xfrm>
            <a:off x="2430463" y="4581525"/>
            <a:ext cx="3373437" cy="827088"/>
            <a:chOff x="3635" y="2151"/>
            <a:chExt cx="2125" cy="521"/>
          </a:xfrm>
        </p:grpSpPr>
        <p:graphicFrame>
          <p:nvGraphicFramePr>
            <p:cNvPr id="40988" name="Object 73"/>
            <p:cNvGraphicFramePr>
              <a:graphicFrameLocks noChangeAspect="1"/>
            </p:cNvGraphicFramePr>
            <p:nvPr/>
          </p:nvGraphicFramePr>
          <p:xfrm>
            <a:off x="4448" y="2406"/>
            <a:ext cx="602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7" name="Equation" r:id="rId18" imgW="354965" imgH="177800" progId="Equation.DSMT4">
                    <p:embed/>
                  </p:oleObj>
                </mc:Choice>
                <mc:Fallback>
                  <p:oleObj name="Equation" r:id="rId18" imgW="354965" imgH="17780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8" y="2406"/>
                          <a:ext cx="602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89" name="Text Box 74"/>
            <p:cNvSpPr txBox="1">
              <a:spLocks noChangeArrowheads="1"/>
            </p:cNvSpPr>
            <p:nvPr/>
          </p:nvSpPr>
          <p:spPr bwMode="auto">
            <a:xfrm>
              <a:off x="3635" y="2151"/>
              <a:ext cx="21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原不等式组的解集为</a:t>
              </a:r>
              <a:endParaRPr kumimoji="1" lang="zh-CN" altLang="en-US" sz="2400" b="1">
                <a:solidFill>
                  <a:srgbClr val="66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1835150" y="5516563"/>
            <a:ext cx="51847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charset="-122"/>
              </a:rPr>
              <a:t>口诀：</a:t>
            </a: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同大取大</a:t>
            </a:r>
          </a:p>
        </p:txBody>
      </p:sp>
      <p:sp>
        <p:nvSpPr>
          <p:cNvPr id="30799" name="Freeform 79"/>
          <p:cNvSpPr/>
          <p:nvPr/>
        </p:nvSpPr>
        <p:spPr bwMode="auto">
          <a:xfrm>
            <a:off x="5434013" y="1689100"/>
            <a:ext cx="877887" cy="9525"/>
          </a:xfrm>
          <a:custGeom>
            <a:avLst/>
            <a:gdLst>
              <a:gd name="T0" fmla="*/ 0 w 553"/>
              <a:gd name="T1" fmla="*/ 0 h 6"/>
              <a:gd name="T2" fmla="*/ 2147483647 w 553"/>
              <a:gd name="T3" fmla="*/ 2147483647 h 6"/>
              <a:gd name="T4" fmla="*/ 0 60000 65536"/>
              <a:gd name="T5" fmla="*/ 0 60000 65536"/>
              <a:gd name="T6" fmla="*/ 0 w 553"/>
              <a:gd name="T7" fmla="*/ 0 h 6"/>
              <a:gd name="T8" fmla="*/ 553 w 553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3" h="6">
                <a:moveTo>
                  <a:pt x="0" y="0"/>
                </a:moveTo>
                <a:lnTo>
                  <a:pt x="553" y="6"/>
                </a:lnTo>
              </a:path>
            </a:pathLst>
          </a:custGeom>
          <a:noFill/>
          <a:ln w="38100">
            <a:solidFill>
              <a:srgbClr val="0000CC"/>
            </a:solidFill>
            <a:round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801" name="Freeform 81"/>
          <p:cNvSpPr/>
          <p:nvPr/>
        </p:nvSpPr>
        <p:spPr bwMode="auto">
          <a:xfrm rot="-324574">
            <a:off x="5826125" y="4035425"/>
            <a:ext cx="636588" cy="44450"/>
          </a:xfrm>
          <a:custGeom>
            <a:avLst/>
            <a:gdLst>
              <a:gd name="T0" fmla="*/ 0 w 853"/>
              <a:gd name="T1" fmla="*/ 0 h 2"/>
              <a:gd name="T2" fmla="*/ 2147483647 w 853"/>
              <a:gd name="T3" fmla="*/ 2147483647 h 2"/>
              <a:gd name="T4" fmla="*/ 0 60000 65536"/>
              <a:gd name="T5" fmla="*/ 0 60000 65536"/>
              <a:gd name="T6" fmla="*/ 0 w 853"/>
              <a:gd name="T7" fmla="*/ 0 h 2"/>
              <a:gd name="T8" fmla="*/ 853 w 853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3" h="2">
                <a:moveTo>
                  <a:pt x="0" y="0"/>
                </a:moveTo>
                <a:lnTo>
                  <a:pt x="853" y="2"/>
                </a:lnTo>
              </a:path>
            </a:pathLst>
          </a:custGeom>
          <a:noFill/>
          <a:ln w="38100">
            <a:solidFill>
              <a:srgbClr val="0000CC"/>
            </a:solidFill>
            <a:round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grpSp>
        <p:nvGrpSpPr>
          <p:cNvPr id="40993" name="Group 16"/>
          <p:cNvGrpSpPr/>
          <p:nvPr/>
        </p:nvGrpSpPr>
        <p:grpSpPr bwMode="auto">
          <a:xfrm>
            <a:off x="2143125" y="3933825"/>
            <a:ext cx="4938713" cy="546100"/>
            <a:chOff x="1540" y="2444"/>
            <a:chExt cx="3111" cy="344"/>
          </a:xfrm>
        </p:grpSpPr>
        <p:graphicFrame>
          <p:nvGraphicFramePr>
            <p:cNvPr id="40994" name="Object 17"/>
            <p:cNvGraphicFramePr>
              <a:graphicFrameLocks noChangeAspect="1"/>
            </p:cNvGraphicFramePr>
            <p:nvPr/>
          </p:nvGraphicFramePr>
          <p:xfrm>
            <a:off x="1540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8" name="位图图像" r:id="rId20" imgW="1666875" imgH="238125" progId="Paint.Picture">
                    <p:embed/>
                  </p:oleObj>
                </mc:Choice>
                <mc:Fallback>
                  <p:oleObj name="位图图像" r:id="rId20" imgW="1666875" imgH="238125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995" name="Group 18"/>
            <p:cNvGrpSpPr/>
            <p:nvPr/>
          </p:nvGrpSpPr>
          <p:grpSpPr bwMode="auto">
            <a:xfrm>
              <a:off x="1808" y="2496"/>
              <a:ext cx="2394" cy="292"/>
              <a:chOff x="2196" y="2496"/>
              <a:chExt cx="2642" cy="292"/>
            </a:xfrm>
          </p:grpSpPr>
          <p:sp>
            <p:nvSpPr>
              <p:cNvPr id="40996" name="Text Box 19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7" name="Text Box 20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8" name="Text Box 21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9" name="Text Box 22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00" name="Text Box 23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1001" name="Text Box 24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02" name="Text Box 25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03" name="Text Box 26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1004" name="Text Box 27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sp>
        <p:nvSpPr>
          <p:cNvPr id="96" name="Rectangle 99" descr="宽上对角线"/>
          <p:cNvSpPr>
            <a:spLocks noChangeArrowheads="1"/>
          </p:cNvSpPr>
          <p:nvPr/>
        </p:nvSpPr>
        <p:spPr bwMode="auto">
          <a:xfrm>
            <a:off x="5410200" y="1341438"/>
            <a:ext cx="1368425" cy="358775"/>
          </a:xfrm>
          <a:prstGeom prst="rect">
            <a:avLst/>
          </a:prstGeom>
          <a:solidFill>
            <a:srgbClr val="0000FF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97" name="Rectangle 99" descr="宽上对角线"/>
          <p:cNvSpPr>
            <a:spLocks noChangeArrowheads="1"/>
          </p:cNvSpPr>
          <p:nvPr/>
        </p:nvSpPr>
        <p:spPr bwMode="auto">
          <a:xfrm>
            <a:off x="5781675" y="3716338"/>
            <a:ext cx="1298575" cy="360362"/>
          </a:xfrm>
          <a:prstGeom prst="rect">
            <a:avLst/>
          </a:prstGeom>
          <a:solidFill>
            <a:srgbClr val="0000FF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8" grpId="0" autoUpdateAnimBg="0"/>
      <p:bldP spid="30801" grpId="0" animBg="1" autoUpdateAnimBg="0"/>
      <p:bldP spid="96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16"/>
          <p:cNvGrpSpPr/>
          <p:nvPr/>
        </p:nvGrpSpPr>
        <p:grpSpPr bwMode="auto">
          <a:xfrm>
            <a:off x="2778125" y="3879850"/>
            <a:ext cx="4938713" cy="546100"/>
            <a:chOff x="1540" y="2444"/>
            <a:chExt cx="3111" cy="344"/>
          </a:xfrm>
        </p:grpSpPr>
        <p:graphicFrame>
          <p:nvGraphicFramePr>
            <p:cNvPr id="45059" name="Object 17"/>
            <p:cNvGraphicFramePr>
              <a:graphicFrameLocks noChangeAspect="1"/>
            </p:cNvGraphicFramePr>
            <p:nvPr/>
          </p:nvGraphicFramePr>
          <p:xfrm>
            <a:off x="1540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55" name="BMP 图象" r:id="rId3" imgW="1666875" imgH="238125" progId="Paint.Picture">
                    <p:embed/>
                  </p:oleObj>
                </mc:Choice>
                <mc:Fallback>
                  <p:oleObj name="BMP 图象" r:id="rId3" imgW="1666875" imgH="238125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5060" name="Group 18"/>
            <p:cNvGrpSpPr/>
            <p:nvPr/>
          </p:nvGrpSpPr>
          <p:grpSpPr bwMode="auto">
            <a:xfrm>
              <a:off x="1808" y="2496"/>
              <a:ext cx="2394" cy="292"/>
              <a:chOff x="2196" y="2496"/>
              <a:chExt cx="2642" cy="292"/>
            </a:xfrm>
          </p:grpSpPr>
          <p:sp>
            <p:nvSpPr>
              <p:cNvPr id="45061" name="Text Box 19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2" name="Text Box 20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3" name="Text Box 21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4" name="Text Box 22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5" name="Text Box 23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5066" name="Text Box 24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7" name="Text Box 25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8" name="Text Box 26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5069" name="Text Box 27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sp>
        <p:nvSpPr>
          <p:cNvPr id="45070" name="Text Box 40"/>
          <p:cNvSpPr txBox="1">
            <a:spLocks noChangeArrowheads="1"/>
          </p:cNvSpPr>
          <p:nvPr/>
        </p:nvSpPr>
        <p:spPr bwMode="auto">
          <a:xfrm>
            <a:off x="1444625" y="388938"/>
            <a:ext cx="5864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求下列不等式组的解集：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kumimoji="1" lang="zh-CN" altLang="en-US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第二小组</a:t>
            </a:r>
            <a:r>
              <a:rPr kumimoji="1" lang="en-US" altLang="zh-CN" sz="2800" b="1">
                <a:solidFill>
                  <a:srgbClr val="1C1C1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endParaRPr kumimoji="1" lang="en-US" altLang="zh-CN" sz="2800" b="1">
              <a:solidFill>
                <a:srgbClr val="1C1C1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5071" name="Object 41"/>
          <p:cNvGraphicFramePr>
            <a:graphicFrameLocks noChangeAspect="1"/>
          </p:cNvGraphicFramePr>
          <p:nvPr/>
        </p:nvGraphicFramePr>
        <p:xfrm>
          <a:off x="1582738" y="1209675"/>
          <a:ext cx="12477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6" name="Equation" r:id="rId5" imgW="647700" imgH="457200" progId="Equation.DSMT4">
                  <p:embed/>
                </p:oleObj>
              </mc:Choice>
              <mc:Fallback>
                <p:oleObj name="Equation" r:id="rId5" imgW="647700" imgH="4572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1209675"/>
                        <a:ext cx="124777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2" name="Object 43"/>
          <p:cNvGraphicFramePr>
            <a:graphicFrameLocks noChangeAspect="1"/>
          </p:cNvGraphicFramePr>
          <p:nvPr/>
        </p:nvGraphicFramePr>
        <p:xfrm>
          <a:off x="1547813" y="3540125"/>
          <a:ext cx="14160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7" name="Equation" r:id="rId7" imgW="736600" imgH="457200" progId="Equation.DSMT4">
                  <p:embed/>
                </p:oleObj>
              </mc:Choice>
              <mc:Fallback>
                <p:oleObj name="Equation" r:id="rId7" imgW="736600" imgH="4572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40125"/>
                        <a:ext cx="14160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73" name="Group 45"/>
          <p:cNvGrpSpPr/>
          <p:nvPr/>
        </p:nvGrpSpPr>
        <p:grpSpPr bwMode="auto">
          <a:xfrm>
            <a:off x="2928938" y="1666875"/>
            <a:ext cx="4203700" cy="514350"/>
            <a:chOff x="1628" y="805"/>
            <a:chExt cx="2648" cy="324"/>
          </a:xfrm>
        </p:grpSpPr>
        <p:graphicFrame>
          <p:nvGraphicFramePr>
            <p:cNvPr id="45074" name="Object 46"/>
            <p:cNvGraphicFramePr>
              <a:graphicFrameLocks noChangeAspect="1"/>
            </p:cNvGraphicFramePr>
            <p:nvPr/>
          </p:nvGraphicFramePr>
          <p:xfrm>
            <a:off x="1628" y="805"/>
            <a:ext cx="264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58" name="BMP 图象" r:id="rId9" imgW="1666875" imgH="238125" progId="Paint.Picture">
                    <p:embed/>
                  </p:oleObj>
                </mc:Choice>
                <mc:Fallback>
                  <p:oleObj name="BMP 图象" r:id="rId9" imgW="1666875" imgH="238125" progId="Paint.Picture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" y="805"/>
                          <a:ext cx="264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5075" name="Group 47"/>
            <p:cNvGrpSpPr/>
            <p:nvPr/>
          </p:nvGrpSpPr>
          <p:grpSpPr bwMode="auto">
            <a:xfrm>
              <a:off x="1924" y="864"/>
              <a:ext cx="2166" cy="265"/>
              <a:chOff x="2296" y="985"/>
              <a:chExt cx="2166" cy="265"/>
            </a:xfrm>
          </p:grpSpPr>
          <p:sp>
            <p:nvSpPr>
              <p:cNvPr id="45076" name="Text Box 48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77" name="Text Box 49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5078" name="Text Box 50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45079" name="Text Box 51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45080" name="Text Box 52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5081" name="Text Box 53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82" name="Text Box 54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83" name="Text Box 55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5084" name="Text Box 56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45085" name="Text Box 57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6" name="组合 44"/>
          <p:cNvGrpSpPr/>
          <p:nvPr/>
        </p:nvGrpSpPr>
        <p:grpSpPr bwMode="auto">
          <a:xfrm>
            <a:off x="3036888" y="1196975"/>
            <a:ext cx="3146425" cy="746125"/>
            <a:chOff x="3036888" y="1196975"/>
            <a:chExt cx="3146425" cy="746125"/>
          </a:xfrm>
        </p:grpSpPr>
        <p:graphicFrame>
          <p:nvGraphicFramePr>
            <p:cNvPr id="45087" name="Object 39"/>
            <p:cNvGraphicFramePr>
              <a:graphicFrameLocks noChangeAspect="1"/>
            </p:cNvGraphicFramePr>
            <p:nvPr/>
          </p:nvGraphicFramePr>
          <p:xfrm>
            <a:off x="3059113" y="1196975"/>
            <a:ext cx="3124200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59" name="BMP 图象" r:id="rId11" imgW="2238375" imgH="438150" progId="Paint.Picture">
                    <p:embed/>
                  </p:oleObj>
                </mc:Choice>
                <mc:Fallback>
                  <p:oleObj name="BMP 图象" r:id="rId11" imgW="2238375" imgH="438150" progId="Paint.Picture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5732"/>
                        <a:stretch>
                          <a:fillRect/>
                        </a:stretch>
                      </p:blipFill>
                      <p:spPr bwMode="auto">
                        <a:xfrm>
                          <a:off x="3059113" y="1196975"/>
                          <a:ext cx="3124200" cy="746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88" name="Object 63"/>
            <p:cNvGraphicFramePr>
              <a:graphicFrameLocks noChangeAspect="1"/>
            </p:cNvGraphicFramePr>
            <p:nvPr/>
          </p:nvGraphicFramePr>
          <p:xfrm>
            <a:off x="3036888" y="1306513"/>
            <a:ext cx="1706562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60" name="BMP 图象" r:id="rId13" imgW="2238375" imgH="428625" progId="Paint.Picture">
                    <p:embed/>
                  </p:oleObj>
                </mc:Choice>
                <mc:Fallback>
                  <p:oleObj name="BMP 图象" r:id="rId13" imgW="2238375" imgH="428625" progId="Paint.Picture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7896" b="41982"/>
                        <a:stretch>
                          <a:fillRect/>
                        </a:stretch>
                      </p:blipFill>
                      <p:spPr bwMode="auto">
                        <a:xfrm>
                          <a:off x="3036888" y="1306513"/>
                          <a:ext cx="1706562" cy="469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45"/>
          <p:cNvGrpSpPr/>
          <p:nvPr/>
        </p:nvGrpSpPr>
        <p:grpSpPr bwMode="auto">
          <a:xfrm>
            <a:off x="3109913" y="3409950"/>
            <a:ext cx="3462337" cy="746125"/>
            <a:chOff x="3109913" y="3409950"/>
            <a:chExt cx="3462337" cy="746125"/>
          </a:xfrm>
        </p:grpSpPr>
        <p:graphicFrame>
          <p:nvGraphicFramePr>
            <p:cNvPr id="45090" name="Object 3"/>
            <p:cNvGraphicFramePr>
              <a:graphicFrameLocks noChangeAspect="1"/>
            </p:cNvGraphicFramePr>
            <p:nvPr/>
          </p:nvGraphicFramePr>
          <p:xfrm>
            <a:off x="3109913" y="3409950"/>
            <a:ext cx="3462337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61" name="BMP 图象" r:id="rId15" imgW="2238375" imgH="438150" progId="Paint.Picture">
                    <p:embed/>
                  </p:oleObj>
                </mc:Choice>
                <mc:Fallback>
                  <p:oleObj name="BMP 图象" r:id="rId15" imgW="2238375" imgH="438150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7691"/>
                        <a:stretch>
                          <a:fillRect/>
                        </a:stretch>
                      </p:blipFill>
                      <p:spPr bwMode="auto">
                        <a:xfrm>
                          <a:off x="3109913" y="3409950"/>
                          <a:ext cx="3462337" cy="746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91" name="Object 65"/>
            <p:cNvGraphicFramePr>
              <a:graphicFrameLocks noChangeAspect="1"/>
            </p:cNvGraphicFramePr>
            <p:nvPr/>
          </p:nvGraphicFramePr>
          <p:xfrm>
            <a:off x="3133725" y="3522663"/>
            <a:ext cx="1316038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62" name="BMP 图象" r:id="rId16" imgW="2238375" imgH="428625" progId="Paint.Picture">
                    <p:embed/>
                  </p:oleObj>
                </mc:Choice>
                <mc:Fallback>
                  <p:oleObj name="BMP 图象" r:id="rId16" imgW="2238375" imgH="428625" progId="Paint.Picture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7546" b="41982"/>
                        <a:stretch>
                          <a:fillRect/>
                        </a:stretch>
                      </p:blipFill>
                      <p:spPr bwMode="auto">
                        <a:xfrm>
                          <a:off x="3133725" y="3522663"/>
                          <a:ext cx="1316038" cy="469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67"/>
          <p:cNvGrpSpPr/>
          <p:nvPr/>
        </p:nvGrpSpPr>
        <p:grpSpPr bwMode="auto">
          <a:xfrm>
            <a:off x="2641600" y="2305050"/>
            <a:ext cx="3333750" cy="938213"/>
            <a:chOff x="3703" y="512"/>
            <a:chExt cx="2100" cy="591"/>
          </a:xfrm>
        </p:grpSpPr>
        <p:graphicFrame>
          <p:nvGraphicFramePr>
            <p:cNvPr id="45093" name="Object 68"/>
            <p:cNvGraphicFramePr>
              <a:graphicFrameLocks noChangeAspect="1"/>
            </p:cNvGraphicFramePr>
            <p:nvPr/>
          </p:nvGraphicFramePr>
          <p:xfrm>
            <a:off x="4636" y="781"/>
            <a:ext cx="647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63" name="公式" r:id="rId17" imgW="354965" imgH="177800" progId="Equation.3">
                    <p:embed/>
                  </p:oleObj>
                </mc:Choice>
                <mc:Fallback>
                  <p:oleObj name="公式" r:id="rId17" imgW="354965" imgH="17780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6" y="781"/>
                          <a:ext cx="647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94" name="Rectangle 69"/>
            <p:cNvSpPr>
              <a:spLocks noChangeArrowheads="1"/>
            </p:cNvSpPr>
            <p:nvPr/>
          </p:nvSpPr>
          <p:spPr bwMode="auto">
            <a:xfrm>
              <a:off x="3703" y="512"/>
              <a:ext cx="21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9" name="Group 73"/>
          <p:cNvGrpSpPr/>
          <p:nvPr/>
        </p:nvGrpSpPr>
        <p:grpSpPr bwMode="auto">
          <a:xfrm>
            <a:off x="2486025" y="4652963"/>
            <a:ext cx="3333750" cy="968375"/>
            <a:chOff x="3703" y="2163"/>
            <a:chExt cx="2100" cy="610"/>
          </a:xfrm>
        </p:grpSpPr>
        <p:graphicFrame>
          <p:nvGraphicFramePr>
            <p:cNvPr id="45096" name="Object 74"/>
            <p:cNvGraphicFramePr>
              <a:graphicFrameLocks noChangeAspect="1"/>
            </p:cNvGraphicFramePr>
            <p:nvPr/>
          </p:nvGraphicFramePr>
          <p:xfrm>
            <a:off x="4637" y="2451"/>
            <a:ext cx="786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64" name="公式" r:id="rId19" imgW="431165" imgH="177800" progId="Equation.3">
                    <p:embed/>
                  </p:oleObj>
                </mc:Choice>
                <mc:Fallback>
                  <p:oleObj name="公式" r:id="rId19" imgW="431165" imgH="17780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7" y="2451"/>
                          <a:ext cx="786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97" name="Rectangle 75"/>
            <p:cNvSpPr>
              <a:spLocks noChangeArrowheads="1"/>
            </p:cNvSpPr>
            <p:nvPr/>
          </p:nvSpPr>
          <p:spPr bwMode="auto">
            <a:xfrm>
              <a:off x="3703" y="2163"/>
              <a:ext cx="21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sp>
        <p:nvSpPr>
          <p:cNvPr id="31823" name="Text Box 79"/>
          <p:cNvSpPr txBox="1">
            <a:spLocks noChangeArrowheads="1"/>
          </p:cNvSpPr>
          <p:nvPr/>
        </p:nvSpPr>
        <p:spPr bwMode="auto">
          <a:xfrm>
            <a:off x="2124075" y="5589588"/>
            <a:ext cx="49672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charset="-122"/>
              </a:rPr>
              <a:t>口诀：</a:t>
            </a: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同小取小</a:t>
            </a:r>
          </a:p>
        </p:txBody>
      </p:sp>
      <p:sp>
        <p:nvSpPr>
          <p:cNvPr id="31824" name="Line 80"/>
          <p:cNvSpPr>
            <a:spLocks noChangeShapeType="1"/>
          </p:cNvSpPr>
          <p:nvPr/>
        </p:nvSpPr>
        <p:spPr bwMode="auto">
          <a:xfrm>
            <a:off x="3140075" y="1792288"/>
            <a:ext cx="141605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26" name="Freeform 82"/>
          <p:cNvSpPr/>
          <p:nvPr/>
        </p:nvSpPr>
        <p:spPr bwMode="auto">
          <a:xfrm>
            <a:off x="3167063" y="4006850"/>
            <a:ext cx="1111250" cy="7938"/>
          </a:xfrm>
          <a:custGeom>
            <a:avLst/>
            <a:gdLst>
              <a:gd name="T0" fmla="*/ 0 w 700"/>
              <a:gd name="T1" fmla="*/ 0 h 5"/>
              <a:gd name="T2" fmla="*/ 2147483647 w 700"/>
              <a:gd name="T3" fmla="*/ 2147483647 h 5"/>
              <a:gd name="T4" fmla="*/ 0 60000 65536"/>
              <a:gd name="T5" fmla="*/ 0 60000 65536"/>
              <a:gd name="T6" fmla="*/ 0 w 700"/>
              <a:gd name="T7" fmla="*/ 0 h 5"/>
              <a:gd name="T8" fmla="*/ 700 w 700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0" h="5">
                <a:moveTo>
                  <a:pt x="0" y="0"/>
                </a:moveTo>
                <a:lnTo>
                  <a:pt x="700" y="5"/>
                </a:lnTo>
              </a:path>
            </a:pathLst>
          </a:cu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84" name="Rectangle 99" descr="宽上对角线"/>
          <p:cNvSpPr>
            <a:spLocks noChangeArrowheads="1"/>
          </p:cNvSpPr>
          <p:nvPr/>
        </p:nvSpPr>
        <p:spPr bwMode="auto">
          <a:xfrm>
            <a:off x="3190875" y="1412875"/>
            <a:ext cx="1368425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85" name="Rectangle 99" descr="宽上对角线"/>
          <p:cNvSpPr>
            <a:spLocks noChangeArrowheads="1"/>
          </p:cNvSpPr>
          <p:nvPr/>
        </p:nvSpPr>
        <p:spPr bwMode="auto">
          <a:xfrm>
            <a:off x="3132138" y="3644900"/>
            <a:ext cx="1152525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3" grpId="0" autoUpdateAnimBg="0"/>
      <p:bldP spid="31824" grpId="0" animBg="1"/>
      <p:bldP spid="31826" grpId="0" animBg="1" autoUpdateAnimBg="0"/>
      <p:bldP spid="84" grpId="0" animBg="1"/>
      <p:bldP spid="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873</Words>
  <Application>Microsoft Office PowerPoint</Application>
  <PresentationFormat>全屏显示(4:3)</PresentationFormat>
  <Paragraphs>166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汉仪大宋简</vt:lpstr>
      <vt:lpstr>黑体</vt:lpstr>
      <vt:lpstr>华文新魏</vt:lpstr>
      <vt:lpstr>隶书</vt:lpstr>
      <vt:lpstr>宋体</vt:lpstr>
      <vt:lpstr>微软雅黑</vt:lpstr>
      <vt:lpstr>Arial</vt:lpstr>
      <vt:lpstr>Calibri</vt:lpstr>
      <vt:lpstr>Impact</vt:lpstr>
      <vt:lpstr>Times New Roman</vt:lpstr>
      <vt:lpstr>Wingdings</vt:lpstr>
      <vt:lpstr>WWW.2PPT.COM</vt:lpstr>
      <vt:lpstr>Equation</vt:lpstr>
      <vt:lpstr>公式</vt:lpstr>
      <vt:lpstr>位图图像</vt:lpstr>
      <vt:lpstr>BMP 图象</vt:lpstr>
      <vt:lpstr>PowerPoint 演示文稿</vt:lpstr>
      <vt:lpstr>PowerPoint 演示文稿</vt:lpstr>
      <vt:lpstr>PowerPoint 演示文稿</vt:lpstr>
      <vt:lpstr>情境问题：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2022-01-05T01:42:43Z</dcterms:created>
  <dcterms:modified xsi:type="dcterms:W3CDTF">2023-01-16T14:41:40Z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F84F39D83EB44AC992B55AE45723920A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