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69" r:id="rId3"/>
    <p:sldId id="276" r:id="rId4"/>
    <p:sldId id="272" r:id="rId5"/>
    <p:sldId id="292" r:id="rId6"/>
    <p:sldId id="271" r:id="rId7"/>
    <p:sldId id="278" r:id="rId8"/>
    <p:sldId id="279" r:id="rId9"/>
    <p:sldId id="287" r:id="rId10"/>
    <p:sldId id="293" r:id="rId11"/>
    <p:sldId id="291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0" autoAdjust="0"/>
    <p:restoredTop sz="93449" autoAdjust="0"/>
  </p:normalViewPr>
  <p:slideViewPr>
    <p:cSldViewPr snapToGrid="0">
      <p:cViewPr>
        <p:scale>
          <a:sx n="100" d="100"/>
          <a:sy n="100" d="100"/>
        </p:scale>
        <p:origin x="-27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3860800"/>
            <a:ext cx="7772400" cy="9667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" y="4941888"/>
            <a:ext cx="6400800" cy="7191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2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246910"/>
            <a:ext cx="9144000" cy="9233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306632" y="482436"/>
            <a:ext cx="56835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6  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Movies and Theatre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44506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42222" y="1466254"/>
            <a:ext cx="8431860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 research was done in order to make the play.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为了制作这部话剧，我们做了一些调查。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243305" y="133725"/>
            <a:ext cx="60704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388621" y="2936622"/>
            <a:ext cx="8949689" cy="5808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order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意为“为了，以便”，后接动词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00050" y="3776575"/>
            <a:ext cx="8743950" cy="2242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order to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as to,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是不定式符号。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可位于句首，也可位于句中，在句中作目的状语，其否定形式为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not to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，意为“为了不做某事”。如果后面跟句子，则用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that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7296211" y="2936622"/>
            <a:ext cx="97865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原形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6962" y="1300514"/>
            <a:ext cx="806663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________stop more accidents, we should slow down the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driving speed.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that     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for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to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484123" y="1576509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243305" y="133725"/>
            <a:ext cx="60704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98691" y="3704160"/>
            <a:ext cx="8379921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 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考查固定短语。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in order that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意为“为了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……”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，后接句子；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in order to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意为“为了，以便”，后接动词原形；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thanks for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意为“因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而感谢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……”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；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thanks to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意为“多亏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， 幸亏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……”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。句意：为了防止更多的事故，我们应该减速驾驶。故选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 </a:t>
            </a:r>
            <a:endParaRPr lang="zh-CN" altLang="en-US" sz="2000" b="1" dirty="0"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243305" y="133725"/>
            <a:ext cx="60704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3837" y="2012549"/>
          <a:ext cx="7727650" cy="2955692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56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好看的；英俊的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2．tragedy________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 playwright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4．teahouse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6"/>
          <p:cNvSpPr>
            <a:spLocks noChangeArrowheads="1"/>
          </p:cNvSpPr>
          <p:nvPr/>
        </p:nvSpPr>
        <p:spPr bwMode="auto">
          <a:xfrm>
            <a:off x="3380420" y="3002913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悲剧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183208" y="2317507"/>
            <a:ext cx="1519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handsome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759512" y="3670499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剧作家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619518" y="4349770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茶馆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606697" y="1573540"/>
          <a:ext cx="7727650" cy="4370007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迫不及待做某事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．为了，以便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 the same time 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   look like 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watch plays 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to the Teahouse__________________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382631" y="1855643"/>
            <a:ext cx="27671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can't wait 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sz="2400" dirty="0" smtClean="0"/>
              <a:t>.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093080" y="2534834"/>
            <a:ext cx="1580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4829593" y="3202102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同时</a:t>
            </a: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3834735" y="3886763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看起来像</a:t>
            </a:r>
          </a:p>
        </p:txBody>
      </p:sp>
      <p:sp>
        <p:nvSpPr>
          <p:cNvPr id="17" name="矩形 27"/>
          <p:cNvSpPr>
            <a:spLocks noChangeArrowheads="1"/>
          </p:cNvSpPr>
          <p:nvPr/>
        </p:nvSpPr>
        <p:spPr bwMode="auto">
          <a:xfrm>
            <a:off x="4190299" y="4571584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看话剧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5151515" y="5263172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去茶馆</a:t>
            </a:r>
          </a:p>
        </p:txBody>
      </p:sp>
      <p:sp>
        <p:nvSpPr>
          <p:cNvPr id="14" name="Rectangle 5"/>
          <p:cNvSpPr/>
          <p:nvPr/>
        </p:nvSpPr>
        <p:spPr>
          <a:xfrm>
            <a:off x="243305" y="133725"/>
            <a:ext cx="60704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194310" y="1330644"/>
          <a:ext cx="8698230" cy="4414838"/>
        </p:xfrm>
        <a:graphic>
          <a:graphicData uri="http://schemas.openxmlformats.org/drawingml/2006/table">
            <a:tbl>
              <a:tblPr/>
              <a:tblGrid>
                <a:gridCol w="705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稍后我将寄给你我们在班上拍的照片。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will ________ you the photos ________ ________ in class later.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．我迫不及待地想看到它们。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________ ________ to see them.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．为了制作这部话剧，我们做了一些调查。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Some research was done ________ ________ ________ make the play.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1878808" y="1931607"/>
            <a:ext cx="7996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5034165" y="1941420"/>
            <a:ext cx="5437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36"/>
          <p:cNvSpPr>
            <a:spLocks noChangeArrowheads="1"/>
          </p:cNvSpPr>
          <p:nvPr/>
        </p:nvSpPr>
        <p:spPr bwMode="auto">
          <a:xfrm>
            <a:off x="1441218" y="3545622"/>
            <a:ext cx="8338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can't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6175308" y="1949276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2635543" y="3545621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6"/>
          <p:cNvSpPr>
            <a:spLocks noChangeArrowheads="1"/>
          </p:cNvSpPr>
          <p:nvPr/>
        </p:nvSpPr>
        <p:spPr bwMode="auto">
          <a:xfrm>
            <a:off x="4316831" y="4667831"/>
            <a:ext cx="717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36"/>
          <p:cNvSpPr>
            <a:spLocks noChangeArrowheads="1"/>
          </p:cNvSpPr>
          <p:nvPr/>
        </p:nvSpPr>
        <p:spPr bwMode="auto">
          <a:xfrm>
            <a:off x="5471046" y="4682376"/>
            <a:ext cx="9188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6832726" y="4694011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243305" y="133725"/>
            <a:ext cx="60704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/>
      <p:bldP spid="25" grpId="0" autoUpdateAnimBg="0"/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400050" y="1689235"/>
          <a:ext cx="8378190" cy="3431406"/>
        </p:xfrm>
        <a:graphic>
          <a:graphicData uri="http://schemas.openxmlformats.org/drawingml/2006/table">
            <a:tbl>
              <a:tblPr/>
              <a:tblGrid>
                <a:gridCol w="679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8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14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我更喜欢喜剧。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I________ comedies.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．但是在北京我们的确有一家老舍茶馆。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But we ________ ________ a Lao She Teahouse in Beijing.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1462180" y="2916268"/>
            <a:ext cx="10185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2446239" y="4001498"/>
            <a:ext cx="5100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3574444" y="3995706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243305" y="133725"/>
            <a:ext cx="60704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866784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6194" y="2616792"/>
            <a:ext cx="8262581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Kung Fu Dinosaur really looks like Danny.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功夫恐龙看上去真像丹尼。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1694" y="4158620"/>
            <a:ext cx="8587607" cy="5808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like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指外表“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，既可指人，又可指物。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243305" y="133725"/>
            <a:ext cx="60704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748684" y="4117904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看起来像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429034" y="1344570"/>
            <a:ext cx="5958682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like, be like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after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243305" y="133725"/>
            <a:ext cx="60704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98608" y="2320288"/>
          <a:ext cx="8445343" cy="3882392"/>
        </p:xfrm>
        <a:graphic>
          <a:graphicData uri="http://schemas.openxmlformats.org/drawingml/2006/table">
            <a:tbl>
              <a:tblPr/>
              <a:tblGrid>
                <a:gridCol w="168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20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look like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看起来像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，强调外观上像。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2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be like</a:t>
                      </a:r>
                      <a:endParaRPr lang="zh-CN" sz="24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像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一样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常侧重人的性格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品质等内在特征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2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take after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“(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在外貌、性格等方面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)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与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(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父母等长辈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)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相像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，不能用于进行时态。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49698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327843"/>
            <a:ext cx="8066630" cy="13086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．你妹妹长什么样？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What ________your sister ________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077191" y="3107698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305" y="133725"/>
            <a:ext cx="60704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4520623" y="3122075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853403" y="3139327"/>
            <a:ext cx="66236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7942" y="1686511"/>
            <a:ext cx="8431860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can't wait to see them.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我迫不及待地想看到它们。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243305" y="133725"/>
            <a:ext cx="60704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Theatres Are Fun!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02285" y="2544476"/>
            <a:ext cx="9041715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can't wait to do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为固定短语， 意为“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_______________”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can't wait to put on his new shoes.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他迫不及待地想穿上他的新鞋子。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6272881" y="2568585"/>
            <a:ext cx="233910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迫不及待做某事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12722" y="4298802"/>
            <a:ext cx="8066630" cy="1133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．他刚才迫不及待地打开了礼物。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He ________ ________ ________ open the present just now.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800927" y="4879174"/>
            <a:ext cx="128293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couldn't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222129" y="4879175"/>
            <a:ext cx="91059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621766" y="4899305"/>
            <a:ext cx="45056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6" grpId="0"/>
      <p:bldP spid="9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WWW.2PPT.COM&#10;">
  <a:themeElements>
    <a:clrScheme name="人与人的关系纽带PPT模板 14">
      <a:dk1>
        <a:srgbClr val="4D4D4D"/>
      </a:dk1>
      <a:lt1>
        <a:srgbClr val="FFFFFF"/>
      </a:lt1>
      <a:dk2>
        <a:srgbClr val="000000"/>
      </a:dk2>
      <a:lt2>
        <a:srgbClr val="C25800"/>
      </a:lt2>
      <a:accent1>
        <a:srgbClr val="F2BC04"/>
      </a:accent1>
      <a:accent2>
        <a:srgbClr val="FE0000"/>
      </a:accent2>
      <a:accent3>
        <a:srgbClr val="FFFFFF"/>
      </a:accent3>
      <a:accent4>
        <a:srgbClr val="404040"/>
      </a:accent4>
      <a:accent5>
        <a:srgbClr val="F7DAAA"/>
      </a:accent5>
      <a:accent6>
        <a:srgbClr val="E60000"/>
      </a:accent6>
      <a:hlink>
        <a:srgbClr val="777777"/>
      </a:hlink>
      <a:folHlink>
        <a:srgbClr val="C0C0C0"/>
      </a:folHlink>
    </a:clrScheme>
    <a:fontScheme name="人与人的关系纽带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人与人的关系纽带PPT模板 1">
        <a:dk1>
          <a:srgbClr val="4D4D4D"/>
        </a:dk1>
        <a:lt1>
          <a:srgbClr val="FFFFFF"/>
        </a:lt1>
        <a:dk2>
          <a:srgbClr val="000000"/>
        </a:dk2>
        <a:lt2>
          <a:srgbClr val="CC4E00"/>
        </a:lt2>
        <a:accent1>
          <a:srgbClr val="FF9933"/>
        </a:accent1>
        <a:accent2>
          <a:srgbClr val="8000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730000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2">
        <a:dk1>
          <a:srgbClr val="4D4D4D"/>
        </a:dk1>
        <a:lt1>
          <a:srgbClr val="FFFFFF"/>
        </a:lt1>
        <a:dk2>
          <a:srgbClr val="000000"/>
        </a:dk2>
        <a:lt2>
          <a:srgbClr val="CFDDF1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3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CA4814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E1B1AA"/>
        </a:accent5>
        <a:accent6>
          <a:srgbClr val="E79B1D"/>
        </a:accent6>
        <a:hlink>
          <a:srgbClr val="BD966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4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F9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5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D061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6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E26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7">
        <a:dk1>
          <a:srgbClr val="4D4D4D"/>
        </a:dk1>
        <a:lt1>
          <a:srgbClr val="FFFFFF"/>
        </a:lt1>
        <a:dk2>
          <a:srgbClr val="000000"/>
        </a:dk2>
        <a:lt2>
          <a:srgbClr val="CD2B00"/>
        </a:lt2>
        <a:accent1>
          <a:srgbClr val="F98305"/>
        </a:accent1>
        <a:accent2>
          <a:srgbClr val="FAA407"/>
        </a:accent2>
        <a:accent3>
          <a:srgbClr val="FFFFFF"/>
        </a:accent3>
        <a:accent4>
          <a:srgbClr val="404040"/>
        </a:accent4>
        <a:accent5>
          <a:srgbClr val="FBC1AA"/>
        </a:accent5>
        <a:accent6>
          <a:srgbClr val="E39406"/>
        </a:accent6>
        <a:hlink>
          <a:srgbClr val="F56B0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8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E2AE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9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F9D32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0">
        <a:dk1>
          <a:srgbClr val="4D4D4D"/>
        </a:dk1>
        <a:lt1>
          <a:srgbClr val="FFFFFF"/>
        </a:lt1>
        <a:dk2>
          <a:srgbClr val="000000"/>
        </a:dk2>
        <a:lt2>
          <a:srgbClr val="C55500"/>
        </a:lt2>
        <a:accent1>
          <a:srgbClr val="E08100"/>
        </a:accent1>
        <a:accent2>
          <a:srgbClr val="FBD811"/>
        </a:accent2>
        <a:accent3>
          <a:srgbClr val="FFFFFF"/>
        </a:accent3>
        <a:accent4>
          <a:srgbClr val="404040"/>
        </a:accent4>
        <a:accent5>
          <a:srgbClr val="EDC1AA"/>
        </a:accent5>
        <a:accent6>
          <a:srgbClr val="E3C40E"/>
        </a:accent6>
        <a:hlink>
          <a:srgbClr val="D5A64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1">
        <a:dk1>
          <a:srgbClr val="4D4D4D"/>
        </a:dk1>
        <a:lt1>
          <a:srgbClr val="FFFFFF"/>
        </a:lt1>
        <a:dk2>
          <a:srgbClr val="000000"/>
        </a:dk2>
        <a:lt2>
          <a:srgbClr val="C22F00"/>
        </a:lt2>
        <a:accent1>
          <a:srgbClr val="E16F00"/>
        </a:accent1>
        <a:accent2>
          <a:srgbClr val="FE9E04"/>
        </a:accent2>
        <a:accent3>
          <a:srgbClr val="FFFFFF"/>
        </a:accent3>
        <a:accent4>
          <a:srgbClr val="404040"/>
        </a:accent4>
        <a:accent5>
          <a:srgbClr val="EEBBAA"/>
        </a:accent5>
        <a:accent6>
          <a:srgbClr val="E68F03"/>
        </a:accent6>
        <a:hlink>
          <a:srgbClr val="EE4A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2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3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4">
        <a:dk1>
          <a:srgbClr val="4D4D4D"/>
        </a:dk1>
        <a:lt1>
          <a:srgbClr val="FFFFFF"/>
        </a:lt1>
        <a:dk2>
          <a:srgbClr val="000000"/>
        </a:dk2>
        <a:lt2>
          <a:srgbClr val="C25800"/>
        </a:lt2>
        <a:accent1>
          <a:srgbClr val="F2BC04"/>
        </a:accent1>
        <a:accent2>
          <a:srgbClr val="FE0000"/>
        </a:accent2>
        <a:accent3>
          <a:srgbClr val="FFFFFF"/>
        </a:accent3>
        <a:accent4>
          <a:srgbClr val="404040"/>
        </a:accent4>
        <a:accent5>
          <a:srgbClr val="F7DAAA"/>
        </a:accent5>
        <a:accent6>
          <a:srgbClr val="E60000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619</Words>
  <Application>Microsoft Office PowerPoint</Application>
  <PresentationFormat>全屏显示(4:3)</PresentationFormat>
  <Paragraphs>116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63F927C011104797AD585C049243D5F1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