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8" r:id="rId2"/>
    <p:sldId id="290" r:id="rId3"/>
    <p:sldId id="302" r:id="rId4"/>
    <p:sldId id="291" r:id="rId5"/>
    <p:sldId id="334" r:id="rId6"/>
    <p:sldId id="338" r:id="rId7"/>
    <p:sldId id="344" r:id="rId8"/>
    <p:sldId id="335" r:id="rId9"/>
    <p:sldId id="340" r:id="rId10"/>
    <p:sldId id="339" r:id="rId11"/>
    <p:sldId id="342" r:id="rId12"/>
    <p:sldId id="343" r:id="rId13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63">
          <p15:clr>
            <a:srgbClr val="A4A3A4"/>
          </p15:clr>
        </p15:guide>
        <p15:guide id="2" pos="2859">
          <p15:clr>
            <a:srgbClr val="A4A3A4"/>
          </p15:clr>
        </p15:guide>
        <p15:guide id="3" pos="222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47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84" y="-690"/>
      </p:cViewPr>
      <p:guideLst>
        <p:guide orient="horz" pos="1463"/>
        <p:guide pos="2859"/>
        <p:guide pos="222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8B8AF-B0E6-44E4-BA59-035E030CBB19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3951FB-FC33-454D-96F9-3C4F9B4661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951FB-FC33-454D-96F9-3C4F9B46618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266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266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矩形 43"/>
          <p:cNvSpPr/>
          <p:nvPr userDrawn="1"/>
        </p:nvSpPr>
        <p:spPr>
          <a:xfrm>
            <a:off x="0" y="1085269"/>
            <a:ext cx="9144000" cy="263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5" name="矩形 44"/>
          <p:cNvSpPr/>
          <p:nvPr userDrawn="1"/>
        </p:nvSpPr>
        <p:spPr>
          <a:xfrm>
            <a:off x="826766" y="888029"/>
            <a:ext cx="7490469" cy="3080913"/>
          </a:xfrm>
          <a:prstGeom prst="rect">
            <a:avLst/>
          </a:prstGeom>
          <a:pattFill prst="lg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grpSp>
        <p:nvGrpSpPr>
          <p:cNvPr id="47" name="组合 46"/>
          <p:cNvGrpSpPr/>
          <p:nvPr userDrawn="1"/>
        </p:nvGrpSpPr>
        <p:grpSpPr>
          <a:xfrm>
            <a:off x="521495" y="704852"/>
            <a:ext cx="8003381" cy="3597781"/>
            <a:chOff x="2929531" y="3086100"/>
            <a:chExt cx="2205606" cy="1861778"/>
          </a:xfrm>
        </p:grpSpPr>
        <p:cxnSp>
          <p:nvCxnSpPr>
            <p:cNvPr id="48" name="直接箭头连接符 47"/>
            <p:cNvCxnSpPr/>
            <p:nvPr/>
          </p:nvCxnSpPr>
          <p:spPr>
            <a:xfrm flipV="1">
              <a:off x="2929531" y="4775200"/>
              <a:ext cx="2205606" cy="202"/>
            </a:xfrm>
            <a:prstGeom prst="straightConnector1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箭头连接符 48"/>
            <p:cNvCxnSpPr/>
            <p:nvPr/>
          </p:nvCxnSpPr>
          <p:spPr>
            <a:xfrm flipV="1">
              <a:off x="3013659" y="3086100"/>
              <a:ext cx="0" cy="1861778"/>
            </a:xfrm>
            <a:prstGeom prst="straightConnector1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椭圆 49"/>
          <p:cNvSpPr/>
          <p:nvPr userDrawn="1"/>
        </p:nvSpPr>
        <p:spPr>
          <a:xfrm>
            <a:off x="7583091" y="3225075"/>
            <a:ext cx="732234" cy="732234"/>
          </a:xfrm>
          <a:prstGeom prst="ellipse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1" name="任意多边形: 形状 50"/>
          <p:cNvSpPr/>
          <p:nvPr userDrawn="1"/>
        </p:nvSpPr>
        <p:spPr>
          <a:xfrm>
            <a:off x="1192910" y="910197"/>
            <a:ext cx="1593518" cy="3042349"/>
          </a:xfrm>
          <a:custGeom>
            <a:avLst/>
            <a:gdLst/>
            <a:ahLst/>
            <a:cxnLst/>
            <a:rect l="l" t="t" r="r" b="b"/>
            <a:pathLst>
              <a:path w="2154546" h="4107884">
                <a:moveTo>
                  <a:pt x="0" y="3429723"/>
                </a:moveTo>
                <a:lnTo>
                  <a:pt x="2154546" y="3429723"/>
                </a:lnTo>
                <a:lnTo>
                  <a:pt x="2154546" y="3846623"/>
                </a:lnTo>
                <a:lnTo>
                  <a:pt x="612740" y="3846623"/>
                </a:lnTo>
                <a:cubicBezTo>
                  <a:pt x="683954" y="3922783"/>
                  <a:pt x="745896" y="4005742"/>
                  <a:pt x="798564" y="4095502"/>
                </a:cubicBezTo>
                <a:lnTo>
                  <a:pt x="804948" y="4107884"/>
                </a:lnTo>
                <a:lnTo>
                  <a:pt x="400398" y="4107884"/>
                </a:lnTo>
                <a:lnTo>
                  <a:pt x="347912" y="4030593"/>
                </a:lnTo>
                <a:cubicBezTo>
                  <a:pt x="248508" y="3903001"/>
                  <a:pt x="132538" y="3815467"/>
                  <a:pt x="0" y="3767991"/>
                </a:cubicBezTo>
                <a:close/>
                <a:moveTo>
                  <a:pt x="915400" y="1292774"/>
                </a:moveTo>
                <a:lnTo>
                  <a:pt x="1305595" y="1292774"/>
                </a:lnTo>
                <a:lnTo>
                  <a:pt x="1305595" y="1863972"/>
                </a:lnTo>
                <a:lnTo>
                  <a:pt x="1870858" y="1863972"/>
                </a:lnTo>
                <a:lnTo>
                  <a:pt x="1870858" y="2243781"/>
                </a:lnTo>
                <a:lnTo>
                  <a:pt x="1305595" y="2243781"/>
                </a:lnTo>
                <a:lnTo>
                  <a:pt x="1305595" y="2813496"/>
                </a:lnTo>
                <a:lnTo>
                  <a:pt x="915400" y="2813496"/>
                </a:lnTo>
                <a:lnTo>
                  <a:pt x="915400" y="2243781"/>
                </a:lnTo>
                <a:lnTo>
                  <a:pt x="350137" y="2243781"/>
                </a:lnTo>
                <a:lnTo>
                  <a:pt x="350137" y="1863972"/>
                </a:lnTo>
                <a:lnTo>
                  <a:pt x="915400" y="1863972"/>
                </a:lnTo>
                <a:close/>
                <a:moveTo>
                  <a:pt x="0" y="0"/>
                </a:moveTo>
                <a:lnTo>
                  <a:pt x="2154546" y="0"/>
                </a:lnTo>
                <a:lnTo>
                  <a:pt x="2154546" y="389048"/>
                </a:lnTo>
                <a:lnTo>
                  <a:pt x="612740" y="389048"/>
                </a:lnTo>
                <a:cubicBezTo>
                  <a:pt x="755168" y="541367"/>
                  <a:pt x="860506" y="720887"/>
                  <a:pt x="928753" y="927606"/>
                </a:cubicBezTo>
                <a:lnTo>
                  <a:pt x="550427" y="927606"/>
                </a:lnTo>
                <a:cubicBezTo>
                  <a:pt x="514820" y="818806"/>
                  <a:pt x="447315" y="700610"/>
                  <a:pt x="347912" y="573018"/>
                </a:cubicBezTo>
                <a:cubicBezTo>
                  <a:pt x="248508" y="445426"/>
                  <a:pt x="132538" y="357892"/>
                  <a:pt x="0" y="31041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3" name="任意多边形: 形状 52"/>
          <p:cNvSpPr/>
          <p:nvPr userDrawn="1"/>
        </p:nvSpPr>
        <p:spPr>
          <a:xfrm>
            <a:off x="828675" y="914960"/>
            <a:ext cx="7328732" cy="2970678"/>
          </a:xfrm>
          <a:custGeom>
            <a:avLst/>
            <a:gdLst>
              <a:gd name="connsiteX0" fmla="*/ 0 w 9935161"/>
              <a:gd name="connsiteY0" fmla="*/ 3962400 h 4011416"/>
              <a:gd name="connsiteX1" fmla="*/ 8496300 w 9935161"/>
              <a:gd name="connsiteY1" fmla="*/ 3454400 h 4011416"/>
              <a:gd name="connsiteX2" fmla="*/ 9855200 w 9935161"/>
              <a:gd name="connsiteY2" fmla="*/ 0 h 4011416"/>
              <a:gd name="connsiteX0-1" fmla="*/ 0 w 9855200"/>
              <a:gd name="connsiteY0-2" fmla="*/ 3962400 h 3962400"/>
              <a:gd name="connsiteX1-3" fmla="*/ 9855200 w 9855200"/>
              <a:gd name="connsiteY1-4" fmla="*/ 0 h 3962400"/>
              <a:gd name="connsiteX0-5" fmla="*/ 0 w 9791700"/>
              <a:gd name="connsiteY0-6" fmla="*/ 3949700 h 3949700"/>
              <a:gd name="connsiteX1-7" fmla="*/ 9791700 w 9791700"/>
              <a:gd name="connsiteY1-8" fmla="*/ 0 h 3949700"/>
              <a:gd name="connsiteX0-9" fmla="*/ 0 w 9791700"/>
              <a:gd name="connsiteY0-10" fmla="*/ 3949700 h 3949700"/>
              <a:gd name="connsiteX1-11" fmla="*/ 9791700 w 9791700"/>
              <a:gd name="connsiteY1-12" fmla="*/ 0 h 3949700"/>
              <a:gd name="connsiteX0-13" fmla="*/ 0 w 9791700"/>
              <a:gd name="connsiteY0-14" fmla="*/ 3949700 h 3970332"/>
              <a:gd name="connsiteX1-15" fmla="*/ 9791700 w 9791700"/>
              <a:gd name="connsiteY1-16" fmla="*/ 0 h 3970332"/>
              <a:gd name="connsiteX0-17" fmla="*/ 0 w 9791700"/>
              <a:gd name="connsiteY0-18" fmla="*/ 3949700 h 3961813"/>
              <a:gd name="connsiteX1-19" fmla="*/ 9791700 w 9791700"/>
              <a:gd name="connsiteY1-20" fmla="*/ 0 h 3961813"/>
              <a:gd name="connsiteX0-21" fmla="*/ 0 w 9791700"/>
              <a:gd name="connsiteY0-22" fmla="*/ 3949700 h 3953007"/>
              <a:gd name="connsiteX1-23" fmla="*/ 9791700 w 9791700"/>
              <a:gd name="connsiteY1-24" fmla="*/ 0 h 3953007"/>
              <a:gd name="connsiteX0-25" fmla="*/ 0 w 9791700"/>
              <a:gd name="connsiteY0-26" fmla="*/ 3949700 h 3951480"/>
              <a:gd name="connsiteX1-27" fmla="*/ 9791700 w 9791700"/>
              <a:gd name="connsiteY1-28" fmla="*/ 0 h 3951480"/>
              <a:gd name="connsiteX0-29" fmla="*/ 0 w 9791700"/>
              <a:gd name="connsiteY0-30" fmla="*/ 3949700 h 3949746"/>
              <a:gd name="connsiteX1-31" fmla="*/ 9791700 w 9791700"/>
              <a:gd name="connsiteY1-32" fmla="*/ 0 h 3949746"/>
              <a:gd name="connsiteX0-33" fmla="*/ 0 w 9791700"/>
              <a:gd name="connsiteY0-34" fmla="*/ 3949700 h 3960904"/>
              <a:gd name="connsiteX1-35" fmla="*/ 9791700 w 9791700"/>
              <a:gd name="connsiteY1-36" fmla="*/ 0 h 396090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9791700" h="3960904">
                <a:moveTo>
                  <a:pt x="0" y="3949700"/>
                </a:moveTo>
                <a:cubicBezTo>
                  <a:pt x="9588500" y="3953933"/>
                  <a:pt x="9753600" y="4351867"/>
                  <a:pt x="9791700" y="0"/>
                </a:cubicBezTo>
              </a:path>
            </a:pathLst>
          </a:custGeom>
          <a:noFill/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4" name="矩形: 圆角 53"/>
          <p:cNvSpPr/>
          <p:nvPr userDrawn="1"/>
        </p:nvSpPr>
        <p:spPr>
          <a:xfrm>
            <a:off x="2260244" y="2437574"/>
            <a:ext cx="4623513" cy="22450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6" name="文本占位符 56"/>
          <p:cNvSpPr>
            <a:spLocks noGrp="1"/>
          </p:cNvSpPr>
          <p:nvPr>
            <p:ph type="body" sz="quarter" idx="11" hasCustomPrompt="1"/>
          </p:nvPr>
        </p:nvSpPr>
        <p:spPr>
          <a:xfrm>
            <a:off x="1380502" y="1924833"/>
            <a:ext cx="6382997" cy="81714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lvl1pPr marL="0" indent="0" algn="ctr">
              <a:buNone/>
              <a:defRPr lang="zh-CN" altLang="en-US" sz="5400" b="1" spc="450" dirty="0">
                <a:gradFill>
                  <a:gsLst>
                    <a:gs pos="0">
                      <a:schemeClr val="accent1">
                        <a:lumMod val="30000"/>
                      </a:schemeClr>
                    </a:gs>
                    <a:gs pos="100000">
                      <a:schemeClr val="accent1">
                        <a:lumMod val="3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lang="en-US" altLang="zh-CN">
                <a:gradFill>
                  <a:gsLst>
                    <a:gs pos="0">
                      <a:schemeClr val="accent1">
                        <a:lumMod val="30000"/>
                      </a:schemeClr>
                    </a:gs>
                    <a:gs pos="100000">
                      <a:schemeClr val="accent1">
                        <a:lumMod val="30000"/>
                      </a:schemeClr>
                    </a:gs>
                  </a:gsLst>
                  <a:lin ang="5400000" scaled="1"/>
                </a:gradFill>
                <a:effectLst/>
              </a:rPr>
              <a:t>《</a:t>
            </a:r>
            <a:r>
              <a:rPr lang="zh-CN" altLang="en-US">
                <a:gradFill>
                  <a:gsLst>
                    <a:gs pos="0">
                      <a:schemeClr val="accent1">
                        <a:lumMod val="30000"/>
                      </a:schemeClr>
                    </a:gs>
                    <a:gs pos="100000">
                      <a:schemeClr val="accent1">
                        <a:lumMod val="30000"/>
                      </a:schemeClr>
                    </a:gs>
                  </a:gsLst>
                  <a:lin ang="5400000" scaled="1"/>
                </a:gradFill>
                <a:effectLst/>
              </a:rPr>
              <a:t>数学课件模板</a:t>
            </a:r>
            <a:r>
              <a:rPr lang="en-US" altLang="zh-CN">
                <a:gradFill>
                  <a:gsLst>
                    <a:gs pos="0">
                      <a:schemeClr val="accent1">
                        <a:lumMod val="30000"/>
                      </a:schemeClr>
                    </a:gs>
                    <a:gs pos="100000">
                      <a:schemeClr val="accent1">
                        <a:lumMod val="30000"/>
                      </a:schemeClr>
                    </a:gs>
                  </a:gsLst>
                  <a:lin ang="5400000" scaled="1"/>
                </a:gradFill>
                <a:effectLst/>
              </a:rPr>
              <a:t>》</a:t>
            </a:r>
            <a:endParaRPr lang="zh-CN" altLang="en-US">
              <a:gradFill>
                <a:gsLst>
                  <a:gs pos="0">
                    <a:schemeClr val="accent1">
                      <a:lumMod val="30000"/>
                    </a:schemeClr>
                  </a:gs>
                  <a:gs pos="100000">
                    <a:schemeClr val="accent1">
                      <a:lumMod val="30000"/>
                    </a:schemeClr>
                  </a:gs>
                </a:gsLst>
                <a:lin ang="5400000" scaled="1"/>
              </a:gradFill>
              <a:effectLst/>
            </a:endParaRPr>
          </a:p>
        </p:txBody>
      </p:sp>
      <p:sp>
        <p:nvSpPr>
          <p:cNvPr id="59" name="文本占位符 56"/>
          <p:cNvSpPr>
            <a:spLocks noGrp="1"/>
          </p:cNvSpPr>
          <p:nvPr>
            <p:ph type="body" sz="quarter" idx="13" hasCustomPrompt="1"/>
          </p:nvPr>
        </p:nvSpPr>
        <p:spPr>
          <a:xfrm>
            <a:off x="4035097" y="3236768"/>
            <a:ext cx="1072987" cy="2631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lvl1pPr marL="0" indent="0">
              <a:buNone/>
              <a:def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171450" lvl="0" indent="-171450" algn="ctr"/>
            <a:r>
              <a:rPr lang="en-US" altLang="zh-CN" err="1">
                <a:gradFill>
                  <a:gsLst>
                    <a:gs pos="0">
                      <a:schemeClr val="accent1">
                        <a:lumMod val="30000"/>
                      </a:schemeClr>
                    </a:gs>
                    <a:gs pos="100000">
                      <a:schemeClr val="accent1">
                        <a:lumMod val="30000"/>
                      </a:schemeClr>
                    </a:gs>
                  </a:gsLst>
                  <a:lin ang="5400000" scaled="1"/>
                </a:gradFill>
                <a:effectLst/>
              </a:rPr>
              <a:t>OfficePLUS</a:t>
            </a:r>
            <a:endParaRPr lang="zh-CN" altLang="en-US">
              <a:gradFill>
                <a:gsLst>
                  <a:gs pos="0">
                    <a:schemeClr val="accent1">
                      <a:lumMod val="30000"/>
                    </a:schemeClr>
                  </a:gs>
                  <a:gs pos="100000">
                    <a:schemeClr val="accent1">
                      <a:lumMod val="30000"/>
                    </a:schemeClr>
                  </a:gs>
                </a:gsLst>
                <a:lin ang="5400000" scaled="1"/>
              </a:gradFill>
              <a:effectLst/>
            </a:endParaRPr>
          </a:p>
        </p:txBody>
      </p:sp>
      <p:sp>
        <p:nvSpPr>
          <p:cNvPr id="14" name="文本占位符 56"/>
          <p:cNvSpPr>
            <a:spLocks noGrp="1"/>
          </p:cNvSpPr>
          <p:nvPr>
            <p:ph type="body" sz="quarter" idx="14" hasCustomPrompt="1"/>
          </p:nvPr>
        </p:nvSpPr>
        <p:spPr>
          <a:xfrm>
            <a:off x="3848725" y="1493064"/>
            <a:ext cx="1446550" cy="36009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lvl1pPr marL="0" indent="0" algn="ctr">
              <a:buFont typeface="Arial" panose="020B0604020202020204" pitchFamily="34" charset="0"/>
              <a:buNone/>
              <a:defRPr lang="zh-CN" altLang="en-US" sz="2100" b="1" spc="4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r>
              <a:rPr lang="zh-CN" altLang="en-US">
                <a:gradFill>
                  <a:gsLst>
                    <a:gs pos="0">
                      <a:schemeClr val="accent1">
                        <a:lumMod val="30000"/>
                      </a:schemeClr>
                    </a:gs>
                    <a:gs pos="100000">
                      <a:schemeClr val="accent1">
                        <a:lumMod val="30000"/>
                      </a:schemeClr>
                    </a:gs>
                  </a:gsLst>
                  <a:lin ang="5400000" scaled="1"/>
                </a:gradFill>
                <a:effectLst/>
              </a:rPr>
              <a:t>第一单元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3492103" y="411957"/>
            <a:ext cx="2158604" cy="43195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 useBgFill="1">
        <p:nvSpPr>
          <p:cNvPr id="3" name="矩形 2"/>
          <p:cNvSpPr/>
          <p:nvPr userDrawn="1"/>
        </p:nvSpPr>
        <p:spPr>
          <a:xfrm>
            <a:off x="3721990" y="1914466"/>
            <a:ext cx="3471767" cy="967165"/>
          </a:xfrm>
          <a:prstGeom prst="rect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 userDrawn="1"/>
        </p:nvSpPr>
        <p:spPr>
          <a:xfrm>
            <a:off x="4284481" y="2371855"/>
            <a:ext cx="337526" cy="193107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/>
          </a:p>
        </p:txBody>
      </p:sp>
      <p:sp>
        <p:nvSpPr>
          <p:cNvPr id="7" name="椭圆 6"/>
          <p:cNvSpPr/>
          <p:nvPr userDrawn="1"/>
        </p:nvSpPr>
        <p:spPr>
          <a:xfrm>
            <a:off x="6912451" y="2600325"/>
            <a:ext cx="281306" cy="281306"/>
          </a:xfrm>
          <a:prstGeom prst="ellips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8" name="任意多边形: 形状 7"/>
          <p:cNvSpPr/>
          <p:nvPr userDrawn="1"/>
        </p:nvSpPr>
        <p:spPr>
          <a:xfrm>
            <a:off x="3721990" y="1914466"/>
            <a:ext cx="3421760" cy="914459"/>
          </a:xfrm>
          <a:custGeom>
            <a:avLst/>
            <a:gdLst>
              <a:gd name="connsiteX0" fmla="*/ 0 w 9935161"/>
              <a:gd name="connsiteY0" fmla="*/ 3962400 h 4011416"/>
              <a:gd name="connsiteX1" fmla="*/ 8496300 w 9935161"/>
              <a:gd name="connsiteY1" fmla="*/ 3454400 h 4011416"/>
              <a:gd name="connsiteX2" fmla="*/ 9855200 w 9935161"/>
              <a:gd name="connsiteY2" fmla="*/ 0 h 4011416"/>
              <a:gd name="connsiteX0-1" fmla="*/ 0 w 9855200"/>
              <a:gd name="connsiteY0-2" fmla="*/ 3962400 h 3962400"/>
              <a:gd name="connsiteX1-3" fmla="*/ 9855200 w 9855200"/>
              <a:gd name="connsiteY1-4" fmla="*/ 0 h 3962400"/>
              <a:gd name="connsiteX0-5" fmla="*/ 0 w 9791700"/>
              <a:gd name="connsiteY0-6" fmla="*/ 3949700 h 3949700"/>
              <a:gd name="connsiteX1-7" fmla="*/ 9791700 w 9791700"/>
              <a:gd name="connsiteY1-8" fmla="*/ 0 h 3949700"/>
              <a:gd name="connsiteX0-9" fmla="*/ 0 w 9791700"/>
              <a:gd name="connsiteY0-10" fmla="*/ 3949700 h 3949700"/>
              <a:gd name="connsiteX1-11" fmla="*/ 9791700 w 9791700"/>
              <a:gd name="connsiteY1-12" fmla="*/ 0 h 3949700"/>
              <a:gd name="connsiteX0-13" fmla="*/ 0 w 9791700"/>
              <a:gd name="connsiteY0-14" fmla="*/ 3949700 h 3970332"/>
              <a:gd name="connsiteX1-15" fmla="*/ 9791700 w 9791700"/>
              <a:gd name="connsiteY1-16" fmla="*/ 0 h 3970332"/>
              <a:gd name="connsiteX0-17" fmla="*/ 0 w 9791700"/>
              <a:gd name="connsiteY0-18" fmla="*/ 3949700 h 3961813"/>
              <a:gd name="connsiteX1-19" fmla="*/ 9791700 w 9791700"/>
              <a:gd name="connsiteY1-20" fmla="*/ 0 h 3961813"/>
              <a:gd name="connsiteX0-21" fmla="*/ 0 w 9791700"/>
              <a:gd name="connsiteY0-22" fmla="*/ 3949700 h 3953007"/>
              <a:gd name="connsiteX1-23" fmla="*/ 9791700 w 9791700"/>
              <a:gd name="connsiteY1-24" fmla="*/ 0 h 3953007"/>
              <a:gd name="connsiteX0-25" fmla="*/ 0 w 9791700"/>
              <a:gd name="connsiteY0-26" fmla="*/ 3949700 h 3951480"/>
              <a:gd name="connsiteX1-27" fmla="*/ 9791700 w 9791700"/>
              <a:gd name="connsiteY1-28" fmla="*/ 0 h 3951480"/>
              <a:gd name="connsiteX0-29" fmla="*/ 0 w 9791700"/>
              <a:gd name="connsiteY0-30" fmla="*/ 3949700 h 3949746"/>
              <a:gd name="connsiteX1-31" fmla="*/ 9791700 w 9791700"/>
              <a:gd name="connsiteY1-32" fmla="*/ 0 h 3949746"/>
              <a:gd name="connsiteX0-33" fmla="*/ 0 w 9791700"/>
              <a:gd name="connsiteY0-34" fmla="*/ 3949700 h 3960904"/>
              <a:gd name="connsiteX1-35" fmla="*/ 9791700 w 9791700"/>
              <a:gd name="connsiteY1-36" fmla="*/ 0 h 396090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9791700" h="3960904">
                <a:moveTo>
                  <a:pt x="0" y="3949700"/>
                </a:moveTo>
                <a:cubicBezTo>
                  <a:pt x="9588500" y="3953933"/>
                  <a:pt x="9753600" y="4351867"/>
                  <a:pt x="9791700" y="0"/>
                </a:cubicBez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文本占位符 56"/>
          <p:cNvSpPr>
            <a:spLocks noGrp="1"/>
          </p:cNvSpPr>
          <p:nvPr>
            <p:ph type="body" sz="quarter" idx="14" hasCustomPrompt="1"/>
          </p:nvPr>
        </p:nvSpPr>
        <p:spPr>
          <a:xfrm>
            <a:off x="4830946" y="2196724"/>
            <a:ext cx="1638911" cy="44319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lvl1pPr marL="0" indent="0" algn="l">
              <a:buNone/>
              <a:defRPr lang="zh-CN" altLang="en-US" sz="2700" b="1" spc="225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zh-CN" altLang="en-US">
                <a:gradFill>
                  <a:gsLst>
                    <a:gs pos="0">
                      <a:schemeClr val="accent1">
                        <a:lumMod val="30000"/>
                      </a:schemeClr>
                    </a:gs>
                    <a:gs pos="100000">
                      <a:schemeClr val="accent1">
                        <a:lumMod val="30000"/>
                      </a:schemeClr>
                    </a:gs>
                  </a:gsLst>
                  <a:lin ang="5400000" scaled="1"/>
                </a:gradFill>
                <a:effectLst/>
              </a:rPr>
              <a:t>输入标题</a:t>
            </a:r>
          </a:p>
        </p:txBody>
      </p:sp>
      <p:sp>
        <p:nvSpPr>
          <p:cNvPr id="11" name="文本占位符 56"/>
          <p:cNvSpPr>
            <a:spLocks noGrp="1"/>
          </p:cNvSpPr>
          <p:nvPr>
            <p:ph type="body" sz="quarter" idx="15" hasCustomPrompt="1"/>
          </p:nvPr>
        </p:nvSpPr>
        <p:spPr>
          <a:xfrm>
            <a:off x="4197738" y="2005206"/>
            <a:ext cx="491962" cy="75482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lvl1pPr marL="0" indent="0">
              <a:buNone/>
              <a:defRPr lang="zh-CN" altLang="en-US" sz="5000" b="1" i="1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zh-CN">
                <a:gradFill>
                  <a:gsLst>
                    <a:gs pos="0">
                      <a:schemeClr val="accent1">
                        <a:lumMod val="30000"/>
                      </a:schemeClr>
                    </a:gs>
                    <a:gs pos="100000">
                      <a:schemeClr val="accent1">
                        <a:lumMod val="30000"/>
                      </a:schemeClr>
                    </a:gs>
                  </a:gsLst>
                  <a:lin ang="5400000" scaled="1"/>
                </a:gradFill>
                <a:effectLst/>
              </a:rPr>
              <a:t>1</a:t>
            </a:r>
            <a:endParaRPr lang="zh-CN" altLang="en-US">
              <a:gradFill>
                <a:gsLst>
                  <a:gs pos="0">
                    <a:schemeClr val="accent1">
                      <a:lumMod val="30000"/>
                    </a:schemeClr>
                  </a:gs>
                  <a:gs pos="100000">
                    <a:schemeClr val="accent1">
                      <a:lumMod val="30000"/>
                    </a:schemeClr>
                  </a:gs>
                </a:gsLst>
                <a:lin ang="5400000" scaled="1"/>
              </a:gra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矩形: 圆角 35"/>
          <p:cNvSpPr/>
          <p:nvPr userDrawn="1"/>
        </p:nvSpPr>
        <p:spPr>
          <a:xfrm rot="10800000" flipV="1">
            <a:off x="521494" y="377033"/>
            <a:ext cx="418574" cy="384200"/>
          </a:xfrm>
          <a:prstGeom prst="roundRect">
            <a:avLst>
              <a:gd name="adj" fmla="val 10724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 userDrawn="1"/>
        </p:nvSpPr>
        <p:spPr>
          <a:xfrm>
            <a:off x="573346" y="548473"/>
            <a:ext cx="166757" cy="16675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7" name="文本占位符 56"/>
          <p:cNvSpPr>
            <a:spLocks noGrp="1"/>
          </p:cNvSpPr>
          <p:nvPr>
            <p:ph type="body" sz="quarter" idx="10" hasCustomPrompt="1"/>
          </p:nvPr>
        </p:nvSpPr>
        <p:spPr>
          <a:xfrm>
            <a:off x="939909" y="391874"/>
            <a:ext cx="1961595" cy="369491"/>
          </a:xfrm>
          <a:prstGeom prst="roundRect">
            <a:avLst>
              <a:gd name="adj" fmla="val 9943"/>
            </a:avLst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lIns="68580" tIns="34290" rIns="68580" bIns="34290" rtlCol="0">
            <a:spAutoFit/>
          </a:bodyPr>
          <a:lstStyle>
            <a:lvl1pPr marL="0" indent="0" algn="l">
              <a:lnSpc>
                <a:spcPct val="100000"/>
              </a:lnSpc>
              <a:buNone/>
              <a:defRPr lang="zh-CN" altLang="en-US" sz="1800" b="1" spc="225" dirty="0" smtClean="0">
                <a:gradFill>
                  <a:gsLst>
                    <a:gs pos="0">
                      <a:schemeClr val="accent1">
                        <a:lumMod val="30000"/>
                      </a:schemeClr>
                    </a:gs>
                    <a:gs pos="100000">
                      <a:schemeClr val="accent1">
                        <a:lumMod val="3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pPr marL="171450" lvl="0" indent="-171450" algn="ctr"/>
            <a:r>
              <a:rPr lang="zh-CN" altLang="en-US"/>
              <a:t>变量之间的关系</a:t>
            </a:r>
          </a:p>
        </p:txBody>
      </p:sp>
      <p:sp>
        <p:nvSpPr>
          <p:cNvPr id="43" name="矩形: 圆角 42"/>
          <p:cNvSpPr/>
          <p:nvPr userDrawn="1"/>
        </p:nvSpPr>
        <p:spPr>
          <a:xfrm>
            <a:off x="521494" y="1146100"/>
            <a:ext cx="8101013" cy="3585444"/>
          </a:xfrm>
          <a:prstGeom prst="roundRect">
            <a:avLst>
              <a:gd name="adj" fmla="val 2670"/>
            </a:avLst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5" name="图片 24"/>
          <p:cNvPicPr>
            <a:picLocks noChangeAspect="1"/>
          </p:cNvPicPr>
          <p:nvPr userDrawn="1"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 trans="50000" grainSize="1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454152" y="4519613"/>
            <a:ext cx="325998" cy="3277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>
          <a:xfrm>
            <a:off x="1402081" y="1438751"/>
            <a:ext cx="6340316" cy="2504123"/>
          </a:xfrm>
        </p:spPr>
        <p:txBody>
          <a:bodyPr wrap="square"/>
          <a:lstStyle/>
          <a:p>
            <a:pPr algn="ctr"/>
            <a:endParaRPr lang="zh-CN" altLang="zh-CN" dirty="0">
              <a:solidFill>
                <a:srgbClr val="D88A9E"/>
              </a:solidFill>
              <a:latin typeface="Nexa Light"/>
              <a:ea typeface="方正兰亭黑简体"/>
            </a:endParaRPr>
          </a:p>
          <a:p>
            <a:pPr algn="ctr"/>
            <a:endParaRPr lang="zh-CN" altLang="en-US"/>
          </a:p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473643" y="1446408"/>
            <a:ext cx="4197191" cy="838691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altLang="zh-CN" sz="5000" dirty="0">
                <a:solidFill>
                  <a:schemeClr val="accent1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 </a:t>
            </a:r>
            <a:r>
              <a:rPr lang="zh-CN" altLang="en-US" sz="5000" dirty="0">
                <a:solidFill>
                  <a:schemeClr val="accent1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用尺规作角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4450067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直接连接符 33"/>
          <p:cNvCxnSpPr/>
          <p:nvPr/>
        </p:nvCxnSpPr>
        <p:spPr>
          <a:xfrm>
            <a:off x="1199328" y="4702969"/>
            <a:ext cx="7150699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1037749" y="380047"/>
            <a:ext cx="1532573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>
                <a:solidFill>
                  <a:schemeClr val="accent1"/>
                </a:solidFill>
                <a:latin typeface="楷体" panose="02010609060101010101" charset="-122"/>
                <a:ea typeface="楷体" panose="02010609060101010101" charset="-122"/>
              </a:rPr>
              <a:t>尺规作图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07219" y="811054"/>
            <a:ext cx="2127409" cy="29908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500">
                <a:solidFill>
                  <a:schemeClr val="accent6"/>
                </a:solidFill>
              </a:rPr>
              <a:t>重点题型一：尺规作角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>
            <a:lum contrast="6000"/>
          </a:blip>
          <a:stretch>
            <a:fillRect/>
          </a:stretch>
        </p:blipFill>
        <p:spPr>
          <a:xfrm>
            <a:off x="719138" y="1201103"/>
            <a:ext cx="5286851" cy="27874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直接连接符 33"/>
          <p:cNvCxnSpPr/>
          <p:nvPr/>
        </p:nvCxnSpPr>
        <p:spPr>
          <a:xfrm>
            <a:off x="1199328" y="4702969"/>
            <a:ext cx="7150699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1037749" y="380047"/>
            <a:ext cx="1532573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>
                <a:solidFill>
                  <a:schemeClr val="accent1"/>
                </a:solidFill>
                <a:latin typeface="楷体" panose="02010609060101010101" charset="-122"/>
                <a:ea typeface="楷体" panose="02010609060101010101" charset="-122"/>
              </a:rPr>
              <a:t>尺规作图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07219" y="811054"/>
            <a:ext cx="2734628" cy="29908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500" dirty="0">
                <a:solidFill>
                  <a:schemeClr val="accent6"/>
                </a:solidFill>
              </a:rPr>
              <a:t>重点题型二：尺规做平行线</a:t>
            </a:r>
          </a:p>
        </p:txBody>
      </p:sp>
      <p:sp>
        <p:nvSpPr>
          <p:cNvPr id="20481" name="文本框 6145"/>
          <p:cNvSpPr txBox="1"/>
          <p:nvPr/>
        </p:nvSpPr>
        <p:spPr>
          <a:xfrm>
            <a:off x="775812" y="1236821"/>
            <a:ext cx="4955381" cy="48387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sz="15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过直线外一点</a:t>
            </a:r>
            <a:r>
              <a:rPr lang="en-US" altLang="zh-CN" sz="1500" i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P</a:t>
            </a:r>
            <a:r>
              <a:rPr lang="zh-CN" altLang="en-US" sz="15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作已知直线</a:t>
            </a:r>
            <a:r>
              <a:rPr lang="en-US" altLang="zh-CN" sz="1500" i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l</a:t>
            </a:r>
            <a:r>
              <a:rPr lang="zh-CN" altLang="en-US" sz="15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的平行线</a:t>
            </a:r>
            <a:r>
              <a:rPr lang="en-US" altLang="zh-CN" sz="15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.</a:t>
            </a:r>
          </a:p>
        </p:txBody>
      </p:sp>
      <p:pic>
        <p:nvPicPr>
          <p:cNvPr id="20482" name="图片 6146"/>
          <p:cNvPicPr>
            <a:picLocks noChangeAspect="1"/>
          </p:cNvPicPr>
          <p:nvPr/>
        </p:nvPicPr>
        <p:blipFill>
          <a:blip r:embed="rId2" cstate="email">
            <a:lum contrast="6000"/>
          </a:blip>
          <a:stretch>
            <a:fillRect/>
          </a:stretch>
        </p:blipFill>
        <p:spPr>
          <a:xfrm>
            <a:off x="1037749" y="1886426"/>
            <a:ext cx="2654141" cy="84963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775811" y="2925128"/>
            <a:ext cx="3715703" cy="807244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>
              <a:lnSpc>
                <a:spcPct val="160000"/>
              </a:lnSpc>
            </a:pPr>
            <a:r>
              <a:rPr lang="zh-CN" altLang="en-US" sz="15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已知：</a:t>
            </a:r>
            <a:r>
              <a:rPr lang="zh-CN" altLang="en-US" sz="15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直线</a:t>
            </a:r>
            <a:r>
              <a:rPr lang="en-US" altLang="zh-CN" sz="15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l</a:t>
            </a:r>
            <a:r>
              <a:rPr lang="zh-CN" altLang="en-US" sz="15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及</a:t>
            </a:r>
            <a:r>
              <a:rPr lang="en-US" altLang="zh-CN" sz="15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l</a:t>
            </a:r>
            <a:r>
              <a:rPr lang="zh-CN" altLang="en-US" sz="15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外一点</a:t>
            </a:r>
            <a:r>
              <a:rPr lang="en-US" altLang="zh-CN" sz="15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P</a:t>
            </a:r>
            <a:r>
              <a:rPr lang="zh-CN" altLang="en-US" sz="15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，</a:t>
            </a:r>
            <a:endParaRPr lang="zh-CN" altLang="en-US" sz="15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60000"/>
              </a:lnSpc>
            </a:pPr>
            <a:r>
              <a:rPr lang="zh-CN" altLang="en-US" sz="15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求作：</a:t>
            </a:r>
            <a:r>
              <a:rPr lang="zh-CN" altLang="en-US" sz="15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直线</a:t>
            </a:r>
            <a:r>
              <a:rPr lang="en-US" altLang="zh-CN" sz="15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l</a:t>
            </a:r>
            <a:r>
              <a:rPr lang="en-US" altLang="zh-CN" sz="15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′</a:t>
            </a:r>
            <a:r>
              <a:rPr lang="zh-CN" altLang="en-US" sz="15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，使</a:t>
            </a:r>
            <a:r>
              <a:rPr lang="en-US" altLang="zh-CN" sz="15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l</a:t>
            </a:r>
            <a:r>
              <a:rPr lang="en-US" altLang="zh-CN" sz="15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′</a:t>
            </a:r>
            <a:r>
              <a:rPr lang="zh-CN" altLang="en-US" sz="15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过</a:t>
            </a:r>
            <a:r>
              <a:rPr lang="en-US" altLang="zh-CN" sz="15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P</a:t>
            </a:r>
            <a:r>
              <a:rPr lang="zh-CN" altLang="en-US" sz="15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点且</a:t>
            </a:r>
            <a:r>
              <a:rPr lang="en-US" altLang="zh-CN" sz="1500" i="1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l</a:t>
            </a:r>
            <a:r>
              <a:rPr lang="en-US" altLang="zh-CN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′</a:t>
            </a:r>
            <a:r>
              <a:rPr lang="en-US" altLang="zh-CN" sz="1500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∥</a:t>
            </a:r>
            <a:r>
              <a:rPr lang="en-US" altLang="zh-CN" sz="1500" i="1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l</a:t>
            </a:r>
            <a:r>
              <a:rPr lang="en-US" altLang="zh-CN" sz="15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.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75811" y="3637598"/>
            <a:ext cx="5855970" cy="1103379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>
              <a:lnSpc>
                <a:spcPct val="160000"/>
              </a:lnSpc>
            </a:pP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作法：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1.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过点</a:t>
            </a:r>
            <a:r>
              <a:rPr lang="en-US" altLang="zh-CN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P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任意作直线</a:t>
            </a:r>
            <a:r>
              <a:rPr lang="en-US" altLang="zh-CN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与</a:t>
            </a:r>
            <a:r>
              <a:rPr lang="en-US" altLang="zh-CN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l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交于</a:t>
            </a:r>
            <a:r>
              <a:rPr lang="en-US" altLang="zh-CN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Q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.</a:t>
            </a:r>
            <a:endParaRPr lang="en-US" altLang="en-US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2.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以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P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为顶点，直线</a:t>
            </a:r>
            <a:r>
              <a:rPr lang="en-US" altLang="zh-CN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为角的一边，在直线</a:t>
            </a:r>
            <a:r>
              <a:rPr lang="en-US" altLang="zh-CN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a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同旁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作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∠2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，使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∠2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=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∠1(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如图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)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，</a:t>
            </a:r>
          </a:p>
          <a:p>
            <a:pPr>
              <a:lnSpc>
                <a:spcPct val="160000"/>
              </a:lnSpc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  则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∠2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的另一边所在直线</a:t>
            </a:r>
            <a:r>
              <a:rPr lang="en-US" altLang="zh-CN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l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′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即为所求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.</a:t>
            </a:r>
            <a:endParaRPr lang="zh-CN" altLang="en-US" dirty="0"/>
          </a:p>
        </p:txBody>
      </p:sp>
      <p:pic>
        <p:nvPicPr>
          <p:cNvPr id="6146" name="图片 7170"/>
          <p:cNvPicPr>
            <a:picLocks noChangeAspect="1"/>
          </p:cNvPicPr>
          <p:nvPr/>
        </p:nvPicPr>
        <p:blipFill>
          <a:blip r:embed="rId3" cstate="email">
            <a:lum contrast="6000"/>
          </a:blip>
          <a:stretch>
            <a:fillRect/>
          </a:stretch>
        </p:blipFill>
        <p:spPr>
          <a:xfrm>
            <a:off x="5436394" y="1608296"/>
            <a:ext cx="2195513" cy="16459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  <p:bldP spid="4" grpId="0"/>
      <p:bldP spid="4" grpId="1"/>
      <p:bldP spid="5" grpId="0"/>
      <p:bldP spid="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直接连接符 33"/>
          <p:cNvCxnSpPr/>
          <p:nvPr/>
        </p:nvCxnSpPr>
        <p:spPr>
          <a:xfrm>
            <a:off x="1199328" y="4702969"/>
            <a:ext cx="7150699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1037749" y="380047"/>
            <a:ext cx="1532573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>
                <a:solidFill>
                  <a:schemeClr val="accent1"/>
                </a:solidFill>
                <a:latin typeface="楷体" panose="02010609060101010101" charset="-122"/>
                <a:ea typeface="楷体" panose="02010609060101010101" charset="-122"/>
              </a:rPr>
              <a:t>尺规作图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07219" y="811054"/>
            <a:ext cx="2734628" cy="29908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500" dirty="0">
                <a:solidFill>
                  <a:schemeClr val="accent6"/>
                </a:solidFill>
              </a:rPr>
              <a:t>重点题型二：尺规做平行线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>
            <a:lum contrast="12000"/>
          </a:blip>
          <a:stretch>
            <a:fillRect/>
          </a:stretch>
        </p:blipFill>
        <p:spPr>
          <a:xfrm>
            <a:off x="742474" y="1243013"/>
            <a:ext cx="4008120" cy="202358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>
            <a:lum contrast="6000"/>
          </a:blip>
          <a:stretch>
            <a:fillRect/>
          </a:stretch>
        </p:blipFill>
        <p:spPr>
          <a:xfrm>
            <a:off x="4393406" y="1365885"/>
            <a:ext cx="3956685" cy="17773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4831081" y="2196941"/>
            <a:ext cx="1890236" cy="441960"/>
          </a:xfrm>
        </p:spPr>
        <p:txBody>
          <a:bodyPr wrap="square"/>
          <a:lstStyle/>
          <a:p>
            <a:r>
              <a:rPr dirty="0"/>
              <a:t>尺规作图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5"/>
          </p:nvPr>
        </p:nvSpPr>
        <p:spPr>
          <a:xfrm>
            <a:off x="4197738" y="2005206"/>
            <a:ext cx="491962" cy="754822"/>
          </a:xfrm>
        </p:spPr>
        <p:txBody>
          <a:bodyPr/>
          <a:lstStyle/>
          <a:p>
            <a:r>
              <a:rPr lang="en-US" altLang="zh-CN"/>
              <a:t>1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直接连接符 33"/>
          <p:cNvCxnSpPr/>
          <p:nvPr/>
        </p:nvCxnSpPr>
        <p:spPr>
          <a:xfrm>
            <a:off x="1199328" y="4702969"/>
            <a:ext cx="7150699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1037749" y="380047"/>
            <a:ext cx="1532573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dirty="0">
                <a:solidFill>
                  <a:schemeClr val="accent1"/>
                </a:solidFill>
                <a:latin typeface="楷体" panose="02010609060101010101" charset="-122"/>
                <a:ea typeface="楷体" panose="02010609060101010101" charset="-122"/>
              </a:rPr>
              <a:t>尺规作图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741522" y="1248251"/>
            <a:ext cx="6957536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sz="2100" b="1" dirty="0">
                <a:latin typeface="+mj-ea"/>
                <a:ea typeface="+mj-ea"/>
                <a:cs typeface="+mj-ea"/>
              </a:rPr>
              <a:t>1.</a:t>
            </a:r>
            <a:r>
              <a:rPr lang="zh-CN" altLang="en-US" sz="2100" b="1" dirty="0">
                <a:latin typeface="+mj-ea"/>
                <a:ea typeface="+mj-ea"/>
                <a:cs typeface="+mj-ea"/>
              </a:rPr>
              <a:t>尺规作图是指用</a:t>
            </a:r>
            <a:r>
              <a:rPr lang="en-US" altLang="zh-CN" sz="2100" b="1" dirty="0">
                <a:latin typeface="+mj-ea"/>
                <a:ea typeface="+mj-ea"/>
                <a:cs typeface="+mj-ea"/>
              </a:rPr>
              <a:t>___</a:t>
            </a:r>
            <a:r>
              <a:rPr lang="en-US" sz="2100" b="1" dirty="0">
                <a:latin typeface="+mj-ea"/>
                <a:ea typeface="+mj-ea"/>
                <a:cs typeface="+mj-ea"/>
              </a:rPr>
              <a:t>____________</a:t>
            </a:r>
            <a:r>
              <a:rPr lang="zh-CN" altLang="en-US" sz="2100" b="1" dirty="0">
                <a:latin typeface="+mj-ea"/>
                <a:ea typeface="+mj-ea"/>
                <a:cs typeface="+mj-ea"/>
              </a:rPr>
              <a:t>和</a:t>
            </a:r>
            <a:r>
              <a:rPr lang="en-US" sz="2100" b="1" dirty="0">
                <a:latin typeface="+mj-ea"/>
                <a:ea typeface="+mj-ea"/>
                <a:cs typeface="+mj-ea"/>
              </a:rPr>
              <a:t>______</a:t>
            </a:r>
            <a:r>
              <a:rPr lang="zh-CN" altLang="en-US" sz="2100" b="1" dirty="0">
                <a:latin typeface="+mj-ea"/>
                <a:ea typeface="+mj-ea"/>
                <a:cs typeface="+mj-ea"/>
              </a:rPr>
              <a:t>来作图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907982" y="1279684"/>
            <a:ext cx="1811655" cy="3452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b="1">
                <a:solidFill>
                  <a:schemeClr val="accent1"/>
                </a:solidFill>
                <a:latin typeface="楷体" panose="02010609060101010101" charset="-122"/>
                <a:ea typeface="楷体" panose="02010609060101010101" charset="-122"/>
              </a:rPr>
              <a:t>没有刻度的直尺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989671" y="1254443"/>
            <a:ext cx="1291590" cy="3452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 b="1">
                <a:solidFill>
                  <a:schemeClr val="accent1"/>
                </a:solidFill>
                <a:latin typeface="楷体" panose="02010609060101010101" charset="-122"/>
                <a:ea typeface="楷体" panose="02010609060101010101" charset="-122"/>
              </a:rPr>
              <a:t> </a:t>
            </a:r>
            <a:r>
              <a:rPr lang="zh-CN" altLang="en-US" sz="1800" b="1">
                <a:solidFill>
                  <a:schemeClr val="accent1"/>
                </a:solidFill>
                <a:latin typeface="楷体" panose="02010609060101010101" charset="-122"/>
                <a:ea typeface="楷体" panose="02010609060101010101" charset="-122"/>
              </a:rPr>
              <a:t>圆规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75849" y="1774508"/>
            <a:ext cx="6927533" cy="3452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没有刻度的直尺功能是：</a:t>
            </a:r>
            <a:r>
              <a:rPr lang="en-US" altLang="zh-CN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______________________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127659" y="1774508"/>
            <a:ext cx="2444591" cy="3452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b="1">
                <a:solidFill>
                  <a:schemeClr val="accent1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画一条直线或者射线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075849" y="2242186"/>
            <a:ext cx="6623685" cy="3452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 dirty="0">
                <a:latin typeface="+mj-ea"/>
                <a:ea typeface="+mj-ea"/>
                <a:cs typeface="+mj-ea"/>
              </a:rPr>
              <a:t>(2)</a:t>
            </a:r>
            <a:r>
              <a:rPr lang="zh-CN" altLang="en-US" sz="1800" dirty="0">
                <a:latin typeface="+mj-ea"/>
                <a:ea typeface="+mj-ea"/>
                <a:cs typeface="+mj-ea"/>
              </a:rPr>
              <a:t>圆规的功能是：</a:t>
            </a:r>
            <a:r>
              <a:rPr lang="en-US" altLang="zh-CN" sz="1800" dirty="0">
                <a:latin typeface="+mj-ea"/>
                <a:ea typeface="+mj-ea"/>
                <a:cs typeface="+mj-ea"/>
              </a:rPr>
              <a:t>_________________________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127534" y="2242186"/>
            <a:ext cx="1608296" cy="3452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>
                <a:solidFill>
                  <a:schemeClr val="accent1"/>
                </a:solidFill>
                <a:latin typeface="楷体" panose="02010609060101010101" charset="-122"/>
                <a:ea typeface="楷体" panose="02010609060101010101" charset="-122"/>
              </a:rPr>
              <a:t>画弧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709987" y="2242185"/>
            <a:ext cx="1900238" cy="29908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500" b="1">
                <a:solidFill>
                  <a:schemeClr val="accent3">
                    <a:lumMod val="90000"/>
                  </a:schemeClr>
                </a:solidFill>
              </a:rPr>
              <a:t>（一些相等的线段）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741998" y="2668906"/>
            <a:ext cx="3385661" cy="3452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 b="1" dirty="0">
                <a:latin typeface="+mj-ea"/>
                <a:ea typeface="+mj-ea"/>
                <a:cs typeface="+mj-ea"/>
              </a:rPr>
              <a:t>2.</a:t>
            </a:r>
            <a:r>
              <a:rPr lang="zh-CN" altLang="en-US" sz="1800" b="1" dirty="0">
                <a:latin typeface="+mj-ea"/>
                <a:ea typeface="+mj-ea"/>
                <a:cs typeface="+mj-ea"/>
              </a:rPr>
              <a:t>尺规作图步骤：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3690" y="2668905"/>
            <a:ext cx="1352074" cy="391954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5795" y="2668906"/>
            <a:ext cx="1338263" cy="366236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93118" y="2614613"/>
            <a:ext cx="1994059" cy="467201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175963" y="3158014"/>
            <a:ext cx="5495925" cy="1178719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772954" y="3245167"/>
            <a:ext cx="302895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 dirty="0"/>
              <a:t>3.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2658904" y="3281363"/>
            <a:ext cx="1164431" cy="3452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>
                <a:solidFill>
                  <a:schemeClr val="accent3">
                    <a:lumMod val="90000"/>
                  </a:schemeClr>
                </a:solidFill>
                <a:latin typeface="楷体" panose="02010609060101010101" charset="-122"/>
                <a:ea typeface="楷体" panose="02010609060101010101" charset="-122"/>
              </a:rPr>
              <a:t>作图痕迹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1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9" grpId="0"/>
      <p:bldP spid="9" grpId="1"/>
      <p:bldP spid="10" grpId="0"/>
      <p:bldP spid="10" grpId="1"/>
      <p:bldP spid="12" grpId="0"/>
      <p:bldP spid="12" grpId="1"/>
      <p:bldP spid="13" grpId="0"/>
      <p:bldP spid="13" grpId="1"/>
      <p:bldP spid="14" grpId="0"/>
      <p:bldP spid="14" grpId="1"/>
      <p:bldP spid="19" grpId="0"/>
      <p:bldP spid="19" grpId="1"/>
      <p:bldP spid="20" grpId="0"/>
      <p:bldP spid="2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5"/>
          </p:nvPr>
        </p:nvSpPr>
        <p:spPr>
          <a:xfrm>
            <a:off x="4197738" y="2005206"/>
            <a:ext cx="491962" cy="754822"/>
          </a:xfrm>
        </p:spPr>
        <p:txBody>
          <a:bodyPr/>
          <a:lstStyle/>
          <a:p>
            <a:r>
              <a:rPr lang="en-US" altLang="zh-CN"/>
              <a:t>2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4"/>
          </p:nvPr>
        </p:nvSpPr>
        <p:spPr>
          <a:xfrm>
            <a:off x="4831080" y="2196941"/>
            <a:ext cx="2218373" cy="912019"/>
          </a:xfrm>
        </p:spPr>
        <p:txBody>
          <a:bodyPr wrap="square"/>
          <a:lstStyle/>
          <a:p>
            <a:pPr algn="l"/>
            <a:r>
              <a:rPr dirty="0">
                <a:solidFill>
                  <a:schemeClr val="accent1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用尺规作角</a:t>
            </a:r>
            <a:endParaRPr lang="en-US" altLang="zh-CN" dirty="0">
              <a:solidFill>
                <a:schemeClr val="accent1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endParaRPr lang="en-US" altLang="zh-CN" dirty="0">
              <a:solidFill>
                <a:schemeClr val="accent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直接连接符 33"/>
          <p:cNvCxnSpPr/>
          <p:nvPr/>
        </p:nvCxnSpPr>
        <p:spPr>
          <a:xfrm>
            <a:off x="1199328" y="4702969"/>
            <a:ext cx="7150699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1037749" y="380047"/>
            <a:ext cx="1532573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dirty="0">
                <a:solidFill>
                  <a:schemeClr val="accent1"/>
                </a:solidFill>
                <a:latin typeface="楷体" panose="02010609060101010101" charset="-122"/>
                <a:ea typeface="楷体" panose="02010609060101010101" charset="-122"/>
              </a:rPr>
              <a:t>尺规作图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749" y="1409700"/>
            <a:ext cx="3813334" cy="152542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>
            <a:lum contrast="6000"/>
          </a:blip>
          <a:stretch>
            <a:fillRect/>
          </a:stretch>
        </p:blipFill>
        <p:spPr>
          <a:xfrm>
            <a:off x="1431608" y="2935129"/>
            <a:ext cx="2607469" cy="17073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1" name="Text Box 68"/>
          <p:cNvSpPr txBox="1"/>
          <p:nvPr/>
        </p:nvSpPr>
        <p:spPr>
          <a:xfrm>
            <a:off x="1382554" y="1496378"/>
            <a:ext cx="2746534" cy="34528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1800" dirty="0">
                <a:latin typeface="黑体" panose="02010609060101010101" charset="-122"/>
                <a:ea typeface="黑体" panose="02010609060101010101" charset="-122"/>
              </a:rPr>
              <a:t>(1)</a:t>
            </a:r>
            <a:r>
              <a:rPr lang="zh-CN" altLang="en-US" sz="1800" dirty="0">
                <a:latin typeface="黑体" panose="02010609060101010101" charset="-122"/>
                <a:ea typeface="黑体" panose="02010609060101010101" charset="-122"/>
              </a:rPr>
              <a:t>作射线</a:t>
            </a:r>
            <a:r>
              <a:rPr lang="en-US" altLang="zh-CN" sz="1800" i="1" dirty="0">
                <a:latin typeface="Times New Roman" panose="02020603050405020304" pitchFamily="18" charset="0"/>
                <a:ea typeface="黑体" panose="02010609060101010101" charset="-122"/>
              </a:rPr>
              <a:t>O</a:t>
            </a:r>
            <a:r>
              <a:rPr lang="en-US" altLang="zh-CN" sz="1800" b="1" i="1" baseline="30000" dirty="0"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′</a:t>
            </a:r>
            <a:r>
              <a:rPr lang="en-US" altLang="zh-CN" sz="1800" i="1" dirty="0">
                <a:latin typeface="Times New Roman" panose="02020603050405020304" pitchFamily="18" charset="0"/>
                <a:ea typeface="黑体" panose="02010609060101010101" charset="-122"/>
              </a:rPr>
              <a:t>A</a:t>
            </a:r>
            <a:r>
              <a:rPr lang="en-US" altLang="zh-CN" sz="1800" b="1" i="1" baseline="30000" dirty="0"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′</a:t>
            </a:r>
            <a:r>
              <a:rPr lang="en-US" altLang="zh-CN" sz="1800" dirty="0">
                <a:latin typeface="黑体" panose="02010609060101010101" charset="-122"/>
                <a:ea typeface="黑体" panose="02010609060101010101" charset="-122"/>
              </a:rPr>
              <a:t>;</a:t>
            </a:r>
          </a:p>
        </p:txBody>
      </p:sp>
      <p:sp>
        <p:nvSpPr>
          <p:cNvPr id="10262" name="Text Box 63"/>
          <p:cNvSpPr txBox="1"/>
          <p:nvPr/>
        </p:nvSpPr>
        <p:spPr>
          <a:xfrm>
            <a:off x="1517333" y="1117282"/>
            <a:ext cx="1269206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100" dirty="0">
                <a:latin typeface="黑体" panose="02010609060101010101" charset="-122"/>
                <a:ea typeface="黑体" panose="02010609060101010101" charset="-122"/>
              </a:rPr>
              <a:t>作法： </a:t>
            </a:r>
            <a:r>
              <a:rPr lang="zh-CN" altLang="en-US" sz="2100" dirty="0">
                <a:latin typeface="Arial" panose="020B0604020202020204" pitchFamily="34" charset="0"/>
                <a:ea typeface="华文中宋" panose="02010600040101010101" pitchFamily="2" charset="-122"/>
              </a:rPr>
              <a:t>                                  </a:t>
            </a:r>
          </a:p>
        </p:txBody>
      </p:sp>
      <p:sp>
        <p:nvSpPr>
          <p:cNvPr id="25626" name="Rectangle 26"/>
          <p:cNvSpPr/>
          <p:nvPr/>
        </p:nvSpPr>
        <p:spPr>
          <a:xfrm>
            <a:off x="1382554" y="1832134"/>
            <a:ext cx="7922895" cy="37290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altLang="zh-CN" sz="1800" dirty="0">
                <a:latin typeface="黑体" panose="02010609060101010101" charset="-122"/>
                <a:ea typeface="黑体" panose="02010609060101010101" charset="-122"/>
              </a:rPr>
              <a:t>(2)</a:t>
            </a:r>
            <a:r>
              <a:rPr lang="zh-CN" altLang="en-US" sz="1800" dirty="0">
                <a:latin typeface="黑体" panose="02010609060101010101" charset="-122"/>
                <a:ea typeface="黑体" panose="02010609060101010101" charset="-122"/>
              </a:rPr>
              <a:t>以点</a:t>
            </a:r>
            <a:r>
              <a:rPr lang="en-US" altLang="zh-CN" sz="1800" i="1" dirty="0">
                <a:latin typeface="Times New Roman" panose="02020603050405020304" pitchFamily="18" charset="0"/>
                <a:ea typeface="黑体" panose="02010609060101010101" charset="-122"/>
              </a:rPr>
              <a:t>O</a:t>
            </a:r>
            <a:r>
              <a:rPr lang="zh-CN" altLang="en-US" sz="1800" dirty="0">
                <a:latin typeface="黑体" panose="02010609060101010101" charset="-122"/>
                <a:ea typeface="黑体" panose="02010609060101010101" charset="-122"/>
              </a:rPr>
              <a:t>为圆心，以</a:t>
            </a:r>
            <a:r>
              <a:rPr lang="zh-CN" altLang="en-US" sz="1800" dirty="0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任意长为半径画弧，交</a:t>
            </a:r>
            <a:r>
              <a:rPr lang="en-US" altLang="zh-CN" sz="1800" i="1" dirty="0"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OA</a:t>
            </a:r>
            <a:r>
              <a:rPr lang="zh-CN" altLang="en-US" sz="1800" dirty="0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于点</a:t>
            </a:r>
            <a:r>
              <a:rPr lang="en-US" altLang="zh-CN" sz="1800" i="1" dirty="0"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C</a:t>
            </a:r>
            <a:r>
              <a:rPr lang="zh-CN" altLang="en-US" sz="1800" dirty="0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，交</a:t>
            </a:r>
            <a:r>
              <a:rPr lang="en-US" altLang="zh-CN" sz="1800" i="1" dirty="0"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OB</a:t>
            </a:r>
            <a:r>
              <a:rPr lang="zh-CN" altLang="en-US" sz="1800" dirty="0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于点</a:t>
            </a:r>
            <a:r>
              <a:rPr lang="en-US" altLang="zh-CN" sz="1800" i="1" dirty="0"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D</a:t>
            </a:r>
            <a:r>
              <a:rPr lang="en-US" altLang="zh-CN" sz="1800" dirty="0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;</a:t>
            </a:r>
            <a:r>
              <a:rPr lang="zh-CN" altLang="en-US" sz="1800" i="1" dirty="0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 </a:t>
            </a:r>
          </a:p>
        </p:txBody>
      </p:sp>
      <p:sp>
        <p:nvSpPr>
          <p:cNvPr id="25629" name="Rectangle 29"/>
          <p:cNvSpPr/>
          <p:nvPr/>
        </p:nvSpPr>
        <p:spPr>
          <a:xfrm>
            <a:off x="1368266" y="2271237"/>
            <a:ext cx="6610350" cy="34528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/>
            <a:r>
              <a:rPr lang="en-US" altLang="zh-CN" sz="1800" dirty="0">
                <a:latin typeface="黑体" panose="02010609060101010101" charset="-122"/>
                <a:ea typeface="黑体" panose="02010609060101010101" charset="-122"/>
              </a:rPr>
              <a:t>(3)</a:t>
            </a:r>
            <a:r>
              <a:rPr lang="zh-CN" altLang="en-US" sz="1800" dirty="0">
                <a:latin typeface="黑体" panose="02010609060101010101" charset="-122"/>
                <a:ea typeface="黑体" panose="02010609060101010101" charset="-122"/>
              </a:rPr>
              <a:t>以点</a:t>
            </a:r>
            <a:r>
              <a:rPr lang="en-US" altLang="zh-CN" sz="1800" i="1" dirty="0">
                <a:latin typeface="Times New Roman" panose="02020603050405020304" pitchFamily="18" charset="0"/>
                <a:ea typeface="黑体" panose="02010609060101010101" charset="-122"/>
              </a:rPr>
              <a:t>O</a:t>
            </a:r>
            <a:r>
              <a:rPr lang="en-US" altLang="zh-CN" sz="1800" b="1" i="1" baseline="30000" dirty="0"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′</a:t>
            </a:r>
            <a:r>
              <a:rPr lang="zh-CN" altLang="en-US" sz="1800" dirty="0">
                <a:latin typeface="黑体" panose="02010609060101010101" charset="-122"/>
                <a:ea typeface="黑体" panose="02010609060101010101" charset="-122"/>
              </a:rPr>
              <a:t>为圆心，</a:t>
            </a:r>
            <a:r>
              <a:rPr lang="zh-CN" altLang="en-US" sz="1800" dirty="0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同样长为半径画弧，交</a:t>
            </a:r>
            <a:r>
              <a:rPr lang="en-US" altLang="zh-CN" sz="1800" i="1" dirty="0"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O</a:t>
            </a:r>
            <a:r>
              <a:rPr lang="en-US" altLang="zh-CN" sz="1800" b="1" i="1" baseline="30000" dirty="0"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′</a:t>
            </a:r>
            <a:r>
              <a:rPr lang="en-US" altLang="zh-CN" sz="1800" i="1" dirty="0"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A</a:t>
            </a:r>
            <a:r>
              <a:rPr lang="en-US" altLang="zh-CN" sz="1800" b="1" i="1" baseline="30000" dirty="0"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′</a:t>
            </a:r>
            <a:r>
              <a:rPr lang="zh-CN" altLang="en-US" sz="1800" dirty="0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于点</a:t>
            </a:r>
            <a:r>
              <a:rPr lang="en-US" altLang="zh-CN" sz="1800" i="1" dirty="0"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C</a:t>
            </a:r>
            <a:r>
              <a:rPr lang="en-US" altLang="zh-CN" sz="1800" b="1" i="1" baseline="30000" dirty="0"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′</a:t>
            </a:r>
            <a:r>
              <a:rPr lang="en-US" altLang="zh-CN" sz="1800" dirty="0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; </a:t>
            </a:r>
          </a:p>
        </p:txBody>
      </p:sp>
      <p:sp>
        <p:nvSpPr>
          <p:cNvPr id="25643" name="Rectangle 43"/>
          <p:cNvSpPr/>
          <p:nvPr/>
        </p:nvSpPr>
        <p:spPr>
          <a:xfrm>
            <a:off x="1417797" y="2656047"/>
            <a:ext cx="7448074" cy="34528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/>
            <a:r>
              <a:rPr lang="en-US" altLang="zh-CN" sz="1800" dirty="0">
                <a:latin typeface="Arial" panose="020B0604020202020204" pitchFamily="34" charset="0"/>
                <a:ea typeface="华文中宋" panose="02010600040101010101" pitchFamily="2" charset="-122"/>
              </a:rPr>
              <a:t>(</a:t>
            </a:r>
            <a:r>
              <a:rPr lang="en-US" altLang="zh-CN" sz="1800" dirty="0">
                <a:latin typeface="黑体" panose="02010609060101010101" charset="-122"/>
                <a:ea typeface="黑体" panose="02010609060101010101" charset="-122"/>
              </a:rPr>
              <a:t>4</a:t>
            </a:r>
            <a:r>
              <a:rPr lang="en-US" altLang="zh-CN" sz="1800" dirty="0">
                <a:latin typeface="Arial" panose="020B0604020202020204" pitchFamily="34" charset="0"/>
                <a:ea typeface="华文中宋" panose="02010600040101010101" pitchFamily="2" charset="-122"/>
              </a:rPr>
              <a:t>)</a:t>
            </a:r>
            <a:r>
              <a:rPr lang="zh-CN" altLang="en-US" sz="1800" dirty="0">
                <a:latin typeface="黑体" panose="02010609060101010101" charset="-122"/>
                <a:ea typeface="黑体" panose="02010609060101010101" charset="-122"/>
              </a:rPr>
              <a:t>以点</a:t>
            </a:r>
            <a:r>
              <a:rPr lang="en-US" altLang="zh-CN" sz="1800" i="1" dirty="0">
                <a:latin typeface="Times New Roman" panose="02020603050405020304" pitchFamily="18" charset="0"/>
                <a:ea typeface="华文中宋" panose="02010600040101010101" pitchFamily="2" charset="-122"/>
              </a:rPr>
              <a:t>C</a:t>
            </a:r>
            <a:r>
              <a:rPr lang="en-US" altLang="zh-CN" sz="1800" dirty="0">
                <a:latin typeface="Verdana" panose="020B0604030504040204" pitchFamily="34" charset="0"/>
                <a:ea typeface="BatangChe" panose="02030609000101010101" pitchFamily="49" charset="-127"/>
              </a:rPr>
              <a:t>’</a:t>
            </a:r>
            <a:r>
              <a:rPr lang="zh-CN" altLang="en-US" sz="1800" dirty="0">
                <a:latin typeface="黑体" panose="02010609060101010101" charset="-122"/>
                <a:ea typeface="黑体" panose="02010609060101010101" charset="-122"/>
              </a:rPr>
              <a:t>为圆心，</a:t>
            </a:r>
            <a:r>
              <a:rPr lang="en-US" altLang="zh-CN" sz="1800" i="1" dirty="0">
                <a:latin typeface="Times New Roman" panose="02020603050405020304" pitchFamily="18" charset="0"/>
                <a:ea typeface="华文中宋" panose="02010600040101010101" pitchFamily="2" charset="-122"/>
                <a:sym typeface="宋体" panose="02010600030101010101" pitchFamily="2" charset="-122"/>
              </a:rPr>
              <a:t>CD</a:t>
            </a:r>
            <a:r>
              <a:rPr lang="zh-CN" altLang="en-US" sz="1800" dirty="0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长为半径作弧，交前面的弧于点</a:t>
            </a:r>
            <a:r>
              <a:rPr lang="en-US" altLang="zh-CN" sz="1800" i="1" dirty="0">
                <a:latin typeface="Times New Roman" panose="02020603050405020304" pitchFamily="18" charset="0"/>
                <a:ea typeface="华文中宋" panose="02010600040101010101" pitchFamily="2" charset="-122"/>
                <a:sym typeface="宋体" panose="02010600030101010101" pitchFamily="2" charset="-122"/>
              </a:rPr>
              <a:t>D</a:t>
            </a:r>
            <a:r>
              <a:rPr lang="en-US" altLang="zh-CN" sz="1800" dirty="0">
                <a:latin typeface="Verdana" panose="020B0604030504040204" pitchFamily="34" charset="0"/>
                <a:ea typeface="BatangChe" panose="02030609000101010101" pitchFamily="49" charset="-127"/>
                <a:sym typeface="宋体" panose="02010600030101010101" pitchFamily="2" charset="-122"/>
              </a:rPr>
              <a:t>’</a:t>
            </a:r>
            <a:r>
              <a:rPr lang="en-US" altLang="zh-CN" sz="1800" i="1" dirty="0">
                <a:latin typeface="Arial" panose="020B0604020202020204" pitchFamily="34" charset="0"/>
                <a:ea typeface="华文中宋" panose="02010600040101010101" pitchFamily="2" charset="-122"/>
                <a:sym typeface="宋体" panose="02010600030101010101" pitchFamily="2" charset="-122"/>
              </a:rPr>
              <a:t> </a:t>
            </a:r>
            <a:r>
              <a:rPr lang="zh-CN" altLang="en-US" sz="1800" dirty="0"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；</a:t>
            </a:r>
            <a:endParaRPr lang="zh-CN" altLang="en-US" sz="1800" dirty="0">
              <a:solidFill>
                <a:srgbClr val="FFFFFF"/>
              </a:solidFill>
              <a:latin typeface="Times New Roman" panose="02020603050405020304" pitchFamily="18" charset="0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0266" name="文本框 24"/>
          <p:cNvSpPr txBox="1"/>
          <p:nvPr/>
        </p:nvSpPr>
        <p:spPr>
          <a:xfrm>
            <a:off x="1418035" y="3025379"/>
            <a:ext cx="6059090" cy="34528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/>
            <a:r>
              <a:rPr lang="en-US" altLang="zh-CN" sz="1800" dirty="0">
                <a:latin typeface="Arial" panose="020B0604020202020204" pitchFamily="34" charset="0"/>
                <a:ea typeface="华文中宋" panose="02010600040101010101" pitchFamily="2" charset="-122"/>
              </a:rPr>
              <a:t>(</a:t>
            </a:r>
            <a:r>
              <a:rPr lang="en-US" altLang="zh-CN" sz="1800" dirty="0">
                <a:latin typeface="黑体" panose="02010609060101010101" charset="-122"/>
                <a:ea typeface="黑体" panose="02010609060101010101" charset="-122"/>
              </a:rPr>
              <a:t>5</a:t>
            </a:r>
            <a:r>
              <a:rPr lang="en-US" altLang="zh-CN" sz="1800" dirty="0">
                <a:latin typeface="Arial" panose="020B0604020202020204" pitchFamily="34" charset="0"/>
                <a:ea typeface="华文中宋" panose="02010600040101010101" pitchFamily="2" charset="-122"/>
              </a:rPr>
              <a:t>) </a:t>
            </a:r>
            <a:r>
              <a:rPr lang="zh-CN" altLang="en-US" sz="1800" dirty="0">
                <a:latin typeface="黑体" panose="02010609060101010101" charset="-122"/>
                <a:ea typeface="黑体" panose="02010609060101010101" charset="-122"/>
              </a:rPr>
              <a:t>过点</a:t>
            </a:r>
            <a:r>
              <a:rPr lang="en-US" altLang="zh-CN" sz="1800" i="1" dirty="0">
                <a:latin typeface="Times New Roman" panose="02020603050405020304" pitchFamily="18" charset="0"/>
                <a:ea typeface="华文中宋" panose="02010600040101010101" pitchFamily="2" charset="-122"/>
              </a:rPr>
              <a:t>D</a:t>
            </a:r>
            <a:r>
              <a:rPr lang="en-US" altLang="zh-CN" sz="1800" dirty="0">
                <a:latin typeface="Verdana" panose="020B0604030504040204" pitchFamily="34" charset="0"/>
                <a:ea typeface="BatangChe" panose="02030609000101010101" pitchFamily="49" charset="-127"/>
              </a:rPr>
              <a:t>’</a:t>
            </a:r>
            <a:r>
              <a:rPr lang="zh-CN" altLang="en-US" sz="1800" dirty="0">
                <a:latin typeface="黑体" panose="02010609060101010101" charset="-122"/>
                <a:ea typeface="黑体" panose="02010609060101010101" charset="-122"/>
              </a:rPr>
              <a:t>作射线</a:t>
            </a:r>
            <a:r>
              <a:rPr lang="en-US" altLang="zh-CN" sz="1800" i="1" dirty="0"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  <a:r>
              <a:rPr lang="en-US" altLang="zh-CN" sz="1800" dirty="0">
                <a:latin typeface="Verdana" panose="020B0604030504040204" pitchFamily="34" charset="0"/>
                <a:ea typeface="BatangChe" panose="02030609000101010101" pitchFamily="49" charset="-127"/>
              </a:rPr>
              <a:t>’</a:t>
            </a:r>
            <a:r>
              <a:rPr lang="en-US" altLang="zh-CN" sz="1800" i="1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en-US" altLang="zh-CN" sz="1800" dirty="0">
                <a:latin typeface="Verdana" panose="020B0604030504040204" pitchFamily="34" charset="0"/>
                <a:ea typeface="BatangChe" panose="02030609000101010101" pitchFamily="49" charset="-127"/>
              </a:rPr>
              <a:t>’.</a:t>
            </a:r>
            <a:r>
              <a:rPr lang="zh-CN" altLang="en-US" sz="1800" i="1" dirty="0">
                <a:latin typeface="Verdana" panose="020B0604030504040204" pitchFamily="34" charset="0"/>
                <a:ea typeface="宋体" panose="02010600030101010101" pitchFamily="2" charset="-122"/>
              </a:rPr>
              <a:t>∠</a:t>
            </a:r>
            <a:r>
              <a:rPr lang="en-US" altLang="zh-CN" sz="1800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sz="1800" dirty="0">
                <a:latin typeface="Verdana" panose="020B0604030504040204" pitchFamily="34" charset="0"/>
                <a:ea typeface="BatangChe" panose="02030609000101010101" pitchFamily="49" charset="-127"/>
              </a:rPr>
              <a:t>’</a:t>
            </a:r>
            <a:r>
              <a:rPr lang="en-US" altLang="zh-CN" sz="1800" i="1" dirty="0"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  <a:r>
              <a:rPr lang="en-US" altLang="zh-CN" sz="1800" dirty="0">
                <a:latin typeface="Verdana" panose="020B0604030504040204" pitchFamily="34" charset="0"/>
                <a:ea typeface="BatangChe" panose="02030609000101010101" pitchFamily="49" charset="-127"/>
              </a:rPr>
              <a:t>’</a:t>
            </a:r>
            <a:r>
              <a:rPr lang="en-US" altLang="zh-CN" sz="1800" i="1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en-US" altLang="zh-CN" sz="1800" dirty="0">
                <a:latin typeface="Verdana" panose="020B0604030504040204" pitchFamily="34" charset="0"/>
                <a:ea typeface="BatangChe" panose="02030609000101010101" pitchFamily="49" charset="-127"/>
              </a:rPr>
              <a:t>’</a:t>
            </a:r>
            <a:r>
              <a:rPr lang="zh-CN" altLang="en-US" sz="1800" dirty="0">
                <a:latin typeface="黑体" panose="02010609060101010101" charset="-122"/>
                <a:ea typeface="黑体" panose="02010609060101010101" charset="-122"/>
              </a:rPr>
              <a:t>就是所求的角</a:t>
            </a:r>
            <a:r>
              <a:rPr lang="en-US" altLang="zh-CN" sz="1800" dirty="0">
                <a:latin typeface="黑体" panose="02010609060101010101" charset="-122"/>
                <a:ea typeface="黑体" panose="02010609060101010101" charset="-122"/>
              </a:rPr>
              <a:t>.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2355056" y="4670822"/>
            <a:ext cx="152519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2366962" y="3644504"/>
            <a:ext cx="1243013" cy="10263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5356623" y="4657725"/>
            <a:ext cx="148351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5368529" y="3632598"/>
            <a:ext cx="1241822" cy="10263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1" name="文本框 6"/>
          <p:cNvSpPr txBox="1"/>
          <p:nvPr/>
        </p:nvSpPr>
        <p:spPr>
          <a:xfrm>
            <a:off x="2095500" y="4451748"/>
            <a:ext cx="272654" cy="3452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1800" i="1"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5862638" y="3759994"/>
            <a:ext cx="371475" cy="3452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1800" i="1">
                <a:latin typeface="Times New Roman" panose="02020603050405020304" pitchFamily="18" charset="0"/>
                <a:ea typeface="宋体" panose="02010600030101010101" pitchFamily="2" charset="-122"/>
              </a:rPr>
              <a:t>D'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6191250" y="4623198"/>
            <a:ext cx="461963" cy="3452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1800" i="1">
                <a:latin typeface="Times New Roman" panose="02020603050405020304" pitchFamily="18" charset="0"/>
                <a:ea typeface="宋体" panose="02010600030101010101" pitchFamily="2" charset="-122"/>
              </a:rPr>
              <a:t>C'</a:t>
            </a:r>
          </a:p>
        </p:txBody>
      </p:sp>
      <p:sp>
        <p:nvSpPr>
          <p:cNvPr id="10254" name="文本框 9"/>
          <p:cNvSpPr txBox="1"/>
          <p:nvPr/>
        </p:nvSpPr>
        <p:spPr>
          <a:xfrm>
            <a:off x="3609975" y="3429001"/>
            <a:ext cx="272654" cy="3452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1800" i="1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10255" name="文本框 10"/>
          <p:cNvSpPr txBox="1"/>
          <p:nvPr/>
        </p:nvSpPr>
        <p:spPr>
          <a:xfrm>
            <a:off x="3826669" y="4508898"/>
            <a:ext cx="272654" cy="3452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1800" i="1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3286125" y="4617244"/>
            <a:ext cx="272654" cy="3452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1800" i="1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2908698" y="3699273"/>
            <a:ext cx="272653" cy="3452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1800" i="1"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6569869" y="3543301"/>
            <a:ext cx="384572" cy="3452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1800" i="1">
                <a:latin typeface="Times New Roman" panose="02020603050405020304" pitchFamily="18" charset="0"/>
                <a:ea typeface="宋体" panose="02010600030101010101" pitchFamily="2" charset="-122"/>
              </a:rPr>
              <a:t>B'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5097067" y="4439842"/>
            <a:ext cx="450056" cy="3452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1800" i="1">
                <a:latin typeface="Times New Roman" panose="02020603050405020304" pitchFamily="18" charset="0"/>
                <a:ea typeface="宋体" panose="02010600030101010101" pitchFamily="2" charset="-122"/>
              </a:rPr>
              <a:t>O'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6786563" y="4514851"/>
            <a:ext cx="354806" cy="3452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1800" i="1">
                <a:latin typeface="Times New Roman" panose="02020603050405020304" pitchFamily="18" charset="0"/>
                <a:ea typeface="宋体" panose="02010600030101010101" pitchFamily="2" charset="-122"/>
              </a:rPr>
              <a:t>A'</a:t>
            </a:r>
          </a:p>
        </p:txBody>
      </p:sp>
      <p:sp>
        <p:nvSpPr>
          <p:cNvPr id="30" name="弧形 29"/>
          <p:cNvSpPr/>
          <p:nvPr/>
        </p:nvSpPr>
        <p:spPr>
          <a:xfrm rot="2700000">
            <a:off x="1272183" y="3522465"/>
            <a:ext cx="2325291" cy="2255044"/>
          </a:xfrm>
          <a:prstGeom prst="arc">
            <a:avLst>
              <a:gd name="adj1" fmla="val 18489170"/>
              <a:gd name="adj2" fmla="val 19467202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31" name="弧形 30"/>
          <p:cNvSpPr/>
          <p:nvPr/>
        </p:nvSpPr>
        <p:spPr>
          <a:xfrm rot="120000">
            <a:off x="1001317" y="3456385"/>
            <a:ext cx="2545556" cy="2455069"/>
          </a:xfrm>
          <a:prstGeom prst="arc">
            <a:avLst>
              <a:gd name="adj1" fmla="val 18679189"/>
              <a:gd name="adj2" fmla="val 19680562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32" name="弧形 31"/>
          <p:cNvSpPr/>
          <p:nvPr/>
        </p:nvSpPr>
        <p:spPr>
          <a:xfrm rot="240000">
            <a:off x="4002882" y="3444479"/>
            <a:ext cx="2545556" cy="2455069"/>
          </a:xfrm>
          <a:prstGeom prst="arc">
            <a:avLst>
              <a:gd name="adj1" fmla="val 17962829"/>
              <a:gd name="adj2" fmla="val 142233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33" name="弧形 32"/>
          <p:cNvSpPr/>
          <p:nvPr/>
        </p:nvSpPr>
        <p:spPr>
          <a:xfrm rot="17460000">
            <a:off x="5726907" y="3888581"/>
            <a:ext cx="1593056" cy="1504950"/>
          </a:xfrm>
          <a:prstGeom prst="arc">
            <a:avLst>
              <a:gd name="adj1" fmla="val 18291720"/>
              <a:gd name="adj2" fmla="val 20010845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34" name="椭圆 33"/>
          <p:cNvSpPr/>
          <p:nvPr/>
        </p:nvSpPr>
        <p:spPr>
          <a:xfrm>
            <a:off x="6246019" y="3867150"/>
            <a:ext cx="57150" cy="571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3" name="文本框 2"/>
          <p:cNvSpPr txBox="1"/>
          <p:nvPr/>
        </p:nvSpPr>
        <p:spPr>
          <a:xfrm>
            <a:off x="1037749" y="380047"/>
            <a:ext cx="1532573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dirty="0">
                <a:solidFill>
                  <a:schemeClr val="accent1"/>
                </a:solidFill>
                <a:latin typeface="楷体" panose="02010609060101010101" charset="-122"/>
                <a:ea typeface="楷体" panose="02010609060101010101" charset="-122"/>
              </a:rPr>
              <a:t>尺规作图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1" grpId="0"/>
      <p:bldP spid="10262" grpId="0"/>
      <p:bldP spid="25626" grpId="0" bldLvl="0" animBg="1"/>
      <p:bldP spid="25629" grpId="0" bldLvl="0" animBg="1"/>
      <p:bldP spid="25643" grpId="0" bldLvl="0" animBg="1"/>
      <p:bldP spid="10266" grpId="0"/>
      <p:bldP spid="20" grpId="0"/>
      <p:bldP spid="21" grpId="0"/>
      <p:bldP spid="25" grpId="0"/>
      <p:bldP spid="26" grpId="0"/>
      <p:bldP spid="27" grpId="0"/>
      <p:bldP spid="28" grpId="0"/>
      <p:bldP spid="29" grpId="0"/>
      <p:bldP spid="30" grpId="0" bldLvl="0" animBg="1"/>
      <p:bldP spid="31" grpId="0" bldLvl="0" animBg="1"/>
      <p:bldP spid="32" grpId="0" bldLvl="0" animBg="1"/>
      <p:bldP spid="33" grpId="0" bldLvl="0" animBg="1"/>
      <p:bldP spid="34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37749" y="380047"/>
            <a:ext cx="1532573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>
                <a:solidFill>
                  <a:schemeClr val="accent1"/>
                </a:solidFill>
                <a:latin typeface="楷体" panose="02010609060101010101" charset="-122"/>
                <a:ea typeface="楷体" panose="02010609060101010101" charset="-122"/>
              </a:rPr>
              <a:t>尺规作图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82467" y="1739742"/>
            <a:ext cx="7463314" cy="2173129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algn="ctr">
              <a:lnSpc>
                <a:spcPct val="19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小结：作一个角等于已知角可以归纳为“一线三弧”</a:t>
            </a:r>
            <a:endParaRPr lang="zh-CN" altLang="en-US" sz="2400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9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先画一条射线</a:t>
            </a:r>
            <a:r>
              <a:rPr lang="en-US" altLang="zh-CN" sz="24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再作三次弧</a:t>
            </a:r>
            <a:r>
              <a:rPr lang="en-US" altLang="zh-CN" sz="24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.</a:t>
            </a:r>
            <a:r>
              <a:rPr lang="zh-CN" altLang="en-US" sz="24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其中前两次弧半径相同</a:t>
            </a:r>
            <a:r>
              <a:rPr lang="en-US" altLang="zh-CN" sz="24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而第三次以原角的两边与弧的交点之间的距离为半径</a:t>
            </a:r>
            <a:r>
              <a:rPr lang="en-US" altLang="zh-CN" sz="24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直接连接符 33"/>
          <p:cNvCxnSpPr/>
          <p:nvPr/>
        </p:nvCxnSpPr>
        <p:spPr>
          <a:xfrm>
            <a:off x="1199328" y="4702969"/>
            <a:ext cx="7150699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1037749" y="380047"/>
            <a:ext cx="1532573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>
                <a:solidFill>
                  <a:schemeClr val="accent1"/>
                </a:solidFill>
                <a:latin typeface="楷体" panose="02010609060101010101" charset="-122"/>
                <a:ea typeface="楷体" panose="02010609060101010101" charset="-122"/>
              </a:rPr>
              <a:t>尺规作图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07219" y="811054"/>
            <a:ext cx="2127409" cy="29908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500" dirty="0">
                <a:solidFill>
                  <a:schemeClr val="accent6"/>
                </a:solidFill>
              </a:rPr>
              <a:t>重点题型一：尺规作角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lum contrast="6000"/>
          </a:blip>
          <a:stretch>
            <a:fillRect/>
          </a:stretch>
        </p:blipFill>
        <p:spPr>
          <a:xfrm>
            <a:off x="705326" y="1200626"/>
            <a:ext cx="2816543" cy="15773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lum contrast="6000"/>
          </a:blip>
          <a:stretch>
            <a:fillRect/>
          </a:stretch>
        </p:blipFill>
        <p:spPr>
          <a:xfrm>
            <a:off x="705327" y="2777966"/>
            <a:ext cx="3579019" cy="172878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>
            <a:lum contrast="12000"/>
          </a:blip>
          <a:stretch>
            <a:fillRect/>
          </a:stretch>
        </p:blipFill>
        <p:spPr>
          <a:xfrm>
            <a:off x="4152424" y="1314450"/>
            <a:ext cx="4310063" cy="1462564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925253" y="1381125"/>
            <a:ext cx="228124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b="1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直接连接符 33"/>
          <p:cNvCxnSpPr/>
          <p:nvPr/>
        </p:nvCxnSpPr>
        <p:spPr>
          <a:xfrm>
            <a:off x="1212187" y="4690586"/>
            <a:ext cx="7150699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1037749" y="380047"/>
            <a:ext cx="1532573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>
                <a:solidFill>
                  <a:schemeClr val="accent1"/>
                </a:solidFill>
                <a:latin typeface="楷体" panose="02010609060101010101" charset="-122"/>
                <a:ea typeface="楷体" panose="02010609060101010101" charset="-122"/>
              </a:rPr>
              <a:t>尺规作图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07219" y="811054"/>
            <a:ext cx="2127409" cy="29908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500">
                <a:solidFill>
                  <a:schemeClr val="accent6"/>
                </a:solidFill>
              </a:rPr>
              <a:t>重点题型一：尺规作角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lum contrast="12000"/>
          </a:blip>
          <a:stretch>
            <a:fillRect/>
          </a:stretch>
        </p:blipFill>
        <p:spPr>
          <a:xfrm>
            <a:off x="822960" y="1213485"/>
            <a:ext cx="4148138" cy="177879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57702" y="1332071"/>
            <a:ext cx="190024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b="1"/>
              <a:t>3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>
            <a:lum contrast="12000"/>
          </a:blip>
          <a:stretch>
            <a:fillRect/>
          </a:stretch>
        </p:blipFill>
        <p:spPr>
          <a:xfrm>
            <a:off x="657701" y="2992279"/>
            <a:ext cx="2819400" cy="152352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 cstate="email">
            <a:lum contrast="6000"/>
          </a:blip>
          <a:stretch>
            <a:fillRect/>
          </a:stretch>
        </p:blipFill>
        <p:spPr>
          <a:xfrm>
            <a:off x="4910138" y="1332071"/>
            <a:ext cx="3679031" cy="168592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 cstate="email">
            <a:lum contrast="6000"/>
          </a:blip>
          <a:stretch>
            <a:fillRect/>
          </a:stretch>
        </p:blipFill>
        <p:spPr>
          <a:xfrm>
            <a:off x="4910138" y="2992279"/>
            <a:ext cx="2788920" cy="20373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自定义 2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3175FC"/>
      </a:accent1>
      <a:accent2>
        <a:srgbClr val="F8CA43"/>
      </a:accent2>
      <a:accent3>
        <a:srgbClr val="FF9999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428</Words>
  <Application>Microsoft Office PowerPoint</Application>
  <PresentationFormat>全屏显示(16:9)</PresentationFormat>
  <Paragraphs>59</Paragraphs>
  <Slides>12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6" baseType="lpstr">
      <vt:lpstr>BatangChe</vt:lpstr>
      <vt:lpstr>Nexa Light</vt:lpstr>
      <vt:lpstr>等线</vt:lpstr>
      <vt:lpstr>方正兰亭黑简体</vt:lpstr>
      <vt:lpstr>黑体</vt:lpstr>
      <vt:lpstr>华文中宋</vt:lpstr>
      <vt:lpstr>楷体</vt:lpstr>
      <vt:lpstr>宋体</vt:lpstr>
      <vt:lpstr>微软雅黑</vt:lpstr>
      <vt:lpstr>Arial</vt:lpstr>
      <vt:lpstr>Calibri</vt:lpstr>
      <vt:lpstr>Times New Roman</vt:lpstr>
      <vt:lpstr>Verdana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2019-08-19T07:30:00Z</dcterms:created>
  <dcterms:modified xsi:type="dcterms:W3CDTF">2023-01-16T14:42:11Z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t-weiszh@microsoft.com</vt:lpwstr>
  </property>
  <property fmtid="{D5CDD505-2E9C-101B-9397-08002B2CF9AE}" pid="5" name="MSIP_Label_f42aa342-8706-4288-bd11-ebb85995028c_SetDate">
    <vt:lpwstr>2019-08-19T08:41:05.1913746Z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ActionId">
    <vt:lpwstr>423e1048-e9f6-4858-a025-37493a4162f5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ContentTypeId">
    <vt:lpwstr>0x0101004D520B0621022B4CA37193CEB4BD4006</vt:lpwstr>
  </property>
  <property fmtid="{D5CDD505-2E9C-101B-9397-08002B2CF9AE}" pid="12" name="KSOProductBuildVer">
    <vt:lpwstr>2052-11.1.0.11194</vt:lpwstr>
  </property>
  <property fmtid="{D5CDD505-2E9C-101B-9397-08002B2CF9AE}" pid="13" name="ICV">
    <vt:lpwstr>4A93D957695948F7B983D407ED02130B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