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314" r:id="rId4"/>
    <p:sldId id="313" r:id="rId5"/>
    <p:sldId id="280" r:id="rId6"/>
    <p:sldId id="260" r:id="rId7"/>
    <p:sldId id="316" r:id="rId8"/>
    <p:sldId id="302" r:id="rId9"/>
    <p:sldId id="317" r:id="rId10"/>
    <p:sldId id="315" r:id="rId11"/>
    <p:sldId id="287" r:id="rId12"/>
    <p:sldId id="318" r:id="rId13"/>
    <p:sldId id="319" r:id="rId14"/>
    <p:sldId id="320" r:id="rId15"/>
    <p:sldId id="310" r:id="rId16"/>
    <p:sldId id="304" r:id="rId17"/>
    <p:sldId id="288" r:id="rId18"/>
    <p:sldId id="271" r:id="rId19"/>
    <p:sldId id="306" r:id="rId20"/>
    <p:sldId id="272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认识米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" y="1436926"/>
            <a:ext cx="9143999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认识米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637928" y="647860"/>
            <a:ext cx="157479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厘米和米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email"/>
          <a:srcRect l="-2"/>
          <a:stretch>
            <a:fillRect/>
          </a:stretch>
        </p:blipFill>
        <p:spPr bwMode="auto">
          <a:xfrm>
            <a:off x="1" y="564552"/>
            <a:ext cx="1547664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074244" y="435390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/>
          <p:cNvSpPr/>
          <p:nvPr/>
        </p:nvSpPr>
        <p:spPr>
          <a:xfrm>
            <a:off x="7164000" y="211165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755" y="113159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1475656" y="1563639"/>
            <a:ext cx="5904656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用米尺量黑板的长，大约是多少米？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971600" y="1695378"/>
            <a:ext cx="540060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量哪些物体的长度可以用米作单位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1124000" y="2283719"/>
            <a:ext cx="6472336" cy="100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量教室的长宽、操场的长宽等长度都可以用米作单位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971600" y="1779663"/>
            <a:ext cx="684076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先估计教室的长和宽大约有多少米，再量一量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97305" y="2283718"/>
            <a:ext cx="5400000" cy="10801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897305" y="2643758"/>
            <a:ext cx="5400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897305" y="3003798"/>
            <a:ext cx="5400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97505" y="2283718"/>
            <a:ext cx="0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497705" y="2283718"/>
            <a:ext cx="0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680571" y="2215359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估   计</a:t>
            </a:r>
            <a:endParaRPr lang="zh-CN" altLang="en-US" sz="2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472304" y="2215359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实   际</a:t>
            </a:r>
            <a:endParaRPr lang="zh-CN" altLang="en-US" sz="2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680571" y="2567556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472304" y="2567556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871904" y="2567556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长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3680571" y="2926977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5472304" y="2926977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871904" y="2926977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宽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6" grpId="0"/>
      <p:bldP spid="37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全景图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4" y="968474"/>
            <a:ext cx="77057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611192" y="1903414"/>
            <a:ext cx="2808287" cy="273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48038" y="1905001"/>
            <a:ext cx="4968875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" name="Group 29"/>
          <p:cNvGrpSpPr/>
          <p:nvPr/>
        </p:nvGrpSpPr>
        <p:grpSpPr bwMode="auto">
          <a:xfrm>
            <a:off x="5094288" y="2176465"/>
            <a:ext cx="1079500" cy="433387"/>
            <a:chOff x="2529" y="2552"/>
            <a:chExt cx="680" cy="364"/>
          </a:xfrm>
        </p:grpSpPr>
        <p:sp>
          <p:nvSpPr>
            <p:cNvPr id="38" name="AutoShape 30"/>
            <p:cNvSpPr>
              <a:spLocks noChangeArrowheads="1"/>
            </p:cNvSpPr>
            <p:nvPr/>
          </p:nvSpPr>
          <p:spPr bwMode="auto">
            <a:xfrm>
              <a:off x="2529" y="2643"/>
              <a:ext cx="680" cy="2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4B849"/>
                </a:gs>
                <a:gs pos="100000">
                  <a:srgbClr val="038033"/>
                </a:gs>
              </a:gsLst>
              <a:lin ang="5400000" scaled="1"/>
            </a:gradFill>
            <a:ln w="25400">
              <a:solidFill>
                <a:srgbClr val="EEEEEE"/>
              </a:solidFill>
              <a:round/>
            </a:ln>
            <a:effectLst>
              <a:outerShdw dist="35921" dir="2700000" algn="ctr" rotWithShape="0">
                <a:srgbClr val="52525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ea typeface="黑体" panose="02010609060101010101" pitchFamily="49" charset="-122"/>
                </a:rPr>
                <a:t>大约</a:t>
              </a:r>
              <a:r>
                <a:rPr lang="en-US" altLang="zh-CN" sz="2000">
                  <a:solidFill>
                    <a:schemeClr val="bg1"/>
                  </a:solidFill>
                  <a:ea typeface="黑体" panose="02010609060101010101" pitchFamily="49" charset="-122"/>
                </a:rPr>
                <a:t>9</a:t>
              </a:r>
              <a:r>
                <a:rPr lang="zh-CN" altLang="en-US" sz="2000">
                  <a:solidFill>
                    <a:schemeClr val="bg1"/>
                  </a:solidFill>
                  <a:ea typeface="黑体" panose="02010609060101010101" pitchFamily="49" charset="-122"/>
                </a:rPr>
                <a:t>米</a:t>
              </a: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2777" y="2552"/>
              <a:ext cx="184" cy="1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4B849">
                    <a:gamma/>
                    <a:tint val="48627"/>
                    <a:invGamma/>
                  </a:srgbClr>
                </a:gs>
                <a:gs pos="50000">
                  <a:srgbClr val="04B849">
                    <a:alpha val="0"/>
                  </a:srgbClr>
                </a:gs>
                <a:gs pos="100000">
                  <a:srgbClr val="04B849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Group 32"/>
          <p:cNvGrpSpPr/>
          <p:nvPr/>
        </p:nvGrpSpPr>
        <p:grpSpPr bwMode="auto">
          <a:xfrm>
            <a:off x="1241429" y="1905000"/>
            <a:ext cx="1198563" cy="603250"/>
            <a:chOff x="2777" y="2552"/>
            <a:chExt cx="755" cy="507"/>
          </a:xfrm>
        </p:grpSpPr>
        <p:sp>
          <p:nvSpPr>
            <p:cNvPr id="47" name="AutoShape 33"/>
            <p:cNvSpPr>
              <a:spLocks noChangeArrowheads="1"/>
            </p:cNvSpPr>
            <p:nvPr/>
          </p:nvSpPr>
          <p:spPr bwMode="auto">
            <a:xfrm>
              <a:off x="2852" y="2785"/>
              <a:ext cx="680" cy="27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4B849"/>
                </a:gs>
                <a:gs pos="100000">
                  <a:srgbClr val="038033"/>
                </a:gs>
              </a:gsLst>
              <a:lin ang="5400000" scaled="1"/>
            </a:gradFill>
            <a:ln w="25400">
              <a:solidFill>
                <a:srgbClr val="EEEEEE"/>
              </a:solidFill>
              <a:round/>
            </a:ln>
            <a:effectLst>
              <a:outerShdw dist="35921" dir="2700000" algn="ctr" rotWithShape="0">
                <a:srgbClr val="52525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r>
                <a:rPr lang="zh-CN" altLang="en-US" sz="2000" dirty="0" smtClean="0">
                  <a:solidFill>
                    <a:schemeClr val="bg1"/>
                  </a:solidFill>
                  <a:ea typeface="黑体" panose="02010609060101010101" pitchFamily="49" charset="-122"/>
                </a:rPr>
                <a:t>大约</a:t>
              </a:r>
              <a:r>
                <a:rPr lang="en-US" altLang="zh-CN" sz="2000" dirty="0" smtClean="0">
                  <a:solidFill>
                    <a:schemeClr val="bg1"/>
                  </a:solidFill>
                  <a:ea typeface="黑体" panose="02010609060101010101" pitchFamily="49" charset="-122"/>
                </a:rPr>
                <a:t>6</a:t>
              </a:r>
              <a:r>
                <a:rPr lang="zh-CN" altLang="en-US" sz="2000" dirty="0" smtClean="0">
                  <a:solidFill>
                    <a:schemeClr val="bg1"/>
                  </a:solidFill>
                  <a:ea typeface="黑体" panose="02010609060101010101" pitchFamily="49" charset="-122"/>
                </a:rPr>
                <a:t>米</a:t>
              </a:r>
              <a:endParaRPr lang="zh-CN" altLang="en-US" sz="2000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2777" y="2552"/>
              <a:ext cx="184" cy="1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4B849">
                    <a:gamma/>
                    <a:tint val="48627"/>
                    <a:invGamma/>
                  </a:srgbClr>
                </a:gs>
                <a:gs pos="50000">
                  <a:srgbClr val="04B849">
                    <a:alpha val="0"/>
                  </a:srgbClr>
                </a:gs>
                <a:gs pos="100000">
                  <a:srgbClr val="04B849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971600" y="1779663"/>
            <a:ext cx="684076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先估计教室的长和宽大约有多少米，再量一量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97305" y="2283718"/>
            <a:ext cx="5400000" cy="10801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897305" y="2643758"/>
            <a:ext cx="5400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897305" y="3003798"/>
            <a:ext cx="5400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97505" y="2283718"/>
            <a:ext cx="0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497705" y="2283718"/>
            <a:ext cx="0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680571" y="2215359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估   计</a:t>
            </a:r>
            <a:endParaRPr lang="zh-CN" altLang="en-US" sz="2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472304" y="2215359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实   际</a:t>
            </a:r>
            <a:endParaRPr lang="zh-CN" altLang="en-US" sz="2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680571" y="2567556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472304" y="2567556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871904" y="2567556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长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3680571" y="2926977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5472304" y="2926977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r>
              <a:rPr lang="zh-CN" altLang="en-US" sz="2200" b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871904" y="2926977"/>
            <a:ext cx="183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宽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571752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84168" y="2931792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755576" y="1723909"/>
            <a:ext cx="4680520" cy="46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同桌合作，量一量，比一比。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043608" y="2247793"/>
            <a:ext cx="5256584" cy="46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你的身高比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米还多多少厘米？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1043608" y="2771677"/>
            <a:ext cx="6264696" cy="46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量出一庹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tuǒ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大约长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米几厘米？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1691680" y="3452103"/>
            <a:ext cx="2232248" cy="360040"/>
          </a:xfrm>
          <a:prstGeom prst="wedgeRoundRectCallout">
            <a:avLst>
              <a:gd name="adj1" fmla="val -58035"/>
              <a:gd name="adj2" fmla="val 43571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619672" y="3418755"/>
            <a:ext cx="2177174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你有什么发现？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4" name="图片 33" descr="5-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0232" y="987576"/>
            <a:ext cx="1584176" cy="1813139"/>
          </a:xfrm>
          <a:prstGeom prst="rect">
            <a:avLst/>
          </a:prstGeom>
        </p:spPr>
      </p:pic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4824028" y="3405906"/>
            <a:ext cx="1908212" cy="1182070"/>
          </a:xfrm>
          <a:prstGeom prst="wedgeRoundRectCallout">
            <a:avLst>
              <a:gd name="adj1" fmla="val 60237"/>
              <a:gd name="adj2" fmla="val 3584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我的身高和我的一庹长差不多。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32" grpId="0" animBg="1"/>
      <p:bldP spid="33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827584" y="1745796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4788024" y="1852290"/>
            <a:ext cx="3384376" cy="1872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一根拔河绳长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米，一根消防救生绳比拔河绳长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米。这根消防救生绳长多少米？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 descr="5-14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0036" y="1835199"/>
            <a:ext cx="3206252" cy="1440160"/>
          </a:xfrm>
          <a:prstGeom prst="rect">
            <a:avLst/>
          </a:prstGeom>
        </p:spPr>
      </p:pic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1158028" y="3275358"/>
            <a:ext cx="1296144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拔河绳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2958228" y="3275358"/>
            <a:ext cx="1584176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消防救生绳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203848" y="3740986"/>
            <a:ext cx="295232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30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952336" y="4227934"/>
            <a:ext cx="5427976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根消防救生绳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865724" y="154795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1534925" y="3944806"/>
            <a:ext cx="295232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94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3491884" y="3514000"/>
            <a:ext cx="745481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小红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3275860" y="2793920"/>
            <a:ext cx="745481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小明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7092280" y="2073840"/>
            <a:ext cx="1512168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气象观测站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7020272" y="3658016"/>
            <a:ext cx="1080120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植物园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547664" y="3514000"/>
            <a:ext cx="1512168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科学实验室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 rot="20566351">
            <a:off x="4752023" y="2309641"/>
            <a:ext cx="745481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 rot="18277212">
            <a:off x="6292674" y="2588085"/>
            <a:ext cx="745481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559874" y="3314132"/>
            <a:ext cx="745481" cy="37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475656" y="4377474"/>
            <a:ext cx="144016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4572000" y="4377474"/>
            <a:ext cx="259228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小明走的路近。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 descr="5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8729" y="1491630"/>
            <a:ext cx="6067771" cy="266982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 flipV="1">
            <a:off x="3048248" y="2160910"/>
            <a:ext cx="3900016" cy="11964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130119" y="2145226"/>
            <a:ext cx="818149" cy="12121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123373" y="3346904"/>
            <a:ext cx="30243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979712" y="1713178"/>
            <a:ext cx="2880320" cy="642548"/>
          </a:xfrm>
          <a:prstGeom prst="wedgeRoundRectCallout">
            <a:avLst>
              <a:gd name="adj1" fmla="val -55158"/>
              <a:gd name="adj2" fmla="val 9237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907704" y="1641171"/>
            <a:ext cx="302433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2800"/>
              </a:lnSpc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从科学实验室到气象观测站，谁走的路近？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071686"/>
            <a:ext cx="48714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我们认识了米。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720848"/>
            <a:ext cx="662473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量比较长的物体，用米做单位。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6431" y="1772453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331640" y="2355726"/>
            <a:ext cx="6480720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=100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331640" y="3082541"/>
            <a:ext cx="6480720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方桌的每条边长大约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米，讲台高大约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9" name="Picture 66" descr="食指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80" y="981871"/>
            <a:ext cx="24939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1115764" y="2548731"/>
            <a:ext cx="0" cy="649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476126" y="2547146"/>
            <a:ext cx="0" cy="649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99864" y="3196433"/>
            <a:ext cx="7848600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114176" y="3204371"/>
            <a:ext cx="1588" cy="35242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474543" y="3204369"/>
            <a:ext cx="1587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834901" y="3204369"/>
            <a:ext cx="1588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193676" y="3204369"/>
            <a:ext cx="1588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2914401" y="3204369"/>
            <a:ext cx="1588" cy="32385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2554042" y="3204369"/>
            <a:ext cx="1587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3273176" y="3204369"/>
            <a:ext cx="1588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4354268" y="3204369"/>
            <a:ext cx="1587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3993901" y="3204369"/>
            <a:ext cx="1588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633543" y="3204369"/>
            <a:ext cx="1587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6513268" y="3205956"/>
            <a:ext cx="1587" cy="350838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7953126" y="3196433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5792543" y="3205958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073401" y="3205958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4713043" y="3204371"/>
            <a:ext cx="1587" cy="35242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5433768" y="3204369"/>
            <a:ext cx="1587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6152901" y="3204369"/>
            <a:ext cx="1588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7592768" y="3204369"/>
            <a:ext cx="1587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6872043" y="3204369"/>
            <a:ext cx="1587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7232401" y="3204369"/>
            <a:ext cx="1588" cy="271462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8311901" y="3205956"/>
            <a:ext cx="1588" cy="350838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330078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1690443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050805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2409580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769943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3130304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3490668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3849443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4209805" y="3574256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4482851" y="357425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4857501" y="357425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5217868" y="3574256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5576643" y="3574256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5937001" y="357425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6297368" y="3574256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6656142" y="3574256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7016501" y="357425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7376868" y="3574256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7737226" y="357425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8096001" y="357425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899868" y="3569494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130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</a:p>
        </p:txBody>
      </p:sp>
      <p:sp>
        <p:nvSpPr>
          <p:cNvPr id="57" name="Rectangle 71"/>
          <p:cNvSpPr>
            <a:spLocks noChangeArrowheads="1"/>
          </p:cNvSpPr>
          <p:nvPr/>
        </p:nvSpPr>
        <p:spPr bwMode="auto">
          <a:xfrm>
            <a:off x="1260230" y="4083918"/>
            <a:ext cx="6697663" cy="541338"/>
          </a:xfrm>
          <a:prstGeom prst="rect">
            <a:avLst/>
          </a:prstGeom>
          <a:gradFill rotWithShape="1">
            <a:gsLst>
              <a:gs pos="0">
                <a:srgbClr val="009900">
                  <a:alpha val="50000"/>
                </a:srgbClr>
              </a:gs>
              <a:gs pos="100000">
                <a:srgbClr val="009900">
                  <a:alpha val="1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baseline="-2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404689" y="4083918"/>
            <a:ext cx="676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小明的食指宽大约（    ）厘米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859512" y="4064754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9" name="Picture 178" descr="树"/>
          <p:cNvPicPr>
            <a:picLocks noChangeAspect="1" noChangeArrowheads="1"/>
          </p:cNvPicPr>
          <p:nvPr/>
        </p:nvPicPr>
        <p:blipFill>
          <a:blip r:embed="rId3" cstate="email">
            <a:lum bright="60000"/>
          </a:blip>
          <a:srcRect/>
          <a:stretch>
            <a:fillRect/>
          </a:stretch>
        </p:blipFill>
        <p:spPr bwMode="auto">
          <a:xfrm>
            <a:off x="4499918" y="2230090"/>
            <a:ext cx="439261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79"/>
          <p:cNvSpPr>
            <a:spLocks noChangeArrowheads="1"/>
          </p:cNvSpPr>
          <p:nvPr/>
        </p:nvSpPr>
        <p:spPr bwMode="auto">
          <a:xfrm>
            <a:off x="828030" y="3867896"/>
            <a:ext cx="7488238" cy="541337"/>
          </a:xfrm>
          <a:prstGeom prst="rect">
            <a:avLst/>
          </a:prstGeom>
          <a:gradFill rotWithShape="1">
            <a:gsLst>
              <a:gs pos="0">
                <a:srgbClr val="009900">
                  <a:alpha val="50000"/>
                </a:srgbClr>
              </a:gs>
              <a:gs pos="100000">
                <a:srgbClr val="009900">
                  <a:alpha val="1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baseline="-25000">
              <a:ea typeface="MingLiU" pitchFamily="49" charset="-12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791773" y="3920738"/>
            <a:ext cx="716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683568" y="2782541"/>
            <a:ext cx="7848600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 baseline="-25000">
              <a:ea typeface="MingLiU" pitchFamily="49" charset="-12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97880" y="2792065"/>
            <a:ext cx="1588" cy="350838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258247" y="2792067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1618605" y="2792067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77380" y="2792067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98105" y="2790478"/>
            <a:ext cx="1588" cy="32385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2337745" y="2792067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3056880" y="2792067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4137972" y="2792067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3777605" y="2792067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3417247" y="2792067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6296972" y="2792065"/>
            <a:ext cx="1587" cy="350838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7736830" y="2782542"/>
            <a:ext cx="1588" cy="271463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5576247" y="2792067"/>
            <a:ext cx="1587" cy="271463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4857105" y="2792067"/>
            <a:ext cx="1588" cy="271463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4496747" y="2792065"/>
            <a:ext cx="1587" cy="350838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217472" y="2792067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5936605" y="2792067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7376472" y="2792067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6655747" y="2792067"/>
            <a:ext cx="1587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7016105" y="2792067"/>
            <a:ext cx="1588" cy="26987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8095605" y="2792065"/>
            <a:ext cx="1588" cy="350838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83572" y="316036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0</a:t>
            </a:r>
            <a:r>
              <a:rPr lang="zh-CN" altLang="en-US" sz="130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1113784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1474147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2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1834509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3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2193284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4</a:t>
            </a: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2553647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5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2914007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6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3274372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7</a:t>
            </a: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3633147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8</a:t>
            </a: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3993509" y="3160365"/>
            <a:ext cx="2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9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266555" y="3160365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10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4641205" y="3160365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11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5001572" y="3160365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5360347" y="3160365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13</a:t>
            </a: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5720705" y="3160365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14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081072" y="3160365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15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6439847" y="3160365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16</a:t>
            </a: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6800205" y="3160365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17</a:t>
            </a: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7160572" y="3160365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18</a:t>
            </a: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7520930" y="3160365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19</a:t>
            </a:r>
          </a:p>
        </p:txBody>
      </p:sp>
      <p:grpSp>
        <p:nvGrpSpPr>
          <p:cNvPr id="56" name="Group 181"/>
          <p:cNvGrpSpPr/>
          <p:nvPr/>
        </p:nvGrpSpPr>
        <p:grpSpPr bwMode="auto">
          <a:xfrm>
            <a:off x="972493" y="3469194"/>
            <a:ext cx="7777162" cy="974764"/>
            <a:chOff x="703" y="3113"/>
            <a:chExt cx="4899" cy="819"/>
          </a:xfrm>
        </p:grpSpPr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703" y="3492"/>
              <a:ext cx="4899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小明的一 拃 大约长（     ）厘米</a:t>
              </a:r>
            </a:p>
          </p:txBody>
        </p:sp>
        <p:sp>
          <p:nvSpPr>
            <p:cNvPr id="58" name="Text Box 170"/>
            <p:cNvSpPr txBox="1">
              <a:spLocks noChangeArrowheads="1"/>
            </p:cNvSpPr>
            <p:nvPr/>
          </p:nvSpPr>
          <p:spPr bwMode="auto">
            <a:xfrm>
              <a:off x="1837" y="3113"/>
              <a:ext cx="817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宋体" panose="02010600030101010101" pitchFamily="2" charset="-122"/>
                </a:rPr>
                <a:t>zhǎ</a:t>
              </a:r>
            </a:p>
          </p:txBody>
        </p:sp>
      </p:grp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7879705" y="3160365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20</a:t>
            </a:r>
          </a:p>
        </p:txBody>
      </p:sp>
      <p:pic>
        <p:nvPicPr>
          <p:cNvPr id="60" name="Picture 180" descr="DSC_0002"/>
          <p:cNvPicPr>
            <a:picLocks noChangeAspect="1" noChangeArrowheads="1"/>
          </p:cNvPicPr>
          <p:nvPr/>
        </p:nvPicPr>
        <p:blipFill>
          <a:blip r:embed="rId4" cstate="email">
            <a:lum bright="18000"/>
          </a:blip>
          <a:srcRect/>
          <a:stretch>
            <a:fillRect/>
          </a:stretch>
        </p:blipFill>
        <p:spPr bwMode="auto">
          <a:xfrm>
            <a:off x="723259" y="628304"/>
            <a:ext cx="460692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Line 9"/>
          <p:cNvSpPr>
            <a:spLocks noChangeShapeType="1"/>
          </p:cNvSpPr>
          <p:nvPr/>
        </p:nvSpPr>
        <p:spPr bwMode="auto">
          <a:xfrm flipV="1">
            <a:off x="899468" y="2134842"/>
            <a:ext cx="0" cy="649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 flipV="1">
            <a:off x="5220643" y="2133254"/>
            <a:ext cx="0" cy="649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3059832" y="3394121"/>
            <a:ext cx="4104456" cy="617790"/>
          </a:xfrm>
          <a:prstGeom prst="wedgeRoundRectCallout">
            <a:avLst>
              <a:gd name="adj1" fmla="val 55435"/>
              <a:gd name="adj2" fmla="val -43806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？？？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2629547"/>
            <a:ext cx="622259" cy="15983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1729631"/>
            <a:ext cx="1009150" cy="1265255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364920" y="1131592"/>
            <a:ext cx="4223304" cy="936104"/>
          </a:xfrm>
          <a:prstGeom prst="wedgeRoundRectCallout">
            <a:avLst>
              <a:gd name="adj1" fmla="val -39180"/>
              <a:gd name="adj2" fmla="val 78309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量比较短的物体用厘米作单位，量比较长的物体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 flipH="1">
            <a:off x="2289176" y="2127503"/>
            <a:ext cx="2052799" cy="648072"/>
          </a:xfrm>
          <a:prstGeom prst="wedgeRoundRectCallout">
            <a:avLst>
              <a:gd name="adj1" fmla="val -66665"/>
              <a:gd name="adj2" fmla="val 6602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7"/>
          <p:cNvGrpSpPr/>
          <p:nvPr/>
        </p:nvGrpSpPr>
        <p:grpSpPr>
          <a:xfrm>
            <a:off x="755576" y="1171701"/>
            <a:ext cx="360000" cy="405585"/>
            <a:chOff x="719592" y="1018103"/>
            <a:chExt cx="360000" cy="405585"/>
          </a:xfrm>
        </p:grpSpPr>
        <p:pic>
          <p:nvPicPr>
            <p:cNvPr id="34" name="Picture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791580" y="1023578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259632" y="1145745"/>
            <a:ext cx="5904656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量比较长的物体的长度，通常用米作单位。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267748" y="2123230"/>
            <a:ext cx="2232249" cy="656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这是米尺，它的长度是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" name="图片 37" descr="5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763192"/>
            <a:ext cx="2232248" cy="2091475"/>
          </a:xfrm>
          <a:prstGeom prst="rect">
            <a:avLst/>
          </a:prstGeom>
        </p:spPr>
      </p:pic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1259632" y="3994818"/>
            <a:ext cx="6264696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米可以用字母“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”表示，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米可以写成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15616" y="1330522"/>
            <a:ext cx="6840760" cy="2376264"/>
            <a:chOff x="251520" y="555526"/>
            <a:chExt cx="6480720" cy="576064"/>
          </a:xfrm>
        </p:grpSpPr>
        <p:sp>
          <p:nvSpPr>
            <p:cNvPr id="10" name="矩形 9"/>
            <p:cNvSpPr/>
            <p:nvPr/>
          </p:nvSpPr>
          <p:spPr>
            <a:xfrm>
              <a:off x="251520" y="555526"/>
              <a:ext cx="6480720" cy="576064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411760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573673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7"/>
          <p:cNvGrpSpPr/>
          <p:nvPr/>
        </p:nvGrpSpPr>
        <p:grpSpPr>
          <a:xfrm>
            <a:off x="467544" y="814284"/>
            <a:ext cx="360000" cy="405585"/>
            <a:chOff x="719592" y="1018103"/>
            <a:chExt cx="360000" cy="405585"/>
          </a:xfrm>
        </p:grpSpPr>
        <p:pic>
          <p:nvPicPr>
            <p:cNvPr id="14" name="Picture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91580" y="1023578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971600" y="779859"/>
            <a:ext cx="5904656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量比较长的物体的长度，通常用米作单位。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7" name="图片 16" descr="5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700" y="2122612"/>
            <a:ext cx="1047619" cy="1476191"/>
          </a:xfrm>
          <a:prstGeom prst="rect">
            <a:avLst/>
          </a:prstGeom>
        </p:spPr>
      </p:pic>
      <p:pic>
        <p:nvPicPr>
          <p:cNvPr id="18" name="图片 17" descr="5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1978594"/>
            <a:ext cx="1656184" cy="1708762"/>
          </a:xfrm>
          <a:prstGeom prst="rect">
            <a:avLst/>
          </a:prstGeom>
        </p:spPr>
      </p:pic>
      <p:pic>
        <p:nvPicPr>
          <p:cNvPr id="19" name="图片 18" descr="5-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72200" y="1834580"/>
            <a:ext cx="1512168" cy="1859685"/>
          </a:xfrm>
          <a:prstGeom prst="rect">
            <a:avLst/>
          </a:prstGeom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301969" y="1419624"/>
            <a:ext cx="1757867" cy="660811"/>
          </a:xfrm>
          <a:prstGeom prst="wedgeRoundRectCallout">
            <a:avLst>
              <a:gd name="adj1" fmla="val -1368"/>
              <a:gd name="adj2" fmla="val 7835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4428559" y="1419622"/>
            <a:ext cx="1151557" cy="648072"/>
          </a:xfrm>
          <a:prstGeom prst="wedgeRoundRectCallout">
            <a:avLst>
              <a:gd name="adj1" fmla="val 8532"/>
              <a:gd name="adj2" fmla="val 64358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5796136" y="1419622"/>
            <a:ext cx="1224136" cy="648072"/>
          </a:xfrm>
          <a:prstGeom prst="wedgeRoundRectCallout">
            <a:avLst>
              <a:gd name="adj1" fmla="val 39632"/>
              <a:gd name="adj2" fmla="val 87601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259632" y="1419622"/>
            <a:ext cx="1800200" cy="656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米大约有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支铅笔长。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355976" y="1419622"/>
            <a:ext cx="1512168" cy="656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米到我的胸口。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757994" y="1411078"/>
            <a:ext cx="1334286" cy="656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课桌大约长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115616" y="682452"/>
            <a:ext cx="4392488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张开两臂比划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米大约有多长。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7" name="Picture 4" descr="拉1米米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104" y="1203600"/>
            <a:ext cx="2736800" cy="337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 descr="拉1米绸带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9" y="1203600"/>
            <a:ext cx="274078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2238073" y="737273"/>
            <a:ext cx="2621963" cy="886281"/>
          </a:xfrm>
          <a:prstGeom prst="wedgeRoundRectCallout">
            <a:avLst>
              <a:gd name="adj1" fmla="val -55146"/>
              <a:gd name="adj2" fmla="val 597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2195736" y="987576"/>
            <a:ext cx="2520280" cy="385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哪些物体的长度大约是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1043608" y="1796134"/>
            <a:ext cx="3529012" cy="2863850"/>
          </a:xfrm>
          <a:prstGeom prst="rect">
            <a:avLst/>
          </a:prstGeom>
          <a:gradFill rotWithShape="1">
            <a:gsLst>
              <a:gs pos="0">
                <a:srgbClr val="04D244">
                  <a:alpha val="39998"/>
                </a:srgbClr>
              </a:gs>
              <a:gs pos="100000">
                <a:srgbClr val="04D244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 baseline="-25000">
              <a:ea typeface="MingLiU" pitchFamily="49" charset="-120"/>
            </a:endParaRPr>
          </a:p>
        </p:txBody>
      </p:sp>
      <p:pic>
        <p:nvPicPr>
          <p:cNvPr id="41" name="Picture 29" descr="饮水机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4549" y="2067596"/>
            <a:ext cx="158591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7"/>
          <p:cNvSpPr>
            <a:spLocks noChangeShapeType="1"/>
          </p:cNvSpPr>
          <p:nvPr/>
        </p:nvSpPr>
        <p:spPr bwMode="auto">
          <a:xfrm flipH="1">
            <a:off x="2575545" y="2369220"/>
            <a:ext cx="0" cy="1944688"/>
          </a:xfrm>
          <a:prstGeom prst="line">
            <a:avLst/>
          </a:prstGeom>
          <a:noFill/>
          <a:ln w="57150">
            <a:solidFill>
              <a:srgbClr val="04B84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" name="Group 18"/>
          <p:cNvGrpSpPr/>
          <p:nvPr/>
        </p:nvGrpSpPr>
        <p:grpSpPr bwMode="auto">
          <a:xfrm>
            <a:off x="1280145" y="3040732"/>
            <a:ext cx="1079500" cy="323850"/>
            <a:chOff x="2744" y="2522"/>
            <a:chExt cx="680" cy="273"/>
          </a:xfrm>
        </p:grpSpPr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>
              <a:off x="2744" y="2522"/>
              <a:ext cx="680" cy="2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4B849"/>
                </a:gs>
                <a:gs pos="100000">
                  <a:srgbClr val="038033"/>
                </a:gs>
              </a:gsLst>
              <a:lin ang="5400000" scaled="1"/>
            </a:gradFill>
            <a:ln w="25400">
              <a:solidFill>
                <a:srgbClr val="EEEEEE"/>
              </a:solidFill>
              <a:round/>
            </a:ln>
            <a:effectLst>
              <a:outerShdw dist="35921" dir="2700000" algn="ctr" rotWithShape="0">
                <a:srgbClr val="52525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ea typeface="黑体" panose="02010609060101010101" pitchFamily="49" charset="-122"/>
                </a:rPr>
                <a:t>大约</a:t>
              </a:r>
              <a:r>
                <a:rPr lang="en-US" altLang="zh-CN" sz="2000">
                  <a:solidFill>
                    <a:schemeClr val="bg1"/>
                  </a:solidFill>
                  <a:ea typeface="黑体" panose="02010609060101010101" pitchFamily="49" charset="-122"/>
                </a:rPr>
                <a:t>1</a:t>
              </a:r>
              <a:r>
                <a:rPr lang="zh-CN" altLang="en-US" sz="2000">
                  <a:solidFill>
                    <a:schemeClr val="bg1"/>
                  </a:solidFill>
                  <a:ea typeface="黑体" panose="02010609060101010101" pitchFamily="49" charset="-122"/>
                </a:rPr>
                <a:t>米</a:t>
              </a: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2777" y="2552"/>
              <a:ext cx="184" cy="1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4B849">
                    <a:gamma/>
                    <a:tint val="48627"/>
                    <a:invGamma/>
                  </a:srgbClr>
                </a:gs>
                <a:gs pos="50000">
                  <a:srgbClr val="04B849">
                    <a:alpha val="0"/>
                  </a:srgbClr>
                </a:gs>
                <a:gs pos="100000">
                  <a:srgbClr val="04B849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46" name="Picture 4" descr="DSC_00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662659"/>
            <a:ext cx="295116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6046837" y="2175544"/>
            <a:ext cx="1981200" cy="0"/>
          </a:xfrm>
          <a:prstGeom prst="line">
            <a:avLst/>
          </a:prstGeom>
          <a:noFill/>
          <a:ln w="57150">
            <a:solidFill>
              <a:srgbClr val="04B84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" name="Group 18"/>
          <p:cNvGrpSpPr/>
          <p:nvPr/>
        </p:nvGrpSpPr>
        <p:grpSpPr bwMode="auto">
          <a:xfrm>
            <a:off x="6515149" y="2283495"/>
            <a:ext cx="1079500" cy="325438"/>
            <a:chOff x="2562" y="2522"/>
            <a:chExt cx="680" cy="273"/>
          </a:xfrm>
        </p:grpSpPr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2562" y="2522"/>
              <a:ext cx="680" cy="2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4B849"/>
                </a:gs>
                <a:gs pos="100000">
                  <a:srgbClr val="038033"/>
                </a:gs>
              </a:gsLst>
              <a:lin ang="5400000" scaled="1"/>
            </a:gradFill>
            <a:ln w="25400">
              <a:solidFill>
                <a:srgbClr val="EEEEEE"/>
              </a:solidFill>
              <a:round/>
            </a:ln>
            <a:effectLst>
              <a:outerShdw dist="35921" dir="2700000" algn="ctr" rotWithShape="0">
                <a:srgbClr val="52525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ea typeface="黑体" panose="02010609060101010101" pitchFamily="49" charset="-122"/>
                </a:rPr>
                <a:t>大约</a:t>
              </a:r>
              <a:r>
                <a:rPr lang="en-US" altLang="zh-CN" sz="2000">
                  <a:solidFill>
                    <a:schemeClr val="bg1"/>
                  </a:solidFill>
                  <a:ea typeface="黑体" panose="02010609060101010101" pitchFamily="49" charset="-122"/>
                </a:rPr>
                <a:t>1</a:t>
              </a:r>
              <a:r>
                <a:rPr lang="zh-CN" altLang="en-US" sz="2000">
                  <a:solidFill>
                    <a:schemeClr val="bg1"/>
                  </a:solidFill>
                  <a:ea typeface="黑体" panose="02010609060101010101" pitchFamily="49" charset="-122"/>
                </a:rPr>
                <a:t>米</a:t>
              </a: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2777" y="2552"/>
              <a:ext cx="184" cy="1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4B849">
                    <a:gamma/>
                    <a:tint val="48627"/>
                    <a:invGamma/>
                  </a:srgbClr>
                </a:gs>
                <a:gs pos="50000">
                  <a:srgbClr val="04B849">
                    <a:alpha val="0"/>
                  </a:srgbClr>
                </a:gs>
                <a:gs pos="100000">
                  <a:srgbClr val="04B849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0" grpId="0" animBg="1"/>
      <p:bldP spid="42" grpId="0" animBg="1"/>
      <p:bldP spid="42" grpId="1" animBg="1"/>
      <p:bldP spid="42" grpId="2" animBg="1"/>
      <p:bldP spid="42" grpId="3" animBg="1"/>
      <p:bldP spid="47" grpId="0" animBg="1"/>
      <p:bldP spid="47" grpId="1" animBg="1"/>
      <p:bldP spid="47" grpId="2" animBg="1"/>
      <p:bldP spid="47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/>
          <p:cNvSpPr/>
          <p:nvPr/>
        </p:nvSpPr>
        <p:spPr>
          <a:xfrm>
            <a:off x="7164000" y="211165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1331640" y="1275606"/>
            <a:ext cx="5904656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在米尺上看一看，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米有多少个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961710" y="283173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609710" y="283173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905710" y="283173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572000" y="283173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220000" y="283173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868000" y="283173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516000" y="2831730"/>
            <a:ext cx="64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96121" y="3291832"/>
            <a:ext cx="2664296" cy="504056"/>
          </a:xfrm>
          <a:prstGeom prst="rect">
            <a:avLst/>
          </a:prstGeom>
          <a:solidFill>
            <a:srgbClr val="EDA5BA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2843808" y="3319290"/>
            <a:ext cx="3132168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851920" y="3346746"/>
            <a:ext cx="1274524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8" name="Picture 493" descr="米尺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4" y="2139704"/>
            <a:ext cx="9051925" cy="573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全屏显示(16:9)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MingLiU</vt:lpstr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2023-01-16T14:42:16Z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B03C29C428E34895864137B96F6FDBDF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