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1" r:id="rId2"/>
    <p:sldId id="290" r:id="rId3"/>
    <p:sldId id="270" r:id="rId4"/>
    <p:sldId id="362" r:id="rId5"/>
    <p:sldId id="420" r:id="rId6"/>
    <p:sldId id="403" r:id="rId7"/>
    <p:sldId id="365" r:id="rId8"/>
    <p:sldId id="425" r:id="rId9"/>
    <p:sldId id="404" r:id="rId10"/>
    <p:sldId id="418" r:id="rId11"/>
    <p:sldId id="426" r:id="rId12"/>
    <p:sldId id="410" r:id="rId13"/>
    <p:sldId id="419" r:id="rId14"/>
    <p:sldId id="391" r:id="rId15"/>
    <p:sldId id="423" r:id="rId16"/>
    <p:sldId id="424" r:id="rId17"/>
    <p:sldId id="384" r:id="rId18"/>
    <p:sldId id="286" r:id="rId19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565" autoAdjust="0"/>
  </p:normalViewPr>
  <p:slideViewPr>
    <p:cSldViewPr snapToGrid="0" snapToObjects="1"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F33F2F-8985-4F8D-86F5-68B5B45E501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ADAB298A-C035-4553-B2AA-5249B4726D2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B298A-C035-4553-B2AA-5249B4726D2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3997-D4EC-4B25-A4DC-CF1D4D667FD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F0C21-569B-4391-8081-942DB57BDC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61ABF-C1C7-405F-A44F-92ABE7995B4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4AA65-0AE1-43A1-BBDE-06789C1318E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319E3-0979-49CF-9863-7DE4D17C8BF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2749E-A0F6-4183-B082-A38E37B2F0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8A7EA-3F3A-4B7D-ABAA-E5FB5C9A570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BB0AC-4ECF-4CDB-84BD-868264E96AA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013A6-A8DE-4FA7-B66E-58FBF53F1F83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7A016-37C3-4AFF-B5CC-9A6F0AEE4C8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60D19-4D5E-42A7-AB13-8D88C7DEFC3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BF6B5-BFC4-42F2-A8F9-BE8B608CE5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D23E0-6F36-4FC9-975E-D40E5C4F0AB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252C3-EFA2-43EA-B2BF-7E3600B30F0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82879-9A3F-4E33-8B21-F89E04CE5F3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5AE08-EE6A-46CF-AB0F-0846E4E4EA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94B0B-430C-4BF3-AF51-5A25BE26433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25DB5-6144-4936-9979-B964402D5D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2950B-67A3-4E89-94B4-03CB5A5079F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908E9-A33B-4597-989F-EC7E300152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E5EA9-FED6-4017-A282-1D08551BC84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6FB8A-2EBD-44D5-AEF0-EF4AF5DE75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4F3C73C-E5E0-4BE1-9395-C4391666277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D19A84F-715F-419C-AC3B-C4AFA4FED11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2.Let's%20sing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1.Send%20an%20email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/>
              <a:t>1111111111111111111111111111111111111111111111111111111111111111</a:t>
            </a:r>
            <a:endParaRPr lang="zh-CN" altLang="en-US" dirty="0"/>
          </a:p>
        </p:txBody>
      </p:sp>
      <p:pic>
        <p:nvPicPr>
          <p:cNvPr id="3075" name="图片 23" descr="草地00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56163"/>
            <a:ext cx="9144001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24" descr="小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737476" y="5451314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3"/>
          <p:cNvSpPr txBox="1">
            <a:spLocks noChangeArrowheads="1"/>
          </p:cNvSpPr>
          <p:nvPr/>
        </p:nvSpPr>
        <p:spPr bwMode="auto">
          <a:xfrm>
            <a:off x="465138" y="1528763"/>
            <a:ext cx="82677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49" charset="-122"/>
              </a:rPr>
              <a:t>Unit 3  Writing Home</a:t>
            </a:r>
            <a:endParaRPr lang="zh-CN" altLang="en-US" sz="3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85" name="TextBox 4"/>
          <p:cNvSpPr txBox="1">
            <a:spLocks noChangeArrowheads="1"/>
          </p:cNvSpPr>
          <p:nvPr/>
        </p:nvSpPr>
        <p:spPr bwMode="auto">
          <a:xfrm>
            <a:off x="3210718" y="2617533"/>
            <a:ext cx="2722563" cy="46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24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pic>
        <p:nvPicPr>
          <p:cNvPr id="3086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6598444" y="3274219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90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709512"/>
            <a:ext cx="9144000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Lesson16  An Email Is Fast</a:t>
            </a:r>
            <a:endParaRPr lang="zh-CN" altLang="en-US" sz="3600" b="1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24753" y="574217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1290638" y="1992313"/>
            <a:ext cx="1084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答语：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163763" y="1785938"/>
            <a:ext cx="5935662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，主语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+can./ Sure. / No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，主语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can’t.</a:t>
            </a:r>
          </a:p>
        </p:txBody>
      </p:sp>
      <p:sp>
        <p:nvSpPr>
          <p:cNvPr id="12293" name="矩形 1"/>
          <p:cNvSpPr>
            <a:spLocks noChangeArrowheads="1"/>
          </p:cNvSpPr>
          <p:nvPr/>
        </p:nvSpPr>
        <p:spPr bwMode="auto">
          <a:xfrm>
            <a:off x="1300163" y="2916238"/>
            <a:ext cx="1084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208213" y="2698750"/>
            <a:ext cx="6400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—Can I use your pen ?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我可以用你的钢笔吗？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—Yes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 can.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是的，你可以。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矩形 1"/>
          <p:cNvSpPr>
            <a:spLocks noChangeArrowheads="1"/>
          </p:cNvSpPr>
          <p:nvPr/>
        </p:nvSpPr>
        <p:spPr bwMode="auto">
          <a:xfrm>
            <a:off x="1290638" y="2027238"/>
            <a:ext cx="1084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163763" y="1820863"/>
            <a:ext cx="5935662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发的是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/juː/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317" name="矩形 1"/>
          <p:cNvSpPr>
            <a:spLocks noChangeArrowheads="1"/>
          </p:cNvSpPr>
          <p:nvPr/>
        </p:nvSpPr>
        <p:spPr bwMode="auto">
          <a:xfrm>
            <a:off x="1300163" y="2725738"/>
            <a:ext cx="1084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208213" y="2508250"/>
            <a:ext cx="64008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May I use your bike ?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我可以用你的自行车吗？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319" name="文本框 17"/>
          <p:cNvSpPr txBox="1">
            <a:spLocks noChangeArrowheads="1"/>
          </p:cNvSpPr>
          <p:nvPr/>
        </p:nvSpPr>
        <p:spPr bwMode="auto">
          <a:xfrm>
            <a:off x="1233488" y="1228725"/>
            <a:ext cx="72453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use /juːz/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使用；利用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2212975" y="3354388"/>
            <a:ext cx="6483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花园有朵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rose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（玫瑰）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闻闻要用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nose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（鼻子）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摘下拿来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use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（使用）。</a:t>
            </a:r>
          </a:p>
        </p:txBody>
      </p:sp>
      <p:grpSp>
        <p:nvGrpSpPr>
          <p:cNvPr id="13321" name="组合 2"/>
          <p:cNvGrpSpPr/>
          <p:nvPr/>
        </p:nvGrpSpPr>
        <p:grpSpPr bwMode="auto">
          <a:xfrm>
            <a:off x="415925" y="3435350"/>
            <a:ext cx="2403475" cy="461963"/>
            <a:chOff x="398463" y="4005263"/>
            <a:chExt cx="2404268" cy="461088"/>
          </a:xfrm>
        </p:grpSpPr>
        <p:sp>
          <p:nvSpPr>
            <p:cNvPr id="13326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3327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98463" y="4052825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2" name="矩形 1"/>
          <p:cNvSpPr>
            <a:spLocks noChangeArrowheads="1"/>
          </p:cNvSpPr>
          <p:nvPr/>
        </p:nvSpPr>
        <p:spPr bwMode="auto">
          <a:xfrm>
            <a:off x="1347788" y="4640263"/>
            <a:ext cx="1936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词形变化：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803525" y="4541838"/>
            <a:ext cx="5935663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use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 原形） →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useful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 形容词） 有用的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→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user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（名词）使用者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324" name="矩形 1"/>
          <p:cNvSpPr>
            <a:spLocks noChangeArrowheads="1"/>
          </p:cNvSpPr>
          <p:nvPr/>
        </p:nvSpPr>
        <p:spPr bwMode="auto">
          <a:xfrm>
            <a:off x="1347788" y="5719763"/>
            <a:ext cx="1084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2220913" y="5478463"/>
            <a:ext cx="5935662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use up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用尽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/>
      <p:bldP spid="18" grpId="0"/>
      <p:bldP spid="23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5394325" y="2232025"/>
            <a:ext cx="3155950" cy="2114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sp>
        <p:nvSpPr>
          <p:cNvPr id="24" name="文本框 8"/>
          <p:cNvSpPr txBox="1"/>
          <p:nvPr/>
        </p:nvSpPr>
        <p:spPr>
          <a:xfrm>
            <a:off x="2748498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sing!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4340" name="矩形 3"/>
          <p:cNvSpPr>
            <a:spLocks noChangeArrowheads="1"/>
          </p:cNvSpPr>
          <p:nvPr/>
        </p:nvSpPr>
        <p:spPr bwMode="auto">
          <a:xfrm>
            <a:off x="919163" y="1133475"/>
            <a:ext cx="4486275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write you the email.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stamp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pen.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computer sends it all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you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friend.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write the address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who I send to.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forget to write my name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end.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1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24563" y="4706938"/>
            <a:ext cx="1958975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19738" y="2395538"/>
            <a:ext cx="2905125" cy="178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748498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Let’s do it!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5363" name="矩形 3"/>
          <p:cNvSpPr>
            <a:spLocks noChangeArrowheads="1"/>
          </p:cNvSpPr>
          <p:nvPr/>
        </p:nvSpPr>
        <p:spPr bwMode="auto">
          <a:xfrm>
            <a:off x="646113" y="1120775"/>
            <a:ext cx="805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You can write an email in different ways. Read and number.</a:t>
            </a:r>
            <a:endParaRPr lang="zh-CN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2025" y="7926388"/>
            <a:ext cx="10953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624013" y="1801813"/>
          <a:ext cx="6096000" cy="2659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1251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zh-CN" altLang="en-US" sz="1800" dirty="0"/>
                    </a:p>
                  </a:txBody>
                  <a:tcPr marT="45708" marB="4570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7811">
                <a:tc>
                  <a:txBody>
                    <a:bodyPr/>
                    <a:lstStyle/>
                    <a:p>
                      <a:pPr marL="273050" indent="-273050">
                        <a:lnSpc>
                          <a:spcPct val="120000"/>
                        </a:lnSpc>
                      </a:pPr>
                      <a:r>
                        <a:rPr lang="en-US" altLang="zh-CN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Hi Steven</a:t>
                      </a:r>
                      <a:r>
                        <a:rPr lang="zh-CN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</a:t>
                      </a:r>
                      <a:endParaRPr lang="en-US" altLang="zh-CN" sz="18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73050" indent="-273050">
                        <a:lnSpc>
                          <a:spcPct val="120000"/>
                        </a:lnSpc>
                      </a:pPr>
                      <a:endParaRPr lang="en-US" altLang="zh-CN" sz="18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73050" indent="-273050">
                        <a:lnSpc>
                          <a:spcPct val="120000"/>
                        </a:lnSpc>
                      </a:pPr>
                      <a:r>
                        <a:rPr lang="en-US" altLang="zh-CN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How are you </a:t>
                      </a:r>
                      <a:r>
                        <a:rPr lang="zh-CN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？ </a:t>
                      </a:r>
                      <a:r>
                        <a:rPr lang="en-US" altLang="zh-CN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I’m having fun in Beijing. You can buy    many things on Wangfujing Street.</a:t>
                      </a:r>
                    </a:p>
                    <a:p>
                      <a:pPr marL="273050" indent="-273050">
                        <a:lnSpc>
                          <a:spcPct val="120000"/>
                        </a:lnSpc>
                      </a:pPr>
                      <a:endParaRPr lang="en-US" altLang="zh-CN" sz="18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73050" indent="-273050">
                        <a:lnSpc>
                          <a:spcPct val="120000"/>
                        </a:lnSpc>
                      </a:pPr>
                      <a:r>
                        <a:rPr lang="en-US" altLang="zh-CN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Your friend</a:t>
                      </a:r>
                      <a:r>
                        <a:rPr lang="zh-CN" alt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</a:t>
                      </a:r>
                      <a:endParaRPr lang="en-US" altLang="zh-CN" sz="18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73050" indent="-273050">
                        <a:lnSpc>
                          <a:spcPct val="120000"/>
                        </a:lnSpc>
                      </a:pPr>
                      <a:r>
                        <a:rPr lang="en-US" altLang="zh-CN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Jenny</a:t>
                      </a:r>
                    </a:p>
                    <a:p>
                      <a:pPr>
                        <a:lnSpc>
                          <a:spcPct val="30000"/>
                        </a:lnSpc>
                      </a:pPr>
                      <a:endParaRPr lang="zh-CN" altLang="en-US" sz="1800" dirty="0"/>
                    </a:p>
                  </a:txBody>
                  <a:tcPr marT="45708" marB="4570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5373" name="组合 7"/>
          <p:cNvGrpSpPr/>
          <p:nvPr/>
        </p:nvGrpSpPr>
        <p:grpSpPr bwMode="auto">
          <a:xfrm>
            <a:off x="603250" y="2006600"/>
            <a:ext cx="1196975" cy="381000"/>
            <a:chOff x="602875" y="2446318"/>
            <a:chExt cx="1197350" cy="380010"/>
          </a:xfrm>
        </p:grpSpPr>
        <p:cxnSp>
          <p:nvCxnSpPr>
            <p:cNvPr id="4" name="直接连接符 3"/>
            <p:cNvCxnSpPr/>
            <p:nvPr/>
          </p:nvCxnSpPr>
          <p:spPr>
            <a:xfrm flipH="1" flipV="1">
              <a:off x="1018930" y="2647407"/>
              <a:ext cx="78129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流程图: 联系 6"/>
            <p:cNvSpPr/>
            <p:nvPr/>
          </p:nvSpPr>
          <p:spPr>
            <a:xfrm>
              <a:off x="602875" y="2446318"/>
              <a:ext cx="406527" cy="380010"/>
            </a:xfrm>
            <a:prstGeom prst="flowChartConnector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grpSp>
        <p:nvGrpSpPr>
          <p:cNvPr id="15374" name="组合 20"/>
          <p:cNvGrpSpPr/>
          <p:nvPr/>
        </p:nvGrpSpPr>
        <p:grpSpPr bwMode="auto">
          <a:xfrm>
            <a:off x="612775" y="2693988"/>
            <a:ext cx="1196975" cy="379412"/>
            <a:chOff x="602875" y="2446318"/>
            <a:chExt cx="1197350" cy="380010"/>
          </a:xfrm>
        </p:grpSpPr>
        <p:cxnSp>
          <p:nvCxnSpPr>
            <p:cNvPr id="22" name="直接连接符 21"/>
            <p:cNvCxnSpPr/>
            <p:nvPr/>
          </p:nvCxnSpPr>
          <p:spPr>
            <a:xfrm flipH="1" flipV="1">
              <a:off x="1018930" y="2648248"/>
              <a:ext cx="78129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流程图: 联系 22"/>
            <p:cNvSpPr/>
            <p:nvPr/>
          </p:nvSpPr>
          <p:spPr>
            <a:xfrm>
              <a:off x="602875" y="2446318"/>
              <a:ext cx="406527" cy="380010"/>
            </a:xfrm>
            <a:prstGeom prst="flowChartConnector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grpSp>
        <p:nvGrpSpPr>
          <p:cNvPr id="15375" name="组合 24"/>
          <p:cNvGrpSpPr/>
          <p:nvPr/>
        </p:nvGrpSpPr>
        <p:grpSpPr bwMode="auto">
          <a:xfrm>
            <a:off x="601663" y="3667125"/>
            <a:ext cx="1196975" cy="381000"/>
            <a:chOff x="602875" y="2446318"/>
            <a:chExt cx="1197350" cy="380010"/>
          </a:xfrm>
        </p:grpSpPr>
        <p:cxnSp>
          <p:nvCxnSpPr>
            <p:cNvPr id="26" name="直接连接符 25"/>
            <p:cNvCxnSpPr/>
            <p:nvPr/>
          </p:nvCxnSpPr>
          <p:spPr>
            <a:xfrm flipH="1" flipV="1">
              <a:off x="1018930" y="2647407"/>
              <a:ext cx="78129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流程图: 联系 26"/>
            <p:cNvSpPr/>
            <p:nvPr/>
          </p:nvSpPr>
          <p:spPr>
            <a:xfrm>
              <a:off x="602875" y="2446318"/>
              <a:ext cx="406527" cy="380010"/>
            </a:xfrm>
            <a:prstGeom prst="flowChartConnector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15376" name="矩形 3"/>
          <p:cNvSpPr>
            <a:spLocks noChangeArrowheads="1"/>
          </p:cNvSpPr>
          <p:nvPr/>
        </p:nvSpPr>
        <p:spPr bwMode="auto">
          <a:xfrm>
            <a:off x="815975" y="4594225"/>
            <a:ext cx="817403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1. Love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/All the best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2. Dear Steven, /Hello Steven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3. I’m happy to write to you. I’m in Xi’an. It’s great !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I love the food here.</a:t>
            </a:r>
            <a:endParaRPr lang="zh-CN" altLang="zh-CN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7" name="矩形 8"/>
          <p:cNvSpPr>
            <a:spLocks noChangeArrowheads="1"/>
          </p:cNvSpPr>
          <p:nvPr/>
        </p:nvSpPr>
        <p:spPr bwMode="auto">
          <a:xfrm>
            <a:off x="654050" y="2009775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/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54050" y="2652713"/>
            <a:ext cx="425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2400">
              <a:latin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23888" y="3609975"/>
            <a:ext cx="395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684213" y="1296988"/>
            <a:ext cx="791368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127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一、单项选择。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—Let’s send an email.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—________</a:t>
            </a:r>
          </a:p>
          <a:p>
            <a:pPr indent="273050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Good idea !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	B. Sure.                    C. See you !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You can write an email on the _______.</a:t>
            </a:r>
          </a:p>
          <a:p>
            <a:pPr indent="273050"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TV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	B. paper                   C. computer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5294313" y="4487863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1800225" y="300355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1"/>
          <p:cNvSpPr txBox="1">
            <a:spLocks noChangeArrowheads="1"/>
          </p:cNvSpPr>
          <p:nvPr/>
        </p:nvSpPr>
        <p:spPr bwMode="auto">
          <a:xfrm>
            <a:off x="644525" y="1503363"/>
            <a:ext cx="8296275" cy="448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二、根据汉语提示完成句子。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 postcard is 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（慢的）．</a:t>
            </a:r>
          </a:p>
          <a:p>
            <a:pPr marL="903605" indent="-903605" eaLnBrk="1" hangingPunct="1">
              <a:lnSpc>
                <a:spcPct val="17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_______ 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（好主意）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! I want to send a postcard to my father.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Can I 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（使用）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the car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There is a _________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（电脑）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in the room.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I’m writing an _______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（电子邮件）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to my father.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3551238" y="2330450"/>
            <a:ext cx="987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1712913" y="2951163"/>
            <a:ext cx="2193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      idea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2636838" y="4208463"/>
            <a:ext cx="1063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"/>
          <p:cNvSpPr txBox="1">
            <a:spLocks noChangeArrowheads="1"/>
          </p:cNvSpPr>
          <p:nvPr/>
        </p:nvSpPr>
        <p:spPr bwMode="auto">
          <a:xfrm>
            <a:off x="2889250" y="4806950"/>
            <a:ext cx="1565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3619500" y="5421313"/>
            <a:ext cx="1063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2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704850" y="1295400"/>
            <a:ext cx="8296275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三、情景交际题。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你想表达：“我们可以用这台电脑吗？”应该说：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Can we use the computer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B. Do we use the computer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C. Can we using the computer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7767638" y="2308225"/>
            <a:ext cx="49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7" name="Picture 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9FD"/>
              </a:clrFrom>
              <a:clrTo>
                <a:srgbClr val="FAF9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75" y="3651250"/>
            <a:ext cx="26098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900113" y="1441450"/>
            <a:ext cx="713105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869950" y="3081338"/>
            <a:ext cx="81645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email, idea, computer	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重点短语：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good idea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重点句式：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Can we use the computer 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796925" y="1884363"/>
            <a:ext cx="446088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82638" y="3576638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85813" y="4418013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9946" name="TextBox 2"/>
          <p:cNvSpPr txBox="1">
            <a:spLocks noChangeArrowheads="1"/>
          </p:cNvSpPr>
          <p:nvPr/>
        </p:nvSpPr>
        <p:spPr bwMode="auto">
          <a:xfrm>
            <a:off x="812800" y="1520825"/>
            <a:ext cx="77692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熟记本节课所学的句型、短语和单词，必须会听、说、读、写。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将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Send an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email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对话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朗读流利。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配套的课后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作业。 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 sz="1800"/>
          </a:p>
        </p:txBody>
      </p:sp>
      <p:pic>
        <p:nvPicPr>
          <p:cNvPr id="4099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矩形 1"/>
          <p:cNvSpPr>
            <a:spLocks noChangeArrowheads="1"/>
          </p:cNvSpPr>
          <p:nvPr/>
        </p:nvSpPr>
        <p:spPr bwMode="auto">
          <a:xfrm>
            <a:off x="2817813" y="5665788"/>
            <a:ext cx="4006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you write e – mail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</p:txBody>
      </p:sp>
      <p:pic>
        <p:nvPicPr>
          <p:cNvPr id="4101" name="Picture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87525" y="1147763"/>
            <a:ext cx="5380038" cy="436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586746" y="185139"/>
            <a:ext cx="421301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Send an email</a:t>
            </a:r>
            <a:endParaRPr kumimoji="1" lang="zh-CN" altLang="en-US" sz="40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pic>
        <p:nvPicPr>
          <p:cNvPr id="5123" name="Picture 21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92838" y="5133975"/>
            <a:ext cx="18700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矩形 1"/>
          <p:cNvSpPr>
            <a:spLocks noChangeArrowheads="1"/>
          </p:cNvSpPr>
          <p:nvPr/>
        </p:nvSpPr>
        <p:spPr bwMode="auto">
          <a:xfrm>
            <a:off x="474663" y="1016000"/>
            <a:ext cx="4537075" cy="516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03605" indent="-903605" eaLnBrk="1" hangingPunct="1">
              <a:lnSpc>
                <a:spcPct val="170000"/>
              </a:lnSpc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Danny: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postcard is slow. An email 1 is fast. And it doesn’t need stamps. Let’s send an email. </a:t>
            </a:r>
          </a:p>
          <a:p>
            <a:pPr marL="986155" indent="-986155" eaLnBrk="1" hangingPunct="1">
              <a:lnSpc>
                <a:spcPct val="170000"/>
              </a:lnSpc>
              <a:defRPr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Liming: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Good idea ! I want to send an email to my father.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Danny: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want to send an email to Steven !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Jenny: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There is a computer 3 in the room. 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Danny: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Can we use the computer?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Liming: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Sure.</a:t>
            </a:r>
          </a:p>
          <a:p>
            <a:pPr eaLnBrk="1" hangingPunct="1">
              <a:lnSpc>
                <a:spcPct val="170000"/>
              </a:lnSpc>
              <a:defRPr/>
            </a:pPr>
            <a:endParaRPr lang="zh-CN" altLang="en-US" sz="16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5125" name="Picture 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19663" y="1827213"/>
            <a:ext cx="4165600" cy="297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文本框 17"/>
          <p:cNvSpPr txBox="1">
            <a:spLocks noChangeArrowheads="1"/>
          </p:cNvSpPr>
          <p:nvPr/>
        </p:nvSpPr>
        <p:spPr bwMode="auto">
          <a:xfrm>
            <a:off x="2660650" y="1639888"/>
            <a:ext cx="6032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email /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iːmeɪl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电子邮件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815975" y="17383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6149" name="文本框 19"/>
          <p:cNvSpPr txBox="1">
            <a:spLocks noChangeArrowheads="1"/>
          </p:cNvSpPr>
          <p:nvPr/>
        </p:nvSpPr>
        <p:spPr bwMode="auto">
          <a:xfrm>
            <a:off x="1301750" y="1716088"/>
            <a:ext cx="1358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615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8" y="163036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矩形 1"/>
          <p:cNvSpPr>
            <a:spLocks noChangeArrowheads="1"/>
          </p:cNvSpPr>
          <p:nvPr/>
        </p:nvSpPr>
        <p:spPr bwMode="auto">
          <a:xfrm>
            <a:off x="1809750" y="3413125"/>
            <a:ext cx="874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689225" y="3181350"/>
            <a:ext cx="40322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want to write an email. 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我想写一封电子邮件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153" name="矩形 1"/>
          <p:cNvSpPr>
            <a:spLocks noChangeArrowheads="1"/>
          </p:cNvSpPr>
          <p:nvPr/>
        </p:nvSpPr>
        <p:spPr bwMode="auto">
          <a:xfrm>
            <a:off x="1822450" y="2617788"/>
            <a:ext cx="10048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641600" y="2397125"/>
            <a:ext cx="46815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字母组合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ai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发的是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eɪ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6155" name="组合 1"/>
          <p:cNvGrpSpPr/>
          <p:nvPr/>
        </p:nvGrpSpPr>
        <p:grpSpPr bwMode="auto">
          <a:xfrm>
            <a:off x="442913" y="3998913"/>
            <a:ext cx="1806575" cy="1514475"/>
            <a:chOff x="603250" y="3113088"/>
            <a:chExt cx="1917700" cy="1485900"/>
          </a:xfrm>
        </p:grpSpPr>
        <p:pic>
          <p:nvPicPr>
            <p:cNvPr id="6157" name="图片 3" descr="泡泡1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03250" y="3113088"/>
              <a:ext cx="1917700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8" name="文本框 2"/>
            <p:cNvSpPr txBox="1">
              <a:spLocks noChangeArrowheads="1"/>
            </p:cNvSpPr>
            <p:nvPr/>
          </p:nvSpPr>
          <p:spPr bwMode="auto">
            <a:xfrm>
              <a:off x="856000" y="3428818"/>
              <a:ext cx="1344268" cy="918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  <a:sym typeface="Calibri" panose="020F0502020204030204" pitchFamily="34" charset="0"/>
                </a:rPr>
                <a:t>易错点</a:t>
              </a:r>
              <a:endPara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  <a:sym typeface="Calibri" panose="020F0502020204030204" pitchFamily="34" charset="0"/>
              </a:endParaRPr>
            </a:p>
            <a:p>
              <a:pPr algn="ctr" eaLnBrk="1" hangingPunct="1"/>
              <a:r>
                <a:rPr lang="zh-CN" altLang="en-US" sz="2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  <a:sym typeface="Calibri" panose="020F0502020204030204" pitchFamily="34" charset="0"/>
                </a:rPr>
                <a:t>提示</a:t>
              </a:r>
              <a:endPara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  <a:sym typeface="Calibri" panose="020F0502020204030204" pitchFamily="34" charset="0"/>
              </a:endParaRPr>
            </a:p>
          </p:txBody>
        </p:sp>
      </p:grpSp>
      <p:sp>
        <p:nvSpPr>
          <p:cNvPr id="27" name="TextBox 2"/>
          <p:cNvSpPr txBox="1">
            <a:spLocks noChangeArrowheads="1"/>
          </p:cNvSpPr>
          <p:nvPr/>
        </p:nvSpPr>
        <p:spPr bwMode="auto">
          <a:xfrm>
            <a:off x="1990725" y="5010150"/>
            <a:ext cx="60325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以元音音素开头的单数可数名词前面的不定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冠词要用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1357313" y="2105025"/>
            <a:ext cx="874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236788" y="1873250"/>
            <a:ext cx="6146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send an email to sb.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给某人发一封电子邮件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write an email to sb.=write sb. an email 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给某人写一封电子邮件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73" name="矩形 1"/>
          <p:cNvSpPr>
            <a:spLocks noChangeArrowheads="1"/>
          </p:cNvSpPr>
          <p:nvPr/>
        </p:nvSpPr>
        <p:spPr bwMode="auto">
          <a:xfrm>
            <a:off x="1317625" y="4529138"/>
            <a:ext cx="1781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正式用语：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2784475" y="4298950"/>
            <a:ext cx="2809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electronic mail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17"/>
          <p:cNvSpPr txBox="1">
            <a:spLocks noChangeArrowheads="1"/>
          </p:cNvSpPr>
          <p:nvPr/>
        </p:nvSpPr>
        <p:spPr bwMode="auto">
          <a:xfrm>
            <a:off x="2659063" y="1511300"/>
            <a:ext cx="39957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idea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aɪ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dɪə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想法；主意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822325" y="1612900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8197" name="文本框 19"/>
          <p:cNvSpPr txBox="1">
            <a:spLocks noChangeArrowheads="1"/>
          </p:cNvSpPr>
          <p:nvPr/>
        </p:nvSpPr>
        <p:spPr bwMode="auto">
          <a:xfrm>
            <a:off x="1189038" y="1603375"/>
            <a:ext cx="166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8198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1613" y="1493838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矩形 1"/>
          <p:cNvSpPr>
            <a:spLocks noChangeArrowheads="1"/>
          </p:cNvSpPr>
          <p:nvPr/>
        </p:nvSpPr>
        <p:spPr bwMode="auto">
          <a:xfrm>
            <a:off x="1239838" y="2403475"/>
            <a:ext cx="874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114550" y="2171700"/>
            <a:ext cx="3698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good idea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一个好主意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201" name="矩形 1"/>
          <p:cNvSpPr>
            <a:spLocks noChangeArrowheads="1"/>
          </p:cNvSpPr>
          <p:nvPr/>
        </p:nvSpPr>
        <p:spPr bwMode="auto">
          <a:xfrm>
            <a:off x="1235075" y="3211513"/>
            <a:ext cx="1289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2162175" y="2990850"/>
            <a:ext cx="53387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have a good idea.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我有一个好主意。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203" name="矩形 1"/>
          <p:cNvSpPr>
            <a:spLocks noChangeArrowheads="1"/>
          </p:cNvSpPr>
          <p:nvPr/>
        </p:nvSpPr>
        <p:spPr bwMode="auto">
          <a:xfrm>
            <a:off x="1182688" y="4067175"/>
            <a:ext cx="159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习惯用语：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2697163" y="3825875"/>
            <a:ext cx="62134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Good idea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！好主意！（用来赞同别人的建议）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2754313" y="4754563"/>
            <a:ext cx="5807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dear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dear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亲爱的，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idea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idea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好主意，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二者意义大不同，注意区分并掌握。</a:t>
            </a:r>
          </a:p>
        </p:txBody>
      </p:sp>
      <p:grpSp>
        <p:nvGrpSpPr>
          <p:cNvPr id="8206" name="组合 2"/>
          <p:cNvGrpSpPr/>
          <p:nvPr/>
        </p:nvGrpSpPr>
        <p:grpSpPr bwMode="auto">
          <a:xfrm>
            <a:off x="914400" y="4848225"/>
            <a:ext cx="2403475" cy="461963"/>
            <a:chOff x="398463" y="4005263"/>
            <a:chExt cx="2404268" cy="461088"/>
          </a:xfrm>
        </p:grpSpPr>
        <p:sp>
          <p:nvSpPr>
            <p:cNvPr id="8207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魔法记忆：</a:t>
              </a:r>
              <a:endPara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pic>
          <p:nvPicPr>
            <p:cNvPr id="8208" name="图片 29" descr="花盆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98463" y="4052825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0" grpId="0"/>
      <p:bldP spid="46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文本框 17"/>
          <p:cNvSpPr txBox="1">
            <a:spLocks noChangeArrowheads="1"/>
          </p:cNvSpPr>
          <p:nvPr/>
        </p:nvSpPr>
        <p:spPr bwMode="auto">
          <a:xfrm>
            <a:off x="2878138" y="1614488"/>
            <a:ext cx="5803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computer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kəm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pjuːtə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电脑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33463" y="17097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9221" name="文本框 19"/>
          <p:cNvSpPr txBox="1">
            <a:spLocks noChangeArrowheads="1"/>
          </p:cNvSpPr>
          <p:nvPr/>
        </p:nvSpPr>
        <p:spPr bwMode="auto">
          <a:xfrm>
            <a:off x="1314450" y="1703388"/>
            <a:ext cx="1508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sp>
        <p:nvSpPr>
          <p:cNvPr id="9228" name="TextBox 8"/>
          <p:cNvSpPr txBox="1">
            <a:spLocks noChangeArrowheads="1"/>
          </p:cNvSpPr>
          <p:nvPr/>
        </p:nvSpPr>
        <p:spPr bwMode="auto">
          <a:xfrm>
            <a:off x="2605088" y="2640013"/>
            <a:ext cx="3024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发的是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ju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ː/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9223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1938" y="161131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矩形 1"/>
          <p:cNvSpPr>
            <a:spLocks noChangeArrowheads="1"/>
          </p:cNvSpPr>
          <p:nvPr/>
        </p:nvSpPr>
        <p:spPr bwMode="auto">
          <a:xfrm>
            <a:off x="1714500" y="2705100"/>
            <a:ext cx="1011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225" name="矩形 2"/>
          <p:cNvSpPr>
            <a:spLocks noChangeArrowheads="1"/>
          </p:cNvSpPr>
          <p:nvPr/>
        </p:nvSpPr>
        <p:spPr bwMode="auto">
          <a:xfrm>
            <a:off x="1693863" y="3556000"/>
            <a:ext cx="1274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2579688" y="3341688"/>
            <a:ext cx="58959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is a computer.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这是一台电脑。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2627313" y="4152900"/>
            <a:ext cx="4248150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 the computer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在电脑上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computer games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电脑游戏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690688" y="4381500"/>
            <a:ext cx="1011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build="p"/>
      <p:bldP spid="2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图片 18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0713" y="2087563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矩形 16"/>
          <p:cNvSpPr>
            <a:spLocks noChangeArrowheads="1"/>
          </p:cNvSpPr>
          <p:nvPr/>
        </p:nvSpPr>
        <p:spPr bwMode="auto">
          <a:xfrm>
            <a:off x="914400" y="1936750"/>
            <a:ext cx="803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" name="矩形 2"/>
          <p:cNvSpPr>
            <a:spLocks noChangeArrowheads="1"/>
          </p:cNvSpPr>
          <p:nvPr/>
        </p:nvSpPr>
        <p:spPr bwMode="auto">
          <a:xfrm>
            <a:off x="1741488" y="1831975"/>
            <a:ext cx="66516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电脑的构成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0225" y="2713038"/>
            <a:ext cx="501967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文本框 17"/>
          <p:cNvSpPr txBox="1">
            <a:spLocks noChangeArrowheads="1"/>
          </p:cNvSpPr>
          <p:nvPr/>
        </p:nvSpPr>
        <p:spPr bwMode="auto">
          <a:xfrm>
            <a:off x="3008313" y="1431925"/>
            <a:ext cx="42116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Can we use the computer ?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我们可以用这台电脑吗？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152525" y="153828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1269" name="文本框 19"/>
          <p:cNvSpPr txBox="1">
            <a:spLocks noChangeArrowheads="1"/>
          </p:cNvSpPr>
          <p:nvPr/>
        </p:nvSpPr>
        <p:spPr bwMode="auto">
          <a:xfrm>
            <a:off x="1422400" y="1508125"/>
            <a:ext cx="1508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4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127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1439863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文本框 17"/>
          <p:cNvSpPr txBox="1">
            <a:spLocks noChangeArrowheads="1"/>
          </p:cNvSpPr>
          <p:nvPr/>
        </p:nvSpPr>
        <p:spPr bwMode="auto">
          <a:xfrm>
            <a:off x="1160463" y="2735263"/>
            <a:ext cx="7246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Can +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主语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动词原形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其他？用于征求对方的意见，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意为“我可以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吗？”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1272" name="组合 1"/>
          <p:cNvGrpSpPr/>
          <p:nvPr/>
        </p:nvGrpSpPr>
        <p:grpSpPr bwMode="auto">
          <a:xfrm>
            <a:off x="744538" y="4178300"/>
            <a:ext cx="1806575" cy="1514475"/>
            <a:chOff x="603250" y="3113088"/>
            <a:chExt cx="1917700" cy="1485900"/>
          </a:xfrm>
        </p:grpSpPr>
        <p:pic>
          <p:nvPicPr>
            <p:cNvPr id="11274" name="图片 3" descr="泡泡1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03250" y="3113088"/>
              <a:ext cx="1917700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5" name="文本框 2"/>
            <p:cNvSpPr txBox="1">
              <a:spLocks noChangeArrowheads="1"/>
            </p:cNvSpPr>
            <p:nvPr/>
          </p:nvSpPr>
          <p:spPr bwMode="auto">
            <a:xfrm>
              <a:off x="856000" y="3428818"/>
              <a:ext cx="1344268" cy="918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  <a:sym typeface="Calibri" panose="020F0502020204030204" pitchFamily="34" charset="0"/>
                </a:rPr>
                <a:t>易错点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  <a:sym typeface="Calibri" panose="020F0502020204030204" pitchFamily="34" charset="0"/>
              </a:endParaRPr>
            </a:p>
            <a:p>
              <a:pPr algn="ctr" eaLnBrk="1" hangingPunct="1"/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Hei"/>
                  <a:sym typeface="Calibri" panose="020F0502020204030204" pitchFamily="34" charset="0"/>
                </a:rPr>
                <a:t>提示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i"/>
                <a:sym typeface="Calibri" panose="020F0502020204030204" pitchFamily="34" charset="0"/>
              </a:endParaRPr>
            </a:p>
          </p:txBody>
        </p:sp>
      </p:grpSp>
      <p:sp>
        <p:nvSpPr>
          <p:cNvPr id="28" name="TextBox 2"/>
          <p:cNvSpPr txBox="1">
            <a:spLocks noChangeArrowheads="1"/>
          </p:cNvSpPr>
          <p:nvPr/>
        </p:nvSpPr>
        <p:spPr bwMode="auto">
          <a:xfrm>
            <a:off x="2332038" y="5210175"/>
            <a:ext cx="60325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can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是情态动词，在一般疑问句中应放在主语的前面，句中的谓语动词应该用原形。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907</Words>
  <Application>Microsoft Office PowerPoint</Application>
  <PresentationFormat>全屏显示(4:3)</PresentationFormat>
  <Paragraphs>136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Hei</vt:lpstr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2023-01-16T14:42:21Z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0F6A8E32A14A476EBE5F4BA13FCE7AAC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