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89B7D-8C05-4F63-A42E-9A7DD661859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0DFEF-3BE2-4142-9815-49A9734C11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0DFEF-3BE2-4142-9815-49A9734C119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619E-072B-42E5-86BE-F44F7B888B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BA03-43D1-4244-B5D4-7D6B5FF0B4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619E-072B-42E5-86BE-F44F7B888B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BA03-43D1-4244-B5D4-7D6B5FF0B4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619E-072B-42E5-86BE-F44F7B888B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BA03-43D1-4244-B5D4-7D6B5FF0B4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619E-072B-42E5-86BE-F44F7B888B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BA03-43D1-4244-B5D4-7D6B5FF0B4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619E-072B-42E5-86BE-F44F7B888B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BA03-43D1-4244-B5D4-7D6B5FF0B4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619E-072B-42E5-86BE-F44F7B888B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BA03-43D1-4244-B5D4-7D6B5FF0B4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619E-072B-42E5-86BE-F44F7B888B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BA03-43D1-4244-B5D4-7D6B5FF0B4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619E-072B-42E5-86BE-F44F7B888B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BA03-43D1-4244-B5D4-7D6B5FF0B4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619E-072B-42E5-86BE-F44F7B888B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BA03-43D1-4244-B5D4-7D6B5FF0B4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619E-072B-42E5-86BE-F44F7B888B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BA03-43D1-4244-B5D4-7D6B5FF0B4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E619E-072B-42E5-86BE-F44F7B888B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7BA03-43D1-4244-B5D4-7D6B5FF0B4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WordArt 2"/>
          <p:cNvSpPr>
            <a:spLocks noChangeArrowheads="1" noChangeShapeType="1" noTextEdit="1"/>
          </p:cNvSpPr>
          <p:nvPr/>
        </p:nvSpPr>
        <p:spPr bwMode="auto">
          <a:xfrm>
            <a:off x="1765052" y="2636912"/>
            <a:ext cx="5543971" cy="9354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 dirty="0" smtClean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物</a:t>
            </a:r>
            <a:r>
              <a:rPr lang="zh-CN" altLang="en-US" sz="6000" b="1" kern="10" dirty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体的三视</a:t>
            </a:r>
            <a:r>
              <a:rPr lang="zh-CN" altLang="en-US" sz="6000" b="1" kern="10" dirty="0" smtClean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图</a:t>
            </a:r>
            <a:endParaRPr lang="zh-CN" altLang="en-US" sz="6000" b="1" kern="10" dirty="0">
              <a:ln w="9525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77827" name="WordArt 3"/>
          <p:cNvSpPr>
            <a:spLocks noChangeArrowheads="1" noChangeShapeType="1" noTextEdit="1"/>
          </p:cNvSpPr>
          <p:nvPr/>
        </p:nvSpPr>
        <p:spPr bwMode="auto">
          <a:xfrm>
            <a:off x="2484399" y="1412776"/>
            <a:ext cx="4105275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>
                <a:ln w="9525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第</a:t>
            </a:r>
            <a:r>
              <a:rPr lang="en-US" altLang="zh-CN" sz="6000" b="1" kern="10">
                <a:ln w="9525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8</a:t>
            </a:r>
            <a:r>
              <a:rPr lang="zh-CN" altLang="en-US" sz="6000" b="1" kern="10">
                <a:ln w="9525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章  投影与视图</a:t>
            </a:r>
          </a:p>
        </p:txBody>
      </p:sp>
      <p:sp>
        <p:nvSpPr>
          <p:cNvPr id="4" name="矩形 3"/>
          <p:cNvSpPr/>
          <p:nvPr/>
        </p:nvSpPr>
        <p:spPr>
          <a:xfrm>
            <a:off x="2932440" y="53732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539750" y="1052736"/>
            <a:ext cx="77766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b="1" baseline="0" dirty="0">
                <a:latin typeface="Arial Black" panose="020B0A04020102020204" pitchFamily="34" charset="0"/>
                <a:ea typeface="新宋体" panose="02010609030101010101" pitchFamily="49" charset="-122"/>
              </a:rPr>
              <a:t>2</a:t>
            </a:r>
            <a:r>
              <a:rPr lang="zh-CN" altLang="en-US" b="1" baseline="0" dirty="0">
                <a:latin typeface="Arial Black" panose="020B0A04020102020204" pitchFamily="34" charset="0"/>
                <a:ea typeface="新宋体" panose="02010609030101010101" pitchFamily="49" charset="-122"/>
              </a:rPr>
              <a:t>、如图所示，是由几个小立方体搭成的几何体的俯视图，小正方形中的数字表示在该位置上的小立方体的个数。请画出几何体的主视图和左视图。</a:t>
            </a:r>
            <a:endParaRPr lang="zh-CN" altLang="en-US" sz="1800" baseline="0" dirty="0"/>
          </a:p>
        </p:txBody>
      </p:sp>
      <p:grpSp>
        <p:nvGrpSpPr>
          <p:cNvPr id="135171" name="Group 3"/>
          <p:cNvGrpSpPr/>
          <p:nvPr/>
        </p:nvGrpSpPr>
        <p:grpSpPr bwMode="auto">
          <a:xfrm>
            <a:off x="1042988" y="2852738"/>
            <a:ext cx="2017712" cy="2016125"/>
            <a:chOff x="3696" y="1888"/>
            <a:chExt cx="1271" cy="1270"/>
          </a:xfrm>
        </p:grpSpPr>
        <p:sp>
          <p:nvSpPr>
            <p:cNvPr id="135172" name="Rectangle 4"/>
            <p:cNvSpPr>
              <a:spLocks noChangeArrowheads="1"/>
            </p:cNvSpPr>
            <p:nvPr/>
          </p:nvSpPr>
          <p:spPr bwMode="auto">
            <a:xfrm>
              <a:off x="4649" y="2840"/>
              <a:ext cx="31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73" name="Rectangle 5"/>
            <p:cNvSpPr>
              <a:spLocks noChangeArrowheads="1"/>
            </p:cNvSpPr>
            <p:nvPr/>
          </p:nvSpPr>
          <p:spPr bwMode="auto">
            <a:xfrm>
              <a:off x="4332" y="2840"/>
              <a:ext cx="31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74" name="Rectangle 6"/>
            <p:cNvSpPr>
              <a:spLocks noChangeArrowheads="1"/>
            </p:cNvSpPr>
            <p:nvPr/>
          </p:nvSpPr>
          <p:spPr bwMode="auto">
            <a:xfrm>
              <a:off x="4014" y="2840"/>
              <a:ext cx="31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75" name="Rectangle 7"/>
            <p:cNvSpPr>
              <a:spLocks noChangeArrowheads="1"/>
            </p:cNvSpPr>
            <p:nvPr/>
          </p:nvSpPr>
          <p:spPr bwMode="auto">
            <a:xfrm>
              <a:off x="3696" y="2840"/>
              <a:ext cx="31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76" name="Rectangle 8"/>
            <p:cNvSpPr>
              <a:spLocks noChangeArrowheads="1"/>
            </p:cNvSpPr>
            <p:nvPr/>
          </p:nvSpPr>
          <p:spPr bwMode="auto">
            <a:xfrm>
              <a:off x="3696" y="2523"/>
              <a:ext cx="31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77" name="Rectangle 9"/>
            <p:cNvSpPr>
              <a:spLocks noChangeArrowheads="1"/>
            </p:cNvSpPr>
            <p:nvPr/>
          </p:nvSpPr>
          <p:spPr bwMode="auto">
            <a:xfrm>
              <a:off x="3696" y="2205"/>
              <a:ext cx="31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78" name="Rectangle 10"/>
            <p:cNvSpPr>
              <a:spLocks noChangeArrowheads="1"/>
            </p:cNvSpPr>
            <p:nvPr/>
          </p:nvSpPr>
          <p:spPr bwMode="auto">
            <a:xfrm>
              <a:off x="3696" y="1888"/>
              <a:ext cx="31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79" name="Rectangle 11"/>
            <p:cNvSpPr>
              <a:spLocks noChangeArrowheads="1"/>
            </p:cNvSpPr>
            <p:nvPr/>
          </p:nvSpPr>
          <p:spPr bwMode="auto">
            <a:xfrm>
              <a:off x="4649" y="2523"/>
              <a:ext cx="31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80" name="Rectangle 12"/>
            <p:cNvSpPr>
              <a:spLocks noChangeArrowheads="1"/>
            </p:cNvSpPr>
            <p:nvPr/>
          </p:nvSpPr>
          <p:spPr bwMode="auto">
            <a:xfrm>
              <a:off x="4332" y="2205"/>
              <a:ext cx="31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81" name="Rectangle 13"/>
            <p:cNvSpPr>
              <a:spLocks noChangeArrowheads="1"/>
            </p:cNvSpPr>
            <p:nvPr/>
          </p:nvSpPr>
          <p:spPr bwMode="auto">
            <a:xfrm>
              <a:off x="4332" y="2523"/>
              <a:ext cx="31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82" name="Text Box 14"/>
            <p:cNvSpPr txBox="1">
              <a:spLocks noChangeArrowheads="1"/>
            </p:cNvSpPr>
            <p:nvPr/>
          </p:nvSpPr>
          <p:spPr bwMode="auto">
            <a:xfrm>
              <a:off x="4694" y="256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800" baseline="0"/>
                <a:t>1</a:t>
              </a:r>
            </a:p>
          </p:txBody>
        </p:sp>
        <p:sp>
          <p:nvSpPr>
            <p:cNvPr id="135183" name="Text Box 15"/>
            <p:cNvSpPr txBox="1">
              <a:spLocks noChangeArrowheads="1"/>
            </p:cNvSpPr>
            <p:nvPr/>
          </p:nvSpPr>
          <p:spPr bwMode="auto">
            <a:xfrm>
              <a:off x="3742" y="1933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800" baseline="0"/>
                <a:t>1</a:t>
              </a:r>
            </a:p>
          </p:txBody>
        </p:sp>
        <p:sp>
          <p:nvSpPr>
            <p:cNvPr id="135184" name="Text Box 16"/>
            <p:cNvSpPr txBox="1">
              <a:spLocks noChangeArrowheads="1"/>
            </p:cNvSpPr>
            <p:nvPr/>
          </p:nvSpPr>
          <p:spPr bwMode="auto">
            <a:xfrm>
              <a:off x="3742" y="2886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800" baseline="0"/>
                <a:t>1</a:t>
              </a:r>
            </a:p>
          </p:txBody>
        </p:sp>
        <p:sp>
          <p:nvSpPr>
            <p:cNvPr id="135185" name="Text Box 17"/>
            <p:cNvSpPr txBox="1">
              <a:spLocks noChangeArrowheads="1"/>
            </p:cNvSpPr>
            <p:nvPr/>
          </p:nvSpPr>
          <p:spPr bwMode="auto">
            <a:xfrm>
              <a:off x="4377" y="2886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800" baseline="0"/>
                <a:t>1</a:t>
              </a:r>
            </a:p>
          </p:txBody>
        </p:sp>
        <p:sp>
          <p:nvSpPr>
            <p:cNvPr id="135186" name="Text Box 18"/>
            <p:cNvSpPr txBox="1">
              <a:spLocks noChangeArrowheads="1"/>
            </p:cNvSpPr>
            <p:nvPr/>
          </p:nvSpPr>
          <p:spPr bwMode="auto">
            <a:xfrm>
              <a:off x="3742" y="2568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800" baseline="0"/>
                <a:t>3</a:t>
              </a:r>
            </a:p>
          </p:txBody>
        </p:sp>
        <p:sp>
          <p:nvSpPr>
            <p:cNvPr id="135187" name="Text Box 19"/>
            <p:cNvSpPr txBox="1">
              <a:spLocks noChangeArrowheads="1"/>
            </p:cNvSpPr>
            <p:nvPr/>
          </p:nvSpPr>
          <p:spPr bwMode="auto">
            <a:xfrm>
              <a:off x="4694" y="2886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800" baseline="0"/>
                <a:t>2</a:t>
              </a:r>
            </a:p>
          </p:txBody>
        </p:sp>
        <p:sp>
          <p:nvSpPr>
            <p:cNvPr id="135188" name="Text Box 20"/>
            <p:cNvSpPr txBox="1">
              <a:spLocks noChangeArrowheads="1"/>
            </p:cNvSpPr>
            <p:nvPr/>
          </p:nvSpPr>
          <p:spPr bwMode="auto">
            <a:xfrm>
              <a:off x="4014" y="2886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800" baseline="0"/>
                <a:t>2</a:t>
              </a:r>
            </a:p>
          </p:txBody>
        </p:sp>
        <p:sp>
          <p:nvSpPr>
            <p:cNvPr id="135189" name="Text Box 21"/>
            <p:cNvSpPr txBox="1">
              <a:spLocks noChangeArrowheads="1"/>
            </p:cNvSpPr>
            <p:nvPr/>
          </p:nvSpPr>
          <p:spPr bwMode="auto">
            <a:xfrm>
              <a:off x="3696" y="2251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800" baseline="0"/>
                <a:t>2</a:t>
              </a:r>
            </a:p>
          </p:txBody>
        </p:sp>
        <p:sp>
          <p:nvSpPr>
            <p:cNvPr id="135190" name="Text Box 22"/>
            <p:cNvSpPr txBox="1">
              <a:spLocks noChangeArrowheads="1"/>
            </p:cNvSpPr>
            <p:nvPr/>
          </p:nvSpPr>
          <p:spPr bwMode="auto">
            <a:xfrm>
              <a:off x="4377" y="2251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800" baseline="0"/>
                <a:t>3</a:t>
              </a:r>
            </a:p>
          </p:txBody>
        </p:sp>
        <p:sp>
          <p:nvSpPr>
            <p:cNvPr id="135191" name="Text Box 23"/>
            <p:cNvSpPr txBox="1">
              <a:spLocks noChangeArrowheads="1"/>
            </p:cNvSpPr>
            <p:nvPr/>
          </p:nvSpPr>
          <p:spPr bwMode="auto">
            <a:xfrm>
              <a:off x="4377" y="2568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800" baseline="0"/>
                <a:t>4</a:t>
              </a:r>
            </a:p>
          </p:txBody>
        </p:sp>
      </p:grpSp>
      <p:grpSp>
        <p:nvGrpSpPr>
          <p:cNvPr id="135192" name="Group 24"/>
          <p:cNvGrpSpPr/>
          <p:nvPr/>
        </p:nvGrpSpPr>
        <p:grpSpPr bwMode="auto">
          <a:xfrm>
            <a:off x="6084888" y="1916113"/>
            <a:ext cx="2014537" cy="2017712"/>
            <a:chOff x="3742" y="1071"/>
            <a:chExt cx="1269" cy="1271"/>
          </a:xfrm>
        </p:grpSpPr>
        <p:sp>
          <p:nvSpPr>
            <p:cNvPr id="135193" name="Rectangle 25"/>
            <p:cNvSpPr>
              <a:spLocks noChangeArrowheads="1"/>
            </p:cNvSpPr>
            <p:nvPr/>
          </p:nvSpPr>
          <p:spPr bwMode="auto">
            <a:xfrm>
              <a:off x="4694" y="1706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94" name="Rectangle 26"/>
            <p:cNvSpPr>
              <a:spLocks noChangeArrowheads="1"/>
            </p:cNvSpPr>
            <p:nvPr/>
          </p:nvSpPr>
          <p:spPr bwMode="auto">
            <a:xfrm>
              <a:off x="4377" y="1071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95" name="Rectangle 27"/>
            <p:cNvSpPr>
              <a:spLocks noChangeArrowheads="1"/>
            </p:cNvSpPr>
            <p:nvPr/>
          </p:nvSpPr>
          <p:spPr bwMode="auto">
            <a:xfrm>
              <a:off x="4377" y="1389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96" name="Rectangle 28"/>
            <p:cNvSpPr>
              <a:spLocks noChangeArrowheads="1"/>
            </p:cNvSpPr>
            <p:nvPr/>
          </p:nvSpPr>
          <p:spPr bwMode="auto">
            <a:xfrm>
              <a:off x="4377" y="1706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97" name="Rectangle 29"/>
            <p:cNvSpPr>
              <a:spLocks noChangeArrowheads="1"/>
            </p:cNvSpPr>
            <p:nvPr/>
          </p:nvSpPr>
          <p:spPr bwMode="auto">
            <a:xfrm>
              <a:off x="4377" y="2024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98" name="Rectangle 30"/>
            <p:cNvSpPr>
              <a:spLocks noChangeArrowheads="1"/>
            </p:cNvSpPr>
            <p:nvPr/>
          </p:nvSpPr>
          <p:spPr bwMode="auto">
            <a:xfrm>
              <a:off x="4059" y="2024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99" name="Rectangle 31"/>
            <p:cNvSpPr>
              <a:spLocks noChangeArrowheads="1"/>
            </p:cNvSpPr>
            <p:nvPr/>
          </p:nvSpPr>
          <p:spPr bwMode="auto">
            <a:xfrm>
              <a:off x="4059" y="1706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00" name="Rectangle 32"/>
            <p:cNvSpPr>
              <a:spLocks noChangeArrowheads="1"/>
            </p:cNvSpPr>
            <p:nvPr/>
          </p:nvSpPr>
          <p:spPr bwMode="auto">
            <a:xfrm>
              <a:off x="3742" y="2024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01" name="Rectangle 33"/>
            <p:cNvSpPr>
              <a:spLocks noChangeArrowheads="1"/>
            </p:cNvSpPr>
            <p:nvPr/>
          </p:nvSpPr>
          <p:spPr bwMode="auto">
            <a:xfrm>
              <a:off x="3742" y="1706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02" name="Rectangle 34"/>
            <p:cNvSpPr>
              <a:spLocks noChangeArrowheads="1"/>
            </p:cNvSpPr>
            <p:nvPr/>
          </p:nvSpPr>
          <p:spPr bwMode="auto">
            <a:xfrm>
              <a:off x="3742" y="1389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03" name="Rectangle 35"/>
            <p:cNvSpPr>
              <a:spLocks noChangeArrowheads="1"/>
            </p:cNvSpPr>
            <p:nvPr/>
          </p:nvSpPr>
          <p:spPr bwMode="auto">
            <a:xfrm>
              <a:off x="4694" y="2024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5204" name="Group 36"/>
          <p:cNvGrpSpPr/>
          <p:nvPr/>
        </p:nvGrpSpPr>
        <p:grpSpPr bwMode="auto">
          <a:xfrm>
            <a:off x="6084888" y="4221163"/>
            <a:ext cx="2014537" cy="2016125"/>
            <a:chOff x="2971" y="2614"/>
            <a:chExt cx="1269" cy="1270"/>
          </a:xfrm>
        </p:grpSpPr>
        <p:sp>
          <p:nvSpPr>
            <p:cNvPr id="135205" name="Rectangle 37"/>
            <p:cNvSpPr>
              <a:spLocks noChangeArrowheads="1"/>
            </p:cNvSpPr>
            <p:nvPr/>
          </p:nvSpPr>
          <p:spPr bwMode="auto">
            <a:xfrm>
              <a:off x="3606" y="2614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06" name="Rectangle 38"/>
            <p:cNvSpPr>
              <a:spLocks noChangeArrowheads="1"/>
            </p:cNvSpPr>
            <p:nvPr/>
          </p:nvSpPr>
          <p:spPr bwMode="auto">
            <a:xfrm>
              <a:off x="3606" y="2931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07" name="Rectangle 39"/>
            <p:cNvSpPr>
              <a:spLocks noChangeArrowheads="1"/>
            </p:cNvSpPr>
            <p:nvPr/>
          </p:nvSpPr>
          <p:spPr bwMode="auto">
            <a:xfrm>
              <a:off x="3606" y="3249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08" name="Rectangle 40"/>
            <p:cNvSpPr>
              <a:spLocks noChangeArrowheads="1"/>
            </p:cNvSpPr>
            <p:nvPr/>
          </p:nvSpPr>
          <p:spPr bwMode="auto">
            <a:xfrm>
              <a:off x="3606" y="3566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09" name="Rectangle 41"/>
            <p:cNvSpPr>
              <a:spLocks noChangeArrowheads="1"/>
            </p:cNvSpPr>
            <p:nvPr/>
          </p:nvSpPr>
          <p:spPr bwMode="auto">
            <a:xfrm>
              <a:off x="3288" y="2931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10" name="Rectangle 42"/>
            <p:cNvSpPr>
              <a:spLocks noChangeArrowheads="1"/>
            </p:cNvSpPr>
            <p:nvPr/>
          </p:nvSpPr>
          <p:spPr bwMode="auto">
            <a:xfrm>
              <a:off x="3288" y="3249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11" name="Rectangle 43"/>
            <p:cNvSpPr>
              <a:spLocks noChangeArrowheads="1"/>
            </p:cNvSpPr>
            <p:nvPr/>
          </p:nvSpPr>
          <p:spPr bwMode="auto">
            <a:xfrm>
              <a:off x="3288" y="3566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12" name="Rectangle 44"/>
            <p:cNvSpPr>
              <a:spLocks noChangeArrowheads="1"/>
            </p:cNvSpPr>
            <p:nvPr/>
          </p:nvSpPr>
          <p:spPr bwMode="auto">
            <a:xfrm>
              <a:off x="2971" y="3566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13" name="Rectangle 45"/>
            <p:cNvSpPr>
              <a:spLocks noChangeArrowheads="1"/>
            </p:cNvSpPr>
            <p:nvPr/>
          </p:nvSpPr>
          <p:spPr bwMode="auto">
            <a:xfrm>
              <a:off x="3923" y="3249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14" name="Rectangle 46"/>
            <p:cNvSpPr>
              <a:spLocks noChangeArrowheads="1"/>
            </p:cNvSpPr>
            <p:nvPr/>
          </p:nvSpPr>
          <p:spPr bwMode="auto">
            <a:xfrm>
              <a:off x="3923" y="3566"/>
              <a:ext cx="31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5215" name="Text Box 47"/>
          <p:cNvSpPr txBox="1">
            <a:spLocks noChangeArrowheads="1"/>
          </p:cNvSpPr>
          <p:nvPr/>
        </p:nvSpPr>
        <p:spPr bwMode="auto">
          <a:xfrm>
            <a:off x="4140200" y="2636838"/>
            <a:ext cx="1584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b="1" baseline="0">
                <a:ea typeface="黑体" panose="02010609060101010101" pitchFamily="2" charset="-122"/>
              </a:rPr>
              <a:t>主视图</a:t>
            </a:r>
          </a:p>
        </p:txBody>
      </p:sp>
      <p:sp>
        <p:nvSpPr>
          <p:cNvPr id="135216" name="Text Box 48"/>
          <p:cNvSpPr txBox="1">
            <a:spLocks noChangeArrowheads="1"/>
          </p:cNvSpPr>
          <p:nvPr/>
        </p:nvSpPr>
        <p:spPr bwMode="auto">
          <a:xfrm>
            <a:off x="4140200" y="4941888"/>
            <a:ext cx="1512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b="1" baseline="0">
                <a:ea typeface="黑体" panose="02010609060101010101" pitchFamily="2" charset="-122"/>
              </a:rPr>
              <a:t>左视图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15" grpId="0"/>
      <p:bldP spid="1352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524000"/>
            <a:ext cx="2159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124200"/>
            <a:ext cx="62484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228600" y="762000"/>
            <a:ext cx="70945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2400" b="1" baseline="0" dirty="0"/>
              <a:t>3</a:t>
            </a:r>
            <a:r>
              <a:rPr lang="zh-CN" altLang="en-US" sz="2400" b="1" baseline="0" dirty="0"/>
              <a:t>、如图所示是几个小立方块所搭几何体的俯视图，</a:t>
            </a:r>
          </a:p>
          <a:p>
            <a:pPr eaLnBrk="1" hangingPunct="1"/>
            <a:r>
              <a:rPr lang="zh-CN" altLang="en-US" sz="2400" b="1" baseline="0" dirty="0"/>
              <a:t>小正方形中的数字表示在该位置小立方块的个数，</a:t>
            </a:r>
          </a:p>
          <a:p>
            <a:pPr eaLnBrk="1" hangingPunct="1"/>
            <a:r>
              <a:rPr lang="zh-CN" altLang="en-US" sz="2400" b="1" baseline="0" dirty="0"/>
              <a:t>请画出相应几何体的主视图、左视图。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685800" y="11430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 b="1" baseline="0" dirty="0">
                <a:latin typeface="Times New Roman" panose="02020603050405020304" pitchFamily="18" charset="0"/>
              </a:rPr>
              <a:t>        1</a:t>
            </a:r>
            <a:r>
              <a:rPr kumimoji="1" lang="zh-CN" altLang="en-US" sz="3200" b="1" baseline="0" dirty="0">
                <a:latin typeface="Times New Roman" panose="02020603050405020304" pitchFamily="18" charset="0"/>
              </a:rPr>
              <a:t>、你能根据下面的三视图来放出相应的立方体组合吗？</a:t>
            </a: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1066800" y="2667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1600200" y="26670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1600200" y="228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kumimoji="1" lang="zh-CN" altLang="zh-CN" sz="2400" baseline="0">
              <a:latin typeface="Times New Roman" panose="02020603050405020304" pitchFamily="18" charset="0"/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1600200" y="2209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3048000" y="2209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3048000" y="2667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914400" y="3505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400" b="1" baseline="0">
                <a:latin typeface="Times New Roman" panose="02020603050405020304" pitchFamily="18" charset="0"/>
              </a:rPr>
              <a:t>主视图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2743200" y="3505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400" b="1" baseline="0">
                <a:latin typeface="Times New Roman" panose="02020603050405020304" pitchFamily="18" charset="0"/>
              </a:rPr>
              <a:t>左视图</a:t>
            </a:r>
          </a:p>
        </p:txBody>
      </p:sp>
      <p:grpSp>
        <p:nvGrpSpPr>
          <p:cNvPr id="137227" name="Group 11"/>
          <p:cNvGrpSpPr/>
          <p:nvPr/>
        </p:nvGrpSpPr>
        <p:grpSpPr bwMode="auto">
          <a:xfrm>
            <a:off x="4343400" y="2743200"/>
            <a:ext cx="1295400" cy="1219200"/>
            <a:chOff x="2736" y="1728"/>
            <a:chExt cx="816" cy="768"/>
          </a:xfrm>
        </p:grpSpPr>
        <p:sp>
          <p:nvSpPr>
            <p:cNvPr id="137228" name="Rectangle 12"/>
            <p:cNvSpPr>
              <a:spLocks noChangeArrowheads="1"/>
            </p:cNvSpPr>
            <p:nvPr/>
          </p:nvSpPr>
          <p:spPr bwMode="auto">
            <a:xfrm>
              <a:off x="2832" y="172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229" name="Rectangle 13"/>
            <p:cNvSpPr>
              <a:spLocks noChangeArrowheads="1"/>
            </p:cNvSpPr>
            <p:nvPr/>
          </p:nvSpPr>
          <p:spPr bwMode="auto">
            <a:xfrm>
              <a:off x="3120" y="172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230" name="Text Box 14"/>
            <p:cNvSpPr txBox="1">
              <a:spLocks noChangeArrowheads="1"/>
            </p:cNvSpPr>
            <p:nvPr/>
          </p:nvSpPr>
          <p:spPr bwMode="auto">
            <a:xfrm>
              <a:off x="2736" y="2208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 baseline="0">
                  <a:latin typeface="Times New Roman" panose="02020603050405020304" pitchFamily="18" charset="0"/>
                </a:rPr>
                <a:t>俯视图</a:t>
              </a:r>
            </a:p>
          </p:txBody>
        </p:sp>
      </p:grpSp>
      <p:sp>
        <p:nvSpPr>
          <p:cNvPr id="137231" name="Text Box 15"/>
          <p:cNvSpPr txBox="1">
            <a:spLocks noChangeArrowheads="1"/>
          </p:cNvSpPr>
          <p:nvPr/>
        </p:nvSpPr>
        <p:spPr bwMode="auto">
          <a:xfrm>
            <a:off x="838200" y="5334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4000" b="1" baseline="0" dirty="0">
                <a:solidFill>
                  <a:srgbClr val="FF0000"/>
                </a:solidFill>
              </a:rPr>
              <a:t>试一试</a:t>
            </a:r>
          </a:p>
        </p:txBody>
      </p:sp>
      <p:grpSp>
        <p:nvGrpSpPr>
          <p:cNvPr id="137232" name="Group 16"/>
          <p:cNvGrpSpPr/>
          <p:nvPr/>
        </p:nvGrpSpPr>
        <p:grpSpPr bwMode="auto">
          <a:xfrm>
            <a:off x="6172200" y="4419600"/>
            <a:ext cx="1295400" cy="1219200"/>
            <a:chOff x="2736" y="1728"/>
            <a:chExt cx="816" cy="768"/>
          </a:xfrm>
        </p:grpSpPr>
        <p:sp>
          <p:nvSpPr>
            <p:cNvPr id="137233" name="Rectangle 17"/>
            <p:cNvSpPr>
              <a:spLocks noChangeArrowheads="1"/>
            </p:cNvSpPr>
            <p:nvPr/>
          </p:nvSpPr>
          <p:spPr bwMode="auto">
            <a:xfrm>
              <a:off x="2832" y="172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zh-CN" sz="2400" b="1" baseline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7234" name="Rectangle 18"/>
            <p:cNvSpPr>
              <a:spLocks noChangeArrowheads="1"/>
            </p:cNvSpPr>
            <p:nvPr/>
          </p:nvSpPr>
          <p:spPr bwMode="auto">
            <a:xfrm>
              <a:off x="3120" y="172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zh-CN" sz="2400" b="1" baseline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7235" name="Text Box 19"/>
            <p:cNvSpPr txBox="1">
              <a:spLocks noChangeArrowheads="1"/>
            </p:cNvSpPr>
            <p:nvPr/>
          </p:nvSpPr>
          <p:spPr bwMode="auto">
            <a:xfrm>
              <a:off x="2736" y="2208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 baseline="0">
                  <a:latin typeface="Times New Roman" panose="02020603050405020304" pitchFamily="18" charset="0"/>
                </a:rPr>
                <a:t>俯视图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1658938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524000"/>
            <a:ext cx="1606550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8244" name="Group 4"/>
          <p:cNvGrpSpPr/>
          <p:nvPr/>
        </p:nvGrpSpPr>
        <p:grpSpPr bwMode="auto">
          <a:xfrm>
            <a:off x="5867400" y="1524000"/>
            <a:ext cx="2286000" cy="2149475"/>
            <a:chOff x="3696" y="960"/>
            <a:chExt cx="1440" cy="1354"/>
          </a:xfrm>
        </p:grpSpPr>
        <p:pic>
          <p:nvPicPr>
            <p:cNvPr id="138245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96" y="960"/>
              <a:ext cx="1066" cy="1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8246" name="Text Box 6"/>
            <p:cNvSpPr txBox="1">
              <a:spLocks noChangeArrowheads="1"/>
            </p:cNvSpPr>
            <p:nvPr/>
          </p:nvSpPr>
          <p:spPr bwMode="auto">
            <a:xfrm>
              <a:off x="3984" y="2064"/>
              <a:ext cx="11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000" baseline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俯视图</a:t>
              </a:r>
            </a:p>
          </p:txBody>
        </p:sp>
      </p:grp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143000" y="3124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000" baseline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主视图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3581400" y="3124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000" baseline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左视图</a:t>
            </a: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685799" y="609600"/>
            <a:ext cx="75930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zh-CN" sz="2000" b="1" baseline="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000" b="1" baseline="0" dirty="0">
                <a:solidFill>
                  <a:srgbClr val="000000"/>
                </a:solidFill>
                <a:latin typeface="宋体" panose="02010600030101010101" pitchFamily="2" charset="-122"/>
              </a:rPr>
              <a:t>、根据一下面三视图建造的建筑物是什么样子？共有几层？一共需要多少个小立方体？</a:t>
            </a:r>
            <a:r>
              <a:rPr kumimoji="1" lang="zh-CN" altLang="en-US" sz="16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kumimoji="1" lang="zh-CN" altLang="en-US" sz="28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50" name="Line 10"/>
          <p:cNvSpPr>
            <a:spLocks noChangeShapeType="1"/>
          </p:cNvSpPr>
          <p:nvPr/>
        </p:nvSpPr>
        <p:spPr bwMode="auto">
          <a:xfrm>
            <a:off x="1600200" y="3581400"/>
            <a:ext cx="0" cy="838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8251" name="Line 11"/>
          <p:cNvSpPr>
            <a:spLocks noChangeShapeType="1"/>
          </p:cNvSpPr>
          <p:nvPr/>
        </p:nvSpPr>
        <p:spPr bwMode="auto">
          <a:xfrm>
            <a:off x="4038600" y="3581400"/>
            <a:ext cx="0" cy="838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8252" name="AutoShape 12"/>
          <p:cNvSpPr>
            <a:spLocks noChangeArrowheads="1"/>
          </p:cNvSpPr>
          <p:nvPr/>
        </p:nvSpPr>
        <p:spPr bwMode="auto">
          <a:xfrm>
            <a:off x="4724400" y="5181600"/>
            <a:ext cx="1905000" cy="228600"/>
          </a:xfrm>
          <a:prstGeom prst="rightArrow">
            <a:avLst>
              <a:gd name="adj1" fmla="val 50000"/>
              <a:gd name="adj2" fmla="val 208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38253" name="Group 13"/>
          <p:cNvGrpSpPr/>
          <p:nvPr/>
        </p:nvGrpSpPr>
        <p:grpSpPr bwMode="auto">
          <a:xfrm>
            <a:off x="685800" y="4343400"/>
            <a:ext cx="2286000" cy="2149475"/>
            <a:chOff x="432" y="2736"/>
            <a:chExt cx="1440" cy="1354"/>
          </a:xfrm>
        </p:grpSpPr>
        <p:grpSp>
          <p:nvGrpSpPr>
            <p:cNvPr id="138254" name="Group 14"/>
            <p:cNvGrpSpPr/>
            <p:nvPr/>
          </p:nvGrpSpPr>
          <p:grpSpPr bwMode="auto">
            <a:xfrm>
              <a:off x="432" y="2736"/>
              <a:ext cx="1440" cy="1354"/>
              <a:chOff x="480" y="2736"/>
              <a:chExt cx="1440" cy="1354"/>
            </a:xfrm>
          </p:grpSpPr>
          <p:pic>
            <p:nvPicPr>
              <p:cNvPr id="138255" name="Picture 1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80" y="2736"/>
                <a:ext cx="1066" cy="1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8256" name="Text Box 16"/>
              <p:cNvSpPr txBox="1">
                <a:spLocks noChangeArrowheads="1"/>
              </p:cNvSpPr>
              <p:nvPr/>
            </p:nvSpPr>
            <p:spPr bwMode="auto">
              <a:xfrm>
                <a:off x="768" y="3840"/>
                <a:ext cx="115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20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俯视图</a:t>
                </a:r>
              </a:p>
            </p:txBody>
          </p:sp>
        </p:grpSp>
        <p:sp>
          <p:nvSpPr>
            <p:cNvPr id="138257" name="Text Box 17"/>
            <p:cNvSpPr txBox="1">
              <a:spLocks noChangeArrowheads="1"/>
            </p:cNvSpPr>
            <p:nvPr/>
          </p:nvSpPr>
          <p:spPr bwMode="auto">
            <a:xfrm>
              <a:off x="576" y="288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/>
                <a:t>3</a:t>
              </a:r>
            </a:p>
          </p:txBody>
        </p:sp>
        <p:sp>
          <p:nvSpPr>
            <p:cNvPr id="138258" name="Text Box 18"/>
            <p:cNvSpPr txBox="1">
              <a:spLocks noChangeArrowheads="1"/>
            </p:cNvSpPr>
            <p:nvPr/>
          </p:nvSpPr>
          <p:spPr bwMode="auto">
            <a:xfrm>
              <a:off x="576" y="316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/>
                <a:t>3</a:t>
              </a:r>
            </a:p>
          </p:txBody>
        </p:sp>
        <p:sp>
          <p:nvSpPr>
            <p:cNvPr id="138259" name="Text Box 19"/>
            <p:cNvSpPr txBox="1">
              <a:spLocks noChangeArrowheads="1"/>
            </p:cNvSpPr>
            <p:nvPr/>
          </p:nvSpPr>
          <p:spPr bwMode="auto">
            <a:xfrm>
              <a:off x="864" y="316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/>
                <a:t>1</a:t>
              </a:r>
            </a:p>
          </p:txBody>
        </p:sp>
        <p:sp>
          <p:nvSpPr>
            <p:cNvPr id="138260" name="Text Box 20"/>
            <p:cNvSpPr txBox="1">
              <a:spLocks noChangeArrowheads="1"/>
            </p:cNvSpPr>
            <p:nvPr/>
          </p:nvSpPr>
          <p:spPr bwMode="auto">
            <a:xfrm>
              <a:off x="864" y="345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/>
                <a:t>1</a:t>
              </a:r>
            </a:p>
          </p:txBody>
        </p:sp>
        <p:sp>
          <p:nvSpPr>
            <p:cNvPr id="138261" name="Text Box 21"/>
            <p:cNvSpPr txBox="1">
              <a:spLocks noChangeArrowheads="1"/>
            </p:cNvSpPr>
            <p:nvPr/>
          </p:nvSpPr>
          <p:spPr bwMode="auto">
            <a:xfrm>
              <a:off x="1152" y="345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/>
                <a:t>2</a:t>
              </a:r>
            </a:p>
          </p:txBody>
        </p:sp>
      </p:grpSp>
      <p:grpSp>
        <p:nvGrpSpPr>
          <p:cNvPr id="138262" name="Group 22"/>
          <p:cNvGrpSpPr/>
          <p:nvPr/>
        </p:nvGrpSpPr>
        <p:grpSpPr bwMode="auto">
          <a:xfrm>
            <a:off x="3048000" y="4419600"/>
            <a:ext cx="2286000" cy="2149475"/>
            <a:chOff x="1920" y="2784"/>
            <a:chExt cx="1440" cy="1354"/>
          </a:xfrm>
        </p:grpSpPr>
        <p:grpSp>
          <p:nvGrpSpPr>
            <p:cNvPr id="138263" name="Group 23"/>
            <p:cNvGrpSpPr/>
            <p:nvPr/>
          </p:nvGrpSpPr>
          <p:grpSpPr bwMode="auto">
            <a:xfrm>
              <a:off x="1920" y="2784"/>
              <a:ext cx="1440" cy="1354"/>
              <a:chOff x="3696" y="960"/>
              <a:chExt cx="1440" cy="1354"/>
            </a:xfrm>
          </p:grpSpPr>
          <p:pic>
            <p:nvPicPr>
              <p:cNvPr id="138264" name="Picture 2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696" y="960"/>
                <a:ext cx="1066" cy="1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8265" name="Text Box 25"/>
              <p:cNvSpPr txBox="1">
                <a:spLocks noChangeArrowheads="1"/>
              </p:cNvSpPr>
              <p:nvPr/>
            </p:nvSpPr>
            <p:spPr bwMode="auto">
              <a:xfrm>
                <a:off x="3984" y="2064"/>
                <a:ext cx="115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20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俯视图</a:t>
                </a:r>
              </a:p>
            </p:txBody>
          </p:sp>
        </p:grpSp>
        <p:sp>
          <p:nvSpPr>
            <p:cNvPr id="138266" name="Text Box 26"/>
            <p:cNvSpPr txBox="1">
              <a:spLocks noChangeArrowheads="1"/>
            </p:cNvSpPr>
            <p:nvPr/>
          </p:nvSpPr>
          <p:spPr bwMode="auto">
            <a:xfrm>
              <a:off x="2064" y="292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38267" name="Text Box 27"/>
            <p:cNvSpPr txBox="1">
              <a:spLocks noChangeArrowheads="1"/>
            </p:cNvSpPr>
            <p:nvPr/>
          </p:nvSpPr>
          <p:spPr bwMode="auto">
            <a:xfrm>
              <a:off x="2064" y="321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8268" name="Text Box 28"/>
            <p:cNvSpPr txBox="1">
              <a:spLocks noChangeArrowheads="1"/>
            </p:cNvSpPr>
            <p:nvPr/>
          </p:nvSpPr>
          <p:spPr bwMode="auto">
            <a:xfrm>
              <a:off x="2352" y="321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8269" name="Text Box 29"/>
            <p:cNvSpPr txBox="1">
              <a:spLocks noChangeArrowheads="1"/>
            </p:cNvSpPr>
            <p:nvPr/>
          </p:nvSpPr>
          <p:spPr bwMode="auto">
            <a:xfrm>
              <a:off x="2352" y="350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8270" name="Text Box 30"/>
            <p:cNvSpPr txBox="1">
              <a:spLocks noChangeArrowheads="1"/>
            </p:cNvSpPr>
            <p:nvPr/>
          </p:nvSpPr>
          <p:spPr bwMode="auto">
            <a:xfrm>
              <a:off x="2640" y="350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138271" name="Group 31"/>
          <p:cNvGrpSpPr/>
          <p:nvPr/>
        </p:nvGrpSpPr>
        <p:grpSpPr bwMode="auto">
          <a:xfrm>
            <a:off x="6858000" y="4191000"/>
            <a:ext cx="2286000" cy="2149475"/>
            <a:chOff x="4320" y="2640"/>
            <a:chExt cx="1440" cy="1354"/>
          </a:xfrm>
        </p:grpSpPr>
        <p:grpSp>
          <p:nvGrpSpPr>
            <p:cNvPr id="138272" name="Group 32"/>
            <p:cNvGrpSpPr/>
            <p:nvPr/>
          </p:nvGrpSpPr>
          <p:grpSpPr bwMode="auto">
            <a:xfrm>
              <a:off x="4320" y="2640"/>
              <a:ext cx="1440" cy="1354"/>
              <a:chOff x="3696" y="960"/>
              <a:chExt cx="1440" cy="1354"/>
            </a:xfrm>
          </p:grpSpPr>
          <p:pic>
            <p:nvPicPr>
              <p:cNvPr id="138273" name="Picture 3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696" y="960"/>
                <a:ext cx="1066" cy="1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8274" name="Text Box 34"/>
              <p:cNvSpPr txBox="1">
                <a:spLocks noChangeArrowheads="1"/>
              </p:cNvSpPr>
              <p:nvPr/>
            </p:nvSpPr>
            <p:spPr bwMode="auto">
              <a:xfrm>
                <a:off x="3984" y="2064"/>
                <a:ext cx="115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2000" baseline="0">
                    <a:solidFill>
                      <a:srgbClr val="00FF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俯视图</a:t>
                </a:r>
              </a:p>
            </p:txBody>
          </p:sp>
        </p:grpSp>
        <p:sp>
          <p:nvSpPr>
            <p:cNvPr id="138275" name="Text Box 35"/>
            <p:cNvSpPr txBox="1">
              <a:spLocks noChangeArrowheads="1"/>
            </p:cNvSpPr>
            <p:nvPr/>
          </p:nvSpPr>
          <p:spPr bwMode="auto">
            <a:xfrm>
              <a:off x="4464" y="278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>
                  <a:solidFill>
                    <a:srgbClr val="00FF00"/>
                  </a:solidFill>
                </a:rPr>
                <a:t>3</a:t>
              </a:r>
            </a:p>
          </p:txBody>
        </p:sp>
        <p:sp>
          <p:nvSpPr>
            <p:cNvPr id="138276" name="Text Box 36"/>
            <p:cNvSpPr txBox="1">
              <a:spLocks noChangeArrowheads="1"/>
            </p:cNvSpPr>
            <p:nvPr/>
          </p:nvSpPr>
          <p:spPr bwMode="auto">
            <a:xfrm>
              <a:off x="4464" y="307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>
                  <a:solidFill>
                    <a:srgbClr val="00FF00"/>
                  </a:solidFill>
                </a:rPr>
                <a:t>2</a:t>
              </a:r>
            </a:p>
          </p:txBody>
        </p:sp>
        <p:sp>
          <p:nvSpPr>
            <p:cNvPr id="138277" name="Text Box 37"/>
            <p:cNvSpPr txBox="1">
              <a:spLocks noChangeArrowheads="1"/>
            </p:cNvSpPr>
            <p:nvPr/>
          </p:nvSpPr>
          <p:spPr bwMode="auto">
            <a:xfrm>
              <a:off x="4752" y="307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>
                  <a:solidFill>
                    <a:srgbClr val="00FF00"/>
                  </a:solidFill>
                </a:rPr>
                <a:t>1</a:t>
              </a:r>
            </a:p>
          </p:txBody>
        </p:sp>
        <p:sp>
          <p:nvSpPr>
            <p:cNvPr id="138278" name="Text Box 38"/>
            <p:cNvSpPr txBox="1">
              <a:spLocks noChangeArrowheads="1"/>
            </p:cNvSpPr>
            <p:nvPr/>
          </p:nvSpPr>
          <p:spPr bwMode="auto">
            <a:xfrm>
              <a:off x="4752" y="336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>
                  <a:solidFill>
                    <a:srgbClr val="00FF00"/>
                  </a:solidFill>
                </a:rPr>
                <a:t>1</a:t>
              </a:r>
            </a:p>
          </p:txBody>
        </p:sp>
        <p:sp>
          <p:nvSpPr>
            <p:cNvPr id="138279" name="Text Box 39"/>
            <p:cNvSpPr txBox="1">
              <a:spLocks noChangeArrowheads="1"/>
            </p:cNvSpPr>
            <p:nvPr/>
          </p:nvSpPr>
          <p:spPr bwMode="auto">
            <a:xfrm>
              <a:off x="4992" y="336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baseline="0">
                  <a:solidFill>
                    <a:srgbClr val="00FF00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0" grpId="0" animBg="1"/>
      <p:bldP spid="138251" grpId="0" animBg="1"/>
      <p:bldP spid="1382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62200"/>
            <a:ext cx="7191375" cy="27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533400" y="15240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3200" b="1" baseline="0">
                <a:solidFill>
                  <a:srgbClr val="000000"/>
                </a:solidFill>
                <a:latin typeface="Times New Roman" panose="02020603050405020304" pitchFamily="18" charset="0"/>
              </a:rPr>
              <a:t>三视图相同，立体物体的形状是否唯一定？ 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 baseline="0" dirty="0">
                <a:solidFill>
                  <a:srgbClr val="FF0000"/>
                </a:solidFill>
              </a:rPr>
              <a:t>猜一猜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5052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33400"/>
            <a:ext cx="288131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533400"/>
            <a:ext cx="28067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974725" y="625475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baseline="0" dirty="0">
                <a:solidFill>
                  <a:srgbClr val="FF0000"/>
                </a:solidFill>
                <a:ea typeface="黑体" panose="02010609060101010101" pitchFamily="2" charset="-122"/>
              </a:rPr>
              <a:t>试试看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-17659" y="1464915"/>
            <a:ext cx="9126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76225" eaLnBrk="1" hangingPunct="1"/>
            <a:r>
              <a:rPr lang="zh-CN" altLang="en-US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用小立方块搭一个几何体，使得它的主视图和俯视图如图所示</a:t>
            </a:r>
            <a:r>
              <a:rPr lang="zh-CN" altLang="en-US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 b="1" baseline="0" dirty="0"/>
          </a:p>
        </p:txBody>
      </p:sp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2133600"/>
            <a:ext cx="5181600" cy="210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-171450" y="42767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1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zh-CN" sz="1800" baseline="0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609600" y="45720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baseline="0" dirty="0"/>
              <a:t>这样的几何体只有一种吗？它最少需要多少个小立方块？</a:t>
            </a:r>
          </a:p>
          <a:p>
            <a:pPr eaLnBrk="1" hangingPunct="1"/>
            <a:r>
              <a:rPr lang="zh-CN" altLang="en-US" sz="2400" b="1" baseline="0" dirty="0"/>
              <a:t>最多需要多少个小立方块？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/>
      <p:bldP spid="1413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685800"/>
            <a:ext cx="5181600" cy="210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339" name="Picture 3" descr="未标题-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048000"/>
            <a:ext cx="21336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3048000"/>
            <a:ext cx="22098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-11113" y="5472113"/>
            <a:ext cx="50149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zh-CN" altLang="en-US" sz="2400" b="1" baseline="0" dirty="0">
                <a:solidFill>
                  <a:srgbClr val="FF0000"/>
                </a:solidFill>
              </a:rPr>
              <a:t>最少摆法中其中之一所需个数：</a:t>
            </a:r>
          </a:p>
          <a:p>
            <a:pPr algn="ctr" eaLnBrk="1" hangingPunct="1"/>
            <a:r>
              <a:rPr lang="en-US" altLang="zh-CN" sz="24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2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1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1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1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1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1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＝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10 </a:t>
            </a: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4419600" y="5445125"/>
            <a:ext cx="441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zh-CN" altLang="en-US" sz="2400" b="1" baseline="0" dirty="0">
                <a:solidFill>
                  <a:srgbClr val="FF0000"/>
                </a:solidFill>
              </a:rPr>
              <a:t>最多时所需小立方块个数：</a:t>
            </a:r>
          </a:p>
          <a:p>
            <a:pPr algn="ctr" eaLnBrk="1" hangingPunct="1"/>
            <a:r>
              <a:rPr lang="zh-CN" altLang="en-US" sz="2400" b="1" baseline="0" dirty="0">
                <a:solidFill>
                  <a:srgbClr val="FF0000"/>
                </a:solidFill>
              </a:rPr>
              <a:t>    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2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2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2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＋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1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＝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/>
      <p:bldP spid="1423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809191" y="2386361"/>
            <a:ext cx="7622234" cy="131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6700" eaLnBrk="1" hangingPunct="1">
              <a:lnSpc>
                <a:spcPct val="150000"/>
              </a:lnSpc>
            </a:pPr>
            <a:r>
              <a:rPr lang="zh-CN" altLang="en-US" sz="2800" b="1" baseline="0" dirty="0"/>
              <a:t>满足 </a:t>
            </a:r>
            <a:r>
              <a:rPr lang="zh-CN" altLang="en-US" sz="2800" b="1" baseline="0" dirty="0">
                <a:latin typeface="宋体" panose="02010600030101010101" pitchFamily="2" charset="-122"/>
              </a:rPr>
              <a:t>“</a:t>
            </a:r>
            <a:r>
              <a:rPr lang="zh-CN" altLang="en-US" sz="2800" b="1" baseline="0" dirty="0"/>
              <a:t>试试看</a:t>
            </a:r>
            <a:r>
              <a:rPr lang="zh-CN" altLang="en-US" sz="2800" b="1" baseline="0" dirty="0">
                <a:latin typeface="宋体" panose="02010600030101010101" pitchFamily="2" charset="-122"/>
              </a:rPr>
              <a:t>”</a:t>
            </a:r>
            <a:r>
              <a:rPr lang="zh-CN" altLang="en-US" sz="2800" b="1" baseline="0" dirty="0"/>
              <a:t>中的主视图与俯视图的几何体</a:t>
            </a:r>
            <a:r>
              <a:rPr lang="zh-CN" altLang="en-US" sz="2800" b="1" baseline="0" dirty="0" smtClean="0"/>
              <a:t>，最</a:t>
            </a:r>
            <a:r>
              <a:rPr lang="zh-CN" altLang="en-US" sz="2800" b="1" baseline="0" dirty="0"/>
              <a:t>少块数时有几种摆</a:t>
            </a:r>
            <a:r>
              <a:rPr lang="zh-CN" altLang="en-US" sz="2800" b="1" baseline="0"/>
              <a:t>法</a:t>
            </a:r>
            <a:r>
              <a:rPr lang="zh-CN" altLang="en-US" sz="2800" b="1" baseline="0" smtClean="0"/>
              <a:t>？ </a:t>
            </a:r>
            <a:endParaRPr lang="zh-CN" altLang="en-US" sz="2800" b="1" baseline="0" dirty="0"/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914400" y="1066800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baseline="0" dirty="0">
                <a:solidFill>
                  <a:srgbClr val="FF0000"/>
                </a:solidFill>
                <a:ea typeface="黑体" panose="02010609060101010101" pitchFamily="2" charset="-122"/>
              </a:rPr>
              <a:t>思考题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032125" y="925513"/>
            <a:ext cx="14033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4800" baseline="0" dirty="0">
                <a:solidFill>
                  <a:srgbClr val="FF0000"/>
                </a:solidFill>
              </a:rPr>
              <a:t>小结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7345363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 baseline="0" dirty="0"/>
              <a:t>1</a:t>
            </a:r>
            <a:r>
              <a:rPr lang="zh-CN" altLang="en-US" sz="3200" b="1" baseline="0" dirty="0"/>
              <a:t>、画几何体组合的三视图。</a:t>
            </a:r>
          </a:p>
          <a:p>
            <a:pPr eaLnBrk="1" hangingPunct="1"/>
            <a:r>
              <a:rPr lang="en-US" altLang="zh-CN" sz="3200" b="1" baseline="0" dirty="0"/>
              <a:t>2</a:t>
            </a:r>
            <a:r>
              <a:rPr lang="zh-CN" altLang="en-US" sz="3200" b="1" baseline="0" dirty="0"/>
              <a:t>、根据俯视图及小立方块的个数，</a:t>
            </a:r>
          </a:p>
          <a:p>
            <a:pPr eaLnBrk="1" hangingPunct="1"/>
            <a:r>
              <a:rPr lang="zh-CN" altLang="en-US" sz="3200" b="1" baseline="0" dirty="0"/>
              <a:t>      画其他两种视图。</a:t>
            </a:r>
          </a:p>
          <a:p>
            <a:pPr eaLnBrk="1" hangingPunct="1"/>
            <a:r>
              <a:rPr lang="en-US" altLang="zh-CN" sz="3200" b="1" baseline="0" dirty="0"/>
              <a:t>3</a:t>
            </a:r>
            <a:r>
              <a:rPr lang="zh-CN" altLang="en-US" sz="3200" b="1" baseline="0" dirty="0"/>
              <a:t>、已知三视图，求小立方块的总个数。</a:t>
            </a:r>
          </a:p>
          <a:p>
            <a:pPr eaLnBrk="1" hangingPunct="1"/>
            <a:r>
              <a:rPr lang="en-US" altLang="zh-CN" sz="3200" b="1" baseline="0" dirty="0"/>
              <a:t>4</a:t>
            </a:r>
            <a:r>
              <a:rPr lang="zh-CN" altLang="en-US" sz="3200" b="1" baseline="0" dirty="0"/>
              <a:t>、已知两种试图，求小立方块的最多、</a:t>
            </a:r>
          </a:p>
          <a:p>
            <a:pPr eaLnBrk="1" hangingPunct="1"/>
            <a:r>
              <a:rPr lang="zh-CN" altLang="en-US" sz="3200" b="1" baseline="0" dirty="0"/>
              <a:t>      最少时的个数。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AutoShape 2"/>
          <p:cNvSpPr>
            <a:spLocks noChangeArrowheads="1"/>
          </p:cNvSpPr>
          <p:nvPr/>
        </p:nvSpPr>
        <p:spPr bwMode="auto">
          <a:xfrm>
            <a:off x="5272881" y="1692275"/>
            <a:ext cx="3556000" cy="4005263"/>
          </a:xfrm>
          <a:prstGeom prst="bevel">
            <a:avLst>
              <a:gd name="adj" fmla="val 1310"/>
            </a:avLst>
          </a:prstGeom>
          <a:solidFill>
            <a:schemeClr val="folHlink"/>
          </a:solidFill>
          <a:ln w="12700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9507" name="AutoShape 3"/>
          <p:cNvSpPr>
            <a:spLocks noChangeArrowheads="1"/>
          </p:cNvSpPr>
          <p:nvPr/>
        </p:nvSpPr>
        <p:spPr bwMode="auto">
          <a:xfrm rot="10800000" flipH="1">
            <a:off x="194469" y="1771650"/>
            <a:ext cx="4967287" cy="3759200"/>
          </a:xfrm>
          <a:prstGeom prst="cube">
            <a:avLst>
              <a:gd name="adj" fmla="val 25023"/>
            </a:avLst>
          </a:prstGeom>
          <a:solidFill>
            <a:schemeClr val="accent1"/>
          </a:solidFill>
          <a:ln w="9525">
            <a:solidFill>
              <a:srgbClr val="FF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310481" y="1692275"/>
            <a:ext cx="1214438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baseline="0">
                <a:solidFill>
                  <a:schemeClr val="tx2"/>
                </a:solidFill>
                <a:ea typeface="黑体" panose="02010609060101010101" pitchFamily="2" charset="-122"/>
              </a:rPr>
              <a:t>主视图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5904706" y="1755775"/>
            <a:ext cx="989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 baseline="0"/>
              <a:t>主视图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7749381" y="1768475"/>
            <a:ext cx="1304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 baseline="0"/>
              <a:t>左视图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3069431" y="2252663"/>
            <a:ext cx="10350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b="1" baseline="0">
                <a:solidFill>
                  <a:srgbClr val="FF0000"/>
                </a:solidFill>
                <a:ea typeface="黑体" panose="02010609060101010101" pitchFamily="2" charset="-122"/>
              </a:rPr>
              <a:t>正面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title"/>
          </p:nvPr>
        </p:nvSpPr>
        <p:spPr>
          <a:xfrm>
            <a:off x="3110706" y="692150"/>
            <a:ext cx="4159250" cy="428625"/>
          </a:xfrm>
        </p:spPr>
        <p:txBody>
          <a:bodyPr>
            <a:normAutofit fontScale="90000"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三视图（</a:t>
            </a:r>
            <a:r>
              <a:rPr lang="en-US" altLang="zh-CN" sz="3200" b="1">
                <a:solidFill>
                  <a:srgbClr val="FF0000"/>
                </a:solidFill>
              </a:rPr>
              <a:t>2</a:t>
            </a:r>
            <a:r>
              <a:rPr lang="zh-CN" altLang="en-US" sz="3200" b="1">
                <a:solidFill>
                  <a:srgbClr val="FF0000"/>
                </a:solidFill>
              </a:rPr>
              <a:t>）</a:t>
            </a:r>
          </a:p>
        </p:txBody>
      </p:sp>
      <p:grpSp>
        <p:nvGrpSpPr>
          <p:cNvPr id="149513" name="Group 9"/>
          <p:cNvGrpSpPr/>
          <p:nvPr/>
        </p:nvGrpSpPr>
        <p:grpSpPr bwMode="auto">
          <a:xfrm>
            <a:off x="7028656" y="2232025"/>
            <a:ext cx="682625" cy="1414463"/>
            <a:chOff x="4490" y="1253"/>
            <a:chExt cx="430" cy="492"/>
          </a:xfrm>
        </p:grpSpPr>
        <p:sp>
          <p:nvSpPr>
            <p:cNvPr id="149514" name="Line 10"/>
            <p:cNvSpPr>
              <a:spLocks noChangeShapeType="1"/>
            </p:cNvSpPr>
            <p:nvPr/>
          </p:nvSpPr>
          <p:spPr bwMode="auto">
            <a:xfrm>
              <a:off x="4496" y="1253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15" name="Line 11"/>
            <p:cNvSpPr>
              <a:spLocks noChangeShapeType="1"/>
            </p:cNvSpPr>
            <p:nvPr/>
          </p:nvSpPr>
          <p:spPr bwMode="auto">
            <a:xfrm>
              <a:off x="4490" y="1745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16" name="Line 12"/>
            <p:cNvSpPr>
              <a:spLocks noChangeShapeType="1"/>
            </p:cNvSpPr>
            <p:nvPr/>
          </p:nvSpPr>
          <p:spPr bwMode="auto">
            <a:xfrm>
              <a:off x="4723" y="1253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17" name="Line 13"/>
            <p:cNvSpPr>
              <a:spLocks noChangeShapeType="1"/>
            </p:cNvSpPr>
            <p:nvPr/>
          </p:nvSpPr>
          <p:spPr bwMode="auto">
            <a:xfrm>
              <a:off x="4750" y="1745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18" name="Line 14"/>
            <p:cNvSpPr>
              <a:spLocks noChangeShapeType="1"/>
            </p:cNvSpPr>
            <p:nvPr/>
          </p:nvSpPr>
          <p:spPr bwMode="auto">
            <a:xfrm>
              <a:off x="4581" y="1253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19" name="Line 15"/>
            <p:cNvSpPr>
              <a:spLocks noChangeShapeType="1"/>
            </p:cNvSpPr>
            <p:nvPr/>
          </p:nvSpPr>
          <p:spPr bwMode="auto">
            <a:xfrm>
              <a:off x="4818" y="1256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20" name="Text Box 16"/>
            <p:cNvSpPr txBox="1">
              <a:spLocks noChangeArrowheads="1"/>
            </p:cNvSpPr>
            <p:nvPr/>
          </p:nvSpPr>
          <p:spPr bwMode="auto">
            <a:xfrm>
              <a:off x="4556" y="1359"/>
              <a:ext cx="200" cy="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高</a:t>
              </a:r>
            </a:p>
          </p:txBody>
        </p:sp>
      </p:grpSp>
      <p:grpSp>
        <p:nvGrpSpPr>
          <p:cNvPr id="149521" name="Group 17"/>
          <p:cNvGrpSpPr/>
          <p:nvPr/>
        </p:nvGrpSpPr>
        <p:grpSpPr bwMode="auto">
          <a:xfrm>
            <a:off x="5571331" y="3702050"/>
            <a:ext cx="1438275" cy="644525"/>
            <a:chOff x="3700" y="1763"/>
            <a:chExt cx="780" cy="406"/>
          </a:xfrm>
        </p:grpSpPr>
        <p:sp>
          <p:nvSpPr>
            <p:cNvPr id="149522" name="Line 18"/>
            <p:cNvSpPr>
              <a:spLocks noChangeShapeType="1"/>
            </p:cNvSpPr>
            <p:nvPr/>
          </p:nvSpPr>
          <p:spPr bwMode="auto">
            <a:xfrm>
              <a:off x="3702" y="1763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23" name="Line 19"/>
            <p:cNvSpPr>
              <a:spLocks noChangeShapeType="1"/>
            </p:cNvSpPr>
            <p:nvPr/>
          </p:nvSpPr>
          <p:spPr bwMode="auto">
            <a:xfrm>
              <a:off x="4480" y="1763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24" name="Line 20"/>
            <p:cNvSpPr>
              <a:spLocks noChangeShapeType="1"/>
            </p:cNvSpPr>
            <p:nvPr/>
          </p:nvSpPr>
          <p:spPr bwMode="auto">
            <a:xfrm>
              <a:off x="4477" y="2027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25" name="Line 21"/>
            <p:cNvSpPr>
              <a:spLocks noChangeShapeType="1"/>
            </p:cNvSpPr>
            <p:nvPr/>
          </p:nvSpPr>
          <p:spPr bwMode="auto">
            <a:xfrm>
              <a:off x="3700" y="2027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26" name="Line 22"/>
            <p:cNvSpPr>
              <a:spLocks noChangeShapeType="1"/>
            </p:cNvSpPr>
            <p:nvPr/>
          </p:nvSpPr>
          <p:spPr bwMode="auto">
            <a:xfrm>
              <a:off x="3702" y="1820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27" name="Line 23"/>
            <p:cNvSpPr>
              <a:spLocks noChangeShapeType="1"/>
            </p:cNvSpPr>
            <p:nvPr/>
          </p:nvSpPr>
          <p:spPr bwMode="auto">
            <a:xfrm>
              <a:off x="3702" y="2103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28" name="Text Box 24"/>
            <p:cNvSpPr txBox="1">
              <a:spLocks noChangeArrowheads="1"/>
            </p:cNvSpPr>
            <p:nvPr/>
          </p:nvSpPr>
          <p:spPr bwMode="auto">
            <a:xfrm>
              <a:off x="3957" y="1820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长</a:t>
              </a:r>
            </a:p>
          </p:txBody>
        </p:sp>
      </p:grpSp>
      <p:grpSp>
        <p:nvGrpSpPr>
          <p:cNvPr id="149529" name="Group 25"/>
          <p:cNvGrpSpPr/>
          <p:nvPr/>
        </p:nvGrpSpPr>
        <p:grpSpPr bwMode="auto">
          <a:xfrm>
            <a:off x="6939756" y="3600450"/>
            <a:ext cx="1689100" cy="1677988"/>
            <a:chOff x="4468" y="2030"/>
            <a:chExt cx="1064" cy="1057"/>
          </a:xfrm>
        </p:grpSpPr>
        <p:sp>
          <p:nvSpPr>
            <p:cNvPr id="149530" name="Arc 26"/>
            <p:cNvSpPr/>
            <p:nvPr/>
          </p:nvSpPr>
          <p:spPr bwMode="auto">
            <a:xfrm rot="-16200000">
              <a:off x="4473" y="2025"/>
              <a:ext cx="496" cy="505"/>
            </a:xfrm>
            <a:custGeom>
              <a:avLst/>
              <a:gdLst>
                <a:gd name="G0" fmla="+- 1050 0 0"/>
                <a:gd name="G1" fmla="+- 21600 0 0"/>
                <a:gd name="G2" fmla="+- 21600 0 0"/>
                <a:gd name="T0" fmla="*/ 0 w 22650"/>
                <a:gd name="T1" fmla="*/ 26 h 23983"/>
                <a:gd name="T2" fmla="*/ 22518 w 22650"/>
                <a:gd name="T3" fmla="*/ 23983 h 23983"/>
                <a:gd name="T4" fmla="*/ 1050 w 22650"/>
                <a:gd name="T5" fmla="*/ 21600 h 23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650" h="23983" fill="none" extrusionOk="0">
                  <a:moveTo>
                    <a:pt x="-1" y="25"/>
                  </a:moveTo>
                  <a:cubicBezTo>
                    <a:pt x="349" y="8"/>
                    <a:pt x="699" y="-1"/>
                    <a:pt x="1050" y="0"/>
                  </a:cubicBezTo>
                  <a:cubicBezTo>
                    <a:pt x="12979" y="0"/>
                    <a:pt x="22650" y="9670"/>
                    <a:pt x="22650" y="21600"/>
                  </a:cubicBezTo>
                  <a:cubicBezTo>
                    <a:pt x="22650" y="22396"/>
                    <a:pt x="22605" y="23191"/>
                    <a:pt x="22518" y="23983"/>
                  </a:cubicBezTo>
                </a:path>
                <a:path w="22650" h="23983" stroke="0" extrusionOk="0">
                  <a:moveTo>
                    <a:pt x="-1" y="25"/>
                  </a:moveTo>
                  <a:cubicBezTo>
                    <a:pt x="349" y="8"/>
                    <a:pt x="699" y="-1"/>
                    <a:pt x="1050" y="0"/>
                  </a:cubicBezTo>
                  <a:cubicBezTo>
                    <a:pt x="12979" y="0"/>
                    <a:pt x="22650" y="9670"/>
                    <a:pt x="22650" y="21600"/>
                  </a:cubicBezTo>
                  <a:cubicBezTo>
                    <a:pt x="22650" y="22396"/>
                    <a:pt x="22605" y="23191"/>
                    <a:pt x="22518" y="23983"/>
                  </a:cubicBezTo>
                  <a:lnTo>
                    <a:pt x="1050" y="21600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zh-CN" altLang="zh-CN" sz="1800" baseline="0"/>
            </a:p>
          </p:txBody>
        </p:sp>
        <p:sp>
          <p:nvSpPr>
            <p:cNvPr id="149531" name="Arc 27"/>
            <p:cNvSpPr/>
            <p:nvPr/>
          </p:nvSpPr>
          <p:spPr bwMode="auto">
            <a:xfrm flipV="1">
              <a:off x="4485" y="2087"/>
              <a:ext cx="1047" cy="987"/>
            </a:xfrm>
            <a:custGeom>
              <a:avLst/>
              <a:gdLst>
                <a:gd name="G0" fmla="+- 1556 0 0"/>
                <a:gd name="G1" fmla="+- 21600 0 0"/>
                <a:gd name="G2" fmla="+- 21600 0 0"/>
                <a:gd name="T0" fmla="*/ 0 w 23156"/>
                <a:gd name="T1" fmla="*/ 56 h 21816"/>
                <a:gd name="T2" fmla="*/ 23155 w 23156"/>
                <a:gd name="T3" fmla="*/ 21816 h 21816"/>
                <a:gd name="T4" fmla="*/ 1556 w 23156"/>
                <a:gd name="T5" fmla="*/ 21600 h 2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56" h="21816" fill="none" extrusionOk="0">
                  <a:moveTo>
                    <a:pt x="0" y="56"/>
                  </a:moveTo>
                  <a:cubicBezTo>
                    <a:pt x="517" y="18"/>
                    <a:pt x="1036" y="-1"/>
                    <a:pt x="1556" y="0"/>
                  </a:cubicBezTo>
                  <a:cubicBezTo>
                    <a:pt x="13485" y="0"/>
                    <a:pt x="23156" y="9670"/>
                    <a:pt x="23156" y="21600"/>
                  </a:cubicBezTo>
                  <a:cubicBezTo>
                    <a:pt x="23156" y="21672"/>
                    <a:pt x="23155" y="21744"/>
                    <a:pt x="23154" y="21815"/>
                  </a:cubicBezTo>
                </a:path>
                <a:path w="23156" h="21816" stroke="0" extrusionOk="0">
                  <a:moveTo>
                    <a:pt x="0" y="56"/>
                  </a:moveTo>
                  <a:cubicBezTo>
                    <a:pt x="517" y="18"/>
                    <a:pt x="1036" y="-1"/>
                    <a:pt x="1556" y="0"/>
                  </a:cubicBezTo>
                  <a:cubicBezTo>
                    <a:pt x="13485" y="0"/>
                    <a:pt x="23156" y="9670"/>
                    <a:pt x="23156" y="21600"/>
                  </a:cubicBezTo>
                  <a:cubicBezTo>
                    <a:pt x="23156" y="21672"/>
                    <a:pt x="23155" y="21744"/>
                    <a:pt x="23154" y="21815"/>
                  </a:cubicBezTo>
                  <a:lnTo>
                    <a:pt x="1556" y="21600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zh-CN" altLang="zh-CN" sz="1800" baseline="0"/>
            </a:p>
          </p:txBody>
        </p:sp>
        <p:sp>
          <p:nvSpPr>
            <p:cNvPr id="149532" name="Line 28"/>
            <p:cNvSpPr>
              <a:spLocks noChangeShapeType="1"/>
            </p:cNvSpPr>
            <p:nvPr/>
          </p:nvSpPr>
          <p:spPr bwMode="auto">
            <a:xfrm>
              <a:off x="4952" y="2152"/>
              <a:ext cx="567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33" name="Line 29"/>
            <p:cNvSpPr>
              <a:spLocks noChangeShapeType="1"/>
            </p:cNvSpPr>
            <p:nvPr/>
          </p:nvSpPr>
          <p:spPr bwMode="auto">
            <a:xfrm>
              <a:off x="4609" y="2513"/>
              <a:ext cx="0" cy="5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534" name="Text Box 30"/>
            <p:cNvSpPr txBox="1">
              <a:spLocks noChangeArrowheads="1"/>
            </p:cNvSpPr>
            <p:nvPr/>
          </p:nvSpPr>
          <p:spPr bwMode="auto">
            <a:xfrm>
              <a:off x="4581" y="2636"/>
              <a:ext cx="2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宽</a:t>
              </a:r>
            </a:p>
          </p:txBody>
        </p:sp>
        <p:sp>
          <p:nvSpPr>
            <p:cNvPr id="149535" name="Text Box 31"/>
            <p:cNvSpPr txBox="1">
              <a:spLocks noChangeArrowheads="1"/>
            </p:cNvSpPr>
            <p:nvPr/>
          </p:nvSpPr>
          <p:spPr bwMode="auto">
            <a:xfrm>
              <a:off x="5117" y="2103"/>
              <a:ext cx="2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宽</a:t>
              </a:r>
            </a:p>
          </p:txBody>
        </p:sp>
      </p:grpSp>
      <p:sp>
        <p:nvSpPr>
          <p:cNvPr id="149536" name="WordArt 32"/>
          <p:cNvSpPr>
            <a:spLocks noChangeArrowheads="1" noChangeShapeType="1" noTextEdit="1"/>
          </p:cNvSpPr>
          <p:nvPr/>
        </p:nvSpPr>
        <p:spPr bwMode="auto">
          <a:xfrm>
            <a:off x="4418806" y="2457450"/>
            <a:ext cx="314325" cy="674688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294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左视图</a:t>
            </a:r>
          </a:p>
        </p:txBody>
      </p:sp>
      <p:sp>
        <p:nvSpPr>
          <p:cNvPr id="149537" name="WordArt 33"/>
          <p:cNvSpPr>
            <a:spLocks noChangeArrowheads="1" noChangeShapeType="1" noTextEdit="1"/>
          </p:cNvSpPr>
          <p:nvPr/>
        </p:nvSpPr>
        <p:spPr bwMode="auto">
          <a:xfrm>
            <a:off x="4758531" y="4572000"/>
            <a:ext cx="334963" cy="765175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3241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侧面</a:t>
            </a:r>
          </a:p>
        </p:txBody>
      </p:sp>
      <p:sp>
        <p:nvSpPr>
          <p:cNvPr id="149538" name="WordArt 34"/>
          <p:cNvSpPr>
            <a:spLocks noChangeArrowheads="1" noChangeShapeType="1" noTextEdit="1"/>
          </p:cNvSpPr>
          <p:nvPr/>
        </p:nvSpPr>
        <p:spPr bwMode="auto">
          <a:xfrm>
            <a:off x="1088231" y="5111750"/>
            <a:ext cx="763588" cy="314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水平面</a:t>
            </a:r>
          </a:p>
        </p:txBody>
      </p:sp>
      <p:sp>
        <p:nvSpPr>
          <p:cNvPr id="149539" name="WordArt 35"/>
          <p:cNvSpPr>
            <a:spLocks noChangeArrowheads="1" noChangeShapeType="1" noTextEdit="1"/>
          </p:cNvSpPr>
          <p:nvPr/>
        </p:nvSpPr>
        <p:spPr bwMode="auto">
          <a:xfrm>
            <a:off x="2245519" y="4879975"/>
            <a:ext cx="868362" cy="269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chemeClr val="tx2"/>
                  </a:solidFill>
                  <a:round/>
                </a:ln>
                <a:solidFill>
                  <a:schemeClr val="tx2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俯视图</a:t>
            </a:r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5858669" y="5292725"/>
            <a:ext cx="1216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 baseline="0"/>
              <a:t>俯视图</a:t>
            </a:r>
          </a:p>
        </p:txBody>
      </p:sp>
      <p:grpSp>
        <p:nvGrpSpPr>
          <p:cNvPr id="149541" name="Group 37"/>
          <p:cNvGrpSpPr/>
          <p:nvPr/>
        </p:nvGrpSpPr>
        <p:grpSpPr bwMode="auto">
          <a:xfrm>
            <a:off x="1119981" y="2225675"/>
            <a:ext cx="1409700" cy="1409700"/>
            <a:chOff x="4341" y="2733"/>
            <a:chExt cx="888" cy="888"/>
          </a:xfrm>
        </p:grpSpPr>
        <p:sp>
          <p:nvSpPr>
            <p:cNvPr id="149542" name="Rectangle 38"/>
            <p:cNvSpPr>
              <a:spLocks noChangeArrowheads="1"/>
            </p:cNvSpPr>
            <p:nvPr/>
          </p:nvSpPr>
          <p:spPr bwMode="auto">
            <a:xfrm>
              <a:off x="4341" y="3177"/>
              <a:ext cx="888" cy="444"/>
            </a:xfrm>
            <a:prstGeom prst="rect">
              <a:avLst/>
            </a:prstGeom>
            <a:solidFill>
              <a:srgbClr val="FF65FF"/>
            </a:solidFill>
            <a:ln w="9525">
              <a:solidFill>
                <a:srgbClr val="A5002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543" name="Rectangle 39"/>
            <p:cNvSpPr>
              <a:spLocks noChangeArrowheads="1"/>
            </p:cNvSpPr>
            <p:nvPr/>
          </p:nvSpPr>
          <p:spPr bwMode="auto">
            <a:xfrm>
              <a:off x="4785" y="2733"/>
              <a:ext cx="444" cy="447"/>
            </a:xfrm>
            <a:prstGeom prst="rect">
              <a:avLst/>
            </a:prstGeom>
            <a:solidFill>
              <a:srgbClr val="FF65FF"/>
            </a:solidFill>
            <a:ln w="9525">
              <a:solidFill>
                <a:srgbClr val="A5002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9544" name="Group 40"/>
          <p:cNvGrpSpPr/>
          <p:nvPr/>
        </p:nvGrpSpPr>
        <p:grpSpPr bwMode="auto">
          <a:xfrm>
            <a:off x="4418806" y="3049588"/>
            <a:ext cx="254000" cy="1647825"/>
            <a:chOff x="5414" y="2585"/>
            <a:chExt cx="160" cy="1038"/>
          </a:xfrm>
        </p:grpSpPr>
        <p:sp>
          <p:nvSpPr>
            <p:cNvPr id="149545" name="AutoShape 41"/>
            <p:cNvSpPr>
              <a:spLocks noChangeArrowheads="1"/>
            </p:cNvSpPr>
            <p:nvPr/>
          </p:nvSpPr>
          <p:spPr bwMode="auto">
            <a:xfrm rot="5400000">
              <a:off x="4975" y="3024"/>
              <a:ext cx="1038" cy="159"/>
            </a:xfrm>
            <a:prstGeom prst="parallelogram">
              <a:avLst>
                <a:gd name="adj" fmla="val 95023"/>
              </a:avLst>
            </a:prstGeom>
            <a:solidFill>
              <a:srgbClr val="FF65FF"/>
            </a:solidFill>
            <a:ln w="9525">
              <a:solidFill>
                <a:srgbClr val="A5002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546" name="Line 42"/>
            <p:cNvSpPr>
              <a:spLocks noChangeShapeType="1"/>
            </p:cNvSpPr>
            <p:nvPr/>
          </p:nvSpPr>
          <p:spPr bwMode="auto">
            <a:xfrm>
              <a:off x="5415" y="3024"/>
              <a:ext cx="159" cy="156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9547" name="Group 43"/>
          <p:cNvGrpSpPr/>
          <p:nvPr/>
        </p:nvGrpSpPr>
        <p:grpSpPr bwMode="auto">
          <a:xfrm>
            <a:off x="1958181" y="5202238"/>
            <a:ext cx="1660525" cy="241300"/>
            <a:chOff x="4188" y="3907"/>
            <a:chExt cx="1046" cy="152"/>
          </a:xfrm>
        </p:grpSpPr>
        <p:sp>
          <p:nvSpPr>
            <p:cNvPr id="149548" name="AutoShape 44"/>
            <p:cNvSpPr>
              <a:spLocks noChangeArrowheads="1"/>
            </p:cNvSpPr>
            <p:nvPr/>
          </p:nvSpPr>
          <p:spPr bwMode="auto">
            <a:xfrm flipH="1">
              <a:off x="4188" y="3907"/>
              <a:ext cx="1046" cy="152"/>
            </a:xfrm>
            <a:prstGeom prst="parallelogram">
              <a:avLst>
                <a:gd name="adj" fmla="val 96979"/>
              </a:avLst>
            </a:prstGeom>
            <a:solidFill>
              <a:srgbClr val="FF65FF"/>
            </a:solidFill>
            <a:ln w="9525">
              <a:solidFill>
                <a:srgbClr val="A5002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549" name="Line 45"/>
            <p:cNvSpPr>
              <a:spLocks noChangeShapeType="1"/>
            </p:cNvSpPr>
            <p:nvPr/>
          </p:nvSpPr>
          <p:spPr bwMode="auto">
            <a:xfrm>
              <a:off x="4641" y="3909"/>
              <a:ext cx="135" cy="150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9550" name="Group 46"/>
          <p:cNvGrpSpPr/>
          <p:nvPr/>
        </p:nvGrpSpPr>
        <p:grpSpPr bwMode="auto">
          <a:xfrm>
            <a:off x="5588794" y="2232025"/>
            <a:ext cx="1409700" cy="1409700"/>
            <a:chOff x="4341" y="2733"/>
            <a:chExt cx="888" cy="888"/>
          </a:xfrm>
        </p:grpSpPr>
        <p:sp>
          <p:nvSpPr>
            <p:cNvPr id="149551" name="Rectangle 47"/>
            <p:cNvSpPr>
              <a:spLocks noChangeArrowheads="1"/>
            </p:cNvSpPr>
            <p:nvPr/>
          </p:nvSpPr>
          <p:spPr bwMode="auto">
            <a:xfrm>
              <a:off x="4341" y="3177"/>
              <a:ext cx="888" cy="4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552" name="Rectangle 48"/>
            <p:cNvSpPr>
              <a:spLocks noChangeArrowheads="1"/>
            </p:cNvSpPr>
            <p:nvPr/>
          </p:nvSpPr>
          <p:spPr bwMode="auto">
            <a:xfrm>
              <a:off x="4785" y="2733"/>
              <a:ext cx="444" cy="44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9553" name="Line 49"/>
          <p:cNvSpPr>
            <a:spLocks noChangeShapeType="1"/>
          </p:cNvSpPr>
          <p:nvPr/>
        </p:nvSpPr>
        <p:spPr bwMode="auto">
          <a:xfrm flipH="1" flipV="1">
            <a:off x="2532856" y="3635375"/>
            <a:ext cx="1076325" cy="1063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54" name="Line 50"/>
          <p:cNvSpPr>
            <a:spLocks noChangeShapeType="1"/>
          </p:cNvSpPr>
          <p:nvPr/>
        </p:nvSpPr>
        <p:spPr bwMode="auto">
          <a:xfrm flipH="1" flipV="1">
            <a:off x="2532856" y="2930525"/>
            <a:ext cx="1060450" cy="1060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55" name="Line 51"/>
          <p:cNvSpPr>
            <a:spLocks noChangeShapeType="1"/>
          </p:cNvSpPr>
          <p:nvPr/>
        </p:nvSpPr>
        <p:spPr bwMode="auto">
          <a:xfrm flipH="1" flipV="1">
            <a:off x="1116806" y="3636963"/>
            <a:ext cx="1065213" cy="10588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56" name="Line 52"/>
          <p:cNvSpPr>
            <a:spLocks noChangeShapeType="1"/>
          </p:cNvSpPr>
          <p:nvPr/>
        </p:nvSpPr>
        <p:spPr bwMode="auto">
          <a:xfrm>
            <a:off x="2666206" y="3049588"/>
            <a:ext cx="17478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57" name="Line 53"/>
          <p:cNvSpPr>
            <a:spLocks noChangeShapeType="1"/>
          </p:cNvSpPr>
          <p:nvPr/>
        </p:nvSpPr>
        <p:spPr bwMode="auto">
          <a:xfrm>
            <a:off x="1972469" y="3759200"/>
            <a:ext cx="2441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58" name="Line 54"/>
          <p:cNvSpPr>
            <a:spLocks noChangeShapeType="1"/>
          </p:cNvSpPr>
          <p:nvPr/>
        </p:nvSpPr>
        <p:spPr bwMode="auto">
          <a:xfrm>
            <a:off x="1939131" y="4451350"/>
            <a:ext cx="24812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59" name="Line 55"/>
          <p:cNvSpPr>
            <a:spLocks noChangeShapeType="1"/>
          </p:cNvSpPr>
          <p:nvPr/>
        </p:nvSpPr>
        <p:spPr bwMode="auto">
          <a:xfrm>
            <a:off x="3363119" y="3049588"/>
            <a:ext cx="4762" cy="2138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60" name="Line 56"/>
          <p:cNvSpPr>
            <a:spLocks noChangeShapeType="1"/>
          </p:cNvSpPr>
          <p:nvPr/>
        </p:nvSpPr>
        <p:spPr bwMode="auto">
          <a:xfrm>
            <a:off x="2661444" y="3054350"/>
            <a:ext cx="1587" cy="2135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61" name="Line 57"/>
          <p:cNvSpPr>
            <a:spLocks noChangeShapeType="1"/>
          </p:cNvSpPr>
          <p:nvPr/>
        </p:nvSpPr>
        <p:spPr bwMode="auto">
          <a:xfrm>
            <a:off x="1947069" y="3754438"/>
            <a:ext cx="1587" cy="14398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49562" name="Group 58"/>
          <p:cNvGrpSpPr/>
          <p:nvPr/>
        </p:nvGrpSpPr>
        <p:grpSpPr bwMode="auto">
          <a:xfrm>
            <a:off x="1948656" y="3043238"/>
            <a:ext cx="1654175" cy="1654175"/>
            <a:chOff x="4184" y="2576"/>
            <a:chExt cx="1048" cy="1048"/>
          </a:xfrm>
        </p:grpSpPr>
        <p:sp>
          <p:nvSpPr>
            <p:cNvPr id="149563" name="AutoShape 59"/>
            <p:cNvSpPr>
              <a:spLocks noChangeArrowheads="1"/>
            </p:cNvSpPr>
            <p:nvPr/>
          </p:nvSpPr>
          <p:spPr bwMode="auto">
            <a:xfrm rot="5400000">
              <a:off x="4633" y="3015"/>
              <a:ext cx="1038" cy="159"/>
            </a:xfrm>
            <a:prstGeom prst="parallelogram">
              <a:avLst>
                <a:gd name="adj" fmla="val 95023"/>
              </a:avLst>
            </a:prstGeom>
            <a:gradFill rotWithShape="1">
              <a:gsLst>
                <a:gs pos="0">
                  <a:srgbClr val="66CCFF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rgbClr val="FF7C8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564" name="AutoShape 60"/>
            <p:cNvSpPr>
              <a:spLocks noChangeArrowheads="1"/>
            </p:cNvSpPr>
            <p:nvPr/>
          </p:nvSpPr>
          <p:spPr bwMode="auto">
            <a:xfrm flipH="1">
              <a:off x="4184" y="3467"/>
              <a:ext cx="1046" cy="152"/>
            </a:xfrm>
            <a:prstGeom prst="parallelogram">
              <a:avLst>
                <a:gd name="adj" fmla="val 96979"/>
              </a:avLst>
            </a:prstGeom>
            <a:gradFill rotWithShape="1">
              <a:gsLst>
                <a:gs pos="0">
                  <a:srgbClr val="66CCFF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rgbClr val="FF7C8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49565" name="Group 61"/>
            <p:cNvGrpSpPr/>
            <p:nvPr/>
          </p:nvGrpSpPr>
          <p:grpSpPr bwMode="auto">
            <a:xfrm>
              <a:off x="4188" y="2585"/>
              <a:ext cx="1044" cy="1039"/>
              <a:chOff x="4189" y="2585"/>
              <a:chExt cx="1044" cy="1039"/>
            </a:xfrm>
          </p:grpSpPr>
          <p:sp>
            <p:nvSpPr>
              <p:cNvPr id="149566" name="AutoShape 62"/>
              <p:cNvSpPr>
                <a:spLocks noChangeArrowheads="1"/>
              </p:cNvSpPr>
              <p:nvPr/>
            </p:nvSpPr>
            <p:spPr bwMode="auto">
              <a:xfrm flipH="1">
                <a:off x="4638" y="3029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chemeClr val="folHlink">
                      <a:alpha val="52000"/>
                    </a:schemeClr>
                  </a:gs>
                </a:gsLst>
                <a:lin ang="5400000" scaled="1"/>
              </a:gradFill>
              <a:ln w="9525">
                <a:solidFill>
                  <a:srgbClr val="FF7C8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9567" name="AutoShape 63"/>
              <p:cNvSpPr>
                <a:spLocks noChangeArrowheads="1"/>
              </p:cNvSpPr>
              <p:nvPr/>
            </p:nvSpPr>
            <p:spPr bwMode="auto">
              <a:xfrm flipH="1">
                <a:off x="4638" y="2585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chemeClr val="folHlink">
                      <a:alpha val="52000"/>
                    </a:schemeClr>
                  </a:gs>
                </a:gsLst>
                <a:lin ang="5400000" scaled="1"/>
              </a:gradFill>
              <a:ln w="9525">
                <a:solidFill>
                  <a:srgbClr val="FF7C8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9568" name="AutoShape 64"/>
              <p:cNvSpPr>
                <a:spLocks noChangeArrowheads="1"/>
              </p:cNvSpPr>
              <p:nvPr/>
            </p:nvSpPr>
            <p:spPr bwMode="auto">
              <a:xfrm flipH="1">
                <a:off x="4189" y="3029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chemeClr val="folHlink">
                      <a:alpha val="52000"/>
                    </a:schemeClr>
                  </a:gs>
                </a:gsLst>
                <a:lin ang="5400000" scaled="1"/>
              </a:gradFill>
              <a:ln w="9525">
                <a:solidFill>
                  <a:srgbClr val="FF7C8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49569" name="Group 65"/>
          <p:cNvGrpSpPr/>
          <p:nvPr/>
        </p:nvGrpSpPr>
        <p:grpSpPr bwMode="auto">
          <a:xfrm>
            <a:off x="7749381" y="2228850"/>
            <a:ext cx="884238" cy="1411288"/>
            <a:chOff x="4978" y="1166"/>
            <a:chExt cx="557" cy="889"/>
          </a:xfrm>
        </p:grpSpPr>
        <p:sp>
          <p:nvSpPr>
            <p:cNvPr id="149570" name="Rectangle 66"/>
            <p:cNvSpPr>
              <a:spLocks noChangeArrowheads="1"/>
            </p:cNvSpPr>
            <p:nvPr/>
          </p:nvSpPr>
          <p:spPr bwMode="auto">
            <a:xfrm>
              <a:off x="4980" y="1166"/>
              <a:ext cx="555" cy="88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571" name="Line 67"/>
            <p:cNvSpPr>
              <a:spLocks noChangeShapeType="1"/>
            </p:cNvSpPr>
            <p:nvPr/>
          </p:nvSpPr>
          <p:spPr bwMode="auto">
            <a:xfrm>
              <a:off x="4978" y="1610"/>
              <a:ext cx="5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9572" name="Group 68"/>
          <p:cNvGrpSpPr/>
          <p:nvPr/>
        </p:nvGrpSpPr>
        <p:grpSpPr bwMode="auto">
          <a:xfrm>
            <a:off x="5585619" y="4392613"/>
            <a:ext cx="1398587" cy="900112"/>
            <a:chOff x="3615" y="2529"/>
            <a:chExt cx="881" cy="567"/>
          </a:xfrm>
        </p:grpSpPr>
        <p:sp>
          <p:nvSpPr>
            <p:cNvPr id="149573" name="Rectangle 69"/>
            <p:cNvSpPr>
              <a:spLocks noChangeArrowheads="1"/>
            </p:cNvSpPr>
            <p:nvPr/>
          </p:nvSpPr>
          <p:spPr bwMode="auto">
            <a:xfrm>
              <a:off x="3615" y="2529"/>
              <a:ext cx="881" cy="5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574" name="Line 70"/>
            <p:cNvSpPr>
              <a:spLocks noChangeShapeType="1"/>
            </p:cNvSpPr>
            <p:nvPr/>
          </p:nvSpPr>
          <p:spPr bwMode="auto">
            <a:xfrm>
              <a:off x="4056" y="2536"/>
              <a:ext cx="0" cy="5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9575" name="Line 71"/>
          <p:cNvSpPr>
            <a:spLocks noChangeShapeType="1"/>
          </p:cNvSpPr>
          <p:nvPr/>
        </p:nvSpPr>
        <p:spPr bwMode="auto">
          <a:xfrm>
            <a:off x="2899569" y="3292475"/>
            <a:ext cx="1587" cy="2139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76" name="Line 72"/>
          <p:cNvSpPr>
            <a:spLocks noChangeShapeType="1"/>
          </p:cNvSpPr>
          <p:nvPr/>
        </p:nvSpPr>
        <p:spPr bwMode="auto">
          <a:xfrm>
            <a:off x="2189956" y="3997325"/>
            <a:ext cx="1588" cy="14398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77" name="Line 73"/>
          <p:cNvSpPr>
            <a:spLocks noChangeShapeType="1"/>
          </p:cNvSpPr>
          <p:nvPr/>
        </p:nvSpPr>
        <p:spPr bwMode="auto">
          <a:xfrm>
            <a:off x="3610769" y="3292475"/>
            <a:ext cx="4762" cy="2143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78" name="Line 74"/>
          <p:cNvSpPr>
            <a:spLocks noChangeShapeType="1"/>
          </p:cNvSpPr>
          <p:nvPr/>
        </p:nvSpPr>
        <p:spPr bwMode="auto">
          <a:xfrm>
            <a:off x="2180431" y="4002088"/>
            <a:ext cx="24907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79" name="Line 75"/>
          <p:cNvSpPr>
            <a:spLocks noChangeShapeType="1"/>
          </p:cNvSpPr>
          <p:nvPr/>
        </p:nvSpPr>
        <p:spPr bwMode="auto">
          <a:xfrm flipH="1" flipV="1">
            <a:off x="1118394" y="2930525"/>
            <a:ext cx="1062037" cy="10493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80" name="Line 76"/>
          <p:cNvSpPr>
            <a:spLocks noChangeShapeType="1"/>
          </p:cNvSpPr>
          <p:nvPr/>
        </p:nvSpPr>
        <p:spPr bwMode="auto">
          <a:xfrm>
            <a:off x="2182019" y="4700588"/>
            <a:ext cx="24907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81" name="Line 77"/>
          <p:cNvSpPr>
            <a:spLocks noChangeShapeType="1"/>
          </p:cNvSpPr>
          <p:nvPr/>
        </p:nvSpPr>
        <p:spPr bwMode="auto">
          <a:xfrm>
            <a:off x="2899569" y="3287713"/>
            <a:ext cx="17668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82" name="Line 78"/>
          <p:cNvSpPr>
            <a:spLocks noChangeShapeType="1"/>
          </p:cNvSpPr>
          <p:nvPr/>
        </p:nvSpPr>
        <p:spPr bwMode="auto">
          <a:xfrm flipH="1" flipV="1">
            <a:off x="2528094" y="2225675"/>
            <a:ext cx="1071562" cy="10652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83" name="Line 79"/>
          <p:cNvSpPr>
            <a:spLocks noChangeShapeType="1"/>
          </p:cNvSpPr>
          <p:nvPr/>
        </p:nvSpPr>
        <p:spPr bwMode="auto">
          <a:xfrm flipH="1" flipV="1">
            <a:off x="1823244" y="2216150"/>
            <a:ext cx="1066800" cy="1060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584" name="Line 80"/>
          <p:cNvSpPr>
            <a:spLocks noChangeShapeType="1"/>
          </p:cNvSpPr>
          <p:nvPr/>
        </p:nvSpPr>
        <p:spPr bwMode="auto">
          <a:xfrm flipH="1" flipV="1">
            <a:off x="1818481" y="2930525"/>
            <a:ext cx="1095375" cy="1071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46 L -0.48836 0.00046 " pathEditMode="relative" ptsTypes="AA">
                                      <p:cBhvr>
                                        <p:cTn id="101" dur="1000" fill="hold"/>
                                        <p:tgtEl>
                                          <p:spTgt spid="149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4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9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14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14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1000"/>
                                        <p:tgtEl>
                                          <p:spTgt spid="14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1000"/>
                                        <p:tgtEl>
                                          <p:spTgt spid="14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14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14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14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2963E-6 L -0.40087 0.1317 " pathEditMode="relative" ptsTypes="AA">
                                      <p:cBhvr>
                                        <p:cTn id="135" dur="1000" fill="hold"/>
                                        <p:tgtEl>
                                          <p:spTgt spid="149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4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3" dur="500"/>
                                        <p:tgtEl>
                                          <p:spTgt spid="14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9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49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093 L -0.38628 0.06713 " pathEditMode="relative" ptsTypes="AA">
                                      <p:cBhvr>
                                        <p:cTn id="184" dur="1000" fill="hold"/>
                                        <p:tgtEl>
                                          <p:spTgt spid="149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14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2" dur="500"/>
                                        <p:tgtEl>
                                          <p:spTgt spid="1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4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4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49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49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4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49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49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49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49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49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animBg="1"/>
      <p:bldP spid="149508" grpId="0"/>
      <p:bldP spid="149509" grpId="0"/>
      <p:bldP spid="149510" grpId="0"/>
      <p:bldP spid="149511" grpId="0"/>
      <p:bldP spid="149536" grpId="0" animBg="1"/>
      <p:bldP spid="149537" grpId="0" animBg="1"/>
      <p:bldP spid="149538" grpId="0" animBg="1"/>
      <p:bldP spid="149539" grpId="0" animBg="1"/>
      <p:bldP spid="149540" grpId="0"/>
      <p:bldP spid="149553" grpId="0" animBg="1"/>
      <p:bldP spid="149554" grpId="0" animBg="1"/>
      <p:bldP spid="149555" grpId="0" animBg="1"/>
      <p:bldP spid="149556" grpId="0" animBg="1"/>
      <p:bldP spid="149557" grpId="0" animBg="1"/>
      <p:bldP spid="149558" grpId="0" animBg="1"/>
      <p:bldP spid="149559" grpId="0" animBg="1"/>
      <p:bldP spid="149560" grpId="0" animBg="1"/>
      <p:bldP spid="149561" grpId="0" animBg="1"/>
      <p:bldP spid="149575" grpId="0" animBg="1"/>
      <p:bldP spid="149576" grpId="0" animBg="1"/>
      <p:bldP spid="149577" grpId="0" animBg="1"/>
      <p:bldP spid="149578" grpId="0" animBg="1"/>
      <p:bldP spid="149579" grpId="0" animBg="1"/>
      <p:bldP spid="149580" grpId="0" animBg="1"/>
      <p:bldP spid="149581" grpId="0" animBg="1"/>
      <p:bldP spid="149582" grpId="0" animBg="1"/>
      <p:bldP spid="149583" grpId="0" animBg="1"/>
      <p:bldP spid="1495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1116013" y="1196752"/>
            <a:ext cx="5688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baseline="0">
                <a:latin typeface="Times New Roman" panose="02020603050405020304" pitchFamily="18" charset="0"/>
                <a:sym typeface="Wingdings" panose="05000000000000000000" pitchFamily="2" charset="2"/>
              </a:rPr>
              <a:t>请画出下面视图相对应的几何体。</a:t>
            </a: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349500"/>
            <a:ext cx="36004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4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997200"/>
            <a:ext cx="14414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4572000" y="3068638"/>
            <a:ext cx="1439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1" baseline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46440" name="AutoShape 8"/>
          <p:cNvSpPr>
            <a:spLocks noChangeArrowheads="1"/>
          </p:cNvSpPr>
          <p:nvPr/>
        </p:nvSpPr>
        <p:spPr bwMode="auto">
          <a:xfrm>
            <a:off x="4643438" y="3141663"/>
            <a:ext cx="1079500" cy="503237"/>
          </a:xfrm>
          <a:prstGeom prst="rightArrow">
            <a:avLst>
              <a:gd name="adj1" fmla="val 50000"/>
              <a:gd name="adj2" fmla="val 53628"/>
            </a:avLst>
          </a:prstGeom>
          <a:noFill/>
          <a:ln w="9525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</a:pPr>
            <a:endParaRPr lang="zh-CN" altLang="zh-CN" b="1" baseline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1116013" y="1052513"/>
            <a:ext cx="5688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baseline="0">
                <a:latin typeface="Times New Roman" panose="02020603050405020304" pitchFamily="18" charset="0"/>
                <a:sym typeface="Wingdings" panose="05000000000000000000" pitchFamily="2" charset="2"/>
              </a:rPr>
              <a:t>请画出下面视图相对应的几何体。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4572000" y="3068638"/>
            <a:ext cx="1439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1" baseline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47462" name="AutoShape 6"/>
          <p:cNvSpPr>
            <a:spLocks noChangeArrowheads="1"/>
          </p:cNvSpPr>
          <p:nvPr/>
        </p:nvSpPr>
        <p:spPr bwMode="auto">
          <a:xfrm>
            <a:off x="4643438" y="3141663"/>
            <a:ext cx="1079500" cy="503237"/>
          </a:xfrm>
          <a:prstGeom prst="rightArrow">
            <a:avLst>
              <a:gd name="adj1" fmla="val 50000"/>
              <a:gd name="adj2" fmla="val 53628"/>
            </a:avLst>
          </a:prstGeom>
          <a:noFill/>
          <a:ln w="9525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</a:pPr>
            <a:endParaRPr lang="zh-CN" altLang="zh-CN" b="1" baseline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4746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276475"/>
            <a:ext cx="3529012" cy="272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46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924175"/>
            <a:ext cx="15843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1116013" y="1052513"/>
            <a:ext cx="5688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baseline="0">
                <a:latin typeface="Times New Roman" panose="02020603050405020304" pitchFamily="18" charset="0"/>
                <a:sym typeface="Wingdings" panose="05000000000000000000" pitchFamily="2" charset="2"/>
              </a:rPr>
              <a:t>请画出下面视图相对应的几何体。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4572000" y="3068638"/>
            <a:ext cx="1439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1" baseline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48486" name="AutoShape 6"/>
          <p:cNvSpPr>
            <a:spLocks noChangeArrowheads="1"/>
          </p:cNvSpPr>
          <p:nvPr/>
        </p:nvSpPr>
        <p:spPr bwMode="auto">
          <a:xfrm>
            <a:off x="4643438" y="3141663"/>
            <a:ext cx="1079500" cy="503237"/>
          </a:xfrm>
          <a:prstGeom prst="rightArrow">
            <a:avLst>
              <a:gd name="adj1" fmla="val 50000"/>
              <a:gd name="adj2" fmla="val 53628"/>
            </a:avLst>
          </a:prstGeom>
          <a:noFill/>
          <a:ln w="9525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</a:pPr>
            <a:endParaRPr lang="zh-CN" altLang="zh-CN" b="1" baseline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4848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060575"/>
            <a:ext cx="3889375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848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2852738"/>
            <a:ext cx="1655763" cy="1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981200"/>
            <a:ext cx="524827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762000" y="679450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baseline="0">
                <a:solidFill>
                  <a:srgbClr val="FF0000"/>
                </a:solidFill>
                <a:ea typeface="黑体" panose="02010609060101010101" pitchFamily="2" charset="-122"/>
              </a:rPr>
              <a:t>你搭我画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36576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429000"/>
            <a:ext cx="3886200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609600"/>
            <a:ext cx="2667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457200" y="1066800"/>
            <a:ext cx="79676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2400" b="1" baseline="0" dirty="0">
                <a:latin typeface="宋体" panose="02010600030101010101" pitchFamily="2" charset="-122"/>
              </a:rPr>
              <a:t>【</a:t>
            </a:r>
            <a:r>
              <a:rPr lang="zh-CN" altLang="en-US" sz="2400" b="1" baseline="0" dirty="0">
                <a:latin typeface="宋体" panose="02010600030101010101" pitchFamily="2" charset="-122"/>
              </a:rPr>
              <a:t>例</a:t>
            </a:r>
            <a:r>
              <a:rPr lang="en-US" altLang="zh-CN" sz="2400" b="1" baseline="0" dirty="0">
                <a:latin typeface="宋体" panose="02010600030101010101" pitchFamily="2" charset="-122"/>
              </a:rPr>
              <a:t>1】</a:t>
            </a:r>
            <a:r>
              <a:rPr lang="zh-CN" altLang="en-US" sz="2400" b="1" baseline="0" dirty="0">
                <a:latin typeface="宋体" panose="02010600030101010101" pitchFamily="2" charset="-122"/>
              </a:rPr>
              <a:t>如图是由几个小立方体块所搭几何体的俯视图，</a:t>
            </a:r>
          </a:p>
          <a:p>
            <a:pPr eaLnBrk="1" hangingPunct="1"/>
            <a:r>
              <a:rPr lang="zh-CN" altLang="en-US" sz="2400" b="1" baseline="0" dirty="0">
                <a:latin typeface="宋体" panose="02010600030101010101" pitchFamily="2" charset="-122"/>
              </a:rPr>
              <a:t>小正方形中的数字表示在该位置小立块的个数，请画出</a:t>
            </a:r>
          </a:p>
          <a:p>
            <a:pPr eaLnBrk="1" hangingPunct="1"/>
            <a:r>
              <a:rPr lang="zh-CN" altLang="en-US" sz="2400" b="1" baseline="0" dirty="0">
                <a:latin typeface="宋体" panose="02010600030101010101" pitchFamily="2" charset="-122"/>
              </a:rPr>
              <a:t>这个几何体的主视图和左视图。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822325" y="396875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baseline="0" dirty="0">
                <a:solidFill>
                  <a:srgbClr val="FF0000"/>
                </a:solidFill>
                <a:ea typeface="黑体" panose="02010609060101010101" pitchFamily="2" charset="-122"/>
              </a:rPr>
              <a:t>问题探究</a:t>
            </a:r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438400"/>
            <a:ext cx="251460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25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495800"/>
            <a:ext cx="57721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286000"/>
            <a:ext cx="280987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baseline="0" dirty="0">
                <a:solidFill>
                  <a:srgbClr val="FF0000"/>
                </a:solidFill>
                <a:ea typeface="黑体" panose="02010609060101010101" pitchFamily="2" charset="-122"/>
              </a:rPr>
              <a:t>做一做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211138" y="1295400"/>
            <a:ext cx="8932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2400" b="1" baseline="0" dirty="0"/>
              <a:t>1</a:t>
            </a:r>
            <a:r>
              <a:rPr lang="zh-CN" altLang="en-US" sz="2400" b="1" baseline="0" dirty="0"/>
              <a:t>、如图所示的两幅图分别是几个小立方块所搭几何体的俯视图，</a:t>
            </a:r>
          </a:p>
          <a:p>
            <a:pPr eaLnBrk="1" hangingPunct="1"/>
            <a:r>
              <a:rPr lang="zh-CN" altLang="en-US" sz="2400" b="1" baseline="0" dirty="0"/>
              <a:t>小正方形中的数字表示在该位置小立方块的个数，请画出相应</a:t>
            </a:r>
          </a:p>
          <a:p>
            <a:pPr eaLnBrk="1" hangingPunct="1"/>
            <a:r>
              <a:rPr lang="zh-CN" altLang="en-US" sz="2400" b="1" baseline="0" dirty="0"/>
              <a:t>几何体的主视图、左视图。 </a:t>
            </a:r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819400"/>
            <a:ext cx="7315200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全屏显示(4:3)</PresentationFormat>
  <Paragraphs>96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黑体</vt:lpstr>
      <vt:lpstr>华文新魏</vt:lpstr>
      <vt:lpstr>宋体</vt:lpstr>
      <vt:lpstr>微软雅黑</vt:lpstr>
      <vt:lpstr>新宋体</vt:lpstr>
      <vt:lpstr>Arial</vt:lpstr>
      <vt:lpstr>Arial Black</vt:lpstr>
      <vt:lpstr>Calibri</vt:lpstr>
      <vt:lpstr>Times New Roman</vt:lpstr>
      <vt:lpstr>Wingdings</vt:lpstr>
      <vt:lpstr>WWW.2PPT.COM</vt:lpstr>
      <vt:lpstr>PowerPoint 演示文稿</vt:lpstr>
      <vt:lpstr>三视图（2）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2017-08-30T07:26:00Z</dcterms:created>
  <dcterms:modified xsi:type="dcterms:W3CDTF">2023-01-16T14:42:26Z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2F48699F2D784CEBA98B9758A3634E6F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