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7"/>
  </p:notesMasterIdLst>
  <p:handoutMasterIdLst>
    <p:handoutMasterId r:id="rId28"/>
  </p:handoutMasterIdLst>
  <p:sldIdLst>
    <p:sldId id="288" r:id="rId3"/>
    <p:sldId id="289" r:id="rId4"/>
    <p:sldId id="290" r:id="rId5"/>
    <p:sldId id="261" r:id="rId6"/>
    <p:sldId id="262" r:id="rId7"/>
    <p:sldId id="263" r:id="rId8"/>
    <p:sldId id="264" r:id="rId9"/>
    <p:sldId id="291" r:id="rId10"/>
    <p:sldId id="266" r:id="rId11"/>
    <p:sldId id="267" r:id="rId12"/>
    <p:sldId id="268" r:id="rId13"/>
    <p:sldId id="292" r:id="rId14"/>
    <p:sldId id="270" r:id="rId15"/>
    <p:sldId id="272" r:id="rId16"/>
    <p:sldId id="274" r:id="rId17"/>
    <p:sldId id="275" r:id="rId18"/>
    <p:sldId id="293" r:id="rId19"/>
    <p:sldId id="277" r:id="rId20"/>
    <p:sldId id="279" r:id="rId21"/>
    <p:sldId id="294" r:id="rId22"/>
    <p:sldId id="281" r:id="rId23"/>
    <p:sldId id="282" r:id="rId24"/>
    <p:sldId id="283" r:id="rId25"/>
    <p:sldId id="295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DDD"/>
    <a:srgbClr val="FFB400"/>
    <a:srgbClr val="EFEE0E"/>
    <a:srgbClr val="FF321F"/>
    <a:srgbClr val="208791"/>
    <a:srgbClr val="6C8A58"/>
    <a:srgbClr val="FF8303"/>
    <a:srgbClr val="63ABB2"/>
    <a:srgbClr val="ABB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6314" autoAdjust="0"/>
  </p:normalViewPr>
  <p:slideViewPr>
    <p:cSldViewPr snapToGrid="0">
      <p:cViewPr>
        <p:scale>
          <a:sx n="50" d="100"/>
          <a:sy n="50" d="100"/>
        </p:scale>
        <p:origin x="-474" y="-1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8940C-A24C-4D3A-B818-17F504597C4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8D4AB-AF46-4263-B1A3-61A561AD18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8D4AB-AF46-4263-B1A3-61A561AD184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6645889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http://www.2Ppt.com/xiazai/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624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矩形: 圆角 2"/>
          <p:cNvSpPr/>
          <p:nvPr userDrawn="1"/>
        </p:nvSpPr>
        <p:spPr>
          <a:xfrm>
            <a:off x="422385" y="358333"/>
            <a:ext cx="11347232" cy="6141334"/>
          </a:xfrm>
          <a:prstGeom prst="roundRect">
            <a:avLst>
              <a:gd name="adj" fmla="val 12223"/>
            </a:avLst>
          </a:prstGeom>
          <a:solidFill>
            <a:schemeClr val="bg1"/>
          </a:solidFill>
          <a:ln w="76200">
            <a:solidFill>
              <a:srgbClr val="EFE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21481" r="19398" b="15370"/>
          <a:stretch>
            <a:fillRect/>
          </a:stretch>
        </p:blipFill>
        <p:spPr>
          <a:xfrm>
            <a:off x="11081450" y="161002"/>
            <a:ext cx="881162" cy="7437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385" y="358333"/>
            <a:ext cx="1494668" cy="10674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624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5416" r="4881" b="15536"/>
          <a:stretch>
            <a:fillRect/>
          </a:stretch>
        </p:blipFill>
        <p:spPr>
          <a:xfrm>
            <a:off x="215925" y="377372"/>
            <a:ext cx="11961561" cy="56170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6" r="58214" b="3392"/>
          <a:stretch>
            <a:fillRect/>
          </a:stretch>
        </p:blipFill>
        <p:spPr>
          <a:xfrm>
            <a:off x="1" y="3236686"/>
            <a:ext cx="5182531" cy="3632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1" t="51309" b="5834"/>
          <a:stretch>
            <a:fillRect/>
          </a:stretch>
        </p:blipFill>
        <p:spPr>
          <a:xfrm>
            <a:off x="8215086" y="4245429"/>
            <a:ext cx="3976914" cy="26125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82873" y="2148729"/>
            <a:ext cx="61658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9DD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诚信教育</a:t>
            </a:r>
            <a:endParaRPr lang="zh-CN" alt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29DD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31040" y="4152976"/>
            <a:ext cx="4669531" cy="368300"/>
          </a:xfrm>
          <a:prstGeom prst="rect">
            <a:avLst/>
          </a:prstGeom>
          <a:solidFill>
            <a:srgbClr val="FFB40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老师：</a:t>
            </a:r>
            <a:r>
              <a:rPr lang="en-US" altLang="zh-CN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PPT818  </a:t>
            </a: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时间：</a:t>
            </a:r>
            <a:r>
              <a:rPr lang="en-US" altLang="zh-CN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20XX.XX.XX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12041" y="1732910"/>
            <a:ext cx="831410" cy="369332"/>
          </a:xfrm>
          <a:prstGeom prst="rect">
            <a:avLst/>
          </a:prstGeom>
          <a:noFill/>
          <a:ln>
            <a:solidFill>
              <a:srgbClr val="FF321F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坚守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26416" y="1732910"/>
            <a:ext cx="831410" cy="369332"/>
          </a:xfrm>
          <a:prstGeom prst="rect">
            <a:avLst/>
          </a:prstGeom>
          <a:noFill/>
          <a:ln>
            <a:solidFill>
              <a:srgbClr val="FF321F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诚实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07342" y="1732910"/>
            <a:ext cx="831410" cy="369332"/>
          </a:xfrm>
          <a:prstGeom prst="rect">
            <a:avLst/>
          </a:prstGeom>
          <a:noFill/>
          <a:ln>
            <a:solidFill>
              <a:srgbClr val="FF321F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守信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744995" y="2133875"/>
            <a:ext cx="68703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indent="629920" algn="just">
              <a:lnSpc>
                <a:spcPct val="15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曾子的妻子到市场上去，她的儿子要跟着一起去，一边走，一边哭。妈妈对他说：“你回去，等我回来以后，杀猪给你吃。”妻子从市场回来了，曾子要捉猪来杀，他的妻子拦住他说：“那不过是跟小孩子说着玩的。”曾子说：“决不可以跟小孩子说着玩。小孩本来不懂事，要照父母的样子学，听父母的教导。现在你骗他，就是教孩子骗人。做妈妈的骗孩子，孩子不相信妈妈的话，那是不可能把孩子教好的。以后他就会去骗别人，于是曾子把猪给杀了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42881" y="513491"/>
            <a:ext cx="2553347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诚信小故事</a:t>
            </a:r>
          </a:p>
        </p:txBody>
      </p:sp>
      <p:sp>
        <p:nvSpPr>
          <p:cNvPr id="26" name="矩形 25"/>
          <p:cNvSpPr/>
          <p:nvPr>
            <p:custDataLst>
              <p:tags r:id="rId1"/>
            </p:custDataLst>
          </p:nvPr>
        </p:nvSpPr>
        <p:spPr>
          <a:xfrm>
            <a:off x="4744995" y="1366498"/>
            <a:ext cx="3921016" cy="523220"/>
          </a:xfrm>
          <a:prstGeom prst="rect">
            <a:avLst/>
          </a:prstGeom>
          <a:solidFill>
            <a:srgbClr val="029DDD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曾子杀猪取信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9" y="1122340"/>
            <a:ext cx="4737804" cy="5239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082638" y="2791812"/>
            <a:ext cx="65612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indent="629920" algn="just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诚信对一个人而言，有时候与眼前利益相斥，很多人缺失一种长远的眼光来看待诚信，实际上，诚信只有一次，只要你有一次丧失了诚信，你的信任度就会下降，甚至还会出现信任危机。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42881" y="513491"/>
            <a:ext cx="2553347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诚信小故事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85" y="2369448"/>
            <a:ext cx="3696043" cy="3696043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082638" y="1496869"/>
            <a:ext cx="7248562" cy="646331"/>
          </a:xfrm>
          <a:prstGeom prst="rect">
            <a:avLst/>
          </a:prstGeom>
          <a:solidFill>
            <a:srgbClr val="029DDD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“人不信于一时，则不信于一世</a:t>
            </a:r>
            <a:r>
              <a:rPr lang="zh-CN" altLang="en-US" sz="3600" dirty="0" smtClean="0">
                <a:solidFill>
                  <a:schemeClr val="bg1"/>
                </a:solidFill>
                <a:cs typeface="+mn-ea"/>
                <a:sym typeface="+mn-lt"/>
              </a:rPr>
              <a:t>”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076" y="984015"/>
            <a:ext cx="1858150" cy="1327036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1082638" y="2244179"/>
            <a:ext cx="8975762" cy="66872"/>
          </a:xfrm>
          <a:prstGeom prst="line">
            <a:avLst/>
          </a:prstGeom>
          <a:ln>
            <a:solidFill>
              <a:srgbClr val="029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624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5416" r="4881" b="15536"/>
          <a:stretch>
            <a:fillRect/>
          </a:stretch>
        </p:blipFill>
        <p:spPr>
          <a:xfrm>
            <a:off x="215925" y="377372"/>
            <a:ext cx="11961561" cy="56170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6" r="58214" b="3392"/>
          <a:stretch>
            <a:fillRect/>
          </a:stretch>
        </p:blipFill>
        <p:spPr>
          <a:xfrm>
            <a:off x="1" y="3236686"/>
            <a:ext cx="5182531" cy="3632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1" t="51309" b="5834"/>
          <a:stretch>
            <a:fillRect/>
          </a:stretch>
        </p:blipFill>
        <p:spPr>
          <a:xfrm>
            <a:off x="8215086" y="4245429"/>
            <a:ext cx="3976914" cy="26125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28692" y="2907421"/>
            <a:ext cx="6165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9DD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你会怎么做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46893" y="2133960"/>
            <a:ext cx="3529460" cy="584775"/>
          </a:xfrm>
          <a:prstGeom prst="rect">
            <a:avLst/>
          </a:prstGeom>
          <a:solidFill>
            <a:srgbClr val="FFB40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PART 03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189288" y="1575456"/>
            <a:ext cx="6362695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20879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algn="dist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如果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有一天世界失去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了诚信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42881" y="513491"/>
            <a:ext cx="2553347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你会怎么做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562827" y="1506638"/>
            <a:ext cx="2351088" cy="993775"/>
            <a:chOff x="5210175" y="1914526"/>
            <a:chExt cx="2351088" cy="993775"/>
          </a:xfrm>
        </p:grpSpPr>
        <p:sp>
          <p:nvSpPr>
            <p:cNvPr id="25" name="MH_SubTitle_1"/>
            <p:cNvSpPr/>
            <p:nvPr>
              <p:custDataLst>
                <p:tags r:id="rId1"/>
              </p:custDataLst>
            </p:nvPr>
          </p:nvSpPr>
          <p:spPr bwMode="auto">
            <a:xfrm>
              <a:off x="5210175" y="1914526"/>
              <a:ext cx="2351088" cy="993775"/>
            </a:xfrm>
            <a:custGeom>
              <a:avLst/>
              <a:gdLst>
                <a:gd name="T0" fmla="*/ 2147483646 w 2242"/>
                <a:gd name="T1" fmla="*/ 2147483646 h 694"/>
                <a:gd name="T2" fmla="*/ 2147483646 w 2242"/>
                <a:gd name="T3" fmla="*/ 2147483646 h 694"/>
                <a:gd name="T4" fmla="*/ 2147483646 w 2242"/>
                <a:gd name="T5" fmla="*/ 2147483646 h 694"/>
                <a:gd name="T6" fmla="*/ 2147483646 w 2242"/>
                <a:gd name="T7" fmla="*/ 2147483646 h 694"/>
                <a:gd name="T8" fmla="*/ 2147483646 w 2242"/>
                <a:gd name="T9" fmla="*/ 2147483646 h 694"/>
                <a:gd name="T10" fmla="*/ 2147483646 w 2242"/>
                <a:gd name="T11" fmla="*/ 2147483646 h 694"/>
                <a:gd name="T12" fmla="*/ 2147483646 w 2242"/>
                <a:gd name="T13" fmla="*/ 2147483646 h 694"/>
                <a:gd name="T14" fmla="*/ 2147483646 w 2242"/>
                <a:gd name="T15" fmla="*/ 2147483646 h 694"/>
                <a:gd name="T16" fmla="*/ 2147483646 w 2242"/>
                <a:gd name="T17" fmla="*/ 2147483646 h 694"/>
                <a:gd name="T18" fmla="*/ 2147483646 w 2242"/>
                <a:gd name="T19" fmla="*/ 2147483646 h 694"/>
                <a:gd name="T20" fmla="*/ 0 w 2242"/>
                <a:gd name="T21" fmla="*/ 2147483646 h 694"/>
                <a:gd name="T22" fmla="*/ 2147483646 w 2242"/>
                <a:gd name="T23" fmla="*/ 2147483646 h 694"/>
                <a:gd name="T24" fmla="*/ 2147483646 w 2242"/>
                <a:gd name="T25" fmla="*/ 2147483646 h 694"/>
                <a:gd name="T26" fmla="*/ 2147483646 w 2242"/>
                <a:gd name="T27" fmla="*/ 2147483646 h 694"/>
                <a:gd name="T28" fmla="*/ 2147483646 w 2242"/>
                <a:gd name="T29" fmla="*/ 2147483646 h 694"/>
                <a:gd name="T30" fmla="*/ 2147483646 w 2242"/>
                <a:gd name="T31" fmla="*/ 2147483646 h 694"/>
                <a:gd name="T32" fmla="*/ 2147483646 w 2242"/>
                <a:gd name="T33" fmla="*/ 2147483646 h 694"/>
                <a:gd name="T34" fmla="*/ 2147483646 w 2242"/>
                <a:gd name="T35" fmla="*/ 2147483646 h 694"/>
                <a:gd name="T36" fmla="*/ 2147483646 w 2242"/>
                <a:gd name="T37" fmla="*/ 2147483646 h 694"/>
                <a:gd name="T38" fmla="*/ 2147483646 w 2242"/>
                <a:gd name="T39" fmla="*/ 2147483646 h 6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42"/>
                <a:gd name="T61" fmla="*/ 0 h 694"/>
                <a:gd name="T62" fmla="*/ 2242 w 2242"/>
                <a:gd name="T63" fmla="*/ 694 h 6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42" h="694">
                  <a:moveTo>
                    <a:pt x="42" y="117"/>
                  </a:moveTo>
                  <a:cubicBezTo>
                    <a:pt x="1794" y="117"/>
                    <a:pt x="1794" y="117"/>
                    <a:pt x="1794" y="117"/>
                  </a:cubicBezTo>
                  <a:cubicBezTo>
                    <a:pt x="1794" y="117"/>
                    <a:pt x="1790" y="88"/>
                    <a:pt x="1799" y="68"/>
                  </a:cubicBezTo>
                  <a:cubicBezTo>
                    <a:pt x="1808" y="49"/>
                    <a:pt x="1844" y="0"/>
                    <a:pt x="1904" y="41"/>
                  </a:cubicBezTo>
                  <a:cubicBezTo>
                    <a:pt x="1963" y="83"/>
                    <a:pt x="2140" y="218"/>
                    <a:pt x="2170" y="241"/>
                  </a:cubicBezTo>
                  <a:cubicBezTo>
                    <a:pt x="2201" y="265"/>
                    <a:pt x="2235" y="292"/>
                    <a:pt x="2239" y="342"/>
                  </a:cubicBezTo>
                  <a:cubicBezTo>
                    <a:pt x="2242" y="389"/>
                    <a:pt x="2230" y="411"/>
                    <a:pt x="2174" y="461"/>
                  </a:cubicBezTo>
                  <a:cubicBezTo>
                    <a:pt x="2126" y="504"/>
                    <a:pt x="1942" y="636"/>
                    <a:pt x="1913" y="654"/>
                  </a:cubicBezTo>
                  <a:cubicBezTo>
                    <a:pt x="1884" y="672"/>
                    <a:pt x="1849" y="694"/>
                    <a:pt x="1812" y="659"/>
                  </a:cubicBezTo>
                  <a:cubicBezTo>
                    <a:pt x="1785" y="634"/>
                    <a:pt x="1789" y="587"/>
                    <a:pt x="1789" y="587"/>
                  </a:cubicBezTo>
                  <a:cubicBezTo>
                    <a:pt x="0" y="532"/>
                    <a:pt x="0" y="532"/>
                    <a:pt x="0" y="532"/>
                  </a:cubicBezTo>
                  <a:cubicBezTo>
                    <a:pt x="31" y="497"/>
                    <a:pt x="31" y="497"/>
                    <a:pt x="31" y="497"/>
                  </a:cubicBezTo>
                  <a:cubicBezTo>
                    <a:pt x="1880" y="497"/>
                    <a:pt x="1880" y="497"/>
                    <a:pt x="1880" y="497"/>
                  </a:cubicBezTo>
                  <a:cubicBezTo>
                    <a:pt x="1880" y="562"/>
                    <a:pt x="1880" y="562"/>
                    <a:pt x="1880" y="562"/>
                  </a:cubicBezTo>
                  <a:cubicBezTo>
                    <a:pt x="1880" y="562"/>
                    <a:pt x="2120" y="391"/>
                    <a:pt x="2140" y="375"/>
                  </a:cubicBezTo>
                  <a:cubicBezTo>
                    <a:pt x="2160" y="358"/>
                    <a:pt x="2156" y="339"/>
                    <a:pt x="2134" y="326"/>
                  </a:cubicBezTo>
                  <a:cubicBezTo>
                    <a:pt x="2113" y="313"/>
                    <a:pt x="1884" y="140"/>
                    <a:pt x="1884" y="140"/>
                  </a:cubicBezTo>
                  <a:cubicBezTo>
                    <a:pt x="1884" y="211"/>
                    <a:pt x="1884" y="211"/>
                    <a:pt x="1884" y="211"/>
                  </a:cubicBezTo>
                  <a:cubicBezTo>
                    <a:pt x="2" y="161"/>
                    <a:pt x="2" y="161"/>
                    <a:pt x="2" y="161"/>
                  </a:cubicBezTo>
                  <a:lnTo>
                    <a:pt x="42" y="117"/>
                  </a:lnTo>
                  <a:close/>
                </a:path>
              </a:pathLst>
            </a:custGeom>
            <a:solidFill>
              <a:srgbClr val="029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719059" y="2106714"/>
              <a:ext cx="1414705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议一议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852931" y="2500413"/>
            <a:ext cx="5699052" cy="3533812"/>
            <a:chOff x="4713383" y="2252672"/>
            <a:chExt cx="5699052" cy="3533812"/>
          </a:xfrm>
        </p:grpSpPr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4713383" y="2252672"/>
              <a:ext cx="5699052" cy="130888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208791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029DDD"/>
                  </a:solidFill>
                  <a:latin typeface="+mn-lt"/>
                  <a:ea typeface="+mn-ea"/>
                  <a:cs typeface="+mn-ea"/>
                  <a:sym typeface="+mn-lt"/>
                </a:rPr>
                <a:t>原来，生活的平安、</a:t>
              </a:r>
              <a:r>
                <a:rPr lang="zh-CN" altLang="en-US" sz="2800" dirty="0" smtClean="0">
                  <a:solidFill>
                    <a:srgbClr val="029DDD"/>
                  </a:solidFill>
                  <a:latin typeface="+mn-lt"/>
                  <a:ea typeface="+mn-ea"/>
                  <a:cs typeface="+mn-ea"/>
                  <a:sym typeface="+mn-lt"/>
                </a:rPr>
                <a:t>顺利和</a:t>
              </a:r>
              <a:r>
                <a:rPr lang="zh-CN" altLang="en-US" sz="2800" dirty="0">
                  <a:solidFill>
                    <a:srgbClr val="029DDD"/>
                  </a:solidFill>
                  <a:latin typeface="+mn-lt"/>
                  <a:ea typeface="+mn-ea"/>
                  <a:cs typeface="+mn-ea"/>
                  <a:sym typeface="+mn-lt"/>
                </a:rPr>
                <a:t>美好离不开人们的诚信</a:t>
              </a:r>
              <a:r>
                <a:rPr lang="en-US" altLang="zh-CN" sz="2800" dirty="0">
                  <a:solidFill>
                    <a:srgbClr val="029DDD"/>
                  </a:solidFill>
                  <a:latin typeface="+mn-lt"/>
                  <a:ea typeface="+mn-ea"/>
                  <a:cs typeface="+mn-ea"/>
                  <a:sym typeface="+mn-lt"/>
                </a:rPr>
                <a:t>!</a:t>
              </a:r>
            </a:p>
          </p:txBody>
        </p:sp>
        <p:sp>
          <p:nvSpPr>
            <p:cNvPr id="30" name="Text Box 3"/>
            <p:cNvSpPr txBox="1">
              <a:spLocks noChangeArrowheads="1"/>
            </p:cNvSpPr>
            <p:nvPr/>
          </p:nvSpPr>
          <p:spPr bwMode="auto">
            <a:xfrm>
              <a:off x="4713384" y="3755159"/>
              <a:ext cx="5699051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rgbClr val="208791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值得庆幸的是，这个世上绝大多数人都是相当诚信的，如果我们这一代能更诚信，那生活会更美好！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85" y="2785857"/>
            <a:ext cx="3535443" cy="3535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742881" y="513491"/>
            <a:ext cx="2553347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你会怎么做</a:t>
            </a: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4731725" y="2026151"/>
            <a:ext cx="0" cy="3173057"/>
          </a:xfrm>
          <a:prstGeom prst="line">
            <a:avLst/>
          </a:prstGeom>
          <a:ln w="3175" cap="rnd">
            <a:solidFill>
              <a:srgbClr val="5D5D5D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ṡḷide"/>
          <p:cNvSpPr/>
          <p:nvPr/>
        </p:nvSpPr>
        <p:spPr bwMode="auto">
          <a:xfrm>
            <a:off x="5134571" y="2577553"/>
            <a:ext cx="229672" cy="229672"/>
          </a:xfrm>
          <a:prstGeom prst="chevron">
            <a:avLst/>
          </a:prstGeom>
          <a:solidFill>
            <a:srgbClr val="029DDD"/>
          </a:solidFill>
          <a:ln w="57150">
            <a:solidFill>
              <a:srgbClr val="029DDD"/>
            </a:solidFill>
          </a:ln>
        </p:spPr>
        <p:txBody>
          <a:bodyPr anchor="ctr"/>
          <a:lstStyle/>
          <a:p>
            <a:pPr algn="ctr" defTabSz="914400"/>
            <a:endParaRPr lang="zh-CN" altLang="en-US" sz="24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35105" y="2401661"/>
            <a:ext cx="580396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有一名重点中学的学生，在上学的路上自行车坏了，修车的老大爷帮他修好了，但他却没有带钱，他告诉老大爷明天一定还修车的五元钱。老大爷看见了他的校徽，相信他是一个守信的人，就只问了他的名字。但是过了好几天，他都没有来。老大爷找到了他的学校，但是学校告诉他这个学校里根本就没有叫这个名字的人。老大爷看着眼前的学校，失望的摇了摇头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5" name="íṥľîḑê"/>
          <p:cNvSpPr txBox="1"/>
          <p:nvPr/>
        </p:nvSpPr>
        <p:spPr>
          <a:xfrm>
            <a:off x="4552452" y="1531074"/>
            <a:ext cx="4122794" cy="622751"/>
          </a:xfrm>
          <a:prstGeom prst="rect">
            <a:avLst/>
          </a:prstGeom>
          <a:solidFill>
            <a:srgbClr val="029DDD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ctr" defTabSz="914400">
              <a:defRPr sz="2400"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651801" y="1648268"/>
            <a:ext cx="392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五元钱与诚信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7"/>
          <a:stretch>
            <a:fillRect/>
          </a:stretch>
        </p:blipFill>
        <p:spPr>
          <a:xfrm>
            <a:off x="588386" y="1721731"/>
            <a:ext cx="3914392" cy="3463552"/>
          </a:xfrm>
          <a:prstGeom prst="rect">
            <a:avLst/>
          </a:prstGeom>
        </p:spPr>
      </p:pic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1305209" y="5650318"/>
            <a:ext cx="5318748" cy="461665"/>
          </a:xfrm>
          <a:prstGeom prst="rect">
            <a:avLst/>
          </a:prstGeom>
          <a:solidFill>
            <a:srgbClr val="029DDD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algn="just"/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、这名同学如果是你，你会怎么做</a:t>
            </a:r>
            <a:r>
              <a:rPr lang="zh-CN" altLang="en-US" sz="24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？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6992559" y="5650318"/>
            <a:ext cx="4069141" cy="461665"/>
          </a:xfrm>
          <a:prstGeom prst="rect">
            <a:avLst/>
          </a:prstGeom>
          <a:solidFill>
            <a:srgbClr val="029DDD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algn="just"/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、他这样做会有什么影响？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/>
      <p:bldP spid="35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742881" y="513491"/>
            <a:ext cx="2553347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你会怎么做</a:t>
            </a:r>
          </a:p>
        </p:txBody>
      </p:sp>
      <p:sp>
        <p:nvSpPr>
          <p:cNvPr id="9" name="iSļidé"/>
          <p:cNvSpPr/>
          <p:nvPr/>
        </p:nvSpPr>
        <p:spPr bwMode="auto">
          <a:xfrm>
            <a:off x="922238" y="1625600"/>
            <a:ext cx="5440055" cy="3729525"/>
          </a:xfrm>
          <a:custGeom>
            <a:avLst/>
            <a:gdLst>
              <a:gd name="T0" fmla="*/ 2147483646 w 2173"/>
              <a:gd name="T1" fmla="*/ 2147483646 h 1162"/>
              <a:gd name="T2" fmla="*/ 2147483646 w 2173"/>
              <a:gd name="T3" fmla="*/ 2147483646 h 1162"/>
              <a:gd name="T4" fmla="*/ 0 w 2173"/>
              <a:gd name="T5" fmla="*/ 2147483646 h 1162"/>
              <a:gd name="T6" fmla="*/ 0 w 2173"/>
              <a:gd name="T7" fmla="*/ 0 h 1162"/>
              <a:gd name="T8" fmla="*/ 2147483646 w 2173"/>
              <a:gd name="T9" fmla="*/ 0 h 1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3" h="1162">
                <a:moveTo>
                  <a:pt x="1085" y="1162"/>
                </a:moveTo>
                <a:lnTo>
                  <a:pt x="1086" y="963"/>
                </a:lnTo>
                <a:lnTo>
                  <a:pt x="0" y="963"/>
                </a:lnTo>
                <a:lnTo>
                  <a:pt x="0" y="0"/>
                </a:lnTo>
                <a:lnTo>
                  <a:pt x="2173" y="0"/>
                </a:lnTo>
              </a:path>
            </a:pathLst>
          </a:custGeom>
          <a:noFill/>
          <a:ln w="22225" cap="flat" cmpd="sng">
            <a:solidFill>
              <a:srgbClr val="5D5D5D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1403" y="1651000"/>
            <a:ext cx="632644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小可是老师最信任的一班之长，一天，老师找小可了解小浩的情况，因为小浩最近行为反常，上课神情恍惚，成绩直线下降。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小浩是小可的好朋友，小可知道小浩最近迷上了电子游戏，并向小浩保证不把此事告诉任何人。面对老师的询问，小可很为难，作为班长，他有责任向老师如实反映情况，作为同窗好友，他又有义务保护同学的隐私。 </a:t>
            </a:r>
          </a:p>
        </p:txBody>
      </p:sp>
      <p:sp>
        <p:nvSpPr>
          <p:cNvPr id="11" name="íṥľîḑê"/>
          <p:cNvSpPr txBox="1"/>
          <p:nvPr/>
        </p:nvSpPr>
        <p:spPr>
          <a:xfrm>
            <a:off x="1638300" y="5369955"/>
            <a:ext cx="3886200" cy="622751"/>
          </a:xfrm>
          <a:prstGeom prst="rect">
            <a:avLst/>
          </a:prstGeom>
          <a:solidFill>
            <a:srgbClr val="029DDD"/>
          </a:solidFill>
          <a:ln w="57150">
            <a:solidFill>
              <a:srgbClr val="029DDD"/>
            </a:solidFill>
          </a:ln>
        </p:spPr>
        <p:txBody>
          <a:bodyPr anchor="ctr"/>
          <a:lstStyle>
            <a:defPPr>
              <a:defRPr lang="en-US"/>
            </a:defPPr>
            <a:lvl1pPr algn="ctr" defTabSz="914400">
              <a:defRPr sz="2400"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63700" y="5443083"/>
            <a:ext cx="375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小可应该告诉老师实情吗？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75" y="1270621"/>
            <a:ext cx="4768625" cy="476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742881" y="513491"/>
            <a:ext cx="2553347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你会怎么做</a:t>
            </a:r>
          </a:p>
        </p:txBody>
      </p:sp>
      <p:sp>
        <p:nvSpPr>
          <p:cNvPr id="9" name="işľïḍè"/>
          <p:cNvSpPr/>
          <p:nvPr/>
        </p:nvSpPr>
        <p:spPr>
          <a:xfrm>
            <a:off x="891010" y="1627298"/>
            <a:ext cx="4887490" cy="463485"/>
          </a:xfrm>
          <a:prstGeom prst="roundRect">
            <a:avLst>
              <a:gd name="adj" fmla="val 50000"/>
            </a:avLst>
          </a:prstGeom>
          <a:solidFill>
            <a:srgbClr val="029DDD"/>
          </a:solidFill>
          <a:ln w="3175" cap="flat" cmpd="sng" algn="ctr">
            <a:solidFill>
              <a:srgbClr val="029DDD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4657" y="1627298"/>
            <a:ext cx="464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碰到以下情形，应该怎么处理？</a:t>
            </a:r>
          </a:p>
        </p:txBody>
      </p:sp>
      <p:sp>
        <p:nvSpPr>
          <p:cNvPr id="12" name="ïṩľïḋê"/>
          <p:cNvSpPr/>
          <p:nvPr/>
        </p:nvSpPr>
        <p:spPr>
          <a:xfrm>
            <a:off x="767312" y="2669296"/>
            <a:ext cx="2268638" cy="2829804"/>
          </a:xfrm>
          <a:prstGeom prst="snip2DiagRect">
            <a:avLst/>
          </a:prstGeom>
          <a:solidFill>
            <a:srgbClr val="029DDD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20190" y="3042403"/>
            <a:ext cx="1836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无人监考的考场上，一个写着答案的小条传到了你的手上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4" name="ïṩľïḋê"/>
          <p:cNvSpPr/>
          <p:nvPr/>
        </p:nvSpPr>
        <p:spPr>
          <a:xfrm>
            <a:off x="3527749" y="2663699"/>
            <a:ext cx="2268638" cy="2829804"/>
          </a:xfrm>
          <a:prstGeom prst="snip2DiagRect">
            <a:avLst/>
          </a:prstGeom>
          <a:solidFill>
            <a:srgbClr val="029DDD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97690" y="2742634"/>
            <a:ext cx="2424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你和小剑是无话不谈的好朋友，近期小剑常在网吧上网打游戏并要求你为他保密，当老师找你问起小剑的情况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6" name="ïṩľïḋê"/>
          <p:cNvSpPr/>
          <p:nvPr/>
        </p:nvSpPr>
        <p:spPr>
          <a:xfrm>
            <a:off x="6345337" y="2669296"/>
            <a:ext cx="2268638" cy="2829804"/>
          </a:xfrm>
          <a:prstGeom prst="snip2DiagRect">
            <a:avLst/>
          </a:prstGeom>
          <a:solidFill>
            <a:srgbClr val="029DDD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61323" y="2972504"/>
            <a:ext cx="183666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在校门口，有陌生人拦住了你，要你告诉他你的同桌的家庭住址与电话号码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8" name="ïṩľïḋê"/>
          <p:cNvSpPr/>
          <p:nvPr/>
        </p:nvSpPr>
        <p:spPr>
          <a:xfrm>
            <a:off x="9178342" y="2663699"/>
            <a:ext cx="2268638" cy="2829804"/>
          </a:xfrm>
          <a:prstGeom prst="snip2DiagRect">
            <a:avLst/>
          </a:prstGeom>
          <a:solidFill>
            <a:srgbClr val="029DDD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94328" y="3030407"/>
            <a:ext cx="1836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你偶然得知做生意的哥哥经常拿假货去卖，你会</a:t>
            </a: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624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5416" r="4881" b="15536"/>
          <a:stretch>
            <a:fillRect/>
          </a:stretch>
        </p:blipFill>
        <p:spPr>
          <a:xfrm>
            <a:off x="215925" y="377372"/>
            <a:ext cx="11961561" cy="56170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6" r="58214" b="3392"/>
          <a:stretch>
            <a:fillRect/>
          </a:stretch>
        </p:blipFill>
        <p:spPr>
          <a:xfrm>
            <a:off x="1" y="3236686"/>
            <a:ext cx="5182531" cy="3632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1" t="51309" b="5834"/>
          <a:stretch>
            <a:fillRect/>
          </a:stretch>
        </p:blipFill>
        <p:spPr>
          <a:xfrm>
            <a:off x="8215086" y="4245429"/>
            <a:ext cx="3976914" cy="26125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18977" y="2907421"/>
            <a:ext cx="5750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9DD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诚信守则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46893" y="2133960"/>
            <a:ext cx="3529460" cy="584775"/>
          </a:xfrm>
          <a:prstGeom prst="rect">
            <a:avLst/>
          </a:prstGeom>
          <a:solidFill>
            <a:srgbClr val="FFB40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PART 04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742881" y="513491"/>
            <a:ext cx="2132433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诚信守则</a:t>
            </a:r>
          </a:p>
        </p:txBody>
      </p:sp>
      <p:sp>
        <p:nvSpPr>
          <p:cNvPr id="11" name="îsḷîḑê"/>
          <p:cNvSpPr/>
          <p:nvPr/>
        </p:nvSpPr>
        <p:spPr>
          <a:xfrm>
            <a:off x="1311722" y="1710692"/>
            <a:ext cx="3526977" cy="4005907"/>
          </a:xfrm>
          <a:prstGeom prst="roundRect">
            <a:avLst>
              <a:gd name="adj" fmla="val 5758"/>
            </a:avLst>
          </a:prstGeom>
          <a:solidFill>
            <a:schemeClr val="bg1"/>
          </a:solidFill>
          <a:ln>
            <a:solidFill>
              <a:srgbClr val="029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ŝḷíḓé"/>
          <p:cNvSpPr/>
          <p:nvPr/>
        </p:nvSpPr>
        <p:spPr>
          <a:xfrm>
            <a:off x="2070437" y="1401476"/>
            <a:ext cx="2132433" cy="514376"/>
          </a:xfrm>
          <a:prstGeom prst="roundRect">
            <a:avLst/>
          </a:prstGeom>
          <a:solidFill>
            <a:srgbClr val="02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dirty="0">
                <a:cs typeface="+mn-ea"/>
                <a:sym typeface="+mn-lt"/>
              </a:rPr>
              <a:t>诚信守则</a:t>
            </a:r>
          </a:p>
        </p:txBody>
      </p:sp>
      <p:sp>
        <p:nvSpPr>
          <p:cNvPr id="13" name="ïṡliḓè"/>
          <p:cNvSpPr/>
          <p:nvPr/>
        </p:nvSpPr>
        <p:spPr bwMode="auto">
          <a:xfrm>
            <a:off x="1512420" y="2301506"/>
            <a:ext cx="3087480" cy="302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>
                <a:cs typeface="+mn-ea"/>
                <a:sym typeface="+mn-lt"/>
              </a:rPr>
              <a:t>守则一：坚持实事求是。</a:t>
            </a:r>
            <a:endParaRPr lang="en-US" altLang="zh-CN" sz="2000" dirty="0">
              <a:cs typeface="+mn-ea"/>
              <a:sym typeface="+mn-lt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>
                <a:cs typeface="+mn-ea"/>
                <a:sym typeface="+mn-lt"/>
              </a:rPr>
              <a:t>守则二：在涉及利益冲突时，要站在多数人利益一边。</a:t>
            </a:r>
            <a:endParaRPr lang="en-US" altLang="zh-CN" sz="2000" dirty="0">
              <a:cs typeface="+mn-ea"/>
              <a:sym typeface="+mn-lt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>
                <a:cs typeface="+mn-ea"/>
                <a:sym typeface="+mn-lt"/>
              </a:rPr>
              <a:t>守则三：在眼前利益与长远利益冲突时，要站在长远利益一边。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>
                <a:cs typeface="+mn-ea"/>
                <a:sym typeface="+mn-lt"/>
              </a:rPr>
              <a:t>守则四：在情与法冲突中，要站在法律一边。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4" name="îsḷîḑê"/>
          <p:cNvSpPr/>
          <p:nvPr/>
        </p:nvSpPr>
        <p:spPr>
          <a:xfrm>
            <a:off x="7636322" y="1710692"/>
            <a:ext cx="3526977" cy="4005907"/>
          </a:xfrm>
          <a:prstGeom prst="roundRect">
            <a:avLst>
              <a:gd name="adj" fmla="val 5758"/>
            </a:avLst>
          </a:prstGeom>
          <a:solidFill>
            <a:schemeClr val="bg1"/>
          </a:solidFill>
          <a:ln>
            <a:solidFill>
              <a:srgbClr val="029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íŝḷíḓé"/>
          <p:cNvSpPr/>
          <p:nvPr/>
        </p:nvSpPr>
        <p:spPr>
          <a:xfrm>
            <a:off x="8395037" y="1401476"/>
            <a:ext cx="2132433" cy="514376"/>
          </a:xfrm>
          <a:prstGeom prst="roundRect">
            <a:avLst/>
          </a:prstGeom>
          <a:solidFill>
            <a:srgbClr val="02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dirty="0">
                <a:cs typeface="+mn-ea"/>
                <a:sym typeface="+mn-lt"/>
              </a:rPr>
              <a:t>诚信的智慧</a:t>
            </a:r>
          </a:p>
        </p:txBody>
      </p:sp>
      <p:sp>
        <p:nvSpPr>
          <p:cNvPr id="16" name="ïṡliḓè"/>
          <p:cNvSpPr/>
          <p:nvPr/>
        </p:nvSpPr>
        <p:spPr bwMode="auto">
          <a:xfrm>
            <a:off x="7837020" y="2301506"/>
            <a:ext cx="3087480" cy="302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>
                <a:cs typeface="+mn-ea"/>
                <a:sym typeface="+mn-lt"/>
              </a:rPr>
              <a:t>观点一：诚信与具体的情景结合起来，在现实生活中做出诚信的正确选择。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>
                <a:cs typeface="+mn-ea"/>
                <a:sym typeface="+mn-lt"/>
              </a:rPr>
              <a:t>观点二：诚信要坚持原则，权衡利弊，按照实际情况妥善处理。 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>
                <a:cs typeface="+mn-ea"/>
                <a:sym typeface="+mn-lt"/>
              </a:rPr>
              <a:t>观点三：诚信的核心是善。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76" y="1296058"/>
            <a:ext cx="4559300" cy="45593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809097" y="5838845"/>
            <a:ext cx="6557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029DDD"/>
                </a:solidFill>
                <a:cs typeface="+mn-ea"/>
                <a:sym typeface="+mn-lt"/>
              </a:rPr>
              <a:t>诚信，要从身边的点滴做起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42881" y="513491"/>
            <a:ext cx="2132433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诚信守则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5762" y="1831099"/>
            <a:ext cx="11387137" cy="918635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7541" y="3175058"/>
            <a:ext cx="323836" cy="323836"/>
          </a:xfrm>
          <a:prstGeom prst="rect">
            <a:avLst/>
          </a:prstGeom>
          <a:solidFill>
            <a:srgbClr val="02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2819" y="1964025"/>
            <a:ext cx="5764990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诚信是美， 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诚信是一种心灵的开放。”</a:t>
            </a:r>
          </a:p>
        </p:txBody>
      </p:sp>
      <p:sp>
        <p:nvSpPr>
          <p:cNvPr id="12" name="矩形 11"/>
          <p:cNvSpPr/>
          <p:nvPr/>
        </p:nvSpPr>
        <p:spPr>
          <a:xfrm>
            <a:off x="1742881" y="3004614"/>
            <a:ext cx="437327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当代人都追求美，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追求外表的华丽，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漂亮，却忘掉了心灵美，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其实心灵美才是真正的美。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66" y="662329"/>
            <a:ext cx="3289479" cy="5673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624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8" b="47143"/>
          <a:stretch>
            <a:fillRect/>
          </a:stretch>
        </p:blipFill>
        <p:spPr>
          <a:xfrm>
            <a:off x="5820229" y="0"/>
            <a:ext cx="6371772" cy="32221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r="40952" b="61429"/>
          <a:stretch>
            <a:fillRect/>
          </a:stretch>
        </p:blipFill>
        <p:spPr>
          <a:xfrm>
            <a:off x="14513" y="58057"/>
            <a:ext cx="4992915" cy="23513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 t="11042" r="15938" b="18542"/>
          <a:stretch>
            <a:fillRect/>
          </a:stretch>
        </p:blipFill>
        <p:spPr>
          <a:xfrm>
            <a:off x="466576" y="537289"/>
            <a:ext cx="11258850" cy="57834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9247" y="1721902"/>
            <a:ext cx="1494668" cy="10674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54" y="4525527"/>
            <a:ext cx="1572474" cy="11230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52" y="1730627"/>
            <a:ext cx="1584475" cy="113158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735" y="4356028"/>
            <a:ext cx="1760609" cy="1257373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>
          <a:xfrm>
            <a:off x="0" y="2598059"/>
            <a:ext cx="12192000" cy="1770745"/>
          </a:xfrm>
          <a:custGeom>
            <a:avLst/>
            <a:gdLst>
              <a:gd name="connsiteX0" fmla="*/ 0 w 12221029"/>
              <a:gd name="connsiteY0" fmla="*/ 1393371 h 1770745"/>
              <a:gd name="connsiteX1" fmla="*/ 2235200 w 12221029"/>
              <a:gd name="connsiteY1" fmla="*/ 508000 h 1770745"/>
              <a:gd name="connsiteX2" fmla="*/ 5050972 w 12221029"/>
              <a:gd name="connsiteY2" fmla="*/ 1770742 h 1770745"/>
              <a:gd name="connsiteX3" fmla="*/ 7373258 w 12221029"/>
              <a:gd name="connsiteY3" fmla="*/ 522514 h 1770745"/>
              <a:gd name="connsiteX4" fmla="*/ 10130972 w 12221029"/>
              <a:gd name="connsiteY4" fmla="*/ 1465942 h 1770745"/>
              <a:gd name="connsiteX5" fmla="*/ 12221029 w 12221029"/>
              <a:gd name="connsiteY5" fmla="*/ 0 h 177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1029" h="1770745">
                <a:moveTo>
                  <a:pt x="0" y="1393371"/>
                </a:moveTo>
                <a:cubicBezTo>
                  <a:pt x="696685" y="919238"/>
                  <a:pt x="1393371" y="445105"/>
                  <a:pt x="2235200" y="508000"/>
                </a:cubicBezTo>
                <a:cubicBezTo>
                  <a:pt x="3077029" y="570895"/>
                  <a:pt x="4194629" y="1768323"/>
                  <a:pt x="5050972" y="1770742"/>
                </a:cubicBezTo>
                <a:cubicBezTo>
                  <a:pt x="5907315" y="1773161"/>
                  <a:pt x="6526591" y="573314"/>
                  <a:pt x="7373258" y="522514"/>
                </a:cubicBezTo>
                <a:cubicBezTo>
                  <a:pt x="8219925" y="471714"/>
                  <a:pt x="9323010" y="1553028"/>
                  <a:pt x="10130972" y="1465942"/>
                </a:cubicBezTo>
                <a:cubicBezTo>
                  <a:pt x="10938934" y="1378856"/>
                  <a:pt x="11579981" y="689428"/>
                  <a:pt x="12221029" y="0"/>
                </a:cubicBez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862664" y="2782234"/>
            <a:ext cx="667660" cy="667660"/>
          </a:xfrm>
          <a:prstGeom prst="ellipse">
            <a:avLst/>
          </a:prstGeom>
          <a:solidFill>
            <a:srgbClr val="02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702623" y="3940142"/>
            <a:ext cx="667660" cy="667660"/>
          </a:xfrm>
          <a:prstGeom prst="ellipse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075708" y="2859064"/>
            <a:ext cx="667660" cy="667660"/>
          </a:xfrm>
          <a:prstGeom prst="ellipse">
            <a:avLst/>
          </a:prstGeom>
          <a:solidFill>
            <a:srgbClr val="02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705213" y="3702275"/>
            <a:ext cx="667660" cy="667660"/>
          </a:xfrm>
          <a:prstGeom prst="ellipse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13591" y="290237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53550" y="4043139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26635" y="2971241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56140" y="380937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63742" y="1932775"/>
            <a:ext cx="3023067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什么是诚信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24110" y="1891199"/>
            <a:ext cx="3023067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你会怎么做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619394" y="4555902"/>
            <a:ext cx="3023067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r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诚信守则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665891" y="4680972"/>
            <a:ext cx="3023067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r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诚信小故事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152209" y="1002454"/>
            <a:ext cx="3023067" cy="15070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l"/>
            <a:r>
              <a:rPr lang="en-US" altLang="zh-CN" sz="4000" dirty="0" smtClean="0">
                <a:solidFill>
                  <a:srgbClr val="FF9DAE">
                    <a:lumMod val="9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4000" dirty="0">
              <a:solidFill>
                <a:srgbClr val="FF9DAE">
                  <a:lumMod val="9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1" grpId="0"/>
      <p:bldP spid="24" grpId="0"/>
      <p:bldP spid="27" grpId="0"/>
      <p:bldP spid="30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42881" y="513491"/>
            <a:ext cx="2132433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诚信守则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5762" y="1642413"/>
            <a:ext cx="11387137" cy="918635"/>
          </a:xfrm>
          <a:prstGeom prst="rect">
            <a:avLst/>
          </a:prstGeom>
          <a:solidFill>
            <a:srgbClr val="FDF107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72744" y="3058943"/>
            <a:ext cx="323836" cy="323836"/>
          </a:xfrm>
          <a:prstGeom prst="rect">
            <a:avLst/>
          </a:prstGeom>
          <a:solidFill>
            <a:srgbClr val="029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38539" y="1686509"/>
            <a:ext cx="10384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诚信是德， 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人们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常说：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艰苦奋斗是中华民族的传统美德，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 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而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我却要说：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诚信也是人与人交往中必不可缺的一种美德。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518084" y="2844957"/>
            <a:ext cx="437327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生活有了诚信才更加灿烂。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人生有了诚信才更加迷人。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诚信的人，有力量，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让我们从诚信走向明天！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61" y="2480688"/>
            <a:ext cx="4383527" cy="3799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42881" y="513491"/>
            <a:ext cx="2132433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诚信守则</a:t>
            </a:r>
          </a:p>
        </p:txBody>
      </p:sp>
      <p:sp>
        <p:nvSpPr>
          <p:cNvPr id="6" name="ïṩľïḋê"/>
          <p:cNvSpPr/>
          <p:nvPr/>
        </p:nvSpPr>
        <p:spPr>
          <a:xfrm>
            <a:off x="2815771" y="2353611"/>
            <a:ext cx="8273143" cy="2829804"/>
          </a:xfrm>
          <a:prstGeom prst="snip2DiagRect">
            <a:avLst/>
          </a:prstGeom>
          <a:solidFill>
            <a:srgbClr val="029DDD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62413" y="2625118"/>
            <a:ext cx="6152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一个人可以没有财富</a:t>
            </a: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只要他活得坦荡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一个人可以没有名望</a:t>
            </a: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只要他问心无愧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但一个人不能没有诚信</a:t>
            </a: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否则一无所有</a:t>
            </a: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;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r="22720"/>
          <a:stretch>
            <a:fillRect/>
          </a:stretch>
        </p:blipFill>
        <p:spPr>
          <a:xfrm>
            <a:off x="928915" y="1372221"/>
            <a:ext cx="3512456" cy="4556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01130" y="2680033"/>
            <a:ext cx="5078329" cy="29322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zh-CN" altLang="en-US" sz="3200" dirty="0">
                <a:solidFill>
                  <a:srgbClr val="029DDD"/>
                </a:solidFill>
                <a:cs typeface="+mn-ea"/>
                <a:sym typeface="+mn-lt"/>
              </a:rPr>
              <a:t>我宣誓：</a:t>
            </a:r>
          </a:p>
          <a:p>
            <a:pPr algn="just">
              <a:spcBef>
                <a:spcPts val="1200"/>
              </a:spcBef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从今天开始讲诚实、守信用，自觉自律，自尊自强、做文明学生。</a:t>
            </a:r>
          </a:p>
          <a:p>
            <a:pPr algn="just">
              <a:spcBef>
                <a:spcPts val="1200"/>
              </a:spcBef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我诚信，我光荣；</a:t>
            </a:r>
          </a:p>
          <a:p>
            <a:pPr algn="just">
              <a:spcBef>
                <a:spcPts val="1200"/>
              </a:spcBef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我诚信，我自尊；</a:t>
            </a:r>
          </a:p>
          <a:p>
            <a:pPr algn="just">
              <a:spcBef>
                <a:spcPts val="1200"/>
              </a:spcBef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我诚信，我成功。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42881" y="513491"/>
            <a:ext cx="2132433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诚信守则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15" y="964627"/>
            <a:ext cx="5479143" cy="5479143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 flipV="1">
            <a:off x="1446179" y="2350867"/>
            <a:ext cx="0" cy="3173057"/>
          </a:xfrm>
          <a:prstGeom prst="line">
            <a:avLst/>
          </a:prstGeom>
          <a:ln w="3175" cap="rnd">
            <a:solidFill>
              <a:srgbClr val="5D5D5D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ṡḷide"/>
          <p:cNvSpPr/>
          <p:nvPr/>
        </p:nvSpPr>
        <p:spPr bwMode="auto">
          <a:xfrm>
            <a:off x="1849025" y="2902269"/>
            <a:ext cx="229672" cy="229672"/>
          </a:xfrm>
          <a:prstGeom prst="chevron">
            <a:avLst/>
          </a:prstGeom>
          <a:solidFill>
            <a:srgbClr val="029DDD"/>
          </a:solidFill>
          <a:ln w="57150">
            <a:solidFill>
              <a:srgbClr val="029DDD"/>
            </a:solidFill>
          </a:ln>
        </p:spPr>
        <p:txBody>
          <a:bodyPr anchor="ctr"/>
          <a:lstStyle/>
          <a:p>
            <a:pPr algn="ctr" defTabSz="914400"/>
            <a:endParaRPr lang="zh-CN" altLang="en-US" sz="24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íṥľîḑê"/>
          <p:cNvSpPr txBox="1"/>
          <p:nvPr/>
        </p:nvSpPr>
        <p:spPr>
          <a:xfrm>
            <a:off x="1266906" y="1855790"/>
            <a:ext cx="4122794" cy="622751"/>
          </a:xfrm>
          <a:prstGeom prst="rect">
            <a:avLst/>
          </a:prstGeom>
          <a:solidFill>
            <a:srgbClr val="029DDD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ctr" defTabSz="914400">
              <a:defRPr sz="2400"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83435" y="1893766"/>
            <a:ext cx="3089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 smtClean="0">
                <a:solidFill>
                  <a:schemeClr val="bg1"/>
                </a:solidFill>
                <a:cs typeface="+mn-ea"/>
                <a:sym typeface="+mn-lt"/>
              </a:rPr>
              <a:t>诚信宣誓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20367" y="2012412"/>
            <a:ext cx="9918963" cy="3725635"/>
          </a:xfrm>
          <a:prstGeom prst="rect">
            <a:avLst/>
          </a:prstGeom>
          <a:solidFill>
            <a:schemeClr val="bg1"/>
          </a:solidFill>
          <a:ln>
            <a:solidFill>
              <a:srgbClr val="029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íṥľîḑê"/>
          <p:cNvSpPr txBox="1"/>
          <p:nvPr/>
        </p:nvSpPr>
        <p:spPr>
          <a:xfrm>
            <a:off x="4118452" y="1682049"/>
            <a:ext cx="4122794" cy="622751"/>
          </a:xfrm>
          <a:prstGeom prst="rect">
            <a:avLst/>
          </a:prstGeom>
          <a:solidFill>
            <a:srgbClr val="029DDD"/>
          </a:solidFill>
          <a:ln w="57150"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ctr" defTabSz="914400">
              <a:defRPr sz="2400">
                <a:solidFill>
                  <a:schemeClr val="lt1"/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cs typeface="+mn-ea"/>
                <a:sym typeface="+mn-lt"/>
              </a:rPr>
              <a:t> 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34981" y="1720025"/>
            <a:ext cx="3089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 smtClean="0">
                <a:solidFill>
                  <a:schemeClr val="bg1"/>
                </a:solidFill>
                <a:cs typeface="+mn-ea"/>
                <a:sym typeface="+mn-lt"/>
              </a:rPr>
              <a:t>诚信宣誓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64434" y="2682595"/>
            <a:ext cx="9413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今天的主题班会活动，使我们认识到诚实守信是一种美德，是每个人必须具有的品质。我们应该在学好文化知识的同时，还应该培养诚实守信的思想品德，不抄袭作业、考试不作弊、同学间要讲信用。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42881" y="513491"/>
            <a:ext cx="2132433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诚信守则</a:t>
            </a:r>
          </a:p>
        </p:txBody>
      </p:sp>
      <p:sp>
        <p:nvSpPr>
          <p:cNvPr id="23" name="矩形 22"/>
          <p:cNvSpPr/>
          <p:nvPr/>
        </p:nvSpPr>
        <p:spPr>
          <a:xfrm>
            <a:off x="3646973" y="4524007"/>
            <a:ext cx="5314275" cy="906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029DDD"/>
                </a:solidFill>
                <a:cs typeface="+mn-ea"/>
                <a:sym typeface="+mn-lt"/>
              </a:rPr>
              <a:t>我们</a:t>
            </a:r>
            <a:r>
              <a:rPr lang="zh-CN" altLang="en-US" sz="4000" b="1" dirty="0" smtClean="0">
                <a:solidFill>
                  <a:srgbClr val="029DDD"/>
                </a:solidFill>
                <a:cs typeface="+mn-ea"/>
                <a:sym typeface="+mn-lt"/>
              </a:rPr>
              <a:t>一起做</a:t>
            </a:r>
            <a:r>
              <a:rPr lang="zh-CN" altLang="en-US" sz="4000" b="1" dirty="0">
                <a:solidFill>
                  <a:srgbClr val="029DDD"/>
                </a:solidFill>
                <a:cs typeface="+mn-ea"/>
                <a:sym typeface="+mn-lt"/>
              </a:rPr>
              <a:t>个诚信的人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4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624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5416" r="4881" b="15536"/>
          <a:stretch>
            <a:fillRect/>
          </a:stretch>
        </p:blipFill>
        <p:spPr>
          <a:xfrm>
            <a:off x="215925" y="377372"/>
            <a:ext cx="11961561" cy="56170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6" r="58214" b="3392"/>
          <a:stretch>
            <a:fillRect/>
          </a:stretch>
        </p:blipFill>
        <p:spPr>
          <a:xfrm>
            <a:off x="1" y="3236686"/>
            <a:ext cx="5182531" cy="3632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1" t="51309" b="5834"/>
          <a:stretch>
            <a:fillRect/>
          </a:stretch>
        </p:blipFill>
        <p:spPr>
          <a:xfrm>
            <a:off x="8215086" y="4245429"/>
            <a:ext cx="3976914" cy="26125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82873" y="2148729"/>
            <a:ext cx="61658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9DD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诚信教育</a:t>
            </a:r>
            <a:endParaRPr lang="zh-CN" alt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29DD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31040" y="4152976"/>
            <a:ext cx="4669531" cy="368300"/>
          </a:xfrm>
          <a:prstGeom prst="rect">
            <a:avLst/>
          </a:prstGeom>
          <a:solidFill>
            <a:srgbClr val="FFB40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老师：</a:t>
            </a:r>
            <a:r>
              <a:rPr lang="en-US" altLang="zh-CN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PPT818  </a:t>
            </a:r>
            <a:r>
              <a:rPr lang="zh-CN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时间：</a:t>
            </a:r>
            <a:r>
              <a:rPr lang="en-US" altLang="zh-CN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20XX.XX.XX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12041" y="1732910"/>
            <a:ext cx="831410" cy="369332"/>
          </a:xfrm>
          <a:prstGeom prst="rect">
            <a:avLst/>
          </a:prstGeom>
          <a:noFill/>
          <a:ln>
            <a:solidFill>
              <a:srgbClr val="FF321F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坚守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26416" y="1732910"/>
            <a:ext cx="831410" cy="369332"/>
          </a:xfrm>
          <a:prstGeom prst="rect">
            <a:avLst/>
          </a:prstGeom>
          <a:noFill/>
          <a:ln>
            <a:solidFill>
              <a:srgbClr val="FF321F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诚实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07342" y="1732910"/>
            <a:ext cx="831410" cy="369332"/>
          </a:xfrm>
          <a:prstGeom prst="rect">
            <a:avLst/>
          </a:prstGeom>
          <a:noFill/>
          <a:ln>
            <a:solidFill>
              <a:srgbClr val="FF321F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守信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624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5416" r="4881" b="15536"/>
          <a:stretch>
            <a:fillRect/>
          </a:stretch>
        </p:blipFill>
        <p:spPr>
          <a:xfrm>
            <a:off x="215925" y="377372"/>
            <a:ext cx="11961561" cy="56170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6" r="58214" b="3392"/>
          <a:stretch>
            <a:fillRect/>
          </a:stretch>
        </p:blipFill>
        <p:spPr>
          <a:xfrm>
            <a:off x="1" y="3236686"/>
            <a:ext cx="5182531" cy="3632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1" t="51309" b="5834"/>
          <a:stretch>
            <a:fillRect/>
          </a:stretch>
        </p:blipFill>
        <p:spPr>
          <a:xfrm>
            <a:off x="8215086" y="4245429"/>
            <a:ext cx="3976914" cy="26125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28692" y="2907421"/>
            <a:ext cx="6165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9DD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什么是诚信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46893" y="2133960"/>
            <a:ext cx="3529460" cy="584775"/>
          </a:xfrm>
          <a:prstGeom prst="rect">
            <a:avLst/>
          </a:prstGeom>
          <a:solidFill>
            <a:srgbClr val="FFB40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PART 01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05577" y="1945391"/>
            <a:ext cx="5383502" cy="1863278"/>
            <a:chOff x="2459176" y="1515156"/>
            <a:chExt cx="5383502" cy="186327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2459176" y="1515156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defRPr>
              </a:lvl1pPr>
            </a:lstStyle>
            <a:p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诚信：</a:t>
              </a: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4136214" y="1515156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chemeClr val="accent6">
                      <a:lumMod val="75000"/>
                    </a:schemeClr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defRPr>
              </a:lvl1pPr>
            </a:lstStyle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诚实，守信用。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486998" y="2793659"/>
              <a:ext cx="43556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defRPr>
              </a:lvl1pPr>
            </a:lstStyle>
            <a:p>
              <a:r>
                <a:rPr lang="en-US" altLang="zh-CN" sz="3200">
                  <a:latin typeface="+mn-lt"/>
                  <a:ea typeface="+mn-ea"/>
                  <a:cs typeface="+mn-ea"/>
                  <a:sym typeface="+mn-lt"/>
                </a:rPr>
                <a:t>——《</a:t>
              </a:r>
              <a:r>
                <a:rPr lang="zh-CN" altLang="en-US" sz="3200">
                  <a:latin typeface="+mn-lt"/>
                  <a:ea typeface="+mn-ea"/>
                  <a:cs typeface="+mn-ea"/>
                  <a:sym typeface="+mn-lt"/>
                </a:rPr>
                <a:t>现代汉语词典</a:t>
              </a:r>
              <a:r>
                <a:rPr lang="en-US" altLang="zh-CN" sz="3200">
                  <a:latin typeface="+mn-lt"/>
                  <a:ea typeface="+mn-ea"/>
                  <a:cs typeface="+mn-ea"/>
                  <a:sym typeface="+mn-lt"/>
                </a:rPr>
                <a:t>》</a:t>
              </a:r>
            </a:p>
          </p:txBody>
        </p:sp>
      </p:grp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89647" y="5037290"/>
            <a:ext cx="8896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通俗表述，就是说老实话、办老实事、做老实人 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329806" y="4443061"/>
            <a:ext cx="5340546" cy="0"/>
          </a:xfrm>
          <a:prstGeom prst="line">
            <a:avLst/>
          </a:prstGeom>
          <a:ln>
            <a:solidFill>
              <a:srgbClr val="6C8A5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742881" y="513491"/>
            <a:ext cx="2553347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什么是诚信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53" y="1824795"/>
            <a:ext cx="2611153" cy="2798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093483" y="1740368"/>
            <a:ext cx="4200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algn="l"/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言必信，行必果。</a:t>
            </a:r>
            <a:r>
              <a:rPr lang="en-US" altLang="zh-CN" sz="2000" dirty="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  <a:t>孔子 </a:t>
            </a:r>
            <a:endParaRPr lang="zh-CN" altLang="en-US" sz="2800" dirty="0">
              <a:solidFill>
                <a:srgbClr val="029DD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093483" y="2592334"/>
            <a:ext cx="7462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algn="l"/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诚者，天之道也；思诚者，人之道也。</a:t>
            </a:r>
            <a:r>
              <a:rPr lang="en-US" altLang="zh-CN" sz="2000" dirty="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  <a:t>孟子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093483" y="3444300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algn="l"/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诚信为人之本。</a:t>
            </a:r>
            <a:r>
              <a:rPr lang="en-US" altLang="zh-CN" sz="2000" dirty="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  <a:t>鲁迅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093483" y="4296266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algn="l"/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如果要别人诚信，首先要自己诚信。</a:t>
            </a:r>
            <a:r>
              <a:rPr lang="en-US" altLang="zh-CN" sz="2000" dirty="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  <a:t>莎士比亚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093483" y="5148230"/>
            <a:ext cx="7411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algn="l"/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蚜虫吃青草，锈吃铁，虚伪吃灵魂。</a:t>
            </a:r>
            <a:r>
              <a:rPr lang="en-US" altLang="zh-CN" sz="2000" dirty="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  <a:t>契诃夫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42881" y="513491"/>
            <a:ext cx="2553347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什么是诚信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89" y="1615574"/>
            <a:ext cx="2341812" cy="4055876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256371" y="2670937"/>
            <a:ext cx="1927248" cy="24266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6600" dirty="0" smtClean="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  <a:t>名人名言</a:t>
            </a:r>
            <a:endParaRPr lang="zh-CN" altLang="en-US" sz="6600" dirty="0">
              <a:solidFill>
                <a:srgbClr val="029DD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>
            <p:custDataLst>
              <p:tags r:id="rId1"/>
            </p:custDataLst>
          </p:nvPr>
        </p:nvSpPr>
        <p:spPr>
          <a:xfrm>
            <a:off x="1082638" y="1496869"/>
            <a:ext cx="2384462" cy="646331"/>
          </a:xfrm>
          <a:prstGeom prst="rect">
            <a:avLst/>
          </a:prstGeom>
          <a:solidFill>
            <a:srgbClr val="029DDD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3600" dirty="0" smtClean="0">
                <a:solidFill>
                  <a:schemeClr val="bg1"/>
                </a:solidFill>
                <a:cs typeface="+mn-ea"/>
                <a:sym typeface="+mn-lt"/>
              </a:rPr>
              <a:t>故事欣赏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2484" y="2537299"/>
            <a:ext cx="10744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629920" algn="just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一位国王要选择继承人，于是发给国中每个孩子一粒花种，约好谁能种出最美丽的花就将被选为未来的国王。当评选时间到来时，绝大多数孩子都端着美丽的鲜花前来参选，但国王看到这些美丽的花朵时，脸上却没有一丝笑容。只有一个叫杨平的端着空无一物的花盆前来，国王却笑了。最后杨平被选中了。因为孩子们得到的花种都已经被蒸过，根本不会发芽。这次测试不是为了发现最好的花匠，而是选出最诚实的孩子。 </a:t>
            </a:r>
          </a:p>
        </p:txBody>
      </p:sp>
      <p:sp>
        <p:nvSpPr>
          <p:cNvPr id="5" name="矩形 4"/>
          <p:cNvSpPr/>
          <p:nvPr/>
        </p:nvSpPr>
        <p:spPr>
          <a:xfrm>
            <a:off x="3708885" y="1492870"/>
            <a:ext cx="3131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dirty="0">
                <a:cs typeface="+mn-ea"/>
                <a:sym typeface="+mn-lt"/>
              </a:rPr>
              <a:t>国王与花种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866738" y="4982971"/>
            <a:ext cx="8963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pPr algn="l"/>
            <a:r>
              <a:rPr lang="zh-CN" altLang="en-US" sz="2400" b="1" dirty="0">
                <a:solidFill>
                  <a:srgbClr val="029DDD"/>
                </a:solidFill>
                <a:latin typeface="+mn-lt"/>
                <a:ea typeface="+mn-ea"/>
                <a:cs typeface="+mn-ea"/>
                <a:sym typeface="+mn-lt"/>
              </a:rPr>
              <a:t>请思考：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国王看见捧着花的孩子为什么脸上没有一丝笑容？ </a:t>
            </a:r>
            <a:b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国王见了没有种出花的杨平为什么很高兴？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42881" y="513491"/>
            <a:ext cx="2553347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什么是诚信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076" y="984015"/>
            <a:ext cx="1858150" cy="1327036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1082638" y="2244179"/>
            <a:ext cx="8975762" cy="66872"/>
          </a:xfrm>
          <a:prstGeom prst="line">
            <a:avLst/>
          </a:prstGeom>
          <a:ln>
            <a:solidFill>
              <a:srgbClr val="029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790" y="4957571"/>
            <a:ext cx="2429315" cy="1786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/>
      <p:bldP spid="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09190" y="3167592"/>
            <a:ext cx="11276599" cy="2250622"/>
            <a:chOff x="-2560925" y="2782163"/>
            <a:chExt cx="11276599" cy="2250622"/>
          </a:xfrm>
        </p:grpSpPr>
        <p:sp>
          <p:nvSpPr>
            <p:cNvPr id="7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444008" y="2782163"/>
              <a:ext cx="32716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cs typeface="+mn-ea"/>
                  <a:sym typeface="+mn-lt"/>
                </a:rPr>
                <a:t>前提和基础</a:t>
              </a:r>
            </a:p>
          </p:txBody>
        </p:sp>
        <p:sp>
          <p:nvSpPr>
            <p:cNvPr id="7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-2560925" y="4386454"/>
              <a:ext cx="26173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>
                  <a:cs typeface="+mn-ea"/>
                  <a:sym typeface="+mn-lt"/>
                </a:rPr>
                <a:t>具体表现</a:t>
              </a: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1742881" y="513491"/>
            <a:ext cx="2553347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什么是诚信</a:t>
            </a:r>
          </a:p>
        </p:txBody>
      </p:sp>
      <p:sp>
        <p:nvSpPr>
          <p:cNvPr id="76" name="MH_Other_3"/>
          <p:cNvSpPr/>
          <p:nvPr>
            <p:custDataLst>
              <p:tags r:id="rId1"/>
            </p:custDataLst>
          </p:nvPr>
        </p:nvSpPr>
        <p:spPr>
          <a:xfrm>
            <a:off x="3239834" y="4147189"/>
            <a:ext cx="1622425" cy="1654174"/>
          </a:xfrm>
          <a:custGeom>
            <a:avLst/>
            <a:gdLst>
              <a:gd name="connsiteX0" fmla="*/ 0 w 1332585"/>
              <a:gd name="connsiteY0" fmla="*/ 666080 h 1332159"/>
              <a:gd name="connsiteX1" fmla="*/ 666293 w 1332585"/>
              <a:gd name="connsiteY1" fmla="*/ 0 h 1332159"/>
              <a:gd name="connsiteX2" fmla="*/ 1332586 w 1332585"/>
              <a:gd name="connsiteY2" fmla="*/ 666080 h 1332159"/>
              <a:gd name="connsiteX3" fmla="*/ 666293 w 1332585"/>
              <a:gd name="connsiteY3" fmla="*/ 1332160 h 1332159"/>
              <a:gd name="connsiteX4" fmla="*/ 0 w 1332585"/>
              <a:gd name="connsiteY4" fmla="*/ 666080 h 13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85" h="1332159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rgbClr val="FFB4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9113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诚实</a:t>
            </a:r>
          </a:p>
        </p:txBody>
      </p:sp>
      <p:sp>
        <p:nvSpPr>
          <p:cNvPr id="77" name="MH_Other_1"/>
          <p:cNvSpPr/>
          <p:nvPr>
            <p:custDataLst>
              <p:tags r:id="rId2"/>
            </p:custDataLst>
          </p:nvPr>
        </p:nvSpPr>
        <p:spPr>
          <a:xfrm>
            <a:off x="4619565" y="2663407"/>
            <a:ext cx="3028950" cy="3030538"/>
          </a:xfrm>
          <a:custGeom>
            <a:avLst/>
            <a:gdLst>
              <a:gd name="connsiteX0" fmla="*/ 0 w 3277819"/>
              <a:gd name="connsiteY0" fmla="*/ 1638874 h 3277748"/>
              <a:gd name="connsiteX1" fmla="*/ 1638910 w 3277819"/>
              <a:gd name="connsiteY1" fmla="*/ 0 h 3277748"/>
              <a:gd name="connsiteX2" fmla="*/ 3277820 w 3277819"/>
              <a:gd name="connsiteY2" fmla="*/ 1638874 h 3277748"/>
              <a:gd name="connsiteX3" fmla="*/ 1638910 w 3277819"/>
              <a:gd name="connsiteY3" fmla="*/ 3277748 h 3277748"/>
              <a:gd name="connsiteX4" fmla="*/ 0 w 3277819"/>
              <a:gd name="connsiteY4" fmla="*/ 1638874 h 32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7819" h="3277748">
                <a:moveTo>
                  <a:pt x="0" y="1638874"/>
                </a:moveTo>
                <a:cubicBezTo>
                  <a:pt x="0" y="733749"/>
                  <a:pt x="733765" y="0"/>
                  <a:pt x="1638910" y="0"/>
                </a:cubicBezTo>
                <a:cubicBezTo>
                  <a:pt x="2544055" y="0"/>
                  <a:pt x="3277820" y="733749"/>
                  <a:pt x="3277820" y="1638874"/>
                </a:cubicBezTo>
                <a:cubicBezTo>
                  <a:pt x="3277820" y="2543999"/>
                  <a:pt x="2544055" y="3277748"/>
                  <a:pt x="1638910" y="3277748"/>
                </a:cubicBezTo>
                <a:cubicBezTo>
                  <a:pt x="733765" y="3277748"/>
                  <a:pt x="0" y="2543999"/>
                  <a:pt x="0" y="1638874"/>
                </a:cubicBezTo>
                <a:close/>
              </a:path>
            </a:pathLst>
          </a:custGeom>
          <a:solidFill>
            <a:srgbClr val="029DD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396000" rIns="0" bIns="0" spcCol="1270"/>
          <a:lstStyle/>
          <a:p>
            <a:pPr algn="ctr" defTabSz="2889250">
              <a:spcAft>
                <a:spcPct val="35000"/>
              </a:spcAft>
              <a:defRPr/>
            </a:pPr>
            <a:endParaRPr lang="zh-CN" altLang="en-US" sz="3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8" name="MH_Other_2"/>
          <p:cNvSpPr/>
          <p:nvPr>
            <p:custDataLst>
              <p:tags r:id="rId3"/>
            </p:custDataLst>
          </p:nvPr>
        </p:nvSpPr>
        <p:spPr>
          <a:xfrm>
            <a:off x="8086666" y="4277896"/>
            <a:ext cx="244475" cy="244475"/>
          </a:xfrm>
          <a:prstGeom prst="ellipse">
            <a:avLst/>
          </a:prstGeom>
          <a:solidFill>
            <a:srgbClr val="EAEAEA">
              <a:alpha val="52941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MH_Other_6"/>
          <p:cNvSpPr/>
          <p:nvPr>
            <p:custDataLst>
              <p:tags r:id="rId4"/>
            </p:custDataLst>
          </p:nvPr>
        </p:nvSpPr>
        <p:spPr>
          <a:xfrm>
            <a:off x="7389757" y="2834327"/>
            <a:ext cx="1289050" cy="1312862"/>
          </a:xfrm>
          <a:custGeom>
            <a:avLst/>
            <a:gdLst>
              <a:gd name="connsiteX0" fmla="*/ 0 w 1332585"/>
              <a:gd name="connsiteY0" fmla="*/ 666080 h 1332159"/>
              <a:gd name="connsiteX1" fmla="*/ 666293 w 1332585"/>
              <a:gd name="connsiteY1" fmla="*/ 0 h 1332159"/>
              <a:gd name="connsiteX2" fmla="*/ 1332586 w 1332585"/>
              <a:gd name="connsiteY2" fmla="*/ 666080 h 1332159"/>
              <a:gd name="connsiteX3" fmla="*/ 666293 w 1332585"/>
              <a:gd name="connsiteY3" fmla="*/ 1332160 h 1332159"/>
              <a:gd name="connsiteX4" fmla="*/ 0 w 1332585"/>
              <a:gd name="connsiteY4" fmla="*/ 666080 h 13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85" h="1332159">
                <a:moveTo>
                  <a:pt x="0" y="666080"/>
                </a:moveTo>
                <a:cubicBezTo>
                  <a:pt x="0" y="298214"/>
                  <a:pt x="298310" y="0"/>
                  <a:pt x="666293" y="0"/>
                </a:cubicBezTo>
                <a:cubicBezTo>
                  <a:pt x="1034276" y="0"/>
                  <a:pt x="1332586" y="298214"/>
                  <a:pt x="1332586" y="666080"/>
                </a:cubicBezTo>
                <a:cubicBezTo>
                  <a:pt x="1332586" y="1033946"/>
                  <a:pt x="1034276" y="1332160"/>
                  <a:pt x="666293" y="1332160"/>
                </a:cubicBezTo>
                <a:cubicBezTo>
                  <a:pt x="298310" y="1332160"/>
                  <a:pt x="0" y="1033946"/>
                  <a:pt x="0" y="666080"/>
                </a:cubicBezTo>
                <a:close/>
              </a:path>
            </a:pathLst>
          </a:custGeom>
          <a:solidFill>
            <a:srgbClr val="FFB4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9113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信任</a:t>
            </a:r>
            <a:endParaRPr lang="zh-CN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88316" y="3396122"/>
            <a:ext cx="2676021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89250">
              <a:spcAft>
                <a:spcPct val="3500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坚持诚实，就会赢得信任；</a:t>
            </a:r>
          </a:p>
          <a:p>
            <a:pPr algn="ctr" defTabSz="2889250">
              <a:spcAft>
                <a:spcPct val="3500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对人不诚实就会产生信任危机。</a:t>
            </a:r>
          </a:p>
        </p:txBody>
      </p:sp>
      <p:sp>
        <p:nvSpPr>
          <p:cNvPr id="83" name="矩形 82"/>
          <p:cNvSpPr/>
          <p:nvPr>
            <p:custDataLst>
              <p:tags r:id="rId5"/>
            </p:custDataLst>
          </p:nvPr>
        </p:nvSpPr>
        <p:spPr>
          <a:xfrm>
            <a:off x="933429" y="1574506"/>
            <a:ext cx="4842868" cy="646331"/>
          </a:xfrm>
          <a:prstGeom prst="rect">
            <a:avLst/>
          </a:prstGeom>
          <a:solidFill>
            <a:srgbClr val="029DDD"/>
          </a:solidFill>
        </p:spPr>
        <p:txBody>
          <a:bodyPr wrap="square">
            <a:spAutoFit/>
          </a:bodyPr>
          <a:lstStyle/>
          <a:p>
            <a:pPr algn="dist"/>
            <a:r>
              <a:rPr lang="zh-CN" altLang="en-US" sz="3600" dirty="0" smtClean="0">
                <a:solidFill>
                  <a:schemeClr val="bg1"/>
                </a:solidFill>
                <a:cs typeface="+mn-ea"/>
                <a:sym typeface="+mn-lt"/>
              </a:rPr>
              <a:t>我们由此懂得了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9" grpId="0" animBg="1"/>
      <p:bldP spid="4" grpId="0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r="624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5416" r="4881" b="15536"/>
          <a:stretch>
            <a:fillRect/>
          </a:stretch>
        </p:blipFill>
        <p:spPr>
          <a:xfrm>
            <a:off x="215925" y="377372"/>
            <a:ext cx="11961561" cy="56170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6" r="58214" b="3392"/>
          <a:stretch>
            <a:fillRect/>
          </a:stretch>
        </p:blipFill>
        <p:spPr>
          <a:xfrm>
            <a:off x="1" y="3236686"/>
            <a:ext cx="5182531" cy="3632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1" t="51309" b="5834"/>
          <a:stretch>
            <a:fillRect/>
          </a:stretch>
        </p:blipFill>
        <p:spPr>
          <a:xfrm>
            <a:off x="8215086" y="4245429"/>
            <a:ext cx="3976914" cy="26125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28692" y="2907421"/>
            <a:ext cx="6165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9DD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诚信小故事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46893" y="2133960"/>
            <a:ext cx="3529460" cy="584775"/>
          </a:xfrm>
          <a:prstGeom prst="rect">
            <a:avLst/>
          </a:prstGeom>
          <a:solidFill>
            <a:srgbClr val="FFB40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PART 02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060400" y="3714174"/>
            <a:ext cx="10079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629920" algn="just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这篇童话中的主人公是一个小牧童。他每天赶着羊群到山顶去放羊。由于太闷，他想出戏弄村民的恶作剧。第一次他喊“狼来啦，狼来啦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……”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，结果村民拿起锄头就赶到山顶，才知道是小牧童的恶作剧。小牧童很得意，感到很好玩，于是就有了第二次、第三次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……,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久而久之村民们知道是小牧童故意制造的，就都不去理他啦。结果有一天狼真的来了，他拼命地叫喊，村民们却没有一个来，没有人相信他的话了，他被狼吃掉了。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42881" y="513491"/>
            <a:ext cx="2553347" cy="700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诚信小故事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01" y="971550"/>
            <a:ext cx="4319729" cy="279342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23374" y="1659874"/>
            <a:ext cx="3989869" cy="1335452"/>
            <a:chOff x="1523374" y="1659874"/>
            <a:chExt cx="3989869" cy="133545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374" y="1659874"/>
              <a:ext cx="3989869" cy="133545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2806317" y="1915830"/>
              <a:ext cx="2553347" cy="8359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2400" b="1">
                  <a:solidFill>
                    <a:srgbClr val="1C75BC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defRPr>
              </a:lvl1pPr>
            </a:lstStyle>
            <a:p>
              <a:pPr algn="dist"/>
              <a:r>
                <a:rPr lang="zh-CN" altLang="en-US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狼来了</a:t>
              </a:r>
              <a:endPara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50256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45845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45845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45845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8145845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o5kkg0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1493</Words>
  <Application>Microsoft Office PowerPoint</Application>
  <PresentationFormat>宽屏</PresentationFormat>
  <Paragraphs>141</Paragraphs>
  <Slides>24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2019-07-25T06:00:00Z</dcterms:created>
  <dcterms:modified xsi:type="dcterms:W3CDTF">2023-01-10T10:02:44Z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C741606C5260431EB426D2313EA812ED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