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4" r:id="rId2"/>
    <p:sldId id="478" r:id="rId3"/>
    <p:sldId id="431" r:id="rId4"/>
    <p:sldId id="432" r:id="rId5"/>
    <p:sldId id="564" r:id="rId6"/>
    <p:sldId id="565" r:id="rId7"/>
    <p:sldId id="566" r:id="rId8"/>
    <p:sldId id="556" r:id="rId9"/>
    <p:sldId id="506" r:id="rId10"/>
    <p:sldId id="558" r:id="rId11"/>
    <p:sldId id="446" r:id="rId12"/>
    <p:sldId id="501" r:id="rId13"/>
    <p:sldId id="502" r:id="rId14"/>
    <p:sldId id="575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746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7493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1239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4986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8726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2472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6219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9965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>
          <p15:clr>
            <a:srgbClr val="A4A3A4"/>
          </p15:clr>
        </p15:guide>
        <p15:guide id="2" pos="29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17">
          <p15:clr>
            <a:srgbClr val="A4A3A4"/>
          </p15:clr>
        </p15:guide>
        <p15:guide id="2" pos="22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3399"/>
    <a:srgbClr val="FF0066"/>
    <a:srgbClr val="C8D927"/>
    <a:srgbClr val="E4DF21"/>
    <a:srgbClr val="DEEC22"/>
    <a:srgbClr val="E6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48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584"/>
        <p:guide pos="29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17"/>
        <p:guide pos="22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D0BB5-8D6A-44A9-B805-3F5CF8527EE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483D1-FC00-4DB5-952C-B9311FCBD9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B8332B-5D33-44C8-9F42-1D2A7F5BB25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E98986-7D43-4924-8754-A6CDB2C3F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46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93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23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726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472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19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965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E98986-7D43-4924-8754-A6CDB2C3FBA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8CA37-4DC7-4D5F-94CA-5BB6ADFB89C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1" y="841774"/>
            <a:ext cx="6858001" cy="1790700"/>
          </a:xfrm>
        </p:spPr>
        <p:txBody>
          <a:bodyPr anchor="b"/>
          <a:lstStyle>
            <a:lvl1pPr algn="ctr"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1" y="2701530"/>
            <a:ext cx="6858001" cy="1241821"/>
          </a:xfrm>
        </p:spPr>
        <p:txBody>
          <a:bodyPr/>
          <a:lstStyle>
            <a:lvl1pPr marL="0" indent="0" algn="ctr">
              <a:buNone/>
              <a:defRPr sz="1500"/>
            </a:lvl1pPr>
            <a:lvl2pPr marL="280670" indent="0" algn="ctr">
              <a:buNone/>
              <a:defRPr sz="1200"/>
            </a:lvl2pPr>
            <a:lvl3pPr marL="561975" indent="0" algn="ctr">
              <a:buNone/>
              <a:defRPr sz="1100"/>
            </a:lvl3pPr>
            <a:lvl4pPr marL="842645" indent="0" algn="ctr">
              <a:buNone/>
              <a:defRPr sz="1000"/>
            </a:lvl4pPr>
            <a:lvl5pPr marL="1123950" indent="0" algn="ctr">
              <a:buNone/>
              <a:defRPr sz="1000"/>
            </a:lvl5pPr>
            <a:lvl6pPr marL="1404620" indent="0" algn="ctr">
              <a:buNone/>
              <a:defRPr sz="1000"/>
            </a:lvl6pPr>
            <a:lvl7pPr marL="1685290" indent="0" algn="ctr">
              <a:buNone/>
              <a:defRPr sz="1000"/>
            </a:lvl7pPr>
            <a:lvl8pPr marL="1966595" indent="0" algn="ctr">
              <a:buNone/>
              <a:defRPr sz="1000"/>
            </a:lvl8pPr>
            <a:lvl9pPr marL="2247265" indent="0" algn="ctr">
              <a:buNone/>
              <a:defRPr sz="10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2" y="273844"/>
            <a:ext cx="7886700" cy="994172"/>
          </a:xfrm>
          <a:prstGeom prst="rect">
            <a:avLst/>
          </a:prstGeom>
        </p:spPr>
        <p:txBody>
          <a:bodyPr vert="horz" lIns="74914" tIns="37457" rIns="74914" bIns="3745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2" y="1369218"/>
            <a:ext cx="7886700" cy="3263504"/>
          </a:xfrm>
          <a:prstGeom prst="rect">
            <a:avLst/>
          </a:prstGeom>
        </p:spPr>
        <p:txBody>
          <a:bodyPr vert="horz" lIns="74914" tIns="37457" rIns="74914" bIns="3745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2" y="4767263"/>
            <a:ext cx="30861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6134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335" indent="-140335" algn="l" defTabSz="561340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365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4" name="WordArt 38"/>
          <p:cNvSpPr>
            <a:spLocks noChangeArrowheads="1" noChangeShapeType="1" noTextEdit="1"/>
          </p:cNvSpPr>
          <p:nvPr/>
        </p:nvSpPr>
        <p:spPr bwMode="auto">
          <a:xfrm>
            <a:off x="0" y="2051940"/>
            <a:ext cx="9143999" cy="503719"/>
          </a:xfrm>
          <a:prstGeom prst="rect">
            <a:avLst/>
          </a:prstGeom>
        </p:spPr>
        <p:txBody>
          <a:bodyPr wrap="none" lIns="74914" tIns="37457" rIns="74914" bIns="37457" fromWordArt="1"/>
          <a:lstStyle/>
          <a:p>
            <a:pPr algn="ctr">
              <a:defRPr/>
            </a:pPr>
            <a:r>
              <a:rPr lang="zh-CN" altLang="en-US" sz="4800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分数基本性质</a:t>
            </a:r>
          </a:p>
        </p:txBody>
      </p:sp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0" y="820077"/>
            <a:ext cx="9144000" cy="5666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74914" tIns="37457" rIns="74914" bIns="37457">
            <a:spAutoFit/>
          </a:bodyPr>
          <a:lstStyle/>
          <a:p>
            <a:pPr algn="ctr"/>
            <a:r>
              <a:rPr lang="zh-CN" altLang="en-US" sz="3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五</a:t>
            </a:r>
            <a:r>
              <a:rPr lang="en-US" altLang="zh-CN" sz="3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 </a:t>
            </a:r>
            <a:r>
              <a:rPr lang="zh-CN" altLang="en-US" sz="3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分</a:t>
            </a:r>
            <a:r>
              <a:rPr lang="zh-CN" altLang="en-US" sz="3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数的意义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27934"/>
            <a:ext cx="914399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68"/>
          <p:cNvSpPr>
            <a:spLocks noChangeArrowheads="1"/>
          </p:cNvSpPr>
          <p:nvPr/>
        </p:nvSpPr>
        <p:spPr bwMode="auto">
          <a:xfrm>
            <a:off x="1145477" y="1039061"/>
            <a:ext cx="3930837" cy="3785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pPr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【例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】在括号里填上合适的数。 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098455" y="2208666"/>
            <a:ext cx="41814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15</a:t>
            </a: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1798850" y="1812428"/>
          <a:ext cx="1993756" cy="821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3" imgW="13716000" imgH="10668000" progId="Equation.DSMT4">
                  <p:embed/>
                </p:oleObj>
              </mc:Choice>
              <mc:Fallback>
                <p:oleObj name="Equation" r:id="rId3" imgW="13716000" imgH="10668000" progId="Equation.DSMT4">
                  <p:embed/>
                  <p:pic>
                    <p:nvPicPr>
                      <p:cNvPr id="0" name="图片 1638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8850" y="1812428"/>
                        <a:ext cx="1993756" cy="82148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022277" y="2208666"/>
            <a:ext cx="41815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6</a:t>
            </a:r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/>
        </p:nvGraphicFramePr>
        <p:xfrm>
          <a:off x="4606327" y="1816111"/>
          <a:ext cx="2072548" cy="817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5" imgW="14325600" imgH="10668000" progId="Equation.DSMT4">
                  <p:embed/>
                </p:oleObj>
              </mc:Choice>
              <mc:Fallback>
                <p:oleObj name="Equation" r:id="rId5" imgW="14325600" imgH="10668000" progId="Equation.DSMT4">
                  <p:embed/>
                  <p:pic>
                    <p:nvPicPr>
                      <p:cNvPr id="0" name="图片 16385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06327" y="1816111"/>
                        <a:ext cx="2072548" cy="81780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2" name="Object 4"/>
          <p:cNvGraphicFramePr>
            <a:graphicFrameLocks noChangeAspect="1"/>
          </p:cNvGraphicFramePr>
          <p:nvPr/>
        </p:nvGraphicFramePr>
        <p:xfrm>
          <a:off x="1891926" y="3227006"/>
          <a:ext cx="5664258" cy="871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7" imgW="50596800" imgH="11277600" progId="Equation.DSMT4">
                  <p:embed/>
                </p:oleObj>
              </mc:Choice>
              <mc:Fallback>
                <p:oleObj name="Equation" r:id="rId7" imgW="50596800" imgH="11277600" progId="Equation.DSMT4">
                  <p:embed/>
                  <p:pic>
                    <p:nvPicPr>
                      <p:cNvPr id="0" name="图片 16386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91926" y="3227006"/>
                        <a:ext cx="5664258" cy="87167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110331" y="3227005"/>
            <a:ext cx="41815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4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86859" y="3680803"/>
            <a:ext cx="41814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40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71066" y="3473820"/>
            <a:ext cx="41814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054404" y="3473820"/>
            <a:ext cx="65705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  <p:bldP spid="33" grpId="0"/>
      <p:bldP spid="34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947680" y="462748"/>
            <a:ext cx="804013" cy="467087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小结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 descr="C:\Documents and Settings\Administrator\桌面\赵然卡通形象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85398" y="1122177"/>
            <a:ext cx="415845" cy="76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3" name="圆角矩形 3"/>
          <p:cNvSpPr/>
          <p:nvPr/>
        </p:nvSpPr>
        <p:spPr>
          <a:xfrm>
            <a:off x="1296149" y="1214271"/>
            <a:ext cx="7168675" cy="5364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  <a:tileRect/>
          </a:gradFill>
          <a:ln w="12700" cap="flat" cmpd="sng">
            <a:solidFill>
              <a:srgbClr val="41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6327" tIns="33164" rIns="66327" bIns="33164" anchor="ctr"/>
          <a:lstStyle/>
          <a:p>
            <a:pPr algn="l"/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分数基本性质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95688" y="2281651"/>
            <a:ext cx="7169596" cy="1128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分数的分子和分母同时乘或除以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相同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的数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(0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除外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)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，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分数的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大小不变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，这就是分数的基本性质。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bldLvl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29045" y="623484"/>
            <a:ext cx="2077156" cy="468991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l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随堂小测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366" name="TextBox 9"/>
          <p:cNvSpPr txBox="1"/>
          <p:nvPr/>
        </p:nvSpPr>
        <p:spPr>
          <a:xfrm>
            <a:off x="1663153" y="1076360"/>
            <a:ext cx="2747347" cy="471986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涂一涂，填一填。</a:t>
            </a:r>
          </a:p>
        </p:txBody>
      </p:sp>
      <p:pic>
        <p:nvPicPr>
          <p:cNvPr id="15367" name="Picture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20903" y="1740594"/>
            <a:ext cx="3704599" cy="37298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8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196" y="3165762"/>
            <a:ext cx="3705751" cy="740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9" name="Picture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74201" y="2289710"/>
            <a:ext cx="1126585" cy="61473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0" name="Picture 1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635253" y="4049874"/>
            <a:ext cx="1098939" cy="61473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4286092" y="2254023"/>
            <a:ext cx="418150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en-US" altLang="zh-CN" b="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27561" y="4349412"/>
            <a:ext cx="418150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endParaRPr lang="en-US" altLang="zh-CN" b="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1249611" y="1038830"/>
            <a:ext cx="6162812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defRPr/>
            </a:pPr>
            <a:r>
              <a:rPr 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把下面的分数化成分母是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24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而大小不变的分数。</a:t>
            </a:r>
          </a:p>
        </p:txBody>
      </p:sp>
      <p:graphicFrame>
        <p:nvGraphicFramePr>
          <p:cNvPr id="185346" name="Object 2"/>
          <p:cNvGraphicFramePr>
            <a:graphicFrameLocks noChangeAspect="1"/>
          </p:cNvGraphicFramePr>
          <p:nvPr/>
        </p:nvGraphicFramePr>
        <p:xfrm>
          <a:off x="3115504" y="1762466"/>
          <a:ext cx="692308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3" imgW="7924800" imgH="9448800" progId="Equation.DSMT4">
                  <p:embed/>
                </p:oleObj>
              </mc:Choice>
              <mc:Fallback>
                <p:oleObj name="Equation" r:id="rId3" imgW="7924800" imgH="9448800" progId="Equation.DSMT4">
                  <p:embed/>
                  <p:pic>
                    <p:nvPicPr>
                      <p:cNvPr id="0" name="图片 17408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15504" y="1762466"/>
                        <a:ext cx="692308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47" name="Object 3"/>
          <p:cNvGraphicFramePr>
            <a:graphicFrameLocks noChangeAspect="1"/>
          </p:cNvGraphicFramePr>
          <p:nvPr/>
        </p:nvGraphicFramePr>
        <p:xfrm>
          <a:off x="3799749" y="1762466"/>
          <a:ext cx="154473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5" imgW="17678400" imgH="9448800" progId="Equation.DSMT4">
                  <p:embed/>
                </p:oleObj>
              </mc:Choice>
              <mc:Fallback>
                <p:oleObj name="Equation" r:id="rId5" imgW="17678400" imgH="9448800" progId="Equation.DSMT4">
                  <p:embed/>
                  <p:pic>
                    <p:nvPicPr>
                      <p:cNvPr id="0" name="图片 17409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99749" y="1762466"/>
                        <a:ext cx="154473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48" name="Object 4"/>
          <p:cNvGraphicFramePr>
            <a:graphicFrameLocks noChangeAspect="1"/>
          </p:cNvGraphicFramePr>
          <p:nvPr/>
        </p:nvGraphicFramePr>
        <p:xfrm>
          <a:off x="3182316" y="2746730"/>
          <a:ext cx="55868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7" imgW="6400800" imgH="9448800" progId="Equation.DSMT4">
                  <p:embed/>
                </p:oleObj>
              </mc:Choice>
              <mc:Fallback>
                <p:oleObj name="Equation" r:id="rId7" imgW="6400800" imgH="9448800" progId="Equation.DSMT4">
                  <p:embed/>
                  <p:pic>
                    <p:nvPicPr>
                      <p:cNvPr id="0" name="图片 17410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82316" y="2746730"/>
                        <a:ext cx="55868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49" name="Object 5"/>
          <p:cNvGraphicFramePr>
            <a:graphicFrameLocks noChangeAspect="1"/>
          </p:cNvGraphicFramePr>
          <p:nvPr/>
        </p:nvGraphicFramePr>
        <p:xfrm>
          <a:off x="3865408" y="2746730"/>
          <a:ext cx="1412263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9" imgW="16154400" imgH="9448800" progId="Equation.DSMT4">
                  <p:embed/>
                </p:oleObj>
              </mc:Choice>
              <mc:Fallback>
                <p:oleObj name="Equation" r:id="rId9" imgW="16154400" imgH="9448800" progId="Equation.DSMT4">
                  <p:embed/>
                  <p:pic>
                    <p:nvPicPr>
                      <p:cNvPr id="0" name="图片 17411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65408" y="2746730"/>
                        <a:ext cx="1412263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0" name="Object 6"/>
          <p:cNvGraphicFramePr>
            <a:graphicFrameLocks noChangeAspect="1"/>
          </p:cNvGraphicFramePr>
          <p:nvPr/>
        </p:nvGraphicFramePr>
        <p:xfrm>
          <a:off x="3087857" y="3679191"/>
          <a:ext cx="71765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11" imgW="8229600" imgH="9448800" progId="Equation.DSMT4">
                  <p:embed/>
                </p:oleObj>
              </mc:Choice>
              <mc:Fallback>
                <p:oleObj name="Equation" r:id="rId11" imgW="8229600" imgH="9448800" progId="Equation.DSMT4">
                  <p:embed/>
                  <p:pic>
                    <p:nvPicPr>
                      <p:cNvPr id="0" name="图片 17412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87857" y="3679191"/>
                        <a:ext cx="71765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1" name="Object 7"/>
          <p:cNvGraphicFramePr>
            <a:graphicFrameLocks noChangeAspect="1"/>
          </p:cNvGraphicFramePr>
          <p:nvPr/>
        </p:nvGraphicFramePr>
        <p:xfrm>
          <a:off x="3757127" y="3679191"/>
          <a:ext cx="1598875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13" imgW="18288000" imgH="9448800" progId="Equation.DSMT4">
                  <p:embed/>
                </p:oleObj>
              </mc:Choice>
              <mc:Fallback>
                <p:oleObj name="Equation" r:id="rId13" imgW="18288000" imgH="9448800" progId="Equation.DSMT4">
                  <p:embed/>
                  <p:pic>
                    <p:nvPicPr>
                      <p:cNvPr id="0" name="图片 17413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57127" y="3679191"/>
                        <a:ext cx="1598875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316787" y="806039"/>
            <a:ext cx="2077156" cy="467842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ctr"/>
            <a:r>
              <a:rPr lang="zh-CN" altLang="en-US" sz="2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课后作业</a:t>
            </a:r>
          </a:p>
        </p:txBody>
      </p:sp>
      <p:sp>
        <p:nvSpPr>
          <p:cNvPr id="32771" name="Rectangle 2"/>
          <p:cNvSpPr/>
          <p:nvPr/>
        </p:nvSpPr>
        <p:spPr>
          <a:xfrm>
            <a:off x="2518410" y="2044407"/>
            <a:ext cx="4099709" cy="961455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/>
          <a:lstStyle/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从课后习题中选取；</a:t>
            </a:r>
          </a:p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完成练习册本课时的习题。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947" y="586400"/>
            <a:ext cx="1682077" cy="53315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 rtlCol="0" anchor="t">
            <a:spAutoFit/>
          </a:bodyPr>
          <a:lstStyle/>
          <a:p>
            <a:pPr algn="ctr"/>
            <a:r>
              <a:rPr lang="zh-CN" altLang="zh-CN" sz="3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学习目标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4676" y="1316706"/>
            <a:ext cx="6831369" cy="1279659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经历探索分数基本性质的过程，理解和掌握分数的基本性质。</a:t>
            </a:r>
          </a:p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能运用分数的基本性质，解决有关的问题。</a:t>
            </a:r>
          </a:p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经历观察、操作和讨论等学习活动，体验数学学习的乐趣。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9456" y="2547005"/>
            <a:ext cx="6826588" cy="1915574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理解和掌握分数的基本性质。</a:t>
            </a:r>
            <a:endParaRPr lang="zh-CN" altLang="en-US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能运用分数的基本性质，解决有关的问题。</a:t>
            </a:r>
            <a:endParaRPr lang="zh-CN" altLang="en-US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32028" y="416269"/>
            <a:ext cx="146411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回顾复习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44415" y="3545654"/>
            <a:ext cx="734469" cy="9011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136468" y="3545654"/>
            <a:ext cx="734469" cy="90114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63078" y="3545654"/>
            <a:ext cx="734469" cy="90114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76787" y="3545654"/>
            <a:ext cx="734469" cy="90114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410293" y="2458934"/>
            <a:ext cx="851505" cy="90160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356716" y="2458934"/>
            <a:ext cx="851505" cy="901609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918190" y="1495621"/>
            <a:ext cx="4067686" cy="378510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小鸟只数是青蛙只数的（         ）。</a:t>
            </a:r>
          </a:p>
        </p:txBody>
      </p:sp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976787" y="1205062"/>
          <a:ext cx="316089" cy="813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76787" y="1205062"/>
                        <a:ext cx="316089" cy="813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69846" y="413875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例题解读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 b="-996"/>
          <a:stretch>
            <a:fillRect/>
          </a:stretch>
        </p:blipFill>
        <p:spPr bwMode="auto">
          <a:xfrm>
            <a:off x="736773" y="1060933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012314" y="972523"/>
            <a:ext cx="7251153" cy="471986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用分数表示涂色部分，你能得到一组相等的分数吗？</a:t>
            </a:r>
          </a:p>
        </p:txBody>
      </p:sp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1083043" y="1858014"/>
          <a:ext cx="1828571" cy="125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268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1083043" y="2171137"/>
          <a:ext cx="1828571" cy="939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268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组合 34"/>
          <p:cNvGrpSpPr/>
          <p:nvPr/>
        </p:nvGrpSpPr>
        <p:grpSpPr>
          <a:xfrm>
            <a:off x="1746553" y="3275125"/>
            <a:ext cx="403175" cy="689592"/>
            <a:chOff x="950775" y="3843616"/>
            <a:chExt cx="554395" cy="951105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950775" y="4293096"/>
              <a:ext cx="4680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79" name="TextBox 30"/>
            <p:cNvSpPr txBox="1"/>
            <p:nvPr/>
          </p:nvSpPr>
          <p:spPr>
            <a:xfrm>
              <a:off x="980270" y="3843616"/>
              <a:ext cx="524900" cy="5518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/>
                <a:t>3</a:t>
              </a:r>
              <a:endParaRPr lang="zh-CN" altLang="en-US" dirty="0"/>
            </a:p>
          </p:txBody>
        </p:sp>
        <p:sp>
          <p:nvSpPr>
            <p:cNvPr id="12380" name="TextBox 33"/>
            <p:cNvSpPr txBox="1"/>
            <p:nvPr/>
          </p:nvSpPr>
          <p:spPr>
            <a:xfrm>
              <a:off x="980270" y="4242878"/>
              <a:ext cx="524900" cy="5518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/>
                <a:t>4</a:t>
              </a:r>
              <a:endParaRPr lang="zh-CN" altLang="en-US" dirty="0"/>
            </a:p>
          </p:txBody>
        </p:sp>
      </p:grpSp>
      <p:graphicFrame>
        <p:nvGraphicFramePr>
          <p:cNvPr id="37" name="表格 36"/>
          <p:cNvGraphicFramePr>
            <a:graphicFrameLocks noGrp="1"/>
          </p:cNvGraphicFramePr>
          <p:nvPr/>
        </p:nvGraphicFramePr>
        <p:xfrm>
          <a:off x="3260186" y="1869526"/>
          <a:ext cx="1828571" cy="125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268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/>
        </p:nvGraphicFramePr>
        <p:xfrm>
          <a:off x="3260186" y="2182649"/>
          <a:ext cx="1828571" cy="939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268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0" name="直接连接符 39"/>
          <p:cNvCxnSpPr/>
          <p:nvPr/>
        </p:nvCxnSpPr>
        <p:spPr>
          <a:xfrm>
            <a:off x="4174816" y="1869526"/>
            <a:ext cx="0" cy="1252491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40"/>
          <p:cNvGrpSpPr/>
          <p:nvPr/>
        </p:nvGrpSpPr>
        <p:grpSpPr>
          <a:xfrm>
            <a:off x="3974381" y="3277428"/>
            <a:ext cx="402022" cy="689592"/>
            <a:chOff x="950775" y="3843616"/>
            <a:chExt cx="554395" cy="951105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950775" y="4293096"/>
              <a:ext cx="4680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76" name="TextBox 42"/>
            <p:cNvSpPr txBox="1"/>
            <p:nvPr/>
          </p:nvSpPr>
          <p:spPr>
            <a:xfrm>
              <a:off x="980271" y="3843616"/>
              <a:ext cx="524899" cy="5518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/>
                <a:t>6</a:t>
              </a:r>
              <a:endParaRPr lang="zh-CN" altLang="en-US" dirty="0"/>
            </a:p>
          </p:txBody>
        </p:sp>
        <p:sp>
          <p:nvSpPr>
            <p:cNvPr id="12377" name="TextBox 43"/>
            <p:cNvSpPr txBox="1"/>
            <p:nvPr/>
          </p:nvSpPr>
          <p:spPr>
            <a:xfrm>
              <a:off x="980271" y="4242878"/>
              <a:ext cx="524899" cy="5518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/>
                <a:t>8</a:t>
              </a:r>
              <a:endParaRPr lang="zh-CN" altLang="en-US" dirty="0"/>
            </a:p>
          </p:txBody>
        </p:sp>
      </p:grpSp>
      <p:graphicFrame>
        <p:nvGraphicFramePr>
          <p:cNvPr id="47" name="表格 46"/>
          <p:cNvGraphicFramePr>
            <a:graphicFrameLocks noGrp="1"/>
          </p:cNvGraphicFramePr>
          <p:nvPr/>
        </p:nvGraphicFramePr>
        <p:xfrm>
          <a:off x="5476494" y="1869526"/>
          <a:ext cx="1828571" cy="125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268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8" name="表格 47"/>
          <p:cNvGraphicFramePr>
            <a:graphicFrameLocks noGrp="1"/>
          </p:cNvGraphicFramePr>
          <p:nvPr/>
        </p:nvGraphicFramePr>
        <p:xfrm>
          <a:off x="5476494" y="2182649"/>
          <a:ext cx="1828571" cy="939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268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9" name="直接连接符 48"/>
          <p:cNvCxnSpPr/>
          <p:nvPr/>
        </p:nvCxnSpPr>
        <p:spPr>
          <a:xfrm>
            <a:off x="6391124" y="1869526"/>
            <a:ext cx="0" cy="1252491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5926897" y="1858015"/>
            <a:ext cx="0" cy="1253642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6846135" y="1889097"/>
            <a:ext cx="0" cy="1252491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51"/>
          <p:cNvGrpSpPr/>
          <p:nvPr/>
        </p:nvGrpSpPr>
        <p:grpSpPr>
          <a:xfrm>
            <a:off x="6123877" y="3278578"/>
            <a:ext cx="524127" cy="689593"/>
            <a:chOff x="877043" y="3843616"/>
            <a:chExt cx="721804" cy="951105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950775" y="4293096"/>
              <a:ext cx="4680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73" name="TextBox 53"/>
            <p:cNvSpPr txBox="1"/>
            <p:nvPr/>
          </p:nvSpPr>
          <p:spPr>
            <a:xfrm>
              <a:off x="995018" y="3843616"/>
              <a:ext cx="524898" cy="5518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/>
                <a:t>9</a:t>
              </a:r>
              <a:endParaRPr lang="zh-CN" altLang="en-US" dirty="0"/>
            </a:p>
          </p:txBody>
        </p:sp>
        <p:sp>
          <p:nvSpPr>
            <p:cNvPr id="12374" name="TextBox 54"/>
            <p:cNvSpPr txBox="1"/>
            <p:nvPr/>
          </p:nvSpPr>
          <p:spPr>
            <a:xfrm>
              <a:off x="877043" y="4242879"/>
              <a:ext cx="721804" cy="5518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/>
                <a:t>12</a:t>
              </a:r>
              <a:endParaRPr lang="zh-CN" altLang="en-US" dirty="0"/>
            </a:p>
          </p:txBody>
        </p:sp>
      </p:grpSp>
      <p:pic>
        <p:nvPicPr>
          <p:cNvPr id="12369" name="矩形 55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2385872" y="3115110"/>
            <a:ext cx="1176118" cy="84497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70" name="矩形 56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4677056" y="3105901"/>
            <a:ext cx="1176118" cy="84497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94" name="矩形 12393"/>
          <p:cNvSpPr/>
          <p:nvPr/>
        </p:nvSpPr>
        <p:spPr>
          <a:xfrm>
            <a:off x="963243" y="3379883"/>
            <a:ext cx="374408" cy="82367"/>
          </a:xfrm>
          <a:prstGeom prst="rect">
            <a:avLst/>
          </a:prstGeom>
          <a:noFill/>
          <a:ln w="9525">
            <a:noFill/>
          </a:ln>
        </p:spPr>
        <p:txBody>
          <a:bodyPr wrap="none" lIns="66331" tIns="33165" rIns="66331" bIns="33165" anchor="t">
            <a:spAutoFit/>
          </a:bodyPr>
          <a:lstStyle/>
          <a:p>
            <a:r>
              <a:rPr lang="zh-CN" altLang="en-US" sz="100" dirty="0">
                <a:solidFill>
                  <a:schemeClr val="bg1"/>
                </a:solidFill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</a:rPr>
              <a:t>http://www.lspjy.com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2395" name="矩形 12394"/>
          <p:cNvSpPr/>
          <p:nvPr/>
        </p:nvSpPr>
        <p:spPr>
          <a:xfrm>
            <a:off x="1119905" y="3536444"/>
            <a:ext cx="374408" cy="82367"/>
          </a:xfrm>
          <a:prstGeom prst="rect">
            <a:avLst/>
          </a:prstGeom>
          <a:noFill/>
          <a:ln w="9525">
            <a:noFill/>
          </a:ln>
        </p:spPr>
        <p:txBody>
          <a:bodyPr wrap="none" lIns="66331" tIns="33165" rIns="66331" bIns="33165" anchor="t">
            <a:spAutoFit/>
          </a:bodyPr>
          <a:lstStyle/>
          <a:p>
            <a:r>
              <a:rPr lang="zh-CN" altLang="en-US" sz="100" dirty="0">
                <a:solidFill>
                  <a:schemeClr val="bg1"/>
                </a:solidFill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</a:rPr>
              <a:t>http://www.lspjy.com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2396" name="矩形 12395"/>
          <p:cNvSpPr/>
          <p:nvPr/>
        </p:nvSpPr>
        <p:spPr>
          <a:xfrm>
            <a:off x="1276567" y="3693005"/>
            <a:ext cx="374408" cy="82367"/>
          </a:xfrm>
          <a:prstGeom prst="rect">
            <a:avLst/>
          </a:prstGeom>
          <a:noFill/>
          <a:ln w="9525">
            <a:noFill/>
          </a:ln>
        </p:spPr>
        <p:txBody>
          <a:bodyPr wrap="none" lIns="66331" tIns="33165" rIns="66331" bIns="33165" anchor="t">
            <a:spAutoFit/>
          </a:bodyPr>
          <a:lstStyle/>
          <a:p>
            <a:r>
              <a:rPr lang="zh-CN" altLang="en-US" sz="100" dirty="0">
                <a:solidFill>
                  <a:schemeClr val="bg1"/>
                </a:solidFill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</a:rPr>
              <a:t>http://www.lspjy.com</a:t>
            </a:r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rcRect b="-996"/>
          <a:stretch>
            <a:fillRect/>
          </a:stretch>
        </p:blipFill>
        <p:spPr bwMode="auto">
          <a:xfrm>
            <a:off x="840907" y="1060933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116448" y="972523"/>
            <a:ext cx="7251153" cy="471986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请你再举一组这样的例子，并与同伴进行交流。</a:t>
            </a:r>
          </a:p>
        </p:txBody>
      </p:sp>
      <p:pic>
        <p:nvPicPr>
          <p:cNvPr id="2" name="bs534.jpg" descr="id:2147518765;FounderCES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2798" y="1791706"/>
            <a:ext cx="4717143" cy="1450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34"/>
          <p:cNvGrpSpPr/>
          <p:nvPr/>
        </p:nvGrpSpPr>
        <p:grpSpPr bwMode="auto">
          <a:xfrm>
            <a:off x="2464203" y="3566835"/>
            <a:ext cx="403175" cy="689593"/>
            <a:chOff x="950775" y="3843616"/>
            <a:chExt cx="554395" cy="951105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950775" y="4292949"/>
              <a:ext cx="467276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094" name="TextBox 30"/>
            <p:cNvSpPr txBox="1">
              <a:spLocks noChangeArrowheads="1"/>
            </p:cNvSpPr>
            <p:nvPr/>
          </p:nvSpPr>
          <p:spPr bwMode="auto">
            <a:xfrm>
              <a:off x="980270" y="3843616"/>
              <a:ext cx="524900" cy="5518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1</a:t>
              </a:r>
              <a:endParaRPr lang="zh-CN" altLang="en-US"/>
            </a:p>
          </p:txBody>
        </p:sp>
        <p:sp>
          <p:nvSpPr>
            <p:cNvPr id="174095" name="TextBox 33"/>
            <p:cNvSpPr txBox="1">
              <a:spLocks noChangeArrowheads="1"/>
            </p:cNvSpPr>
            <p:nvPr/>
          </p:nvSpPr>
          <p:spPr bwMode="auto">
            <a:xfrm>
              <a:off x="980270" y="4242879"/>
              <a:ext cx="524900" cy="5518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2</a:t>
              </a:r>
              <a:endParaRPr lang="zh-CN" altLang="en-US"/>
            </a:p>
          </p:txBody>
        </p:sp>
      </p:grpSp>
      <p:grpSp>
        <p:nvGrpSpPr>
          <p:cNvPr id="7" name="组合 40"/>
          <p:cNvGrpSpPr/>
          <p:nvPr/>
        </p:nvGrpSpPr>
        <p:grpSpPr bwMode="auto">
          <a:xfrm>
            <a:off x="4099940" y="3569138"/>
            <a:ext cx="402023" cy="689593"/>
            <a:chOff x="950775" y="3843616"/>
            <a:chExt cx="554395" cy="951105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950775" y="4292949"/>
              <a:ext cx="468615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091" name="TextBox 42"/>
            <p:cNvSpPr txBox="1">
              <a:spLocks noChangeArrowheads="1"/>
            </p:cNvSpPr>
            <p:nvPr/>
          </p:nvSpPr>
          <p:spPr bwMode="auto">
            <a:xfrm>
              <a:off x="980271" y="3843616"/>
              <a:ext cx="524899" cy="5518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2</a:t>
              </a:r>
              <a:endParaRPr lang="zh-CN" altLang="en-US"/>
            </a:p>
          </p:txBody>
        </p:sp>
        <p:sp>
          <p:nvSpPr>
            <p:cNvPr id="174092" name="TextBox 43"/>
            <p:cNvSpPr txBox="1">
              <a:spLocks noChangeArrowheads="1"/>
            </p:cNvSpPr>
            <p:nvPr/>
          </p:nvSpPr>
          <p:spPr bwMode="auto">
            <a:xfrm>
              <a:off x="980271" y="4242879"/>
              <a:ext cx="524899" cy="5518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4</a:t>
              </a:r>
              <a:endParaRPr lang="zh-CN" altLang="en-US"/>
            </a:p>
          </p:txBody>
        </p:sp>
      </p:grpSp>
      <p:grpSp>
        <p:nvGrpSpPr>
          <p:cNvPr id="11" name="组合 51"/>
          <p:cNvGrpSpPr/>
          <p:nvPr/>
        </p:nvGrpSpPr>
        <p:grpSpPr bwMode="auto">
          <a:xfrm>
            <a:off x="5754108" y="3570290"/>
            <a:ext cx="574812" cy="689592"/>
            <a:chOff x="950017" y="3843616"/>
            <a:chExt cx="791606" cy="951105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950017" y="4292949"/>
              <a:ext cx="4679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088" name="TextBox 53"/>
            <p:cNvSpPr txBox="1">
              <a:spLocks noChangeArrowheads="1"/>
            </p:cNvSpPr>
            <p:nvPr/>
          </p:nvSpPr>
          <p:spPr bwMode="auto">
            <a:xfrm>
              <a:off x="995018" y="3843616"/>
              <a:ext cx="524899" cy="5518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4</a:t>
              </a:r>
              <a:endParaRPr lang="zh-CN" altLang="en-US"/>
            </a:p>
          </p:txBody>
        </p:sp>
        <p:sp>
          <p:nvSpPr>
            <p:cNvPr id="174089" name="TextBox 54"/>
            <p:cNvSpPr txBox="1">
              <a:spLocks noChangeArrowheads="1"/>
            </p:cNvSpPr>
            <p:nvPr/>
          </p:nvSpPr>
          <p:spPr bwMode="auto">
            <a:xfrm>
              <a:off x="1019820" y="4242878"/>
              <a:ext cx="721803" cy="5518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8</a:t>
              </a:r>
              <a:endParaRPr lang="zh-CN" altLang="en-US"/>
            </a:p>
          </p:txBody>
        </p:sp>
      </p:grpSp>
      <p:pic>
        <p:nvPicPr>
          <p:cNvPr id="15" name="矩形 55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5859" y="3406821"/>
            <a:ext cx="1176118" cy="84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矩形 56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62798" y="3397612"/>
            <a:ext cx="1176118" cy="84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1" name="Picture 1" descr="C:\Users\Administrator\AppData\Roaming\Tencent\Users\271766067\QQ\WinTemp\RichOle\Y(JM$GE2QKA0OW3`DF8(`Y2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7623" y="1014426"/>
            <a:ext cx="5131836" cy="14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34"/>
          <p:cNvGrpSpPr/>
          <p:nvPr/>
        </p:nvGrpSpPr>
        <p:grpSpPr bwMode="auto">
          <a:xfrm>
            <a:off x="2597827" y="2734297"/>
            <a:ext cx="455012" cy="997343"/>
            <a:chOff x="879495" y="3843616"/>
            <a:chExt cx="625675" cy="1375686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950775" y="4292990"/>
              <a:ext cx="467275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118" name="TextBox 30"/>
            <p:cNvSpPr txBox="1">
              <a:spLocks noChangeArrowheads="1"/>
            </p:cNvSpPr>
            <p:nvPr/>
          </p:nvSpPr>
          <p:spPr bwMode="auto">
            <a:xfrm>
              <a:off x="980271" y="3843616"/>
              <a:ext cx="524899" cy="5518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8</a:t>
              </a:r>
              <a:endParaRPr lang="zh-CN" altLang="en-US"/>
            </a:p>
          </p:txBody>
        </p:sp>
        <p:sp>
          <p:nvSpPr>
            <p:cNvPr id="175119" name="TextBox 33"/>
            <p:cNvSpPr txBox="1">
              <a:spLocks noChangeArrowheads="1"/>
            </p:cNvSpPr>
            <p:nvPr/>
          </p:nvSpPr>
          <p:spPr bwMode="auto">
            <a:xfrm>
              <a:off x="879495" y="4242879"/>
              <a:ext cx="625675" cy="9764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12</a:t>
              </a:r>
              <a:endParaRPr lang="zh-CN" altLang="en-US"/>
            </a:p>
          </p:txBody>
        </p:sp>
      </p:grpSp>
      <p:grpSp>
        <p:nvGrpSpPr>
          <p:cNvPr id="7" name="组合 40"/>
          <p:cNvGrpSpPr/>
          <p:nvPr/>
        </p:nvGrpSpPr>
        <p:grpSpPr bwMode="auto">
          <a:xfrm>
            <a:off x="4515787" y="2736600"/>
            <a:ext cx="402022" cy="689593"/>
            <a:chOff x="950775" y="3843616"/>
            <a:chExt cx="554395" cy="951105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950775" y="4292949"/>
              <a:ext cx="468615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115" name="TextBox 42"/>
            <p:cNvSpPr txBox="1">
              <a:spLocks noChangeArrowheads="1"/>
            </p:cNvSpPr>
            <p:nvPr/>
          </p:nvSpPr>
          <p:spPr bwMode="auto">
            <a:xfrm>
              <a:off x="980271" y="3843616"/>
              <a:ext cx="524899" cy="5518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4</a:t>
              </a:r>
              <a:endParaRPr lang="zh-CN" altLang="en-US"/>
            </a:p>
          </p:txBody>
        </p:sp>
        <p:sp>
          <p:nvSpPr>
            <p:cNvPr id="175116" name="TextBox 43"/>
            <p:cNvSpPr txBox="1">
              <a:spLocks noChangeArrowheads="1"/>
            </p:cNvSpPr>
            <p:nvPr/>
          </p:nvSpPr>
          <p:spPr bwMode="auto">
            <a:xfrm>
              <a:off x="980271" y="4242879"/>
              <a:ext cx="524899" cy="5518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6</a:t>
              </a:r>
              <a:endParaRPr lang="zh-CN" altLang="en-US"/>
            </a:p>
          </p:txBody>
        </p:sp>
      </p:grpSp>
      <p:grpSp>
        <p:nvGrpSpPr>
          <p:cNvPr id="11" name="组合 51"/>
          <p:cNvGrpSpPr/>
          <p:nvPr/>
        </p:nvGrpSpPr>
        <p:grpSpPr bwMode="auto">
          <a:xfrm>
            <a:off x="6377301" y="2737752"/>
            <a:ext cx="574811" cy="689592"/>
            <a:chOff x="950017" y="3843616"/>
            <a:chExt cx="791606" cy="951105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950017" y="4292949"/>
              <a:ext cx="467983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112" name="TextBox 53"/>
            <p:cNvSpPr txBox="1">
              <a:spLocks noChangeArrowheads="1"/>
            </p:cNvSpPr>
            <p:nvPr/>
          </p:nvSpPr>
          <p:spPr bwMode="auto">
            <a:xfrm>
              <a:off x="995018" y="3843616"/>
              <a:ext cx="524899" cy="5518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2</a:t>
              </a:r>
              <a:endParaRPr lang="zh-CN" altLang="en-US"/>
            </a:p>
          </p:txBody>
        </p:sp>
        <p:sp>
          <p:nvSpPr>
            <p:cNvPr id="175113" name="TextBox 54"/>
            <p:cNvSpPr txBox="1">
              <a:spLocks noChangeArrowheads="1"/>
            </p:cNvSpPr>
            <p:nvPr/>
          </p:nvSpPr>
          <p:spPr bwMode="auto">
            <a:xfrm>
              <a:off x="1019820" y="4242878"/>
              <a:ext cx="721803" cy="5518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3</a:t>
              </a:r>
              <a:endParaRPr lang="zh-CN" altLang="en-US"/>
            </a:p>
          </p:txBody>
        </p:sp>
      </p:grpSp>
      <p:pic>
        <p:nvPicPr>
          <p:cNvPr id="15" name="矩形 55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68031" y="2574283"/>
            <a:ext cx="1176118" cy="84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矩形 56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82317" y="2565074"/>
            <a:ext cx="1176118" cy="84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rcRect b="-996"/>
          <a:stretch>
            <a:fillRect/>
          </a:stretch>
        </p:blipFill>
        <p:spPr bwMode="auto">
          <a:xfrm>
            <a:off x="840907" y="1060933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116448" y="972523"/>
            <a:ext cx="7251153" cy="471986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观察下面几组相等的分数，你能看懂淘气和笑笑写出的过程吗？</a:t>
            </a:r>
          </a:p>
        </p:txBody>
      </p:sp>
      <p:pic>
        <p:nvPicPr>
          <p:cNvPr id="13322" name="Picture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78744" y="1916955"/>
            <a:ext cx="1480226" cy="138602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3" name="Picture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026090" y="1981422"/>
            <a:ext cx="1659928" cy="118111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flipH="1">
            <a:off x="1116449" y="3302984"/>
            <a:ext cx="719263" cy="1011662"/>
          </a:xfrm>
          <a:prstGeom prst="rect">
            <a:avLst/>
          </a:prstGeom>
        </p:spPr>
      </p:pic>
      <p:sp>
        <p:nvSpPr>
          <p:cNvPr id="16" name="云形标注 15"/>
          <p:cNvSpPr/>
          <p:nvPr/>
        </p:nvSpPr>
        <p:spPr>
          <a:xfrm>
            <a:off x="2302473" y="3728923"/>
            <a:ext cx="2618561" cy="677358"/>
          </a:xfrm>
          <a:prstGeom prst="cloudCallout">
            <a:avLst>
              <a:gd name="adj1" fmla="val -62796"/>
              <a:gd name="adj2" fmla="val -40476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你发现了什么？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rcRect b="-996"/>
          <a:stretch>
            <a:fillRect/>
          </a:stretch>
        </p:blipFill>
        <p:spPr bwMode="auto">
          <a:xfrm>
            <a:off x="945042" y="800765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220583" y="712355"/>
            <a:ext cx="7251153" cy="471986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能用一句话说出你发现的结论吗？</a:t>
            </a:r>
          </a:p>
        </p:txBody>
      </p:sp>
      <p:pic>
        <p:nvPicPr>
          <p:cNvPr id="299" name="图片 298" descr="4.png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 flipH="1">
            <a:off x="945042" y="1678430"/>
            <a:ext cx="679637" cy="122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0" name="云形标注 299"/>
          <p:cNvSpPr/>
          <p:nvPr/>
        </p:nvSpPr>
        <p:spPr>
          <a:xfrm>
            <a:off x="2067479" y="1496543"/>
            <a:ext cx="2722235" cy="1591860"/>
          </a:xfrm>
          <a:prstGeom prst="cloudCallout">
            <a:avLst>
              <a:gd name="adj1" fmla="val -63999"/>
              <a:gd name="adj2" fmla="val -9771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0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分数的 分子和分母同时乘一个不为零的数，分数的大小不变。</a:t>
            </a:r>
          </a:p>
        </p:txBody>
      </p:sp>
      <p:pic>
        <p:nvPicPr>
          <p:cNvPr id="4" name="图片 9" descr="4.png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7861114" y="1678611"/>
            <a:ext cx="1017884" cy="137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云形标注 6"/>
          <p:cNvSpPr/>
          <p:nvPr/>
        </p:nvSpPr>
        <p:spPr>
          <a:xfrm flipH="1">
            <a:off x="5089677" y="1515422"/>
            <a:ext cx="2771537" cy="1860777"/>
          </a:xfrm>
          <a:prstGeom prst="cloudCallout">
            <a:avLst>
              <a:gd name="adj1" fmla="val -52548"/>
              <a:gd name="adj2" fmla="val -25259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0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分数的分子和分母同时除以一个不为零的数，分数的大小不变。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269377" y="3524932"/>
            <a:ext cx="1084655" cy="1148884"/>
          </a:xfrm>
          <a:prstGeom prst="rect">
            <a:avLst/>
          </a:prstGeom>
        </p:spPr>
      </p:pic>
      <p:sp>
        <p:nvSpPr>
          <p:cNvPr id="3" name="云形标注 2"/>
          <p:cNvSpPr/>
          <p:nvPr/>
        </p:nvSpPr>
        <p:spPr>
          <a:xfrm flipH="1">
            <a:off x="1949522" y="3297919"/>
            <a:ext cx="2840192" cy="1255714"/>
          </a:xfrm>
          <a:prstGeom prst="cloudCallout">
            <a:avLst>
              <a:gd name="adj1" fmla="val -63682"/>
              <a:gd name="adj2" fmla="val -12360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0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上面的结论就是</a:t>
            </a:r>
            <a:r>
              <a:rPr lang="zh-CN" altLang="en-US" sz="17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分数基本性质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，应用很广泛。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00" grpId="0" bldLvl="0" animBg="1"/>
      <p:bldP spid="7" grpId="0" bldLvl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061" y="670883"/>
            <a:ext cx="1465252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典型例题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1458110" y="1610510"/>
            <a:ext cx="6366473" cy="378510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</a:bodyPr>
          <a:lstStyle/>
          <a:p>
            <a:pPr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【例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】把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和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化成分母是 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12 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而大小不变的分数。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graphicFrame>
        <p:nvGraphicFramePr>
          <p:cNvPr id="180226" name="Object 2"/>
          <p:cNvGraphicFramePr>
            <a:graphicFrameLocks noChangeAspect="1"/>
          </p:cNvGraphicFramePr>
          <p:nvPr/>
        </p:nvGraphicFramePr>
        <p:xfrm>
          <a:off x="2704957" y="1385338"/>
          <a:ext cx="31908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" imgW="3657600" imgH="9448800" progId="Equation.DSMT4">
                  <p:embed/>
                </p:oleObj>
              </mc:Choice>
              <mc:Fallback>
                <p:oleObj name="Equation" r:id="rId3" imgW="3657600" imgH="9448800" progId="Equation.DSMT4">
                  <p:embed/>
                  <p:pic>
                    <p:nvPicPr>
                      <p:cNvPr id="0" name="图片 5120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4957" y="1385338"/>
                        <a:ext cx="31908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7" name="Object 3"/>
          <p:cNvGraphicFramePr>
            <a:graphicFrameLocks noChangeAspect="1"/>
          </p:cNvGraphicFramePr>
          <p:nvPr/>
        </p:nvGraphicFramePr>
        <p:xfrm>
          <a:off x="3326306" y="1430694"/>
          <a:ext cx="426674" cy="738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5" imgW="5486400" imgH="9448800" progId="Equation.DSMT4">
                  <p:embed/>
                </p:oleObj>
              </mc:Choice>
              <mc:Fallback>
                <p:oleObj name="Equation" r:id="rId5" imgW="5486400" imgH="9448800" progId="Equation.DSMT4">
                  <p:embed/>
                  <p:pic>
                    <p:nvPicPr>
                      <p:cNvPr id="0" name="图片 5121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26306" y="1430694"/>
                        <a:ext cx="426674" cy="73814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1662693" y="2594774"/>
          <a:ext cx="1808526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7" imgW="20726400" imgH="9448800" progId="Equation.DSMT4">
                  <p:embed/>
                </p:oleObj>
              </mc:Choice>
              <mc:Fallback>
                <p:oleObj name="Equation" r:id="rId7" imgW="20726400" imgH="9448800" progId="Equation.DSMT4">
                  <p:embed/>
                  <p:pic>
                    <p:nvPicPr>
                      <p:cNvPr id="0" name="图片 5122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62693" y="2594774"/>
                        <a:ext cx="1808526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9" name="Object 5"/>
          <p:cNvGraphicFramePr>
            <a:graphicFrameLocks noChangeAspect="1"/>
          </p:cNvGraphicFramePr>
          <p:nvPr/>
        </p:nvGraphicFramePr>
        <p:xfrm>
          <a:off x="3983826" y="2594774"/>
          <a:ext cx="215410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9" imgW="24688800" imgH="9448800" progId="Equation.DSMT4">
                  <p:embed/>
                </p:oleObj>
              </mc:Choice>
              <mc:Fallback>
                <p:oleObj name="Equation" r:id="rId9" imgW="24688800" imgH="9448800" progId="Equation.DSMT4">
                  <p:embed/>
                  <p:pic>
                    <p:nvPicPr>
                      <p:cNvPr id="0" name="图片 5123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83826" y="2594774"/>
                        <a:ext cx="215410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全屏显示(16:9)</PresentationFormat>
  <Paragraphs>65</Paragraphs>
  <Slides>14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黑体</vt:lpstr>
      <vt:lpstr>华文楷体</vt:lpstr>
      <vt:lpstr>楷体</vt:lpstr>
      <vt:lpstr>隶书</vt:lpstr>
      <vt:lpstr>宋体</vt:lpstr>
      <vt:lpstr>微软雅黑</vt:lpstr>
      <vt:lpstr>Arial</vt:lpstr>
      <vt:lpstr>Calibri</vt:lpstr>
      <vt:lpstr>Calibri Light</vt:lpstr>
      <vt:lpstr>WWW.2PPT.COM
</vt:lpstr>
      <vt:lpstr>Equation.KSEE3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2023-01-16T14:42:42Z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8CE04542A90C4226B55B14D999EF495C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