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71" r:id="rId4"/>
    <p:sldId id="262" r:id="rId5"/>
    <p:sldId id="258" r:id="rId6"/>
    <p:sldId id="264" r:id="rId7"/>
    <p:sldId id="259" r:id="rId8"/>
    <p:sldId id="268" r:id="rId9"/>
    <p:sldId id="260" r:id="rId10"/>
    <p:sldId id="270" r:id="rId11"/>
    <p:sldId id="266" r:id="rId12"/>
  </p:sldIdLst>
  <p:sldSz cx="9144000" cy="6858000" type="screen4x3"/>
  <p:notesSz cx="7559675" cy="1069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1pPr>
    <a:lvl2pPr marL="48387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2pPr>
    <a:lvl3pPr marL="96774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3pPr>
    <a:lvl4pPr marL="145161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4pPr>
    <a:lvl5pPr marL="193548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5pPr>
    <a:lvl6pPr marL="2419350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6pPr>
    <a:lvl7pPr marL="290258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7pPr>
    <a:lvl8pPr marL="338645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8pPr>
    <a:lvl9pPr marL="387032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8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F37B3-E1D1-40BB-9998-E2CAD97BC1F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ADE42-3AD4-4D2C-A107-3914A825E3E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87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74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161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58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645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32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ADE42-3AD4-4D2C-A107-3914A825E3E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1271587"/>
          </a:xfrm>
          <a:noFill/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FF6699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B1EE7-BCE8-4445-98BD-8CC3E60595C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4FF8-05A9-406B-938E-6A80D31CF6E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E282-C7F5-4163-A26B-7219E9ADD8B6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D57F-4738-424E-BFE7-CE1E814B4ED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57A8-1CA2-48FC-A298-42E24545BBCB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E6C6-9ABB-48C7-9274-0F7C64DBDE4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03CD-2CBA-453A-9D7F-EE4C04487C80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13D4-2C6B-4BFC-BBEB-81533B2DD6C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B1EE7-BCE8-4445-98BD-8CC3E60595C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4FF8-05A9-406B-938E-6A80D31CF6E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E83B-9078-4050-87A1-F00FE0A37127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D258-3EB7-47A7-AE2B-00466C5E3CA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C4EB-5F4E-4D32-938F-1E478A192FF0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D9105-76F8-4F99-AE6A-A5C91031E33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1788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1788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C583-3A6D-42AF-AAC3-09D6F1BFAC93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321A-5D4A-4592-8A34-665F2F99598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B7D7-B9E0-47D8-860E-90381CCDE5AF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EC77-8A59-466C-B605-48D1F40929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6655C-34A5-4712-A436-065FC3E1F6E8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10A9-C00A-405F-A067-5CCC172973C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AB46-71D0-48A1-B748-171CD3E04673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FF63-942B-454A-B42B-2B06B5E55C0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2FB6-E410-4B2C-8148-F62369BB21A1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A71C-B85E-478F-B7A0-B1CDA9B634F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9093"/>
            <a:ext cx="8229600" cy="4524375"/>
          </a:xfrm>
          <a:prstGeom prst="rect">
            <a:avLst/>
          </a:prstGeom>
          <a:solidFill>
            <a:schemeClr val="bg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77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C593439-72A8-41E2-A000-96BCED98F915}" type="datetimeFigureOut">
              <a:rPr lang="zh-CN" altLang="en-US"/>
              <a:t>2023-01-16</a:t>
            </a:fld>
            <a:endParaRPr lang="zh-CN" altLang="zh-CN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77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77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300A4BE-B7F1-4006-9462-7D0C3FE84E7E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669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23548;&#20837;&#27468;&#26354;&#65306;ItsTimeforBreakfast.sw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&#35838;&#20214;\Unit3%20&#31532;2&#35838;&#26102;&#21442;&#32771;&#35838;&#20214;\Unit3PartALet&#8217;stalk&#35838;&#25991;&#24405;&#38899;1.mp3" TargetMode="External"/><Relationship Id="rId1" Type="http://schemas.microsoft.com/office/2007/relationships/media" Target="file:///C:\Documents%20and%20Settings\Administrator\&#26700;&#38754;\&#35838;&#20214;\Unit3%20&#31532;2&#35838;&#26102;&#21442;&#32771;&#35838;&#20214;\Unit3PartALet&#8217;stalk&#35838;&#25991;&#24405;&#38899;1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microsoft.com/office/2007/relationships/media" Target="file:///C:\Documents%20and%20Settings\Administrator\&#26700;&#38754;\&#35838;&#20214;\Unit3%20&#31532;2&#35838;&#26102;&#21442;&#32771;&#35838;&#20214;\1&#21477;2.mp3" TargetMode="External"/><Relationship Id="rId7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&#35838;&#20214;\Unit3%20&#31532;2&#35838;&#26102;&#21442;&#32771;&#35838;&#20214;\1&#21477;1.mp3" TargetMode="External"/><Relationship Id="rId1" Type="http://schemas.microsoft.com/office/2007/relationships/media" Target="file:///C:\Documents%20and%20Settings\Administrator\&#26700;&#38754;\&#35838;&#20214;\Unit3%20&#31532;2&#35838;&#26102;&#21442;&#32771;&#35838;&#20214;\1&#21477;1.mp3" TargetMode="External"/><Relationship Id="rId6" Type="http://schemas.openxmlformats.org/officeDocument/2006/relationships/audio" Target="file:///C:\Documents%20and%20Settings\Administrator\&#26700;&#38754;\&#35838;&#20214;\Unit3%20&#31532;2&#35838;&#26102;&#21442;&#32771;&#35838;&#20214;\1&#21477;3.mp3" TargetMode="External"/><Relationship Id="rId5" Type="http://schemas.microsoft.com/office/2007/relationships/media" Target="file:///C:\Documents%20and%20Settings\Administrator\&#26700;&#38754;\&#35838;&#20214;\Unit3%20&#31532;2&#35838;&#26102;&#21442;&#32771;&#35838;&#20214;\1&#21477;3.mp3" TargetMode="External"/><Relationship Id="rId4" Type="http://schemas.openxmlformats.org/officeDocument/2006/relationships/audio" Target="file:///C:\Documents%20and%20Settings\Administrator\&#26700;&#38754;\&#35838;&#20214;\Unit3%20&#31532;2&#35838;&#26102;&#21442;&#32771;&#35838;&#20214;\1&#21477;2.mp3" TargetMode="Externa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&#35838;&#20214;\Unit3%20&#31532;2&#35838;&#26102;&#21442;&#32771;&#35838;&#20214;\Unit3PartALet&#8217;stalk&#35838;&#25991;&#24405;&#38899;2.mp3" TargetMode="External"/><Relationship Id="rId1" Type="http://schemas.microsoft.com/office/2007/relationships/media" Target="file:///C:\Documents%20and%20Settings\Administrator\&#26700;&#38754;\&#35838;&#20214;\Unit3%20&#31532;2&#35838;&#26102;&#21442;&#32771;&#35838;&#20214;\Unit3PartALet&#8217;stalk&#35838;&#25991;&#24405;&#38899;2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microsoft.com/office/2007/relationships/media" Target="file:///C:\Documents%20and%20Settings\Administrator\&#26700;&#38754;\&#35838;&#20214;\Unit3%20&#31532;2&#35838;&#26102;&#21442;&#32771;&#35838;&#20214;\2&#21477;2.mp3" TargetMode="External"/><Relationship Id="rId7" Type="http://schemas.openxmlformats.org/officeDocument/2006/relationships/slideLayout" Target="../slideLayouts/slideLayout3.xml"/><Relationship Id="rId2" Type="http://schemas.openxmlformats.org/officeDocument/2006/relationships/audio" Target="file:///C:\Documents%20and%20Settings\Administrator\&#26700;&#38754;\&#35838;&#20214;\Unit3%20&#31532;2&#35838;&#26102;&#21442;&#32771;&#35838;&#20214;\2&#21477;1.mp3" TargetMode="External"/><Relationship Id="rId1" Type="http://schemas.microsoft.com/office/2007/relationships/media" Target="file:///C:\Documents%20and%20Settings\Administrator\&#26700;&#38754;\&#35838;&#20214;\Unit3%20&#31532;2&#35838;&#26102;&#21442;&#32771;&#35838;&#20214;\2&#21477;1.mp3" TargetMode="External"/><Relationship Id="rId6" Type="http://schemas.openxmlformats.org/officeDocument/2006/relationships/audio" Target="file:///C:\Documents%20and%20Settings\Administrator\&#26700;&#38754;\&#35838;&#20214;\Unit3%20&#31532;2&#35838;&#26102;&#21442;&#32771;&#35838;&#20214;\2&#21477;3.mp3" TargetMode="External"/><Relationship Id="rId5" Type="http://schemas.microsoft.com/office/2007/relationships/media" Target="file:///C:\Documents%20and%20Settings\Administrator\&#26700;&#38754;\&#35838;&#20214;\Unit3%20&#31532;2&#35838;&#26102;&#21442;&#32771;&#35838;&#20214;\2&#21477;3.mp3" TargetMode="External"/><Relationship Id="rId4" Type="http://schemas.openxmlformats.org/officeDocument/2006/relationships/audio" Target="file:///C:\Documents%20and%20Settings\Administrator\&#26700;&#38754;\&#35838;&#20214;\Unit3%20&#31532;2&#35838;&#26102;&#21442;&#32771;&#35838;&#20214;\2&#21477;2.mp3" TargetMode="External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44824"/>
            <a:ext cx="9144000" cy="14700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effectLst/>
              </a:rPr>
              <a:t>陕旅版四年级上册</a:t>
            </a:r>
            <a:r>
              <a:rPr lang="en-US" altLang="zh-CN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effectLst/>
              </a:rPr>
            </a:br>
            <a:r>
              <a:rPr lang="en-US" altLang="zh-CN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effectLst/>
              </a:rPr>
            </a:br>
            <a:r>
              <a:rPr lang="en-US" altLang="zh-CN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altLang="zh-CN" sz="4900" b="0" dirty="0" smtClean="0">
                <a:solidFill>
                  <a:schemeClr val="tx1"/>
                </a:solidFill>
                <a:effectLst/>
              </a:rPr>
              <a:t>Unit3 What’s for breakfast?</a:t>
            </a:r>
            <a:r>
              <a:rPr lang="en-US" altLang="zh-CN" sz="4900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sz="4900" dirty="0" smtClean="0">
                <a:solidFill>
                  <a:schemeClr val="tx1"/>
                </a:solidFill>
                <a:effectLst/>
              </a:rPr>
            </a:br>
            <a:r>
              <a:rPr lang="zh-CN" altLang="en-US" dirty="0" smtClean="0">
                <a:solidFill>
                  <a:schemeClr val="tx1"/>
                </a:solidFill>
                <a:effectLst/>
              </a:rPr>
              <a:t>第</a:t>
            </a:r>
            <a:r>
              <a:rPr lang="en-US" altLang="zh-CN" dirty="0" smtClean="0">
                <a:solidFill>
                  <a:schemeClr val="tx1"/>
                </a:solidFill>
                <a:effectLst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effectLst/>
              </a:rPr>
              <a:t>课时</a:t>
            </a:r>
            <a:endParaRPr lang="zh-CN" altLang="zh-CN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51723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899592" y="1052736"/>
            <a:ext cx="6881099" cy="2573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6762" tIns="48381" rIns="96762" bIns="48381">
            <a:spAutoFit/>
          </a:bodyPr>
          <a:lstStyle/>
          <a:p>
            <a:pPr algn="ctr">
              <a:defRPr/>
            </a:pPr>
            <a:r>
              <a:rPr lang="en-US" altLang="zh-CN" sz="42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Summary</a:t>
            </a:r>
          </a:p>
          <a:p>
            <a:pPr>
              <a:defRPr/>
            </a:pPr>
            <a:r>
              <a:rPr lang="zh-CN" altLang="en-US" sz="3400" b="1" dirty="0">
                <a:latin typeface="宋体" panose="02010600030101010101" pitchFamily="2" charset="-122"/>
                <a:ea typeface="宋体" panose="02010600030101010101" pitchFamily="2" charset="-122"/>
              </a:rPr>
              <a:t>英语中进行一日三餐的话题交流时用：</a:t>
            </a:r>
            <a:r>
              <a:rPr lang="en-US" altLang="zh-CN" sz="4200" dirty="0">
                <a:solidFill>
                  <a:schemeClr val="accent2">
                    <a:lumMod val="50000"/>
                  </a:schemeClr>
                </a:solidFill>
                <a:ea typeface="宋体" panose="02010600030101010101" pitchFamily="2" charset="-122"/>
              </a:rPr>
              <a:t>What’s for…?</a:t>
            </a:r>
            <a:endParaRPr lang="en-US" altLang="zh-CN" sz="3400" dirty="0">
              <a:solidFill>
                <a:schemeClr val="accent2">
                  <a:lumMod val="50000"/>
                </a:schemeClr>
              </a:solidFill>
              <a:ea typeface="宋体" panose="02010600030101010101" pitchFamily="2" charset="-122"/>
            </a:endParaRPr>
          </a:p>
          <a:p>
            <a:pPr>
              <a:defRPr/>
            </a:pPr>
            <a:r>
              <a:rPr lang="zh-CN" altLang="en-US" sz="3400" b="1" dirty="0">
                <a:ea typeface="宋体" panose="02010600030101010101" pitchFamily="2" charset="-122"/>
              </a:rPr>
              <a:t>回答用</a:t>
            </a:r>
            <a:r>
              <a:rPr lang="zh-CN" altLang="en-US" sz="3400" dirty="0">
                <a:ea typeface="宋体" panose="02010600030101010101" pitchFamily="2" charset="-122"/>
              </a:rPr>
              <a:t>：</a:t>
            </a:r>
            <a:r>
              <a:rPr lang="en-US" altLang="zh-CN" sz="4200" dirty="0">
                <a:solidFill>
                  <a:schemeClr val="accent2">
                    <a:lumMod val="50000"/>
                  </a:schemeClr>
                </a:solidFill>
                <a:ea typeface="宋体" panose="02010600030101010101" pitchFamily="2" charset="-122"/>
              </a:rPr>
              <a:t>We have</a:t>
            </a:r>
            <a:r>
              <a:rPr lang="en-US" altLang="zh-CN" sz="4200" dirty="0" smtClean="0">
                <a:solidFill>
                  <a:schemeClr val="accent2">
                    <a:lumMod val="50000"/>
                  </a:schemeClr>
                </a:solidFill>
                <a:ea typeface="宋体" panose="02010600030101010101" pitchFamily="2" charset="-122"/>
              </a:rPr>
              <a:t>… </a:t>
            </a:r>
            <a:endParaRPr lang="zh-CN" altLang="en-US" sz="3400" b="1" dirty="0">
              <a:solidFill>
                <a:schemeClr val="accent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011320" y="4224507"/>
            <a:ext cx="833258" cy="37470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1523720" y="761068"/>
            <a:ext cx="4038614" cy="6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>
                <a:solidFill>
                  <a:srgbClr val="FF0000"/>
                </a:solidFill>
              </a:rPr>
              <a:t>Read and match</a:t>
            </a:r>
            <a:endParaRPr lang="zh-CN" altLang="en-US" sz="3400">
              <a:solidFill>
                <a:srgbClr val="FF0000"/>
              </a:solidFill>
            </a:endParaRPr>
          </a:p>
        </p:txBody>
      </p:sp>
      <p:pic>
        <p:nvPicPr>
          <p:cNvPr id="13316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8122" y="0"/>
            <a:ext cx="3275914" cy="8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139" y="1638896"/>
            <a:ext cx="7171731" cy="441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18" name="直接连接符 6"/>
          <p:cNvCxnSpPr>
            <a:cxnSpLocks noChangeShapeType="1"/>
          </p:cNvCxnSpPr>
          <p:nvPr/>
        </p:nvCxnSpPr>
        <p:spPr bwMode="auto">
          <a:xfrm flipH="1">
            <a:off x="2930683" y="4762125"/>
            <a:ext cx="2971841" cy="609861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9" name="直接连接符 8"/>
          <p:cNvCxnSpPr>
            <a:cxnSpLocks noChangeShapeType="1"/>
          </p:cNvCxnSpPr>
          <p:nvPr/>
        </p:nvCxnSpPr>
        <p:spPr bwMode="auto">
          <a:xfrm flipH="1" flipV="1">
            <a:off x="1712714" y="3695288"/>
            <a:ext cx="4189810" cy="1066838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0" name="直接连接符 9"/>
          <p:cNvCxnSpPr>
            <a:cxnSpLocks noChangeShapeType="1"/>
          </p:cNvCxnSpPr>
          <p:nvPr/>
        </p:nvCxnSpPr>
        <p:spPr bwMode="auto">
          <a:xfrm>
            <a:off x="2473735" y="4915011"/>
            <a:ext cx="152875" cy="381374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直接连接符 10"/>
          <p:cNvCxnSpPr>
            <a:cxnSpLocks noChangeShapeType="1"/>
          </p:cNvCxnSpPr>
          <p:nvPr/>
        </p:nvCxnSpPr>
        <p:spPr bwMode="auto">
          <a:xfrm flipH="1">
            <a:off x="4225928" y="4915010"/>
            <a:ext cx="305752" cy="456976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直接连接符 12"/>
          <p:cNvCxnSpPr>
            <a:cxnSpLocks noChangeShapeType="1"/>
          </p:cNvCxnSpPr>
          <p:nvPr/>
        </p:nvCxnSpPr>
        <p:spPr bwMode="auto">
          <a:xfrm flipV="1">
            <a:off x="3768980" y="3619685"/>
            <a:ext cx="1448122" cy="1066837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直接连接符 13"/>
          <p:cNvCxnSpPr>
            <a:cxnSpLocks noChangeShapeType="1"/>
          </p:cNvCxnSpPr>
          <p:nvPr/>
        </p:nvCxnSpPr>
        <p:spPr bwMode="auto">
          <a:xfrm flipH="1">
            <a:off x="2473735" y="3695287"/>
            <a:ext cx="381349" cy="687145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直接连接符 14"/>
          <p:cNvCxnSpPr>
            <a:cxnSpLocks noChangeShapeType="1"/>
          </p:cNvCxnSpPr>
          <p:nvPr/>
        </p:nvCxnSpPr>
        <p:spPr bwMode="auto">
          <a:xfrm flipV="1">
            <a:off x="2473735" y="3619686"/>
            <a:ext cx="4115892" cy="762747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3720" y="609863"/>
            <a:ext cx="7620280" cy="1399488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 algn="ctr">
              <a:defRPr/>
            </a:pPr>
            <a:r>
              <a:rPr lang="en-US" altLang="zh-CN" sz="4200" b="1" dirty="0">
                <a:latin typeface="+mn-lt"/>
                <a:ea typeface="+mj-ea"/>
              </a:rPr>
              <a:t>Let’s sing---It’s Time for Breakfast</a:t>
            </a:r>
            <a:endParaRPr lang="zh-CN" altLang="en-US" sz="3800" dirty="0">
              <a:latin typeface="+mn-lt"/>
              <a:ea typeface="+mj-ea"/>
            </a:endParaRPr>
          </a:p>
        </p:txBody>
      </p:sp>
      <p:pic>
        <p:nvPicPr>
          <p:cNvPr id="4099" name="Picture 3" descr="C:\Documents and Settings\Administrator\桌面\素材\导入歌曲：ItsTimeforBreakfast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8966" y="2058073"/>
            <a:ext cx="5333860" cy="401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3720" y="1370928"/>
            <a:ext cx="7391806" cy="2508328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zh-CN" altLang="en-US" sz="4200" b="1" dirty="0">
                <a:latin typeface="+mn-lt"/>
                <a:ea typeface="+mj-ea"/>
              </a:rPr>
              <a:t>教学目标：</a:t>
            </a:r>
            <a:endParaRPr lang="en-US" altLang="zh-CN" sz="4200" b="1" dirty="0">
              <a:latin typeface="+mn-lt"/>
              <a:ea typeface="+mj-ea"/>
            </a:endParaRPr>
          </a:p>
          <a:p>
            <a:pPr>
              <a:defRPr/>
            </a:pPr>
            <a:r>
              <a:rPr lang="zh-CN" altLang="zh-CN" sz="3800" dirty="0">
                <a:latin typeface="+mn-lt"/>
                <a:ea typeface="+mj-ea"/>
              </a:rPr>
              <a:t>学习掌握句型</a:t>
            </a:r>
            <a:endParaRPr lang="en-US" altLang="zh-CN" sz="3800" dirty="0">
              <a:latin typeface="+mn-lt"/>
              <a:ea typeface="+mj-ea"/>
            </a:endParaRPr>
          </a:p>
          <a:p>
            <a:pPr>
              <a:defRPr/>
            </a:pPr>
            <a:r>
              <a:rPr lang="en-US" altLang="zh-CN" sz="3800" dirty="0">
                <a:latin typeface="+mn-lt"/>
                <a:ea typeface="+mj-ea"/>
              </a:rPr>
              <a:t>What’s for breakfast/ lunch? </a:t>
            </a:r>
          </a:p>
          <a:p>
            <a:pPr>
              <a:defRPr/>
            </a:pPr>
            <a:r>
              <a:rPr lang="en-US" altLang="zh-CN" sz="3800" dirty="0">
                <a:latin typeface="+mn-lt"/>
                <a:ea typeface="+mj-ea"/>
              </a:rPr>
              <a:t>We/ I have…for breakfast/ lunch.</a:t>
            </a:r>
            <a:endParaRPr lang="zh-CN" altLang="en-US" sz="3800" dirty="0">
              <a:latin typeface="+mn-lt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42" y="178086"/>
            <a:ext cx="2452735" cy="7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26"/>
          <p:cNvSpPr txBox="1">
            <a:spLocks noChangeArrowheads="1"/>
          </p:cNvSpPr>
          <p:nvPr/>
        </p:nvSpPr>
        <p:spPr bwMode="auto">
          <a:xfrm>
            <a:off x="1547240" y="858510"/>
            <a:ext cx="5142344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</a:rPr>
              <a:t>Think and mark</a:t>
            </a:r>
            <a:endParaRPr lang="zh-CN" altLang="en-US" sz="3400" b="1">
              <a:solidFill>
                <a:srgbClr val="FF0000"/>
              </a:solidFill>
            </a:endParaRP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7666" y="1700808"/>
            <a:ext cx="6704704" cy="42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240" y="0"/>
            <a:ext cx="2452735" cy="7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523720" y="707306"/>
            <a:ext cx="7620280" cy="166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</a:rPr>
              <a:t>Let’s talk</a:t>
            </a:r>
          </a:p>
          <a:p>
            <a:r>
              <a:rPr lang="en-US" altLang="zh-CN" sz="3400" dirty="0"/>
              <a:t>This is Liu </a:t>
            </a:r>
            <a:r>
              <a:rPr lang="en-US" altLang="zh-CN" sz="3400" dirty="0" err="1"/>
              <a:t>Zhaoyang</a:t>
            </a:r>
            <a:r>
              <a:rPr lang="en-US" altLang="zh-CN" sz="3400" dirty="0"/>
              <a:t>, and these are…</a:t>
            </a:r>
            <a:endParaRPr lang="zh-CN" altLang="zh-CN" sz="3400" dirty="0"/>
          </a:p>
          <a:p>
            <a:endParaRPr lang="zh-CN" altLang="en-US" sz="3400" b="1" dirty="0">
              <a:solidFill>
                <a:srgbClr val="FF0000"/>
              </a:solidFill>
            </a:endParaRPr>
          </a:p>
        </p:txBody>
      </p:sp>
      <p:pic>
        <p:nvPicPr>
          <p:cNvPr id="7172" name="图片 4" descr="P19 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80669" y="2666254"/>
            <a:ext cx="5560654" cy="358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3" name="直接箭头连接符 6"/>
          <p:cNvCxnSpPr>
            <a:cxnSpLocks noChangeShapeType="1"/>
          </p:cNvCxnSpPr>
          <p:nvPr/>
        </p:nvCxnSpPr>
        <p:spPr bwMode="auto">
          <a:xfrm>
            <a:off x="4114213" y="1676699"/>
            <a:ext cx="1600997" cy="144821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" name="椭圆 8"/>
          <p:cNvSpPr>
            <a:spLocks noChangeArrowheads="1"/>
          </p:cNvSpPr>
          <p:nvPr/>
        </p:nvSpPr>
        <p:spPr bwMode="auto">
          <a:xfrm>
            <a:off x="3047440" y="3276115"/>
            <a:ext cx="2590492" cy="1448211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6762" tIns="48381" rIns="96762" bIns="48381"/>
          <a:lstStyle/>
          <a:p>
            <a:endParaRPr lang="zh-CN" altLang="en-US">
              <a:cs typeface="Arial" panose="020B0604020202020204" pitchFamily="34" charset="0"/>
            </a:endParaRPr>
          </a:p>
        </p:txBody>
      </p:sp>
      <p:cxnSp>
        <p:nvCxnSpPr>
          <p:cNvPr id="7175" name="直接箭头连接符 9"/>
          <p:cNvCxnSpPr>
            <a:cxnSpLocks noChangeShapeType="1"/>
          </p:cNvCxnSpPr>
          <p:nvPr/>
        </p:nvCxnSpPr>
        <p:spPr bwMode="auto">
          <a:xfrm flipH="1">
            <a:off x="4952510" y="1676699"/>
            <a:ext cx="2133544" cy="18279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114213" y="3657489"/>
            <a:ext cx="1448122" cy="977794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en-US" altLang="zh-CN" sz="57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zh-CN" altLang="en-US" sz="5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Unit3PartALet’stalk课文录音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543" y="761067"/>
            <a:ext cx="608144" cy="609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006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5" descr="P19 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" y="304092"/>
            <a:ext cx="9149039" cy="609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圆角矩形标注 16"/>
          <p:cNvSpPr/>
          <p:nvPr/>
        </p:nvSpPr>
        <p:spPr bwMode="auto">
          <a:xfrm>
            <a:off x="7086054" y="3429001"/>
            <a:ext cx="2057946" cy="762747"/>
          </a:xfrm>
          <a:prstGeom prst="wedgeRoundRectCallout">
            <a:avLst>
              <a:gd name="adj1" fmla="val -37338"/>
              <a:gd name="adj2" fmla="val -10700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cs typeface="Arial" panose="020B0604020202020204" pitchFamily="34" charset="0"/>
              </a:rPr>
              <a:t>Great! Thank you, Mom.</a:t>
            </a:r>
            <a:endParaRPr lang="zh-CN" alt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圆角矩形标注 17"/>
          <p:cNvSpPr/>
          <p:nvPr/>
        </p:nvSpPr>
        <p:spPr bwMode="auto">
          <a:xfrm>
            <a:off x="456948" y="1827904"/>
            <a:ext cx="2210822" cy="762747"/>
          </a:xfrm>
          <a:prstGeom prst="wedgeRoundRectCallout">
            <a:avLst>
              <a:gd name="adj1" fmla="val 42832"/>
              <a:gd name="adj2" fmla="val 1075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cs typeface="Arial" panose="020B0604020202020204" pitchFamily="34" charset="0"/>
              </a:rPr>
              <a:t>We have eggs, bread and milk.</a:t>
            </a:r>
            <a:endParaRPr lang="zh-CN" alt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圆角矩形标注 18"/>
          <p:cNvSpPr/>
          <p:nvPr/>
        </p:nvSpPr>
        <p:spPr bwMode="auto">
          <a:xfrm>
            <a:off x="5562334" y="0"/>
            <a:ext cx="3581666" cy="762747"/>
          </a:xfrm>
          <a:prstGeom prst="wedgeRoundRectCallout">
            <a:avLst>
              <a:gd name="adj1" fmla="val -30026"/>
              <a:gd name="adj2" fmla="val 909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cs typeface="Arial" panose="020B0604020202020204" pitchFamily="34" charset="0"/>
              </a:rPr>
              <a:t>Good morning, Mom and Dad! What’s for breakfast?</a:t>
            </a:r>
            <a:endParaRPr lang="zh-CN" alt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6" name="1句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10" y="16801"/>
            <a:ext cx="534226" cy="53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句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770" y="1905187"/>
            <a:ext cx="608144" cy="6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句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353" y="2894742"/>
            <a:ext cx="534226" cy="53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0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60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05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9"/>
          <p:cNvSpPr>
            <a:spLocks noChangeArrowheads="1"/>
          </p:cNvSpPr>
          <p:nvPr/>
        </p:nvSpPr>
        <p:spPr bwMode="auto">
          <a:xfrm>
            <a:off x="1471641" y="1160921"/>
            <a:ext cx="7183491" cy="114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/>
          <a:p>
            <a:r>
              <a:rPr lang="zh-CN" altLang="en-US" sz="3400">
                <a:ea typeface="宋体" panose="02010600030101010101" pitchFamily="2" charset="-122"/>
              </a:rPr>
              <a:t>听录音，回答问题：</a:t>
            </a:r>
            <a:endParaRPr lang="en-US" altLang="zh-CN" sz="3400">
              <a:ea typeface="宋体" panose="02010600030101010101" pitchFamily="2" charset="-122"/>
            </a:endParaRPr>
          </a:p>
          <a:p>
            <a:r>
              <a:rPr lang="en-US" altLang="zh-CN" sz="3400">
                <a:ea typeface="宋体" panose="02010600030101010101" pitchFamily="2" charset="-122"/>
              </a:rPr>
              <a:t>Liu Zhaoyang: What is for lunch?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6044" y="0"/>
            <a:ext cx="2452735" cy="7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1599318" y="609862"/>
            <a:ext cx="2950002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>
                <a:solidFill>
                  <a:srgbClr val="FF0000"/>
                </a:solidFill>
              </a:rPr>
              <a:t>Let’s talk</a:t>
            </a:r>
            <a:endParaRPr lang="zh-CN" altLang="en-US" sz="3400">
              <a:solidFill>
                <a:srgbClr val="FF0000"/>
              </a:solidFill>
            </a:endParaRPr>
          </a:p>
        </p:txBody>
      </p:sp>
      <p:pic>
        <p:nvPicPr>
          <p:cNvPr id="9221" name="图片 5" descr="P19 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57947" y="2819139"/>
            <a:ext cx="5406098" cy="358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Unit3PartALet’stalk课文录音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543" y="685464"/>
            <a:ext cx="608144" cy="6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5" descr="P19 2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920" y="381374"/>
            <a:ext cx="9112080" cy="603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圆角矩形标注 16"/>
          <p:cNvSpPr/>
          <p:nvPr/>
        </p:nvSpPr>
        <p:spPr bwMode="auto">
          <a:xfrm>
            <a:off x="4952510" y="838350"/>
            <a:ext cx="3506068" cy="456976"/>
          </a:xfrm>
          <a:prstGeom prst="wedgeRoundRectCallout">
            <a:avLst>
              <a:gd name="adj1" fmla="val 37362"/>
              <a:gd name="adj2" fmla="val 1065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cs typeface="Arial" panose="020B0604020202020204" pitchFamily="34" charset="0"/>
              </a:rPr>
              <a:t>Hi, Mom. What’s for lunch?</a:t>
            </a:r>
            <a:endParaRPr lang="zh-CN" alt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圆角矩形标注 17"/>
          <p:cNvSpPr/>
          <p:nvPr/>
        </p:nvSpPr>
        <p:spPr bwMode="auto">
          <a:xfrm>
            <a:off x="228474" y="0"/>
            <a:ext cx="3885738" cy="761067"/>
          </a:xfrm>
          <a:prstGeom prst="wedgeRoundRectCallout">
            <a:avLst>
              <a:gd name="adj1" fmla="val -10685"/>
              <a:gd name="adj2" fmla="val 9882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cs typeface="Arial" panose="020B0604020202020204" pitchFamily="34" charset="0"/>
              </a:rPr>
              <a:t>Look! We have rice, chicken, vegetables and soup.</a:t>
            </a:r>
            <a:endParaRPr lang="zh-CN" alt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圆角矩形标注 18"/>
          <p:cNvSpPr/>
          <p:nvPr/>
        </p:nvSpPr>
        <p:spPr bwMode="auto">
          <a:xfrm>
            <a:off x="6096561" y="5334188"/>
            <a:ext cx="1676596" cy="532578"/>
          </a:xfrm>
          <a:prstGeom prst="wedgeRoundRectCallout">
            <a:avLst>
              <a:gd name="adj1" fmla="val 36672"/>
              <a:gd name="adj2" fmla="val -11821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cs typeface="Arial" panose="020B0604020202020204" pitchFamily="34" charset="0"/>
              </a:rPr>
              <a:t>Very good!</a:t>
            </a:r>
            <a:endParaRPr lang="zh-CN" alt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6" name="2句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453" y="838350"/>
            <a:ext cx="532547" cy="53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句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213" y="152886"/>
            <a:ext cx="534226" cy="53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句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753" y="5409790"/>
            <a:ext cx="532547" cy="53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0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90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0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2362018" y="304091"/>
            <a:ext cx="4801314" cy="107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6300"/>
              <a:t>Role play</a:t>
            </a:r>
            <a:endParaRPr lang="zh-CN" altLang="en-US" sz="6300"/>
          </a:p>
        </p:txBody>
      </p:sp>
      <p:pic>
        <p:nvPicPr>
          <p:cNvPr id="11267" name="图片 3" descr="P19 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2666254"/>
            <a:ext cx="4688757" cy="31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图片 4" descr="P19 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036" y="2894742"/>
            <a:ext cx="4238529" cy="280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0845" y="1523814"/>
            <a:ext cx="7316208" cy="1661578"/>
          </a:xfrm>
          <a:prstGeom prst="rect">
            <a:avLst/>
          </a:prstGeom>
          <a:noFill/>
        </p:spPr>
        <p:txBody>
          <a:bodyPr lIns="96762" tIns="48381" rIns="96762" bIns="48381">
            <a:spAutoFit/>
          </a:bodyPr>
          <a:lstStyle/>
          <a:p>
            <a:pPr>
              <a:defRPr/>
            </a:pPr>
            <a:r>
              <a:rPr lang="zh-CN" altLang="en-US" sz="3400" dirty="0">
                <a:latin typeface="+mn-lt"/>
                <a:ea typeface="+mj-ea"/>
              </a:rPr>
              <a:t>用句型：</a:t>
            </a:r>
            <a:r>
              <a:rPr lang="en-US" altLang="zh-CN" sz="3400" dirty="0">
                <a:latin typeface="+mn-lt"/>
                <a:ea typeface="+mj-ea"/>
              </a:rPr>
              <a:t>What’s for breakfast/ lunch?</a:t>
            </a:r>
          </a:p>
          <a:p>
            <a:pPr>
              <a:defRPr/>
            </a:pPr>
            <a:r>
              <a:rPr lang="en-US" altLang="zh-CN" sz="3400" dirty="0">
                <a:latin typeface="+mn-lt"/>
                <a:ea typeface="+mj-ea"/>
              </a:rPr>
              <a:t>               We have…</a:t>
            </a:r>
          </a:p>
          <a:p>
            <a:pPr>
              <a:defRPr/>
            </a:pPr>
            <a:endParaRPr lang="zh-CN" altLang="en-US" sz="3400" dirty="0">
              <a:latin typeface="+mn-lt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花瓣与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花瓣与风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花瓣与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花瓣与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花瓣与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主题33</Template>
  <TotalTime>0</TotalTime>
  <Words>153</Words>
  <Application>Microsoft Office PowerPoint</Application>
  <PresentationFormat>全屏显示(4:3)</PresentationFormat>
  <Paragraphs>28</Paragraphs>
  <Slides>11</Slides>
  <Notes>1</Notes>
  <HiddenSlides>0</HiddenSlides>
  <MMClips>8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华文行楷</vt:lpstr>
      <vt:lpstr>宋体</vt:lpstr>
      <vt:lpstr>微软雅黑</vt:lpstr>
      <vt:lpstr>Arial</vt:lpstr>
      <vt:lpstr>Calibri</vt:lpstr>
      <vt:lpstr>WWW.2PPT.COM
</vt:lpstr>
      <vt:lpstr>陕旅版四年级上册   Unit3 What’s for breakfast? 第2课时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2009-03-02T17:56:00Z</dcterms:created>
  <dcterms:modified xsi:type="dcterms:W3CDTF">2023-01-16T14:43:01Z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E752172FB7E54F23B0190B654CE461AA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