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32C55-4F35-4B47-A1B5-460B7A2318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46B11-A8D1-489D-9AB6-FA3E32C553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A10D-5AEE-4F90-8450-BCB48BA641D5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051002-B334-449F-B322-88E02C5AE3A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84050C-F84D-4DDD-8648-E48F530EFF4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E2D778-039C-49B3-A92D-F62873E2492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FDF73-A9A4-4F26-ABE1-A6360905B63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24ADE5-592E-45BD-BD08-990EE328378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6F6DC0-08EB-45D8-954F-EA4B377F734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E117F-EFF4-4D9F-ABA0-1CABDA9B620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DD9974-7DE4-4762-B59C-35F7F842D55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9BB41D-927A-4415-951F-8EB098433CB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748543-144E-4A31-8B6C-0E00CD33089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632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16F4FB-B367-4F10-AC84-9CDF50CD875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WordArt 3"/>
          <p:cNvSpPr>
            <a:spLocks noChangeArrowheads="1" noChangeShapeType="1"/>
          </p:cNvSpPr>
          <p:nvPr/>
        </p:nvSpPr>
        <p:spPr bwMode="auto">
          <a:xfrm>
            <a:off x="611560" y="1556792"/>
            <a:ext cx="8026769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noFill/>
                  <a:round/>
                </a:ln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Unit 8 When is your birthday?</a:t>
            </a:r>
            <a:endParaRPr lang="zh-CN" altLang="en-US" sz="5400" b="1" kern="10" dirty="0">
              <a:ln w="12700">
                <a:noFill/>
                <a:round/>
              </a:ln>
              <a:solidFill>
                <a:srgbClr val="EEECE1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12713" y="4653572"/>
            <a:ext cx="3682418" cy="549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700" b="1" kern="0" dirty="0">
              <a:solidFill>
                <a:srgbClr val="EEECE1">
                  <a:lumMod val="1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3095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07950" y="1184275"/>
            <a:ext cx="7777163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(C)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用括号内所给单词的适当形式填空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When ______ (be) your birthday?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Today is _______ (Jim) birthday.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The ___________ (twelve) month of a year is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December.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How old _____ (be) your grandmother?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Women's Day is on the _________ (eight) day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of March.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908175" y="170021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393950" y="21336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Jim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763713" y="25654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twelfth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268538" y="34766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427538" y="39084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eighth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utoUpdateAnimBg="0"/>
      <p:bldP spid="39943" grpId="0" autoUpdateAnimBg="0"/>
      <p:bldP spid="39944" grpId="0" autoUpdateAnimBg="0"/>
      <p:bldP spid="399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4925" y="896938"/>
            <a:ext cx="90011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Ⅱ.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单项选择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Wang Ling's birthday is ________ April 11th.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on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B. at   C. in    D. of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The girl is only________. Today is her 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birthday.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five; five     B. fifth; five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fifth; fifth   D. five; fifth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We don't have an art festival 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September.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at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/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of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in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39750" y="14128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39750" y="22764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39750" y="40767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66" grpId="0" autoUpdateAnimBg="0"/>
      <p:bldP spid="4096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2385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-322263" y="903288"/>
            <a:ext cx="9431338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September is the ________ month of a year.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A. nineth           B. nine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C. ninth            D. ineteenth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(  )5. There are ________ months in a year. The 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month is December.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twelve; twelve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twelfth; twelfth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twelve; twelfth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twelfth; twelve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(  )6. Students don't go to school________ Sundays.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A. in      B. at    C. on      D. to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23850" y="9810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23850" y="22764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95288" y="40767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62930" y="404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-34925" y="1341438"/>
            <a:ext cx="91440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It is ________ today. Don't forget to buy a gift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for your mother.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Mother's Day  B. Mothers' Day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Mothers Day   D. Mother Day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What's the month between July and September?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June  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August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October 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November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68313" y="1341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68313" y="31416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23068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07950" y="1065213"/>
            <a:ext cx="8297863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Ⅲ.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句型专练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Her mother’s birthday is on </a:t>
            </a:r>
            <a:r>
              <a:rPr lang="da-DK" alt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August 22nd</a:t>
            </a:r>
            <a:r>
              <a:rPr lang="da-DK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部分提问</a:t>
            </a:r>
            <a:r>
              <a:rPr lang="da-DK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i="1" dirty="0">
                <a:solidFill>
                  <a:srgbClr val="000000"/>
                </a:solidFill>
                <a:latin typeface="宋体" panose="02010600030101010101" pitchFamily="2" charset="-122"/>
              </a:rPr>
              <a:t>When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 her mother's birthday?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My grandmother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75 years old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 ______ is your grandmother?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What's your age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年龄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改为同义句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 ______ ______ 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847850" y="24669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042988" y="33575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124075" y="33575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old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042988" y="42211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124075" y="42211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old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203575" y="42211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4284663" y="42211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utoUpdateAnimBg="0"/>
      <p:bldP spid="44040" grpId="0" autoUpdateAnimBg="0"/>
      <p:bldP spid="44041" grpId="0" autoUpdateAnimBg="0"/>
      <p:bldP spid="44042" grpId="0" autoUpdateAnimBg="0"/>
      <p:bldP spid="440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76238" y="404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-34925" y="1965325"/>
            <a:ext cx="8926513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We have an English party on June 5th.(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改为一般疑问句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 ______ _______ an English party on June 5th?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 was born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出生于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on November 18th.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改为同义句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 __________ ____ ____ ____________ ______.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900113" y="24669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835150" y="2466975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916238" y="246697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900113" y="33575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763713" y="33321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birthday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3419475" y="33575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4140200" y="33575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148263" y="33575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November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6948488" y="33575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18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6" grpId="0" autoUpdateAnimBg="0"/>
      <p:bldP spid="45067" grpId="0" autoUpdateAnimBg="0"/>
      <p:bldP spid="45068" grpId="0" autoUpdateAnimBg="0"/>
      <p:bldP spid="4506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97607" y="19050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80975" y="766763"/>
            <a:ext cx="8424863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Ⅳ.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根据首字母提示完成短文</a:t>
            </a:r>
          </a:p>
          <a:p>
            <a:pPr indent="266700" algn="just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There are many traditional festivals in China. Do you want to know about them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Now let me tell you something about these festivals. 1.J_______ 1st is New Year's Day. Women's Day is on March the eighth. The 2. f_____ day of May is May Day. China's Youth Day comes 3. a______ it. It's on the 4. t_____ day after May Day. 5. C___________ Day is on June the first. July 1st is our Party's birthday. August the first is the Army Day. 6. T________ Day is on the 7.t______ day of September and 8. O________1st is our National Day. Then we come to  Christmas Day. It's on 9. D_________25th.Then we have winter  10.h________in February. We have a lot of fun on these days.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695950" y="191611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anuary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23850" y="26844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irst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55650" y="30686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4924425" y="30686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hird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827088" y="3429000"/>
            <a:ext cx="157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hildren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27088" y="41957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eachers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860925" y="41957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476375" y="45561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ctober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5181600" y="4987925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ecember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2771775" y="534828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oliday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5" grpId="0" autoUpdateAnimBg="0"/>
      <p:bldP spid="46086" grpId="0" autoUpdateAnimBg="0"/>
      <p:bldP spid="46087" grpId="0" autoUpdateAnimBg="0"/>
      <p:bldP spid="46088" grpId="0" autoUpdateAnimBg="0"/>
      <p:bldP spid="46089" grpId="0" autoUpdateAnimBg="0"/>
      <p:bldP spid="46090" grpId="0" autoUpdateAnimBg="0"/>
      <p:bldP spid="46091" grpId="0" autoUpdateAnimBg="0"/>
      <p:bldP spid="46092" grpId="0" autoUpdateAnimBg="0"/>
      <p:bldP spid="46093" grpId="0" autoUpdateAnimBg="0"/>
      <p:bldP spid="4609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2940" y="19050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85750" y="844550"/>
            <a:ext cx="838993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Ⅴ.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完形填空</a:t>
            </a:r>
          </a:p>
          <a:p>
            <a:pPr indent="26670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Spring Festival is a traditional(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传统的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 ____ in China. It usually ____in February. Everyone likes it very much. When Spring Festival comes, parents usually ____ new clothes for their kids and buy some delicious(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美味的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 food. Kids usually ____ their parents clean the room, and do other housework. ____that day, kids can get money ____ their parents or grandparents. For 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people eat </a:t>
            </a:r>
            <a:r>
              <a:rPr lang="en-US" sz="2400" b="1" i="1">
                <a:solidFill>
                  <a:srgbClr val="000000"/>
                </a:solidFill>
                <a:latin typeface="宋体" panose="02010600030101010101" pitchFamily="2" charset="-122"/>
              </a:rPr>
              <a:t>jiaozi,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New Year's cake and some other ____food. After breakfast, the young people will visit the old. The next day, it is time for women to ____. Children usually visit their grandparents with their parents. ____ happy they are!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597775" y="11969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419475" y="1557338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835150" y="23495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7113588" y="27082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88950" y="34290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5889625" y="34290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6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995738" y="37893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4716463" y="41497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4211638" y="48688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9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6948488" y="52292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  <p:bldP spid="47114" grpId="0" autoUpdateAnimBg="0"/>
      <p:bldP spid="47115" grpId="0" autoUpdateAnimBg="0"/>
      <p:bldP spid="47116" grpId="0" autoUpdateAnimBg="0"/>
      <p:bldP spid="47117" grpId="0" autoUpdateAnimBg="0"/>
      <p:bldP spid="471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-34925" y="908050"/>
            <a:ext cx="9215438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)1. A. trip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B. match  C. festival D. party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)2. A. come       B. gets   C. comes    D. goes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)3. A. buy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sell   C. like     D. need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A. ask        B. tell   C. carry    D. help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A. On         B. In     C. Of   	   D. At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A. to         B. from   C. on       D. for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A. fruit	     B. lunch  C. dinner   D. breakfast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A. delicious  B. good   C. fast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best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)9. A. go to school	         B. go home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	   C. go to work           D. do homework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)10. A. Much 	     B. Very   C. What     D. How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68313" y="9810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68313" y="14128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68313" y="18446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68313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68313" y="27559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68313" y="31877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68313" y="36449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468313" y="40767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468313" y="45085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468313" y="54197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utoUpdateAnimBg="0"/>
      <p:bldP spid="48137" grpId="0" autoUpdateAnimBg="0"/>
      <p:bldP spid="48138" grpId="0" autoUpdateAnimBg="0"/>
      <p:bldP spid="48139" grpId="0" autoUpdateAnimBg="0"/>
      <p:bldP spid="48140" grpId="0" autoUpdateAnimBg="0"/>
      <p:bldP spid="48141" grpId="0" autoUpdateAnimBg="0"/>
      <p:bldP spid="4814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95536" y="42862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0825" y="1341438"/>
            <a:ext cx="8497888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Ⅵ.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阅读理解  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Today is Jack's birthday. All of Jack's friends come to his house, and they have a party. Each of them brings a present for Jack. Each of them is carrying a box. What is in each one of these boxes? There is a present in each one of these boxes. Jack is standing at the door. “Thank you, ” he is saying. He is smiling. He is happy.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92919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95288" y="162877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重点单词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07950" y="2060575"/>
            <a:ext cx="8424863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旅游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		  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月份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一月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	  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二月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三月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		  6.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四月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五月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		  8.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六月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七月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	        10.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八月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九月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	  12.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十月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．十一月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  14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．十二月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	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763713" y="2565400"/>
            <a:ext cx="110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trip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63713" y="29972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January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835150" y="34290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March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835150" y="38608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763713" y="42926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July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908175" y="4797425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September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292350" y="522922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November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5508625" y="25654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month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5508625" y="29972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February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08625" y="34290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April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08625" y="39084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June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5724525" y="43656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August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5651500" y="4797425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October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035675" y="522922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December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utoUpdateAnimBg="0"/>
      <p:bldP spid="31750" grpId="0" autoUpdateAnimBg="0"/>
      <p:bldP spid="31751" grpId="0" autoUpdateAnimBg="0"/>
      <p:bldP spid="31752" grpId="0" autoUpdateAnimBg="0"/>
      <p:bldP spid="31753" grpId="0" autoUpdateAnimBg="0"/>
      <p:bldP spid="31754" grpId="0" autoUpdateAnimBg="0"/>
      <p:bldP spid="31755" grpId="0" autoUpdateAnimBg="0"/>
      <p:bldP spid="31756" grpId="0" autoUpdateAnimBg="0"/>
      <p:bldP spid="31757" grpId="0" autoUpdateAnimBg="0"/>
      <p:bldP spid="31758" grpId="0" autoUpdateAnimBg="0"/>
      <p:bldP spid="31759" grpId="0" autoUpdateAnimBg="0"/>
      <p:bldP spid="31760" grpId="0" autoUpdateAnimBg="0"/>
      <p:bldP spid="31761" grpId="0" autoUpdateAnimBg="0"/>
      <p:bldP spid="31762" grpId="0" autoUpdateAnimBg="0"/>
      <p:bldP spid="31763" grpId="0" autoUpdateAnimBg="0"/>
      <p:bldP spid="3176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2385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-179388" y="962025"/>
            <a:ext cx="9504363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Today is Jack's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marriage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birthday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date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graduation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Which of the following is TRUE?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No one comes to Jack's party.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Jack and his friends have a party.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None of Jack's friends brings a present for him.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Jack is not happy.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What does Jack say when he stands at the door?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Thank you.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You're welcome.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Good­bye.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I'm sorry.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23850" y="105251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23850" y="23495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23850" y="45815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2" grpId="0" autoUpdateAnimBg="0"/>
      <p:bldP spid="501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-179388" y="1341438"/>
            <a:ext cx="8926513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Which of the following is incorrect(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错误的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All of Jack's friends come to his house, and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they have a party.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There is no present in each one of the boxes.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Jack is very happy.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Today is Jack's birthday.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What do Jack's friends bring for him?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 box of candy.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Some books.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 basketball.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Many presents. 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23850" y="14128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23850" y="40767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  <p:bldP spid="5120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57175" y="27146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7950" y="1773238"/>
            <a:ext cx="8280400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— How old are you, Mrs. Brown?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I'm twelfth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It's twelve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It's a secret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I'm on July 4th. 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476375" y="3716338"/>
            <a:ext cx="69850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在西方国家遇到私人问题时，可用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It‘s a secret”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来委婉地拒绝回答对方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提出的问题。故选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11188" y="18446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  <p:bldP spid="52230" grpId="0" autoUpdateAnimBg="0"/>
      <p:bldP spid="5223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95536" y="1762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-34925" y="1046163"/>
            <a:ext cx="8567738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—When is ________ birthday?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—His birthday is on May 2nd.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Tom's  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Mary's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Kathy's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Ann's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Our school has a sports meeting 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October 15th.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at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on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in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for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258888" y="2852738"/>
            <a:ext cx="691356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因为在答语中用的是“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His”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Mary, Kathy, Ann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都是女孩，只有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Tom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是男孩，故选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258888" y="5157788"/>
            <a:ext cx="708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具体到某月的某一天应用介词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468313" y="11255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468313" y="37893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  <p:bldP spid="53253" grpId="0" autoUpdateAnimBg="0"/>
      <p:bldP spid="53254" grpId="0" autoUpdateAnimBg="0"/>
      <p:bldP spid="53255" grpId="0" autoUpdateAnimBg="0"/>
      <p:bldP spid="5325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95288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95288" y="1427689"/>
            <a:ext cx="7603363" cy="317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)4. —Happy birthday, Tony.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Happy birthday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You are welcome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Thank you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OK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)5. ________ is very difficult.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Lesson fifth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 lesson fifth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Five lesson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 fifth lesson 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900113" y="14843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900113" y="32131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7" grpId="0" autoUpdateAnimBg="0"/>
      <p:bldP spid="542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61950" y="43338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4925" y="1268413"/>
            <a:ext cx="91440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when __________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16. second _______	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17. third _______	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18. ninth 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19. twelfth 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20. twentieth 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21. test _____________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22. party 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23. art ______            24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festival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25. term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 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26. first 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27. fifth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28. student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29. busy 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30. time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866900" y="1316038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什么时候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051050" y="17478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第三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339975" y="2205038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第十二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919288" y="2636838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测验；检查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692275" y="30686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美术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908175" y="35734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学期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051050" y="40052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第五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884363" y="4437063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忙碌的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227763" y="13414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第二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6084888" y="17732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第九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659563" y="22050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第二十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156325" y="26368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聚会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6516688" y="30686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节日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084888" y="35734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第一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6372225" y="40052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学生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5940425" y="44370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时间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  <p:bldP spid="32777" grpId="0" autoUpdateAnimBg="0"/>
      <p:bldP spid="32778" grpId="0" autoUpdateAnimBg="0"/>
      <p:bldP spid="32779" grpId="0" autoUpdateAnimBg="0"/>
      <p:bldP spid="32780" grpId="0" autoUpdateAnimBg="0"/>
      <p:bldP spid="32781" grpId="0" autoUpdateAnimBg="0"/>
      <p:bldP spid="32782" grpId="0" autoUpdateAnimBg="0"/>
      <p:bldP spid="32783" grpId="0" autoUpdateAnimBg="0"/>
      <p:bldP spid="32784" grpId="0" autoUpdateAnimBg="0"/>
      <p:bldP spid="32785" grpId="0" autoUpdateAnimBg="0"/>
      <p:bldP spid="32786" grpId="0" autoUpdateAnimBg="0"/>
      <p:bldP spid="32787" grpId="0" autoUpdateAnimBg="0"/>
      <p:bldP spid="327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7893" y="40005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7950" y="1604963"/>
            <a:ext cx="770572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根据汉语或英语提示翻译下列短语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生日聚会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生日快乐！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几岁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图书甩卖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足球赛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．英语考试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．玩得愉快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519363" y="21082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birthday party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555875" y="2565400"/>
            <a:ext cx="264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Happy birthday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！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763713" y="29972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 old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555875" y="3429000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book sale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051050" y="3860800"/>
            <a:ext cx="187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soccer game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11413" y="4340225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 test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355850" y="4797425"/>
            <a:ext cx="264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 a good time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7" grpId="0" autoUpdateAnimBg="0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43124" y="39052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55650" y="1412875"/>
            <a:ext cx="698500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8. school trip 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volleyball game 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School Day 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art festival 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English Day 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Sports Day 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father's birthday 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635375" y="148431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学校旅行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211638" y="1916113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排球赛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63938" y="234950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校庆日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851275" y="27813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艺术节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708400" y="32131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英语日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563938" y="37163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运动日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643438" y="4149725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父亲的生日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  <p:bldP spid="348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48456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925" y="1557338"/>
            <a:ext cx="7777163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“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你的生日是什么时候？”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“我的生日是十月十号。”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—________ _______ your birthday?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—My birthday is on ____________ 10th.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萨莉的生日是六月四号。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 ____________ is on June 4th.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619250" y="29718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059113" y="29241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500563" y="34036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October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116013" y="4221163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Sally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843213" y="4221163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birthday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5" grpId="0" autoUpdateAnimBg="0"/>
      <p:bldP spid="35846" grpId="0" autoUpdateAnimBg="0"/>
      <p:bldP spid="35847" grpId="0" autoUpdateAnimBg="0"/>
      <p:bldP spid="35848" grpId="0" autoUpdateAnimBg="0"/>
      <p:bldP spid="35849" grpId="0" autoUpdateAnimBg="0"/>
      <p:bldP spid="358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63959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23850" y="1484313"/>
            <a:ext cx="81502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学校旅行在什么时候？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When is the _________ 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．你们学校有校庆日吗？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 you have a __________ ______ at your school?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132138" y="24209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school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716463" y="24209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trip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492500" y="33321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School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076825" y="3284538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97285" y="18097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07950" y="1773238"/>
            <a:ext cx="80645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词汇专练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根据句意及首字母提示完成单词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My mother's b_________ is on May 4th.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The first month of a year is J__________.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September 9 is the n_________ day of September.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There are twelve m__________ in a year.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843213" y="270827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irthday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508625" y="31416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anuary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995738" y="3619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635375" y="40513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onths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autoUpdateAnimBg="0"/>
      <p:bldP spid="37893" grpId="0" autoUpdateAnimBg="0"/>
      <p:bldP spid="37894" grpId="0" autoUpdateAnimBg="0"/>
      <p:bldP spid="37895" grpId="0" autoUpdateAnimBg="0"/>
      <p:bldP spid="37896" grpId="0" autoUpdateAnimBg="0"/>
      <p:bldP spid="378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5536" y="39052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4925" y="1563688"/>
            <a:ext cx="929005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根据括号内所给的汉语提示补全句子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Our school has a _________________ 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足球比赛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They have a ___________ 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生日聚会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Our School Day is on _____ 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五月六号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Her father‘s birthday is _____ __________(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在十月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662363" y="2060575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football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/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soccer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516688" y="2060575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match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940050" y="292417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birthday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787900" y="2924175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party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4284663" y="3403600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148263" y="3403600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6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076825" y="38354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40425" y="3835400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October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utoUpdateAnimBg="0"/>
      <p:bldP spid="38919" grpId="0" autoUpdateAnimBg="0"/>
      <p:bldP spid="38920" grpId="0" autoUpdateAnimBg="0"/>
      <p:bldP spid="38921" grpId="0" autoUpdateAnimBg="0"/>
      <p:bldP spid="38922" grpId="0" autoUpdateAnimBg="0"/>
      <p:bldP spid="38923" grpId="0" autoUpdateAnimBg="0"/>
      <p:bldP spid="3892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1723</Words>
  <Application>Microsoft Office PowerPoint</Application>
  <PresentationFormat>全屏显示(4:3)</PresentationFormat>
  <Paragraphs>330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方正黑体_GBK</vt:lpstr>
      <vt:lpstr>仿宋_GB2312</vt:lpstr>
      <vt:lpstr>黑体</vt:lpstr>
      <vt:lpstr>宋体</vt:lpstr>
      <vt:lpstr>微软雅黑</vt:lpstr>
      <vt:lpstr>Arial</vt:lpstr>
      <vt:lpstr>Calibri</vt:lpstr>
      <vt:lpstr>Lucida Sans Unicode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2017-10-12T02:26:00Z</dcterms:created>
  <dcterms:modified xsi:type="dcterms:W3CDTF">2023-01-16T14:43:17Z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6FB741C190E94364940316D2E278398E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