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7" r:id="rId2"/>
    <p:sldId id="260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6" r:id="rId11"/>
    <p:sldId id="356" r:id="rId12"/>
    <p:sldId id="374" r:id="rId13"/>
    <p:sldId id="375" r:id="rId14"/>
    <p:sldId id="368" r:id="rId15"/>
    <p:sldId id="369" r:id="rId16"/>
    <p:sldId id="370" r:id="rId17"/>
    <p:sldId id="371" r:id="rId18"/>
    <p:sldId id="372" r:id="rId19"/>
    <p:sldId id="367" r:id="rId20"/>
    <p:sldId id="278" r:id="rId21"/>
    <p:sldId id="37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33FF"/>
    <a:srgbClr val="155BF7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20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B6223-8C67-4191-9909-9E6EB57CB97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D78DA-15B7-42BB-A6CA-6C95C5B836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23928" y="2636912"/>
            <a:ext cx="5109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同位角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内错角</a:t>
            </a:r>
            <a:r>
              <a:rPr lang="zh-CN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同旁内角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79715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8489" y="1124744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/>
              <a:t>青岛版七年级数学下册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V="1">
            <a:off x="762000" y="45720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609600" y="3048000"/>
            <a:ext cx="3048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668463" y="2667000"/>
            <a:ext cx="1716087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52400" y="3611563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714348" y="4572008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429000" y="2468563"/>
            <a:ext cx="36420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 i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941763" y="4495800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1397000" y="2209800"/>
            <a:ext cx="36420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352800" y="5791200"/>
            <a:ext cx="409575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n-US" altLang="zh-CN"/>
              <a:t>F</a:t>
            </a:r>
          </a:p>
        </p:txBody>
      </p:sp>
      <p:sp>
        <p:nvSpPr>
          <p:cNvPr id="16395" name="Freeform 11"/>
          <p:cNvSpPr/>
          <p:nvPr/>
        </p:nvSpPr>
        <p:spPr bwMode="auto">
          <a:xfrm>
            <a:off x="1971675" y="3084513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6" name="Freeform 12"/>
          <p:cNvSpPr/>
          <p:nvPr/>
        </p:nvSpPr>
        <p:spPr bwMode="auto">
          <a:xfrm>
            <a:off x="1792288" y="3429000"/>
            <a:ext cx="395287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7" name="Freeform 13"/>
          <p:cNvSpPr/>
          <p:nvPr/>
        </p:nvSpPr>
        <p:spPr bwMode="auto">
          <a:xfrm>
            <a:off x="2259013" y="3321050"/>
            <a:ext cx="125412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8" name="Freeform 14"/>
          <p:cNvSpPr/>
          <p:nvPr/>
        </p:nvSpPr>
        <p:spPr bwMode="auto">
          <a:xfrm>
            <a:off x="1677988" y="3124200"/>
            <a:ext cx="239712" cy="322263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9" name="Freeform 15"/>
          <p:cNvSpPr/>
          <p:nvPr/>
        </p:nvSpPr>
        <p:spPr bwMode="auto">
          <a:xfrm>
            <a:off x="2362200" y="4249738"/>
            <a:ext cx="239713" cy="322262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0" name="Freeform 16"/>
          <p:cNvSpPr/>
          <p:nvPr/>
        </p:nvSpPr>
        <p:spPr bwMode="auto">
          <a:xfrm>
            <a:off x="2438400" y="4572000"/>
            <a:ext cx="395288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1" name="Freeform 17"/>
          <p:cNvSpPr/>
          <p:nvPr/>
        </p:nvSpPr>
        <p:spPr bwMode="auto">
          <a:xfrm>
            <a:off x="2679700" y="4343400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2" name="Freeform 18"/>
          <p:cNvSpPr/>
          <p:nvPr/>
        </p:nvSpPr>
        <p:spPr bwMode="auto">
          <a:xfrm>
            <a:off x="2971800" y="4572000"/>
            <a:ext cx="125413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2057400" y="26812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1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1466850" y="2895600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2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1676400" y="3429000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3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2362200" y="32908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4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819400" y="3962400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5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152650" y="40528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6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346325" y="45862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7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048000" y="45100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2800"/>
              <a:t>8</a:t>
            </a: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1676400" y="2667000"/>
            <a:ext cx="1716088" cy="297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V="1">
            <a:off x="762000" y="4572000"/>
            <a:ext cx="3352800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V="1">
            <a:off x="609600" y="3048000"/>
            <a:ext cx="304800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86" name="Freeform 46"/>
          <p:cNvSpPr/>
          <p:nvPr/>
        </p:nvSpPr>
        <p:spPr bwMode="auto">
          <a:xfrm>
            <a:off x="1828800" y="3352800"/>
            <a:ext cx="381000" cy="228600"/>
          </a:xfrm>
          <a:custGeom>
            <a:avLst/>
            <a:gdLst>
              <a:gd name="T0" fmla="*/ 144 w 240"/>
              <a:gd name="T1" fmla="*/ 0 h 144"/>
              <a:gd name="T2" fmla="*/ 240 w 240"/>
              <a:gd name="T3" fmla="*/ 144 h 144"/>
              <a:gd name="T4" fmla="*/ 96 w 240"/>
              <a:gd name="T5" fmla="*/ 144 h 144"/>
              <a:gd name="T6" fmla="*/ 48 w 240"/>
              <a:gd name="T7" fmla="*/ 96 h 144"/>
              <a:gd name="T8" fmla="*/ 0 w 240"/>
              <a:gd name="T9" fmla="*/ 48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144"/>
              <a:gd name="T17" fmla="*/ 240 w 240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144">
                <a:moveTo>
                  <a:pt x="144" y="0"/>
                </a:moveTo>
                <a:lnTo>
                  <a:pt x="240" y="144"/>
                </a:lnTo>
                <a:lnTo>
                  <a:pt x="96" y="144"/>
                </a:lnTo>
                <a:lnTo>
                  <a:pt x="48" y="96"/>
                </a:lnTo>
                <a:lnTo>
                  <a:pt x="0" y="48"/>
                </a:lnTo>
              </a:path>
            </a:pathLst>
          </a:custGeom>
          <a:solidFill>
            <a:srgbClr val="FF00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287" name="Freeform 47"/>
          <p:cNvSpPr/>
          <p:nvPr/>
        </p:nvSpPr>
        <p:spPr bwMode="auto">
          <a:xfrm rot="11674577">
            <a:off x="2357422" y="4286256"/>
            <a:ext cx="381000" cy="228600"/>
          </a:xfrm>
          <a:custGeom>
            <a:avLst/>
            <a:gdLst>
              <a:gd name="T0" fmla="*/ 48 w 240"/>
              <a:gd name="T1" fmla="*/ 144 h 144"/>
              <a:gd name="T2" fmla="*/ 0 w 240"/>
              <a:gd name="T3" fmla="*/ 0 h 144"/>
              <a:gd name="T4" fmla="*/ 144 w 240"/>
              <a:gd name="T5" fmla="*/ 0 h 144"/>
              <a:gd name="T6" fmla="*/ 192 w 240"/>
              <a:gd name="T7" fmla="*/ 48 h 144"/>
              <a:gd name="T8" fmla="*/ 240 w 240"/>
              <a:gd name="T9" fmla="*/ 144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144"/>
              <a:gd name="T17" fmla="*/ 240 w 240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144">
                <a:moveTo>
                  <a:pt x="48" y="144"/>
                </a:moveTo>
                <a:lnTo>
                  <a:pt x="0" y="0"/>
                </a:lnTo>
                <a:lnTo>
                  <a:pt x="144" y="0"/>
                </a:lnTo>
                <a:lnTo>
                  <a:pt x="192" y="48"/>
                </a:lnTo>
                <a:lnTo>
                  <a:pt x="240" y="144"/>
                </a:lnTo>
              </a:path>
            </a:pathLst>
          </a:custGeom>
          <a:solidFill>
            <a:srgbClr val="FF00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auto">
          <a:xfrm>
            <a:off x="381000" y="1490990"/>
            <a:ext cx="793999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中还有其它的同旁内角吗？若有，请你找出来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50" name="Group 32"/>
          <p:cNvGrpSpPr/>
          <p:nvPr/>
        </p:nvGrpSpPr>
        <p:grpSpPr bwMode="auto">
          <a:xfrm>
            <a:off x="5202238" y="2895600"/>
            <a:ext cx="3789362" cy="685800"/>
            <a:chOff x="1632" y="2112"/>
            <a:chExt cx="1935" cy="432"/>
          </a:xfrm>
        </p:grpSpPr>
        <p:sp>
          <p:nvSpPr>
            <p:cNvPr id="51" name="Rectangle 33"/>
            <p:cNvSpPr>
              <a:spLocks noChangeArrowheads="1"/>
            </p:cNvSpPr>
            <p:nvPr/>
          </p:nvSpPr>
          <p:spPr bwMode="auto">
            <a:xfrm>
              <a:off x="1632" y="2112"/>
              <a:ext cx="177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zh-CN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52" name="Rectangle 34"/>
            <p:cNvSpPr>
              <a:spLocks noChangeArrowheads="1"/>
            </p:cNvSpPr>
            <p:nvPr/>
          </p:nvSpPr>
          <p:spPr bwMode="auto">
            <a:xfrm>
              <a:off x="1632" y="2112"/>
              <a:ext cx="1935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1"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同旁内角是 </a:t>
              </a:r>
              <a:r>
                <a:rPr kumimoji="1" lang="en-US" altLang="zh-CN" sz="2800" b="1" i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U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kumimoji="1"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形状</a:t>
              </a:r>
            </a:p>
          </p:txBody>
        </p:sp>
      </p:grpSp>
      <p:sp>
        <p:nvSpPr>
          <p:cNvPr id="53" name="矩形 52"/>
          <p:cNvSpPr/>
          <p:nvPr/>
        </p:nvSpPr>
        <p:spPr>
          <a:xfrm>
            <a:off x="5786446" y="4500570"/>
            <a:ext cx="18004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3" grpId="0" animBg="1"/>
      <p:bldP spid="10274" grpId="0" animBg="1"/>
      <p:bldP spid="10275" grpId="0" animBg="1"/>
      <p:bldP spid="10286" grpId="0" animBg="1"/>
      <p:bldP spid="102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1268413"/>
            <a:ext cx="5791200" cy="1384995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如图，直线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EF,GH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被直线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所截，哪几对角是同位角，哪几对角是内错角，哪几对角是同旁内角？</a:t>
            </a:r>
            <a:endParaRPr kumimoji="1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例题讲解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0" name="Line 15"/>
          <p:cNvSpPr>
            <a:spLocks noChangeShapeType="1"/>
          </p:cNvSpPr>
          <p:nvPr/>
        </p:nvSpPr>
        <p:spPr bwMode="auto">
          <a:xfrm rot="18187594" flipV="1">
            <a:off x="6016955" y="3452764"/>
            <a:ext cx="2044611" cy="2095609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ffectLst/>
        </p:spPr>
        <p:txBody>
          <a:bodyPr/>
          <a:lstStyle/>
          <a:p>
            <a:endParaRPr lang="zh-CN" altLang="en-US"/>
          </a:p>
        </p:txBody>
      </p:sp>
      <p:grpSp>
        <p:nvGrpSpPr>
          <p:cNvPr id="40" name="组合 39"/>
          <p:cNvGrpSpPr/>
          <p:nvPr/>
        </p:nvGrpSpPr>
        <p:grpSpPr>
          <a:xfrm>
            <a:off x="4286248" y="2714620"/>
            <a:ext cx="3895748" cy="3309302"/>
            <a:chOff x="4286248" y="2714620"/>
            <a:chExt cx="3895748" cy="3309302"/>
          </a:xfrm>
        </p:grpSpPr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6858016" y="3714752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 rot="18187594">
              <a:off x="5388157" y="3174870"/>
              <a:ext cx="1582395" cy="22942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 rot="18187594" flipV="1">
              <a:off x="4016257" y="3919158"/>
              <a:ext cx="2823908" cy="116282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4714876" y="5500702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3" name="Text Box 17"/>
            <p:cNvSpPr txBox="1">
              <a:spLocks noChangeArrowheads="1"/>
            </p:cNvSpPr>
            <p:nvPr/>
          </p:nvSpPr>
          <p:spPr bwMode="auto">
            <a:xfrm>
              <a:off x="4929190" y="3786190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5072066" y="2928934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4286248" y="4071942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7572396" y="3929066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7" name="Text Box 17"/>
            <p:cNvSpPr txBox="1">
              <a:spLocks noChangeArrowheads="1"/>
            </p:cNvSpPr>
            <p:nvPr/>
          </p:nvSpPr>
          <p:spPr bwMode="auto">
            <a:xfrm>
              <a:off x="7429520" y="5429264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G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6786578" y="2714620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H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571472" y="2571744"/>
            <a:ext cx="4286280" cy="3600986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解：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ACF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ADH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FCB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HDB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ACE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ADG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ECB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ADH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分别是同位角；       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FCB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ADG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ECB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ADH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分别是内错角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FCB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zh-CN" altLang="en-US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ADH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∠ECB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800" b="1" i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∠ADG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分别是同旁内角．</a:t>
            </a:r>
            <a:endParaRPr kumimoji="1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1268413"/>
            <a:ext cx="5791200" cy="2576667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　如图，直线</a:t>
            </a:r>
            <a:r>
              <a:rPr kumimoji="1" lang="en-US" altLang="zh-CN" sz="2800" b="1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a,b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被直线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l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所截，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(1)∠3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与哪个角是同位角？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如果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∠1=∠5,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那么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∠7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∠8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分别与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∠1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有什么数量关系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说明理由．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5143504" y="4714884"/>
            <a:ext cx="609600" cy="523220"/>
          </a:xfrm>
          <a:prstGeom prst="rect">
            <a:avLst/>
          </a:prstGeom>
          <a:noFill/>
          <a:ln w="57150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endParaRPr kumimoji="1"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714876" y="2958476"/>
            <a:ext cx="3467120" cy="3166397"/>
            <a:chOff x="4714876" y="2958476"/>
            <a:chExt cx="3467120" cy="3166397"/>
          </a:xfrm>
        </p:grpSpPr>
        <p:sp>
          <p:nvSpPr>
            <p:cNvPr id="29" name="Line 15"/>
            <p:cNvSpPr>
              <a:spLocks noChangeShapeType="1"/>
            </p:cNvSpPr>
            <p:nvPr/>
          </p:nvSpPr>
          <p:spPr bwMode="auto">
            <a:xfrm rot="18187594">
              <a:off x="5673910" y="3571378"/>
              <a:ext cx="1582395" cy="2294207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15"/>
            <p:cNvSpPr>
              <a:spLocks noChangeShapeType="1"/>
            </p:cNvSpPr>
            <p:nvPr/>
          </p:nvSpPr>
          <p:spPr bwMode="auto">
            <a:xfrm rot="18187594" flipV="1">
              <a:off x="5448024" y="4391907"/>
              <a:ext cx="2819982" cy="6459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 rot="18187594" flipV="1">
              <a:off x="4208634" y="4274406"/>
              <a:ext cx="3155624" cy="52376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4714876" y="5500702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3" name="Text Box 17"/>
            <p:cNvSpPr txBox="1">
              <a:spLocks noChangeArrowheads="1"/>
            </p:cNvSpPr>
            <p:nvPr/>
          </p:nvSpPr>
          <p:spPr bwMode="auto">
            <a:xfrm>
              <a:off x="5643570" y="3214686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5" name="Text Box 17"/>
            <p:cNvSpPr txBox="1">
              <a:spLocks noChangeArrowheads="1"/>
            </p:cNvSpPr>
            <p:nvPr/>
          </p:nvSpPr>
          <p:spPr bwMode="auto">
            <a:xfrm>
              <a:off x="5286380" y="4214818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endPara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6" name="Text Box 17"/>
            <p:cNvSpPr txBox="1">
              <a:spLocks noChangeArrowheads="1"/>
            </p:cNvSpPr>
            <p:nvPr/>
          </p:nvSpPr>
          <p:spPr bwMode="auto">
            <a:xfrm>
              <a:off x="7572396" y="4071942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l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7" name="Text Box 17"/>
            <p:cNvSpPr txBox="1">
              <a:spLocks noChangeArrowheads="1"/>
            </p:cNvSpPr>
            <p:nvPr/>
          </p:nvSpPr>
          <p:spPr bwMode="auto">
            <a:xfrm>
              <a:off x="7429520" y="5429264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G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auto">
            <a:xfrm>
              <a:off x="6715140" y="3143248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i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  <a:endPara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5572132" y="4714884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endPara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5786446" y="4143380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  <a:endPara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6429388" y="4143380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endPara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6286512" y="4714884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6</a:t>
              </a:r>
              <a:endPara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6858016" y="4714884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7</a:t>
              </a:r>
              <a:endPara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7000892" y="4143380"/>
              <a:ext cx="609600" cy="523220"/>
            </a:xfrm>
            <a:prstGeom prst="rect">
              <a:avLst/>
            </a:prstGeom>
            <a:noFill/>
            <a:ln w="57150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en-US" altLang="zh-CN" sz="2800" b="1" dirty="0" smtClean="0">
                  <a:latin typeface="宋体" panose="02010600030101010101" pitchFamily="2" charset="-122"/>
                  <a:ea typeface="宋体" panose="02010600030101010101" pitchFamily="2" charset="-122"/>
                </a:rPr>
                <a:t>8</a:t>
              </a:r>
              <a:endPara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11188" y="1268413"/>
            <a:ext cx="7532712" cy="4401205"/>
          </a:xfrm>
          <a:prstGeom prst="rect">
            <a:avLst/>
          </a:prstGeom>
          <a:noFill/>
          <a:ln w="19050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解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  <a:sym typeface="Wingdings" panose="05000000000000000000" pitchFamily="2" charset="2"/>
              </a:rPr>
              <a:t>(1)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∠3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∠7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是同位角．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(2)∠7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∠1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等．                   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理由是：因为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∠1=∠5,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而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∠7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∠5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是对顶角， 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∠7=∠5,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所以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∠7=∠1.               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∠8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∠1 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补．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              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理由是：因为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∠1=∠5,∠8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∠5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互补，所以 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∠8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与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∠1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互补．</a:t>
            </a:r>
            <a:endParaRPr kumimoji="1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2641600" y="2133600"/>
            <a:ext cx="4162425" cy="4335463"/>
            <a:chOff x="2676" y="408"/>
            <a:chExt cx="2622" cy="2731"/>
          </a:xfrm>
        </p:grpSpPr>
        <p:sp>
          <p:nvSpPr>
            <p:cNvPr id="57351" name="Line 7"/>
            <p:cNvSpPr>
              <a:spLocks noChangeShapeType="1"/>
            </p:cNvSpPr>
            <p:nvPr/>
          </p:nvSpPr>
          <p:spPr bwMode="auto">
            <a:xfrm flipH="1">
              <a:off x="2880" y="1162"/>
              <a:ext cx="2223" cy="45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52" name="Line 8"/>
            <p:cNvSpPr>
              <a:spLocks noChangeShapeType="1"/>
            </p:cNvSpPr>
            <p:nvPr/>
          </p:nvSpPr>
          <p:spPr bwMode="auto">
            <a:xfrm flipH="1">
              <a:off x="3016" y="527"/>
              <a:ext cx="1406" cy="231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 flipV="1">
              <a:off x="3016" y="1752"/>
              <a:ext cx="2087" cy="108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54" name="Text Box 10"/>
            <p:cNvSpPr txBox="1">
              <a:spLocks noChangeArrowheads="1"/>
            </p:cNvSpPr>
            <p:nvPr/>
          </p:nvSpPr>
          <p:spPr bwMode="auto">
            <a:xfrm>
              <a:off x="2765" y="2812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57355" name="Text Box 11"/>
            <p:cNvSpPr txBox="1">
              <a:spLocks noChangeArrowheads="1"/>
            </p:cNvSpPr>
            <p:nvPr/>
          </p:nvSpPr>
          <p:spPr bwMode="auto">
            <a:xfrm>
              <a:off x="4080" y="408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7356" name="Text Box 12"/>
            <p:cNvSpPr txBox="1">
              <a:spLocks noChangeArrowheads="1"/>
            </p:cNvSpPr>
            <p:nvPr/>
          </p:nvSpPr>
          <p:spPr bwMode="auto">
            <a:xfrm>
              <a:off x="5033" y="1723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57357" name="Text Box 13"/>
            <p:cNvSpPr txBox="1">
              <a:spLocks noChangeArrowheads="1"/>
            </p:cNvSpPr>
            <p:nvPr/>
          </p:nvSpPr>
          <p:spPr bwMode="auto">
            <a:xfrm>
              <a:off x="2676" y="1088"/>
              <a:ext cx="278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5033" y="1133"/>
              <a:ext cx="265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4075" y="1364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800" i="1" dirty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3424" y="1207"/>
              <a:ext cx="26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57361" name="Text Box 17"/>
            <p:cNvSpPr txBox="1">
              <a:spLocks noChangeArrowheads="1"/>
            </p:cNvSpPr>
            <p:nvPr/>
          </p:nvSpPr>
          <p:spPr bwMode="auto">
            <a:xfrm>
              <a:off x="3379" y="2115"/>
              <a:ext cx="26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7362" name="Arc 18"/>
            <p:cNvSpPr/>
            <p:nvPr/>
          </p:nvSpPr>
          <p:spPr bwMode="auto">
            <a:xfrm rot="575690">
              <a:off x="3288" y="2416"/>
              <a:ext cx="212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9127"/>
                <a:gd name="T1" fmla="*/ 0 h 21600"/>
                <a:gd name="T2" fmla="*/ 19127 w 19127"/>
                <a:gd name="T3" fmla="*/ 11564 h 21600"/>
                <a:gd name="T4" fmla="*/ 0 w 1912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127" h="21600" fill="none" extrusionOk="0">
                  <a:moveTo>
                    <a:pt x="-1" y="0"/>
                  </a:moveTo>
                  <a:cubicBezTo>
                    <a:pt x="8029" y="0"/>
                    <a:pt x="15396" y="4453"/>
                    <a:pt x="19126" y="11564"/>
                  </a:cubicBezTo>
                </a:path>
                <a:path w="19127" h="21600" stroke="0" extrusionOk="0">
                  <a:moveTo>
                    <a:pt x="-1" y="0"/>
                  </a:moveTo>
                  <a:cubicBezTo>
                    <a:pt x="8029" y="0"/>
                    <a:pt x="15396" y="4453"/>
                    <a:pt x="19126" y="1156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3" name="Arc 19"/>
            <p:cNvSpPr/>
            <p:nvPr/>
          </p:nvSpPr>
          <p:spPr bwMode="auto">
            <a:xfrm rot="-7010657">
              <a:off x="3591" y="1231"/>
              <a:ext cx="338" cy="288"/>
            </a:xfrm>
            <a:custGeom>
              <a:avLst/>
              <a:gdLst>
                <a:gd name="G0" fmla="+- 9045 0 0"/>
                <a:gd name="G1" fmla="+- 21600 0 0"/>
                <a:gd name="G2" fmla="+- 21600 0 0"/>
                <a:gd name="T0" fmla="*/ 0 w 30532"/>
                <a:gd name="T1" fmla="*/ 1985 h 21600"/>
                <a:gd name="T2" fmla="*/ 30532 w 30532"/>
                <a:gd name="T3" fmla="*/ 19391 h 21600"/>
                <a:gd name="T4" fmla="*/ 9045 w 30532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532" h="21600" fill="none" extrusionOk="0">
                  <a:moveTo>
                    <a:pt x="0" y="1985"/>
                  </a:moveTo>
                  <a:cubicBezTo>
                    <a:pt x="2836" y="677"/>
                    <a:pt x="5921" y="-1"/>
                    <a:pt x="9045" y="0"/>
                  </a:cubicBezTo>
                  <a:cubicBezTo>
                    <a:pt x="20119" y="0"/>
                    <a:pt x="29399" y="8375"/>
                    <a:pt x="30531" y="19391"/>
                  </a:cubicBezTo>
                </a:path>
                <a:path w="30532" h="21600" stroke="0" extrusionOk="0">
                  <a:moveTo>
                    <a:pt x="0" y="1985"/>
                  </a:moveTo>
                  <a:cubicBezTo>
                    <a:pt x="2836" y="677"/>
                    <a:pt x="5921" y="-1"/>
                    <a:pt x="9045" y="0"/>
                  </a:cubicBezTo>
                  <a:cubicBezTo>
                    <a:pt x="20119" y="0"/>
                    <a:pt x="29399" y="8375"/>
                    <a:pt x="30531" y="19391"/>
                  </a:cubicBezTo>
                  <a:lnTo>
                    <a:pt x="9045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4" name="Arc 20"/>
            <p:cNvSpPr/>
            <p:nvPr/>
          </p:nvSpPr>
          <p:spPr bwMode="auto">
            <a:xfrm rot="6024378">
              <a:off x="3936" y="1094"/>
              <a:ext cx="236" cy="281"/>
            </a:xfrm>
            <a:custGeom>
              <a:avLst/>
              <a:gdLst>
                <a:gd name="G0" fmla="+- 0 0 0"/>
                <a:gd name="G1" fmla="+- 21097 0 0"/>
                <a:gd name="G2" fmla="+- 21600 0 0"/>
                <a:gd name="T0" fmla="*/ 4635 w 21331"/>
                <a:gd name="T1" fmla="*/ 0 h 21097"/>
                <a:gd name="T2" fmla="*/ 21331 w 21331"/>
                <a:gd name="T3" fmla="*/ 17699 h 21097"/>
                <a:gd name="T4" fmla="*/ 0 w 21331"/>
                <a:gd name="T5" fmla="*/ 21097 h 21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31" h="21097" fill="none" extrusionOk="0">
                  <a:moveTo>
                    <a:pt x="4634" y="0"/>
                  </a:moveTo>
                  <a:cubicBezTo>
                    <a:pt x="13309" y="1906"/>
                    <a:pt x="19933" y="8927"/>
                    <a:pt x="21331" y="17698"/>
                  </a:cubicBezTo>
                </a:path>
                <a:path w="21331" h="21097" stroke="0" extrusionOk="0">
                  <a:moveTo>
                    <a:pt x="4634" y="0"/>
                  </a:moveTo>
                  <a:cubicBezTo>
                    <a:pt x="13309" y="1906"/>
                    <a:pt x="19933" y="8927"/>
                    <a:pt x="21331" y="17698"/>
                  </a:cubicBezTo>
                  <a:lnTo>
                    <a:pt x="0" y="21097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5" name="Arc 21"/>
            <p:cNvSpPr/>
            <p:nvPr/>
          </p:nvSpPr>
          <p:spPr bwMode="auto">
            <a:xfrm rot="575690">
              <a:off x="4195" y="892"/>
              <a:ext cx="234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105"/>
                <a:gd name="T1" fmla="*/ 0 h 21600"/>
                <a:gd name="T2" fmla="*/ 21105 w 21105"/>
                <a:gd name="T3" fmla="*/ 17003 h 21600"/>
                <a:gd name="T4" fmla="*/ 0 w 2110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05" h="21600" fill="none" extrusionOk="0">
                  <a:moveTo>
                    <a:pt x="-1" y="0"/>
                  </a:moveTo>
                  <a:cubicBezTo>
                    <a:pt x="10157" y="0"/>
                    <a:pt x="18943" y="7077"/>
                    <a:pt x="21105" y="17002"/>
                  </a:cubicBezTo>
                </a:path>
                <a:path w="21105" h="21600" stroke="0" extrusionOk="0">
                  <a:moveTo>
                    <a:pt x="-1" y="0"/>
                  </a:moveTo>
                  <a:cubicBezTo>
                    <a:pt x="10157" y="0"/>
                    <a:pt x="18943" y="7077"/>
                    <a:pt x="21105" y="170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7366" name="Text Box 22"/>
            <p:cNvSpPr txBox="1">
              <a:spLocks noChangeArrowheads="1"/>
            </p:cNvSpPr>
            <p:nvPr/>
          </p:nvSpPr>
          <p:spPr bwMode="auto">
            <a:xfrm>
              <a:off x="4377" y="709"/>
              <a:ext cx="260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kumimoji="1" lang="en-US" altLang="zh-CN" sz="2800" i="1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57367" name="Rectangle 23"/>
          <p:cNvSpPr>
            <a:spLocks noChangeArrowheads="1"/>
          </p:cNvSpPr>
          <p:nvPr/>
        </p:nvSpPr>
        <p:spPr bwMode="auto">
          <a:xfrm>
            <a:off x="642910" y="1214422"/>
            <a:ext cx="8748712" cy="137318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、如图，直线</a:t>
            </a:r>
            <a:r>
              <a: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DE</a:t>
            </a:r>
            <a:r>
              <a:rPr kumimoji="1" lang="zh-CN" altLang="en-US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被直线</a:t>
            </a:r>
            <a:r>
              <a:rPr kumimoji="1" lang="en-US" altLang="zh-CN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所截，</a:t>
            </a:r>
          </a:p>
          <a:p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＿＿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＿角，∠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kumimoji="1"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＿＿＿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角，</a:t>
            </a:r>
          </a:p>
          <a:p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是＿＿＿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角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kumimoji="1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2571736" y="1643050"/>
            <a:ext cx="143986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内错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2571736" y="2071678"/>
            <a:ext cx="14398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同位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6072198" y="1643050"/>
            <a:ext cx="1439862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dirty="0">
                <a:solidFill>
                  <a:srgbClr val="FF0000"/>
                </a:solidFill>
              </a:rPr>
              <a:t>同旁内</a:t>
            </a:r>
          </a:p>
        </p:txBody>
      </p:sp>
      <p:sp>
        <p:nvSpPr>
          <p:cNvPr id="24" name="WordArt 33" descr="？4"/>
          <p:cNvSpPr>
            <a:spLocks noChangeArrowheads="1" noChangeShapeType="1"/>
          </p:cNvSpPr>
          <p:nvPr/>
        </p:nvSpPr>
        <p:spPr bwMode="auto">
          <a:xfrm>
            <a:off x="785786" y="571480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当堂检测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7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8" grpId="0"/>
      <p:bldP spid="57369" grpId="0"/>
      <p:bldP spid="573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543800" cy="47244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根据图形按要求填空：</a:t>
            </a:r>
          </a:p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是直线</a:t>
            </a:r>
          </a:p>
          <a:p>
            <a:pPr>
              <a:buFontTx/>
              <a:buNone/>
            </a:pPr>
            <a:r>
              <a:rPr lang="zh-CN" altLang="en-US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b="1" i="1" u="sng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800" b="1" i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被直线</a:t>
            </a:r>
          </a:p>
          <a:p>
            <a:pPr>
              <a:buFontTx/>
              <a:buNone/>
            </a:pPr>
            <a:r>
              <a:rPr lang="zh-CN" altLang="en-US" sz="2800" b="1" i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i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所截 而得的</a:t>
            </a:r>
          </a:p>
          <a:p>
            <a:pPr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en-US" sz="2800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lang="en-US" altLang="zh-CN" b="1" dirty="0"/>
          </a:p>
          <a:p>
            <a:pPr>
              <a:buFontTx/>
              <a:buNone/>
            </a:pPr>
            <a:endParaRPr lang="en-US" altLang="zh-CN" sz="3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5867400" y="3505200"/>
            <a:ext cx="1524000" cy="469900"/>
            <a:chOff x="3216" y="2352"/>
            <a:chExt cx="960" cy="296"/>
          </a:xfrm>
        </p:grpSpPr>
        <p:sp>
          <p:nvSpPr>
            <p:cNvPr id="72710" name="Arc 6"/>
            <p:cNvSpPr/>
            <p:nvPr/>
          </p:nvSpPr>
          <p:spPr bwMode="auto">
            <a:xfrm>
              <a:off x="3936" y="2352"/>
              <a:ext cx="240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11" name="Arc 7"/>
            <p:cNvSpPr/>
            <p:nvPr/>
          </p:nvSpPr>
          <p:spPr bwMode="auto">
            <a:xfrm>
              <a:off x="3216" y="2352"/>
              <a:ext cx="240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" name="Group 8"/>
          <p:cNvGrpSpPr/>
          <p:nvPr/>
        </p:nvGrpSpPr>
        <p:grpSpPr bwMode="auto">
          <a:xfrm>
            <a:off x="5334000" y="2209800"/>
            <a:ext cx="3579813" cy="3255963"/>
            <a:chOff x="3312" y="1344"/>
            <a:chExt cx="2255" cy="2051"/>
          </a:xfrm>
        </p:grpSpPr>
        <p:grpSp>
          <p:nvGrpSpPr>
            <p:cNvPr id="4" name="Group 9"/>
            <p:cNvGrpSpPr/>
            <p:nvPr/>
          </p:nvGrpSpPr>
          <p:grpSpPr bwMode="auto">
            <a:xfrm>
              <a:off x="3648" y="2160"/>
              <a:ext cx="960" cy="1016"/>
              <a:chOff x="3648" y="2160"/>
              <a:chExt cx="960" cy="1016"/>
            </a:xfrm>
          </p:grpSpPr>
          <p:sp>
            <p:nvSpPr>
              <p:cNvPr id="72714" name="Arc 10"/>
              <p:cNvSpPr/>
              <p:nvPr/>
            </p:nvSpPr>
            <p:spPr bwMode="auto">
              <a:xfrm rot="-10749169">
                <a:off x="3984" y="2446"/>
                <a:ext cx="192" cy="219"/>
              </a:xfrm>
              <a:custGeom>
                <a:avLst/>
                <a:gdLst>
                  <a:gd name="G0" fmla="+- 0 0 0"/>
                  <a:gd name="G1" fmla="+- 17312 0 0"/>
                  <a:gd name="G2" fmla="+- 21600 0 0"/>
                  <a:gd name="T0" fmla="*/ 12917 w 21600"/>
                  <a:gd name="T1" fmla="*/ 0 h 20307"/>
                  <a:gd name="T2" fmla="*/ 21391 w 21600"/>
                  <a:gd name="T3" fmla="*/ 20307 h 20307"/>
                  <a:gd name="T4" fmla="*/ 0 w 21600"/>
                  <a:gd name="T5" fmla="*/ 17312 h 20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07" fill="none" extrusionOk="0">
                    <a:moveTo>
                      <a:pt x="12917" y="-1"/>
                    </a:moveTo>
                    <a:cubicBezTo>
                      <a:pt x="18381" y="4076"/>
                      <a:pt x="21600" y="10494"/>
                      <a:pt x="21600" y="17312"/>
                    </a:cubicBezTo>
                    <a:cubicBezTo>
                      <a:pt x="21600" y="18313"/>
                      <a:pt x="21530" y="19314"/>
                      <a:pt x="21391" y="20307"/>
                    </a:cubicBezTo>
                  </a:path>
                  <a:path w="21600" h="20307" stroke="0" extrusionOk="0">
                    <a:moveTo>
                      <a:pt x="12917" y="-1"/>
                    </a:moveTo>
                    <a:cubicBezTo>
                      <a:pt x="18381" y="4076"/>
                      <a:pt x="21600" y="10494"/>
                      <a:pt x="21600" y="17312"/>
                    </a:cubicBezTo>
                    <a:cubicBezTo>
                      <a:pt x="21600" y="18313"/>
                      <a:pt x="21530" y="19314"/>
                      <a:pt x="21391" y="20307"/>
                    </a:cubicBezTo>
                    <a:lnTo>
                      <a:pt x="0" y="17312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5" name="Arc 11"/>
              <p:cNvSpPr/>
              <p:nvPr/>
            </p:nvSpPr>
            <p:spPr bwMode="auto">
              <a:xfrm rot="-15590636">
                <a:off x="4216" y="2312"/>
                <a:ext cx="240" cy="320"/>
              </a:xfrm>
              <a:custGeom>
                <a:avLst/>
                <a:gdLst>
                  <a:gd name="G0" fmla="+- 0 0 0"/>
                  <a:gd name="G1" fmla="+- 21075 0 0"/>
                  <a:gd name="G2" fmla="+- 21600 0 0"/>
                  <a:gd name="T0" fmla="*/ 4734 w 21600"/>
                  <a:gd name="T1" fmla="*/ 0 h 24070"/>
                  <a:gd name="T2" fmla="*/ 21391 w 21600"/>
                  <a:gd name="T3" fmla="*/ 24070 h 24070"/>
                  <a:gd name="T4" fmla="*/ 0 w 21600"/>
                  <a:gd name="T5" fmla="*/ 21075 h 24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070" fill="none" extrusionOk="0">
                    <a:moveTo>
                      <a:pt x="4733" y="0"/>
                    </a:moveTo>
                    <a:cubicBezTo>
                      <a:pt x="14593" y="2214"/>
                      <a:pt x="21600" y="10969"/>
                      <a:pt x="21600" y="21075"/>
                    </a:cubicBezTo>
                    <a:cubicBezTo>
                      <a:pt x="21600" y="22076"/>
                      <a:pt x="21530" y="23077"/>
                      <a:pt x="21391" y="24070"/>
                    </a:cubicBezTo>
                  </a:path>
                  <a:path w="21600" h="24070" stroke="0" extrusionOk="0">
                    <a:moveTo>
                      <a:pt x="4733" y="0"/>
                    </a:moveTo>
                    <a:cubicBezTo>
                      <a:pt x="14593" y="2214"/>
                      <a:pt x="21600" y="10969"/>
                      <a:pt x="21600" y="21075"/>
                    </a:cubicBezTo>
                    <a:cubicBezTo>
                      <a:pt x="21600" y="22076"/>
                      <a:pt x="21530" y="23077"/>
                      <a:pt x="21391" y="24070"/>
                    </a:cubicBezTo>
                    <a:lnTo>
                      <a:pt x="0" y="21075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6" name="Arc 12"/>
              <p:cNvSpPr/>
              <p:nvPr/>
            </p:nvSpPr>
            <p:spPr bwMode="auto">
              <a:xfrm>
                <a:off x="3744" y="2880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7" name="Arc 13"/>
              <p:cNvSpPr/>
              <p:nvPr/>
            </p:nvSpPr>
            <p:spPr bwMode="auto">
              <a:xfrm>
                <a:off x="4368" y="2160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2718" name="Arc 14"/>
              <p:cNvSpPr/>
              <p:nvPr/>
            </p:nvSpPr>
            <p:spPr bwMode="auto">
              <a:xfrm>
                <a:off x="3648" y="2160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5" name="Group 15"/>
            <p:cNvGrpSpPr/>
            <p:nvPr/>
          </p:nvGrpSpPr>
          <p:grpSpPr bwMode="auto">
            <a:xfrm>
              <a:off x="3312" y="1344"/>
              <a:ext cx="2255" cy="2051"/>
              <a:chOff x="3312" y="1344"/>
              <a:chExt cx="2255" cy="2051"/>
            </a:xfrm>
          </p:grpSpPr>
          <p:grpSp>
            <p:nvGrpSpPr>
              <p:cNvPr id="6" name="Group 16"/>
              <p:cNvGrpSpPr/>
              <p:nvPr/>
            </p:nvGrpSpPr>
            <p:grpSpPr bwMode="auto">
              <a:xfrm>
                <a:off x="3600" y="1716"/>
                <a:ext cx="1632" cy="1440"/>
                <a:chOff x="3600" y="1716"/>
                <a:chExt cx="1632" cy="1440"/>
              </a:xfrm>
            </p:grpSpPr>
            <p:sp>
              <p:nvSpPr>
                <p:cNvPr id="7272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3600" y="1716"/>
                  <a:ext cx="384" cy="720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miter lim="800000"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72722" name="Line 18"/>
                <p:cNvSpPr>
                  <a:spLocks noChangeShapeType="1"/>
                </p:cNvSpPr>
                <p:nvPr/>
              </p:nvSpPr>
              <p:spPr bwMode="auto">
                <a:xfrm>
                  <a:off x="3600" y="2448"/>
                  <a:ext cx="1440" cy="0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miter lim="800000"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72723" name="Line 19"/>
                <p:cNvSpPr>
                  <a:spLocks noChangeShapeType="1"/>
                </p:cNvSpPr>
                <p:nvPr/>
              </p:nvSpPr>
              <p:spPr bwMode="auto">
                <a:xfrm flipH="1">
                  <a:off x="3600" y="1860"/>
                  <a:ext cx="1152" cy="1296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miter lim="800000"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72724" name="Line 20"/>
                <p:cNvSpPr>
                  <a:spLocks noChangeShapeType="1"/>
                </p:cNvSpPr>
                <p:nvPr/>
              </p:nvSpPr>
              <p:spPr bwMode="auto">
                <a:xfrm>
                  <a:off x="3600" y="3156"/>
                  <a:ext cx="1632" cy="0"/>
                </a:xfrm>
                <a:prstGeom prst="line">
                  <a:avLst/>
                </a:prstGeom>
                <a:noFill/>
                <a:ln w="57150">
                  <a:solidFill>
                    <a:srgbClr val="000099"/>
                  </a:solidFill>
                  <a:miter lim="800000"/>
                </a:ln>
                <a:effectLst/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72725" name="Text Box 21"/>
              <p:cNvSpPr txBox="1">
                <a:spLocks noChangeArrowheads="1"/>
              </p:cNvSpPr>
              <p:nvPr/>
            </p:nvSpPr>
            <p:spPr bwMode="auto">
              <a:xfrm>
                <a:off x="3782" y="1344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2726" name="Text Box 22"/>
              <p:cNvSpPr txBox="1">
                <a:spLocks noChangeArrowheads="1"/>
              </p:cNvSpPr>
              <p:nvPr/>
            </p:nvSpPr>
            <p:spPr bwMode="auto">
              <a:xfrm>
                <a:off x="3312" y="2340"/>
                <a:ext cx="250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2727" name="Text Box 23"/>
              <p:cNvSpPr txBox="1">
                <a:spLocks noChangeArrowheads="1"/>
              </p:cNvSpPr>
              <p:nvPr/>
            </p:nvSpPr>
            <p:spPr bwMode="auto">
              <a:xfrm>
                <a:off x="4992" y="2262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2728" name="Text Box 24"/>
              <p:cNvSpPr txBox="1">
                <a:spLocks noChangeArrowheads="1"/>
              </p:cNvSpPr>
              <p:nvPr/>
            </p:nvSpPr>
            <p:spPr bwMode="auto">
              <a:xfrm>
                <a:off x="4752" y="1542"/>
                <a:ext cx="301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72729" name="Text Box 25"/>
              <p:cNvSpPr txBox="1">
                <a:spLocks noChangeArrowheads="1"/>
              </p:cNvSpPr>
              <p:nvPr/>
            </p:nvSpPr>
            <p:spPr bwMode="auto">
              <a:xfrm>
                <a:off x="3360" y="3030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2730" name="Text Box 26"/>
              <p:cNvSpPr txBox="1">
                <a:spLocks noChangeArrowheads="1"/>
              </p:cNvSpPr>
              <p:nvPr/>
            </p:nvSpPr>
            <p:spPr bwMode="auto">
              <a:xfrm>
                <a:off x="5280" y="2934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72731" name="Text Box 27"/>
              <p:cNvSpPr txBox="1">
                <a:spLocks noChangeArrowheads="1"/>
              </p:cNvSpPr>
              <p:nvPr/>
            </p:nvSpPr>
            <p:spPr bwMode="auto">
              <a:xfrm>
                <a:off x="3840" y="2064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2732" name="Text Box 28"/>
              <p:cNvSpPr txBox="1">
                <a:spLocks noChangeArrowheads="1"/>
              </p:cNvSpPr>
              <p:nvPr/>
            </p:nvSpPr>
            <p:spPr bwMode="auto">
              <a:xfrm>
                <a:off x="3744" y="2448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2733" name="Text Box 29"/>
              <p:cNvSpPr txBox="1">
                <a:spLocks noChangeArrowheads="1"/>
              </p:cNvSpPr>
              <p:nvPr/>
            </p:nvSpPr>
            <p:spPr bwMode="auto">
              <a:xfrm>
                <a:off x="4320" y="2448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72734" name="Text Box 30"/>
              <p:cNvSpPr txBox="1">
                <a:spLocks noChangeArrowheads="1"/>
              </p:cNvSpPr>
              <p:nvPr/>
            </p:nvSpPr>
            <p:spPr bwMode="auto">
              <a:xfrm>
                <a:off x="4560" y="2064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2735" name="Text Box 31"/>
              <p:cNvSpPr txBox="1">
                <a:spLocks noChangeArrowheads="1"/>
              </p:cNvSpPr>
              <p:nvPr/>
            </p:nvSpPr>
            <p:spPr bwMode="auto">
              <a:xfrm>
                <a:off x="3936" y="2784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grpSp>
        <p:nvGrpSpPr>
          <p:cNvPr id="7" name="Group 32"/>
          <p:cNvGrpSpPr/>
          <p:nvPr/>
        </p:nvGrpSpPr>
        <p:grpSpPr bwMode="auto">
          <a:xfrm>
            <a:off x="5867400" y="3505200"/>
            <a:ext cx="1524000" cy="469900"/>
            <a:chOff x="3648" y="2208"/>
            <a:chExt cx="960" cy="296"/>
          </a:xfrm>
        </p:grpSpPr>
        <p:sp>
          <p:nvSpPr>
            <p:cNvPr id="72737" name="Arc 33"/>
            <p:cNvSpPr/>
            <p:nvPr/>
          </p:nvSpPr>
          <p:spPr bwMode="auto">
            <a:xfrm>
              <a:off x="3648" y="2208"/>
              <a:ext cx="240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2738" name="Arc 34"/>
            <p:cNvSpPr/>
            <p:nvPr/>
          </p:nvSpPr>
          <p:spPr bwMode="auto">
            <a:xfrm>
              <a:off x="4368" y="2208"/>
              <a:ext cx="240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2739" name="Line 35"/>
          <p:cNvSpPr>
            <a:spLocks noChangeShapeType="1"/>
          </p:cNvSpPr>
          <p:nvPr/>
        </p:nvSpPr>
        <p:spPr bwMode="auto">
          <a:xfrm>
            <a:off x="5791200" y="3962400"/>
            <a:ext cx="2286000" cy="0"/>
          </a:xfrm>
          <a:prstGeom prst="line">
            <a:avLst/>
          </a:prstGeom>
          <a:noFill/>
          <a:ln w="76200">
            <a:solidFill>
              <a:srgbClr val="FFCC00"/>
            </a:solidFill>
            <a:miter lim="800000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72741" name="Text Box 37"/>
          <p:cNvSpPr txBox="1">
            <a:spLocks noChangeArrowheads="1"/>
          </p:cNvSpPr>
          <p:nvPr/>
        </p:nvSpPr>
        <p:spPr bwMode="auto">
          <a:xfrm>
            <a:off x="1500166" y="2928934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</a:p>
        </p:txBody>
      </p:sp>
      <p:sp>
        <p:nvSpPr>
          <p:cNvPr id="72742" name="Text Box 38"/>
          <p:cNvSpPr txBox="1">
            <a:spLocks noChangeArrowheads="1"/>
          </p:cNvSpPr>
          <p:nvPr/>
        </p:nvSpPr>
        <p:spPr bwMode="auto">
          <a:xfrm>
            <a:off x="1357290" y="2428868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</a:p>
        </p:txBody>
      </p:sp>
      <p:sp>
        <p:nvSpPr>
          <p:cNvPr id="72743" name="Text Box 39"/>
          <p:cNvSpPr txBox="1">
            <a:spLocks noChangeArrowheads="1"/>
          </p:cNvSpPr>
          <p:nvPr/>
        </p:nvSpPr>
        <p:spPr bwMode="auto">
          <a:xfrm>
            <a:off x="2643174" y="2428868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DE</a:t>
            </a:r>
          </a:p>
        </p:txBody>
      </p:sp>
      <p:sp>
        <p:nvSpPr>
          <p:cNvPr id="72744" name="Text Box 40"/>
          <p:cNvSpPr txBox="1">
            <a:spLocks noChangeArrowheads="1"/>
          </p:cNvSpPr>
          <p:nvPr/>
        </p:nvSpPr>
        <p:spPr bwMode="auto">
          <a:xfrm>
            <a:off x="1142976" y="3429000"/>
            <a:ext cx="126188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2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2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p" autoUpdateAnimBg="0"/>
      <p:bldP spid="72739" grpId="0" animBg="1"/>
      <p:bldP spid="72741" grpId="0" build="p" autoUpdateAnimBg="0"/>
      <p:bldP spid="72742" grpId="0" autoUpdateAnimBg="0"/>
      <p:bldP spid="72743" grpId="0" autoUpdateAnimBg="0"/>
      <p:bldP spid="7274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5245100" y="1181100"/>
            <a:ext cx="3579813" cy="3255963"/>
            <a:chOff x="3264" y="240"/>
            <a:chExt cx="2255" cy="2051"/>
          </a:xfrm>
        </p:grpSpPr>
        <p:grpSp>
          <p:nvGrpSpPr>
            <p:cNvPr id="3" name="Group 5"/>
            <p:cNvGrpSpPr/>
            <p:nvPr/>
          </p:nvGrpSpPr>
          <p:grpSpPr bwMode="auto">
            <a:xfrm>
              <a:off x="3552" y="635"/>
              <a:ext cx="1632" cy="1448"/>
              <a:chOff x="3552" y="635"/>
              <a:chExt cx="1632" cy="1448"/>
            </a:xfrm>
          </p:grpSpPr>
          <p:sp>
            <p:nvSpPr>
              <p:cNvPr id="73734" name="Arc 6"/>
              <p:cNvSpPr/>
              <p:nvPr/>
            </p:nvSpPr>
            <p:spPr bwMode="auto">
              <a:xfrm rot="-10749169">
                <a:off x="3936" y="1344"/>
                <a:ext cx="192" cy="219"/>
              </a:xfrm>
              <a:custGeom>
                <a:avLst/>
                <a:gdLst>
                  <a:gd name="G0" fmla="+- 0 0 0"/>
                  <a:gd name="G1" fmla="+- 17312 0 0"/>
                  <a:gd name="G2" fmla="+- 21600 0 0"/>
                  <a:gd name="T0" fmla="*/ 12917 w 21600"/>
                  <a:gd name="T1" fmla="*/ 0 h 20307"/>
                  <a:gd name="T2" fmla="*/ 21391 w 21600"/>
                  <a:gd name="T3" fmla="*/ 20307 h 20307"/>
                  <a:gd name="T4" fmla="*/ 0 w 21600"/>
                  <a:gd name="T5" fmla="*/ 17312 h 20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07" fill="none" extrusionOk="0">
                    <a:moveTo>
                      <a:pt x="12917" y="-1"/>
                    </a:moveTo>
                    <a:cubicBezTo>
                      <a:pt x="18381" y="4076"/>
                      <a:pt x="21600" y="10494"/>
                      <a:pt x="21600" y="17312"/>
                    </a:cubicBezTo>
                    <a:cubicBezTo>
                      <a:pt x="21600" y="18313"/>
                      <a:pt x="21530" y="19314"/>
                      <a:pt x="21391" y="20307"/>
                    </a:cubicBezTo>
                  </a:path>
                  <a:path w="21600" h="20307" stroke="0" extrusionOk="0">
                    <a:moveTo>
                      <a:pt x="12917" y="-1"/>
                    </a:moveTo>
                    <a:cubicBezTo>
                      <a:pt x="18381" y="4076"/>
                      <a:pt x="21600" y="10494"/>
                      <a:pt x="21600" y="17312"/>
                    </a:cubicBezTo>
                    <a:cubicBezTo>
                      <a:pt x="21600" y="18313"/>
                      <a:pt x="21530" y="19314"/>
                      <a:pt x="21391" y="20307"/>
                    </a:cubicBezTo>
                    <a:lnTo>
                      <a:pt x="0" y="17312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735" name="Arc 7"/>
              <p:cNvSpPr/>
              <p:nvPr/>
            </p:nvSpPr>
            <p:spPr bwMode="auto">
              <a:xfrm>
                <a:off x="3600" y="1067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736" name="Arc 8"/>
              <p:cNvSpPr/>
              <p:nvPr/>
            </p:nvSpPr>
            <p:spPr bwMode="auto">
              <a:xfrm rot="-15590636">
                <a:off x="4168" y="1210"/>
                <a:ext cx="240" cy="320"/>
              </a:xfrm>
              <a:custGeom>
                <a:avLst/>
                <a:gdLst>
                  <a:gd name="G0" fmla="+- 0 0 0"/>
                  <a:gd name="G1" fmla="+- 21075 0 0"/>
                  <a:gd name="G2" fmla="+- 21600 0 0"/>
                  <a:gd name="T0" fmla="*/ 4734 w 21600"/>
                  <a:gd name="T1" fmla="*/ 0 h 24070"/>
                  <a:gd name="T2" fmla="*/ 21391 w 21600"/>
                  <a:gd name="T3" fmla="*/ 24070 h 24070"/>
                  <a:gd name="T4" fmla="*/ 0 w 21600"/>
                  <a:gd name="T5" fmla="*/ 21075 h 24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070" fill="none" extrusionOk="0">
                    <a:moveTo>
                      <a:pt x="4733" y="0"/>
                    </a:moveTo>
                    <a:cubicBezTo>
                      <a:pt x="14593" y="2214"/>
                      <a:pt x="21600" y="10969"/>
                      <a:pt x="21600" y="21075"/>
                    </a:cubicBezTo>
                    <a:cubicBezTo>
                      <a:pt x="21600" y="22076"/>
                      <a:pt x="21530" y="23077"/>
                      <a:pt x="21391" y="24070"/>
                    </a:cubicBezTo>
                  </a:path>
                  <a:path w="21600" h="24070" stroke="0" extrusionOk="0">
                    <a:moveTo>
                      <a:pt x="4733" y="0"/>
                    </a:moveTo>
                    <a:cubicBezTo>
                      <a:pt x="14593" y="2214"/>
                      <a:pt x="21600" y="10969"/>
                      <a:pt x="21600" y="21075"/>
                    </a:cubicBezTo>
                    <a:cubicBezTo>
                      <a:pt x="21600" y="22076"/>
                      <a:pt x="21530" y="23077"/>
                      <a:pt x="21391" y="24070"/>
                    </a:cubicBezTo>
                    <a:lnTo>
                      <a:pt x="0" y="21075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737" name="Arc 9"/>
              <p:cNvSpPr/>
              <p:nvPr/>
            </p:nvSpPr>
            <p:spPr bwMode="auto">
              <a:xfrm>
                <a:off x="3696" y="1787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738" name="Arc 10"/>
              <p:cNvSpPr/>
              <p:nvPr/>
            </p:nvSpPr>
            <p:spPr bwMode="auto">
              <a:xfrm>
                <a:off x="4320" y="1056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739" name="Line 11"/>
              <p:cNvSpPr>
                <a:spLocks noChangeShapeType="1"/>
              </p:cNvSpPr>
              <p:nvPr/>
            </p:nvSpPr>
            <p:spPr bwMode="auto">
              <a:xfrm flipH="1">
                <a:off x="3552" y="635"/>
                <a:ext cx="384" cy="72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3740" name="Line 12"/>
              <p:cNvSpPr>
                <a:spLocks noChangeShapeType="1"/>
              </p:cNvSpPr>
              <p:nvPr/>
            </p:nvSpPr>
            <p:spPr bwMode="auto">
              <a:xfrm>
                <a:off x="3552" y="1355"/>
                <a:ext cx="144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3741" name="Line 13"/>
              <p:cNvSpPr>
                <a:spLocks noChangeShapeType="1"/>
              </p:cNvSpPr>
              <p:nvPr/>
            </p:nvSpPr>
            <p:spPr bwMode="auto">
              <a:xfrm flipH="1">
                <a:off x="3552" y="779"/>
                <a:ext cx="1152" cy="1296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3742" name="Line 14"/>
              <p:cNvSpPr>
                <a:spLocks noChangeShapeType="1"/>
              </p:cNvSpPr>
              <p:nvPr/>
            </p:nvSpPr>
            <p:spPr bwMode="auto">
              <a:xfrm>
                <a:off x="3552" y="2075"/>
                <a:ext cx="1632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4" name="Group 15"/>
            <p:cNvGrpSpPr/>
            <p:nvPr/>
          </p:nvGrpSpPr>
          <p:grpSpPr bwMode="auto">
            <a:xfrm>
              <a:off x="3264" y="240"/>
              <a:ext cx="2255" cy="2051"/>
              <a:chOff x="2880" y="1536"/>
              <a:chExt cx="2255" cy="2051"/>
            </a:xfrm>
          </p:grpSpPr>
          <p:sp>
            <p:nvSpPr>
              <p:cNvPr id="73744" name="Text Box 16"/>
              <p:cNvSpPr txBox="1">
                <a:spLocks noChangeArrowheads="1"/>
              </p:cNvSpPr>
              <p:nvPr/>
            </p:nvSpPr>
            <p:spPr bwMode="auto">
              <a:xfrm>
                <a:off x="3350" y="1536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3745" name="Text Box 17"/>
              <p:cNvSpPr txBox="1">
                <a:spLocks noChangeArrowheads="1"/>
              </p:cNvSpPr>
              <p:nvPr/>
            </p:nvSpPr>
            <p:spPr bwMode="auto">
              <a:xfrm>
                <a:off x="2880" y="2532"/>
                <a:ext cx="250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3746" name="Text Box 18"/>
              <p:cNvSpPr txBox="1">
                <a:spLocks noChangeArrowheads="1"/>
              </p:cNvSpPr>
              <p:nvPr/>
            </p:nvSpPr>
            <p:spPr bwMode="auto">
              <a:xfrm>
                <a:off x="4560" y="2454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3747" name="Text Box 19"/>
              <p:cNvSpPr txBox="1">
                <a:spLocks noChangeArrowheads="1"/>
              </p:cNvSpPr>
              <p:nvPr/>
            </p:nvSpPr>
            <p:spPr bwMode="auto">
              <a:xfrm>
                <a:off x="4320" y="1734"/>
                <a:ext cx="301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73748" name="Text Box 20"/>
              <p:cNvSpPr txBox="1">
                <a:spLocks noChangeArrowheads="1"/>
              </p:cNvSpPr>
              <p:nvPr/>
            </p:nvSpPr>
            <p:spPr bwMode="auto">
              <a:xfrm>
                <a:off x="2928" y="3222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3749" name="Text Box 21"/>
              <p:cNvSpPr txBox="1">
                <a:spLocks noChangeArrowheads="1"/>
              </p:cNvSpPr>
              <p:nvPr/>
            </p:nvSpPr>
            <p:spPr bwMode="auto">
              <a:xfrm>
                <a:off x="4848" y="3126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73750" name="Text Box 22"/>
              <p:cNvSpPr txBox="1">
                <a:spLocks noChangeArrowheads="1"/>
              </p:cNvSpPr>
              <p:nvPr/>
            </p:nvSpPr>
            <p:spPr bwMode="auto">
              <a:xfrm>
                <a:off x="3408" y="2256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3751" name="Text Box 23"/>
              <p:cNvSpPr txBox="1">
                <a:spLocks noChangeArrowheads="1"/>
              </p:cNvSpPr>
              <p:nvPr/>
            </p:nvSpPr>
            <p:spPr bwMode="auto">
              <a:xfrm>
                <a:off x="3312" y="2640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3752" name="Text Box 24"/>
              <p:cNvSpPr txBox="1">
                <a:spLocks noChangeArrowheads="1"/>
              </p:cNvSpPr>
              <p:nvPr/>
            </p:nvSpPr>
            <p:spPr bwMode="auto">
              <a:xfrm>
                <a:off x="3888" y="2640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dirty="0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73753" name="Text Box 25"/>
              <p:cNvSpPr txBox="1">
                <a:spLocks noChangeArrowheads="1"/>
              </p:cNvSpPr>
              <p:nvPr/>
            </p:nvSpPr>
            <p:spPr bwMode="auto">
              <a:xfrm>
                <a:off x="4128" y="2256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3754" name="Text Box 26"/>
              <p:cNvSpPr txBox="1">
                <a:spLocks noChangeArrowheads="1"/>
              </p:cNvSpPr>
              <p:nvPr/>
            </p:nvSpPr>
            <p:spPr bwMode="auto">
              <a:xfrm>
                <a:off x="3504" y="2976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grpSp>
        <p:nvGrpSpPr>
          <p:cNvPr id="5" name="Group 27"/>
          <p:cNvGrpSpPr/>
          <p:nvPr/>
        </p:nvGrpSpPr>
        <p:grpSpPr bwMode="auto">
          <a:xfrm>
            <a:off x="5778500" y="2476500"/>
            <a:ext cx="838200" cy="804863"/>
            <a:chOff x="3504" y="1200"/>
            <a:chExt cx="528" cy="507"/>
          </a:xfrm>
        </p:grpSpPr>
        <p:sp>
          <p:nvSpPr>
            <p:cNvPr id="73756" name="Arc 28"/>
            <p:cNvSpPr/>
            <p:nvPr/>
          </p:nvSpPr>
          <p:spPr bwMode="auto">
            <a:xfrm rot="-10749169">
              <a:off x="3840" y="1488"/>
              <a:ext cx="192" cy="219"/>
            </a:xfrm>
            <a:custGeom>
              <a:avLst/>
              <a:gdLst>
                <a:gd name="G0" fmla="+- 0 0 0"/>
                <a:gd name="G1" fmla="+- 17312 0 0"/>
                <a:gd name="G2" fmla="+- 21600 0 0"/>
                <a:gd name="T0" fmla="*/ 12917 w 21600"/>
                <a:gd name="T1" fmla="*/ 0 h 20307"/>
                <a:gd name="T2" fmla="*/ 21391 w 21600"/>
                <a:gd name="T3" fmla="*/ 20307 h 20307"/>
                <a:gd name="T4" fmla="*/ 0 w 21600"/>
                <a:gd name="T5" fmla="*/ 17312 h 20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0307" fill="none" extrusionOk="0">
                  <a:moveTo>
                    <a:pt x="12917" y="-1"/>
                  </a:moveTo>
                  <a:cubicBezTo>
                    <a:pt x="18381" y="4076"/>
                    <a:pt x="21600" y="10494"/>
                    <a:pt x="21600" y="17312"/>
                  </a:cubicBezTo>
                  <a:cubicBezTo>
                    <a:pt x="21600" y="18313"/>
                    <a:pt x="21530" y="19314"/>
                    <a:pt x="21391" y="20307"/>
                  </a:cubicBezTo>
                </a:path>
                <a:path w="21600" h="20307" stroke="0" extrusionOk="0">
                  <a:moveTo>
                    <a:pt x="12917" y="-1"/>
                  </a:moveTo>
                  <a:cubicBezTo>
                    <a:pt x="18381" y="4076"/>
                    <a:pt x="21600" y="10494"/>
                    <a:pt x="21600" y="17312"/>
                  </a:cubicBezTo>
                  <a:cubicBezTo>
                    <a:pt x="21600" y="18313"/>
                    <a:pt x="21530" y="19314"/>
                    <a:pt x="21391" y="20307"/>
                  </a:cubicBezTo>
                  <a:lnTo>
                    <a:pt x="0" y="17312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57" name="Arc 29"/>
            <p:cNvSpPr/>
            <p:nvPr/>
          </p:nvSpPr>
          <p:spPr bwMode="auto">
            <a:xfrm>
              <a:off x="3504" y="1200"/>
              <a:ext cx="240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3758" name="Arc 30"/>
          <p:cNvSpPr/>
          <p:nvPr/>
        </p:nvSpPr>
        <p:spPr bwMode="auto">
          <a:xfrm>
            <a:off x="5795963" y="3619500"/>
            <a:ext cx="381000" cy="469900"/>
          </a:xfrm>
          <a:custGeom>
            <a:avLst/>
            <a:gdLst>
              <a:gd name="G0" fmla="+- 0 0 0"/>
              <a:gd name="G1" fmla="+- 19304 0 0"/>
              <a:gd name="G2" fmla="+- 21600 0 0"/>
              <a:gd name="T0" fmla="*/ 9690 w 21600"/>
              <a:gd name="T1" fmla="*/ 0 h 22299"/>
              <a:gd name="T2" fmla="*/ 21391 w 21600"/>
              <a:gd name="T3" fmla="*/ 22299 h 22299"/>
              <a:gd name="T4" fmla="*/ 0 w 21600"/>
              <a:gd name="T5" fmla="*/ 19304 h 22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299" fill="none" extrusionOk="0">
                <a:moveTo>
                  <a:pt x="9690" y="-1"/>
                </a:moveTo>
                <a:cubicBezTo>
                  <a:pt x="16991" y="3664"/>
                  <a:pt x="21600" y="11134"/>
                  <a:pt x="21600" y="19304"/>
                </a:cubicBezTo>
                <a:cubicBezTo>
                  <a:pt x="21600" y="20305"/>
                  <a:pt x="21530" y="21306"/>
                  <a:pt x="21391" y="22299"/>
                </a:cubicBezTo>
              </a:path>
              <a:path w="21600" h="22299" stroke="0" extrusionOk="0">
                <a:moveTo>
                  <a:pt x="9690" y="-1"/>
                </a:moveTo>
                <a:cubicBezTo>
                  <a:pt x="16991" y="3664"/>
                  <a:pt x="21600" y="11134"/>
                  <a:pt x="21600" y="19304"/>
                </a:cubicBezTo>
                <a:cubicBezTo>
                  <a:pt x="21600" y="20305"/>
                  <a:pt x="21530" y="21306"/>
                  <a:pt x="21391" y="22299"/>
                </a:cubicBezTo>
                <a:lnTo>
                  <a:pt x="0" y="19304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785786" y="3286124"/>
            <a:ext cx="5410200" cy="19303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是直线 </a:t>
            </a:r>
            <a:r>
              <a:rPr kumimoji="1" lang="en-US" altLang="zh-CN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kumimoji="1" lang="en-US" altLang="zh-CN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__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被直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线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所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截</a:t>
            </a:r>
            <a:endParaRPr kumimoji="1" lang="en-US" altLang="zh-CN" sz="28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而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得的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_______.</a:t>
            </a:r>
          </a:p>
        </p:txBody>
      </p:sp>
      <p:sp>
        <p:nvSpPr>
          <p:cNvPr id="73760" name="Line 32"/>
          <p:cNvSpPr>
            <a:spLocks noChangeShapeType="1"/>
          </p:cNvSpPr>
          <p:nvPr/>
        </p:nvSpPr>
        <p:spPr bwMode="auto">
          <a:xfrm>
            <a:off x="5702300" y="2933700"/>
            <a:ext cx="2286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673100" y="1312863"/>
            <a:ext cx="3982180" cy="24622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直</a:t>
            </a:r>
            <a:r>
              <a:rPr kumimoji="1"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1"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被直线</a:t>
            </a:r>
            <a:r>
              <a:rPr kumimoji="1" lang="zh-CN" altLang="en-US" sz="2800" b="1" i="1" u="sng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kumimoji="1" lang="zh-CN" altLang="en-US" sz="2800" b="1" i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kumimoji="1" lang="zh-CN" altLang="en-US" sz="2800" b="1" u="sng" dirty="0" smtClean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kumimoji="1" lang="zh-CN" altLang="en-US" sz="2800" b="1" i="1" u="sng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线所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截而得的</a:t>
            </a:r>
            <a:r>
              <a:rPr kumimoji="1" lang="zh-CN" altLang="en-US" sz="28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endParaRPr kumimoji="1"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6" name="Group 34"/>
          <p:cNvGrpSpPr/>
          <p:nvPr/>
        </p:nvGrpSpPr>
        <p:grpSpPr bwMode="auto">
          <a:xfrm>
            <a:off x="5702300" y="2476500"/>
            <a:ext cx="2286000" cy="469900"/>
            <a:chOff x="3456" y="1200"/>
            <a:chExt cx="1440" cy="296"/>
          </a:xfrm>
        </p:grpSpPr>
        <p:sp>
          <p:nvSpPr>
            <p:cNvPr id="73763" name="Arc 35"/>
            <p:cNvSpPr/>
            <p:nvPr/>
          </p:nvSpPr>
          <p:spPr bwMode="auto">
            <a:xfrm>
              <a:off x="3504" y="1200"/>
              <a:ext cx="240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76200">
              <a:solidFill>
                <a:srgbClr val="0000FF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3764" name="Line 36"/>
            <p:cNvSpPr>
              <a:spLocks noChangeShapeType="1"/>
            </p:cNvSpPr>
            <p:nvPr/>
          </p:nvSpPr>
          <p:spPr bwMode="auto">
            <a:xfrm>
              <a:off x="3456" y="1488"/>
              <a:ext cx="1440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3765" name="Line 37"/>
          <p:cNvSpPr>
            <a:spLocks noChangeShapeType="1"/>
          </p:cNvSpPr>
          <p:nvPr/>
        </p:nvSpPr>
        <p:spPr bwMode="auto">
          <a:xfrm flipV="1">
            <a:off x="5724525" y="1984375"/>
            <a:ext cx="1828800" cy="20574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3766" name="Text Box 38"/>
          <p:cNvSpPr txBox="1">
            <a:spLocks noChangeArrowheads="1"/>
          </p:cNvSpPr>
          <p:nvPr/>
        </p:nvSpPr>
        <p:spPr bwMode="auto">
          <a:xfrm>
            <a:off x="3357554" y="2000240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</a:p>
        </p:txBody>
      </p:sp>
      <p:sp>
        <p:nvSpPr>
          <p:cNvPr id="73767" name="Text Box 39"/>
          <p:cNvSpPr txBox="1">
            <a:spLocks noChangeArrowheads="1"/>
          </p:cNvSpPr>
          <p:nvPr/>
        </p:nvSpPr>
        <p:spPr bwMode="auto">
          <a:xfrm>
            <a:off x="1214414" y="2000240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DE</a:t>
            </a:r>
          </a:p>
        </p:txBody>
      </p:sp>
      <p:sp>
        <p:nvSpPr>
          <p:cNvPr id="73768" name="Text Box 40"/>
          <p:cNvSpPr txBox="1">
            <a:spLocks noChangeArrowheads="1"/>
          </p:cNvSpPr>
          <p:nvPr/>
        </p:nvSpPr>
        <p:spPr bwMode="auto">
          <a:xfrm>
            <a:off x="3428992" y="1357298"/>
            <a:ext cx="543739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</a:t>
            </a:r>
          </a:p>
        </p:txBody>
      </p:sp>
      <p:sp>
        <p:nvSpPr>
          <p:cNvPr id="73769" name="Text Box 41"/>
          <p:cNvSpPr txBox="1">
            <a:spLocks noChangeArrowheads="1"/>
          </p:cNvSpPr>
          <p:nvPr/>
        </p:nvSpPr>
        <p:spPr bwMode="auto">
          <a:xfrm>
            <a:off x="2928926" y="2643182"/>
            <a:ext cx="126188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</a:t>
            </a:r>
          </a:p>
        </p:txBody>
      </p:sp>
      <p:sp>
        <p:nvSpPr>
          <p:cNvPr id="73770" name="Text Box 42"/>
          <p:cNvSpPr txBox="1">
            <a:spLocks noChangeArrowheads="1"/>
          </p:cNvSpPr>
          <p:nvPr/>
        </p:nvSpPr>
        <p:spPr bwMode="auto">
          <a:xfrm>
            <a:off x="3571868" y="3286124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</a:p>
        </p:txBody>
      </p:sp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1142976" y="4000504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</a:p>
        </p:txBody>
      </p:sp>
      <p:sp>
        <p:nvSpPr>
          <p:cNvPr id="73772" name="Text Box 44"/>
          <p:cNvSpPr txBox="1">
            <a:spLocks noChangeArrowheads="1"/>
          </p:cNvSpPr>
          <p:nvPr/>
        </p:nvSpPr>
        <p:spPr bwMode="auto">
          <a:xfrm>
            <a:off x="3000364" y="3929066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DE</a:t>
            </a:r>
          </a:p>
        </p:txBody>
      </p:sp>
      <p:sp>
        <p:nvSpPr>
          <p:cNvPr id="73773" name="Text Box 45"/>
          <p:cNvSpPr txBox="1">
            <a:spLocks noChangeArrowheads="1"/>
          </p:cNvSpPr>
          <p:nvPr/>
        </p:nvSpPr>
        <p:spPr bwMode="auto">
          <a:xfrm>
            <a:off x="2000232" y="4572008"/>
            <a:ext cx="1266693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3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7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7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7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73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737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2" dur="500"/>
                                        <p:tgtEl>
                                          <p:spTgt spid="73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7" dur="500"/>
                                        <p:tgtEl>
                                          <p:spTgt spid="73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2" dur="500"/>
                                        <p:tgtEl>
                                          <p:spTgt spid="7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73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8" grpId="0" animBg="1"/>
      <p:bldP spid="73759" grpId="0" autoUpdateAnimBg="0"/>
      <p:bldP spid="73760" grpId="0" animBg="1"/>
      <p:bldP spid="73761" grpId="0" autoUpdateAnimBg="0"/>
      <p:bldP spid="73765" grpId="0" animBg="1"/>
      <p:bldP spid="73766" grpId="0" autoUpdateAnimBg="0"/>
      <p:bldP spid="73767" grpId="0" autoUpdateAnimBg="0"/>
      <p:bldP spid="73768" grpId="0" autoUpdateAnimBg="0"/>
      <p:bldP spid="73769" grpId="0" autoUpdateAnimBg="0"/>
      <p:bldP spid="73770" grpId="0" autoUpdateAnimBg="0"/>
      <p:bldP spid="73771" grpId="0" autoUpdateAnimBg="0"/>
      <p:bldP spid="73772" grpId="0" autoUpdateAnimBg="0"/>
      <p:bldP spid="7377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5092700" y="2693988"/>
            <a:ext cx="3579813" cy="3255962"/>
            <a:chOff x="3072" y="864"/>
            <a:chExt cx="2255" cy="2051"/>
          </a:xfrm>
        </p:grpSpPr>
        <p:grpSp>
          <p:nvGrpSpPr>
            <p:cNvPr id="3" name="Group 5"/>
            <p:cNvGrpSpPr/>
            <p:nvPr/>
          </p:nvGrpSpPr>
          <p:grpSpPr bwMode="auto">
            <a:xfrm>
              <a:off x="3360" y="1236"/>
              <a:ext cx="1632" cy="1460"/>
              <a:chOff x="3360" y="1236"/>
              <a:chExt cx="1632" cy="1460"/>
            </a:xfrm>
          </p:grpSpPr>
          <p:sp>
            <p:nvSpPr>
              <p:cNvPr id="74758" name="Arc 6"/>
              <p:cNvSpPr/>
              <p:nvPr/>
            </p:nvSpPr>
            <p:spPr bwMode="auto">
              <a:xfrm rot="-10749169">
                <a:off x="3744" y="1966"/>
                <a:ext cx="192" cy="219"/>
              </a:xfrm>
              <a:custGeom>
                <a:avLst/>
                <a:gdLst>
                  <a:gd name="G0" fmla="+- 0 0 0"/>
                  <a:gd name="G1" fmla="+- 17312 0 0"/>
                  <a:gd name="G2" fmla="+- 21600 0 0"/>
                  <a:gd name="T0" fmla="*/ 12917 w 21600"/>
                  <a:gd name="T1" fmla="*/ 0 h 20307"/>
                  <a:gd name="T2" fmla="*/ 21391 w 21600"/>
                  <a:gd name="T3" fmla="*/ 20307 h 20307"/>
                  <a:gd name="T4" fmla="*/ 0 w 21600"/>
                  <a:gd name="T5" fmla="*/ 17312 h 20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0307" fill="none" extrusionOk="0">
                    <a:moveTo>
                      <a:pt x="12917" y="-1"/>
                    </a:moveTo>
                    <a:cubicBezTo>
                      <a:pt x="18381" y="4076"/>
                      <a:pt x="21600" y="10494"/>
                      <a:pt x="21600" y="17312"/>
                    </a:cubicBezTo>
                    <a:cubicBezTo>
                      <a:pt x="21600" y="18313"/>
                      <a:pt x="21530" y="19314"/>
                      <a:pt x="21391" y="20307"/>
                    </a:cubicBezTo>
                  </a:path>
                  <a:path w="21600" h="20307" stroke="0" extrusionOk="0">
                    <a:moveTo>
                      <a:pt x="12917" y="-1"/>
                    </a:moveTo>
                    <a:cubicBezTo>
                      <a:pt x="18381" y="4076"/>
                      <a:pt x="21600" y="10494"/>
                      <a:pt x="21600" y="17312"/>
                    </a:cubicBezTo>
                    <a:cubicBezTo>
                      <a:pt x="21600" y="18313"/>
                      <a:pt x="21530" y="19314"/>
                      <a:pt x="21391" y="20307"/>
                    </a:cubicBezTo>
                    <a:lnTo>
                      <a:pt x="0" y="17312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59" name="Arc 7"/>
              <p:cNvSpPr/>
              <p:nvPr/>
            </p:nvSpPr>
            <p:spPr bwMode="auto">
              <a:xfrm>
                <a:off x="3408" y="1680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60" name="Arc 8"/>
              <p:cNvSpPr/>
              <p:nvPr/>
            </p:nvSpPr>
            <p:spPr bwMode="auto">
              <a:xfrm rot="-15590636">
                <a:off x="3976" y="1832"/>
                <a:ext cx="240" cy="320"/>
              </a:xfrm>
              <a:custGeom>
                <a:avLst/>
                <a:gdLst>
                  <a:gd name="G0" fmla="+- 0 0 0"/>
                  <a:gd name="G1" fmla="+- 21075 0 0"/>
                  <a:gd name="G2" fmla="+- 21600 0 0"/>
                  <a:gd name="T0" fmla="*/ 4734 w 21600"/>
                  <a:gd name="T1" fmla="*/ 0 h 24070"/>
                  <a:gd name="T2" fmla="*/ 21391 w 21600"/>
                  <a:gd name="T3" fmla="*/ 24070 h 24070"/>
                  <a:gd name="T4" fmla="*/ 0 w 21600"/>
                  <a:gd name="T5" fmla="*/ 21075 h 240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070" fill="none" extrusionOk="0">
                    <a:moveTo>
                      <a:pt x="4733" y="0"/>
                    </a:moveTo>
                    <a:cubicBezTo>
                      <a:pt x="14593" y="2214"/>
                      <a:pt x="21600" y="10969"/>
                      <a:pt x="21600" y="21075"/>
                    </a:cubicBezTo>
                    <a:cubicBezTo>
                      <a:pt x="21600" y="22076"/>
                      <a:pt x="21530" y="23077"/>
                      <a:pt x="21391" y="24070"/>
                    </a:cubicBezTo>
                  </a:path>
                  <a:path w="21600" h="24070" stroke="0" extrusionOk="0">
                    <a:moveTo>
                      <a:pt x="4733" y="0"/>
                    </a:moveTo>
                    <a:cubicBezTo>
                      <a:pt x="14593" y="2214"/>
                      <a:pt x="21600" y="10969"/>
                      <a:pt x="21600" y="21075"/>
                    </a:cubicBezTo>
                    <a:cubicBezTo>
                      <a:pt x="21600" y="22076"/>
                      <a:pt x="21530" y="23077"/>
                      <a:pt x="21391" y="24070"/>
                    </a:cubicBezTo>
                    <a:lnTo>
                      <a:pt x="0" y="21075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61" name="Arc 9"/>
              <p:cNvSpPr/>
              <p:nvPr/>
            </p:nvSpPr>
            <p:spPr bwMode="auto">
              <a:xfrm>
                <a:off x="3504" y="2400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62" name="Arc 10"/>
              <p:cNvSpPr/>
              <p:nvPr/>
            </p:nvSpPr>
            <p:spPr bwMode="auto">
              <a:xfrm>
                <a:off x="4128" y="1680"/>
                <a:ext cx="240" cy="296"/>
              </a:xfrm>
              <a:custGeom>
                <a:avLst/>
                <a:gdLst>
                  <a:gd name="G0" fmla="+- 0 0 0"/>
                  <a:gd name="G1" fmla="+- 19304 0 0"/>
                  <a:gd name="G2" fmla="+- 21600 0 0"/>
                  <a:gd name="T0" fmla="*/ 9690 w 21600"/>
                  <a:gd name="T1" fmla="*/ 0 h 22299"/>
                  <a:gd name="T2" fmla="*/ 21391 w 21600"/>
                  <a:gd name="T3" fmla="*/ 22299 h 22299"/>
                  <a:gd name="T4" fmla="*/ 0 w 21600"/>
                  <a:gd name="T5" fmla="*/ 19304 h 22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299" fill="none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</a:path>
                  <a:path w="21600" h="22299" stroke="0" extrusionOk="0">
                    <a:moveTo>
                      <a:pt x="9690" y="-1"/>
                    </a:moveTo>
                    <a:cubicBezTo>
                      <a:pt x="16991" y="3664"/>
                      <a:pt x="21600" y="11134"/>
                      <a:pt x="21600" y="19304"/>
                    </a:cubicBezTo>
                    <a:cubicBezTo>
                      <a:pt x="21600" y="20305"/>
                      <a:pt x="21530" y="21306"/>
                      <a:pt x="21391" y="22299"/>
                    </a:cubicBezTo>
                    <a:lnTo>
                      <a:pt x="0" y="19304"/>
                    </a:lnTo>
                    <a:close/>
                  </a:path>
                </a:pathLst>
              </a:cu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763" name="Line 11"/>
              <p:cNvSpPr>
                <a:spLocks noChangeShapeType="1"/>
              </p:cNvSpPr>
              <p:nvPr/>
            </p:nvSpPr>
            <p:spPr bwMode="auto">
              <a:xfrm flipH="1">
                <a:off x="3360" y="1236"/>
                <a:ext cx="384" cy="72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4764" name="Line 12"/>
              <p:cNvSpPr>
                <a:spLocks noChangeShapeType="1"/>
              </p:cNvSpPr>
              <p:nvPr/>
            </p:nvSpPr>
            <p:spPr bwMode="auto">
              <a:xfrm>
                <a:off x="3360" y="1956"/>
                <a:ext cx="1440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4765" name="Line 13"/>
              <p:cNvSpPr>
                <a:spLocks noChangeShapeType="1"/>
              </p:cNvSpPr>
              <p:nvPr/>
            </p:nvSpPr>
            <p:spPr bwMode="auto">
              <a:xfrm flipH="1">
                <a:off x="3360" y="1380"/>
                <a:ext cx="1152" cy="1296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74766" name="Line 14"/>
              <p:cNvSpPr>
                <a:spLocks noChangeShapeType="1"/>
              </p:cNvSpPr>
              <p:nvPr/>
            </p:nvSpPr>
            <p:spPr bwMode="auto">
              <a:xfrm>
                <a:off x="3360" y="2676"/>
                <a:ext cx="1632" cy="0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miter lim="800000"/>
              </a:ln>
              <a:effectLst/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  <p:grpSp>
          <p:nvGrpSpPr>
            <p:cNvPr id="4" name="Group 15"/>
            <p:cNvGrpSpPr/>
            <p:nvPr/>
          </p:nvGrpSpPr>
          <p:grpSpPr bwMode="auto">
            <a:xfrm>
              <a:off x="3072" y="864"/>
              <a:ext cx="2255" cy="2051"/>
              <a:chOff x="2880" y="1536"/>
              <a:chExt cx="2255" cy="2051"/>
            </a:xfrm>
          </p:grpSpPr>
          <p:sp>
            <p:nvSpPr>
              <p:cNvPr id="74768" name="Text Box 16"/>
              <p:cNvSpPr txBox="1">
                <a:spLocks noChangeArrowheads="1"/>
              </p:cNvSpPr>
              <p:nvPr/>
            </p:nvSpPr>
            <p:spPr bwMode="auto">
              <a:xfrm>
                <a:off x="3350" y="1536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74769" name="Text Box 17"/>
              <p:cNvSpPr txBox="1">
                <a:spLocks noChangeArrowheads="1"/>
              </p:cNvSpPr>
              <p:nvPr/>
            </p:nvSpPr>
            <p:spPr bwMode="auto">
              <a:xfrm>
                <a:off x="2880" y="2532"/>
                <a:ext cx="250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4770" name="Text Box 18"/>
              <p:cNvSpPr txBox="1">
                <a:spLocks noChangeArrowheads="1"/>
              </p:cNvSpPr>
              <p:nvPr/>
            </p:nvSpPr>
            <p:spPr bwMode="auto">
              <a:xfrm>
                <a:off x="4560" y="2454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74771" name="Text Box 19"/>
              <p:cNvSpPr txBox="1">
                <a:spLocks noChangeArrowheads="1"/>
              </p:cNvSpPr>
              <p:nvPr/>
            </p:nvSpPr>
            <p:spPr bwMode="auto">
              <a:xfrm>
                <a:off x="4320" y="1734"/>
                <a:ext cx="301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74772" name="Text Box 20"/>
              <p:cNvSpPr txBox="1">
                <a:spLocks noChangeArrowheads="1"/>
              </p:cNvSpPr>
              <p:nvPr/>
            </p:nvSpPr>
            <p:spPr bwMode="auto">
              <a:xfrm>
                <a:off x="2928" y="3222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74773" name="Text Box 21"/>
              <p:cNvSpPr txBox="1">
                <a:spLocks noChangeArrowheads="1"/>
              </p:cNvSpPr>
              <p:nvPr/>
            </p:nvSpPr>
            <p:spPr bwMode="auto">
              <a:xfrm>
                <a:off x="4848" y="3126"/>
                <a:ext cx="287" cy="365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3200" i="1">
                    <a:latin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74774" name="Text Box 22"/>
              <p:cNvSpPr txBox="1">
                <a:spLocks noChangeArrowheads="1"/>
              </p:cNvSpPr>
              <p:nvPr/>
            </p:nvSpPr>
            <p:spPr bwMode="auto">
              <a:xfrm>
                <a:off x="3408" y="2256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74775" name="Text Box 23"/>
              <p:cNvSpPr txBox="1">
                <a:spLocks noChangeArrowheads="1"/>
              </p:cNvSpPr>
              <p:nvPr/>
            </p:nvSpPr>
            <p:spPr bwMode="auto">
              <a:xfrm>
                <a:off x="3312" y="2640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74776" name="Text Box 24"/>
              <p:cNvSpPr txBox="1">
                <a:spLocks noChangeArrowheads="1"/>
              </p:cNvSpPr>
              <p:nvPr/>
            </p:nvSpPr>
            <p:spPr bwMode="auto">
              <a:xfrm>
                <a:off x="3888" y="2640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5</a:t>
                </a:r>
              </a:p>
            </p:txBody>
          </p:sp>
          <p:sp>
            <p:nvSpPr>
              <p:cNvPr id="74777" name="Text Box 25"/>
              <p:cNvSpPr txBox="1">
                <a:spLocks noChangeArrowheads="1"/>
              </p:cNvSpPr>
              <p:nvPr/>
            </p:nvSpPr>
            <p:spPr bwMode="auto">
              <a:xfrm>
                <a:off x="4128" y="2256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74778" name="Text Box 26"/>
              <p:cNvSpPr txBox="1">
                <a:spLocks noChangeArrowheads="1"/>
              </p:cNvSpPr>
              <p:nvPr/>
            </p:nvSpPr>
            <p:spPr bwMode="auto">
              <a:xfrm>
                <a:off x="3504" y="2976"/>
                <a:ext cx="260" cy="404"/>
              </a:xfrm>
              <a:prstGeom prst="rect">
                <a:avLst/>
              </a:prstGeom>
              <a:noFill/>
              <a:ln w="57150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kumimoji="1" lang="en-US" altLang="zh-CN"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grpSp>
        <p:nvGrpSpPr>
          <p:cNvPr id="5" name="Group 28"/>
          <p:cNvGrpSpPr/>
          <p:nvPr/>
        </p:nvGrpSpPr>
        <p:grpSpPr bwMode="auto">
          <a:xfrm>
            <a:off x="5854700" y="3989388"/>
            <a:ext cx="1295400" cy="1612900"/>
            <a:chOff x="3552" y="1680"/>
            <a:chExt cx="816" cy="1016"/>
          </a:xfrm>
        </p:grpSpPr>
        <p:sp>
          <p:nvSpPr>
            <p:cNvPr id="74781" name="Arc 29"/>
            <p:cNvSpPr/>
            <p:nvPr/>
          </p:nvSpPr>
          <p:spPr bwMode="auto">
            <a:xfrm>
              <a:off x="3552" y="2400"/>
              <a:ext cx="192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endParaRPr kumimoji="1" lang="zh-CN" altLang="zh-CN" sz="2400" b="0">
                <a:solidFill>
                  <a:srgbClr val="FF00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4782" name="Arc 30"/>
            <p:cNvSpPr/>
            <p:nvPr/>
          </p:nvSpPr>
          <p:spPr bwMode="auto">
            <a:xfrm>
              <a:off x="4128" y="1680"/>
              <a:ext cx="240" cy="296"/>
            </a:xfrm>
            <a:custGeom>
              <a:avLst/>
              <a:gdLst>
                <a:gd name="G0" fmla="+- 0 0 0"/>
                <a:gd name="G1" fmla="+- 19304 0 0"/>
                <a:gd name="G2" fmla="+- 21600 0 0"/>
                <a:gd name="T0" fmla="*/ 9690 w 21600"/>
                <a:gd name="T1" fmla="*/ 0 h 22299"/>
                <a:gd name="T2" fmla="*/ 21391 w 21600"/>
                <a:gd name="T3" fmla="*/ 22299 h 22299"/>
                <a:gd name="T4" fmla="*/ 0 w 21600"/>
                <a:gd name="T5" fmla="*/ 19304 h 22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2299" fill="none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</a:path>
                <a:path w="21600" h="22299" stroke="0" extrusionOk="0">
                  <a:moveTo>
                    <a:pt x="9690" y="-1"/>
                  </a:moveTo>
                  <a:cubicBezTo>
                    <a:pt x="16991" y="3664"/>
                    <a:pt x="21600" y="11134"/>
                    <a:pt x="21600" y="19304"/>
                  </a:cubicBezTo>
                  <a:cubicBezTo>
                    <a:pt x="21600" y="20305"/>
                    <a:pt x="21530" y="21306"/>
                    <a:pt x="21391" y="22299"/>
                  </a:cubicBezTo>
                  <a:lnTo>
                    <a:pt x="0" y="19304"/>
                  </a:lnTo>
                  <a:close/>
                </a:path>
              </a:pathLst>
            </a:custGeom>
            <a:noFill/>
            <a:ln w="76200">
              <a:solidFill>
                <a:srgbClr val="FF000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857224" y="1500174"/>
            <a:ext cx="4429156" cy="2031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直线 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被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直线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____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所截而得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kumimoji="1"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________.</a:t>
            </a:r>
            <a:endParaRPr kumimoji="1" lang="en-US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4784" name="Arc 32"/>
          <p:cNvSpPr/>
          <p:nvPr/>
        </p:nvSpPr>
        <p:spPr bwMode="auto">
          <a:xfrm>
            <a:off x="6754813" y="3992563"/>
            <a:ext cx="381000" cy="469900"/>
          </a:xfrm>
          <a:custGeom>
            <a:avLst/>
            <a:gdLst>
              <a:gd name="G0" fmla="+- 0 0 0"/>
              <a:gd name="G1" fmla="+- 19304 0 0"/>
              <a:gd name="G2" fmla="+- 21600 0 0"/>
              <a:gd name="T0" fmla="*/ 9690 w 21600"/>
              <a:gd name="T1" fmla="*/ 0 h 22299"/>
              <a:gd name="T2" fmla="*/ 21391 w 21600"/>
              <a:gd name="T3" fmla="*/ 22299 h 22299"/>
              <a:gd name="T4" fmla="*/ 0 w 21600"/>
              <a:gd name="T5" fmla="*/ 19304 h 22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299" fill="none" extrusionOk="0">
                <a:moveTo>
                  <a:pt x="9690" y="-1"/>
                </a:moveTo>
                <a:cubicBezTo>
                  <a:pt x="16991" y="3664"/>
                  <a:pt x="21600" y="11134"/>
                  <a:pt x="21600" y="19304"/>
                </a:cubicBezTo>
                <a:cubicBezTo>
                  <a:pt x="21600" y="20305"/>
                  <a:pt x="21530" y="21306"/>
                  <a:pt x="21391" y="22299"/>
                </a:cubicBezTo>
              </a:path>
              <a:path w="21600" h="22299" stroke="0" extrusionOk="0">
                <a:moveTo>
                  <a:pt x="9690" y="-1"/>
                </a:moveTo>
                <a:cubicBezTo>
                  <a:pt x="16991" y="3664"/>
                  <a:pt x="21600" y="11134"/>
                  <a:pt x="21600" y="19304"/>
                </a:cubicBezTo>
                <a:cubicBezTo>
                  <a:pt x="21600" y="20305"/>
                  <a:pt x="21530" y="21306"/>
                  <a:pt x="21391" y="22299"/>
                </a:cubicBezTo>
                <a:lnTo>
                  <a:pt x="0" y="19304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85" name="Arc 33"/>
          <p:cNvSpPr/>
          <p:nvPr/>
        </p:nvSpPr>
        <p:spPr bwMode="auto">
          <a:xfrm rot="-15022274">
            <a:off x="6461919" y="4299744"/>
            <a:ext cx="454025" cy="449263"/>
          </a:xfrm>
          <a:custGeom>
            <a:avLst/>
            <a:gdLst>
              <a:gd name="G0" fmla="+- 0 0 0"/>
              <a:gd name="G1" fmla="+- 21373 0 0"/>
              <a:gd name="G2" fmla="+- 21600 0 0"/>
              <a:gd name="T0" fmla="*/ 3125 w 21576"/>
              <a:gd name="T1" fmla="*/ 0 h 21373"/>
              <a:gd name="T2" fmla="*/ 21576 w 21576"/>
              <a:gd name="T3" fmla="*/ 20364 h 21373"/>
              <a:gd name="T4" fmla="*/ 0 w 21576"/>
              <a:gd name="T5" fmla="*/ 21373 h 21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76" h="21373" fill="none" extrusionOk="0">
                <a:moveTo>
                  <a:pt x="3124" y="0"/>
                </a:moveTo>
                <a:cubicBezTo>
                  <a:pt x="13357" y="1496"/>
                  <a:pt x="21093" y="10034"/>
                  <a:pt x="21576" y="20363"/>
                </a:cubicBezTo>
              </a:path>
              <a:path w="21576" h="21373" stroke="0" extrusionOk="0">
                <a:moveTo>
                  <a:pt x="3124" y="0"/>
                </a:moveTo>
                <a:cubicBezTo>
                  <a:pt x="13357" y="1496"/>
                  <a:pt x="21093" y="10034"/>
                  <a:pt x="21576" y="20363"/>
                </a:cubicBezTo>
                <a:lnTo>
                  <a:pt x="0" y="21373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miter lim="800000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86" name="Line 34"/>
          <p:cNvSpPr>
            <a:spLocks noChangeShapeType="1"/>
          </p:cNvSpPr>
          <p:nvPr/>
        </p:nvSpPr>
        <p:spPr bwMode="auto">
          <a:xfrm flipH="1">
            <a:off x="5549900" y="3532188"/>
            <a:ext cx="1828800" cy="20574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87" name="Line 35"/>
          <p:cNvSpPr>
            <a:spLocks noChangeShapeType="1"/>
          </p:cNvSpPr>
          <p:nvPr/>
        </p:nvSpPr>
        <p:spPr bwMode="auto">
          <a:xfrm flipH="1">
            <a:off x="5549900" y="3532188"/>
            <a:ext cx="1828800" cy="20574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92" name="Line 40"/>
          <p:cNvSpPr>
            <a:spLocks noChangeShapeType="1"/>
          </p:cNvSpPr>
          <p:nvPr/>
        </p:nvSpPr>
        <p:spPr bwMode="auto">
          <a:xfrm flipH="1">
            <a:off x="5549900" y="3532188"/>
            <a:ext cx="1828800" cy="205740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4793" name="Text Box 41"/>
          <p:cNvSpPr txBox="1">
            <a:spLocks noChangeArrowheads="1"/>
          </p:cNvSpPr>
          <p:nvPr/>
        </p:nvSpPr>
        <p:spPr bwMode="auto">
          <a:xfrm>
            <a:off x="2857488" y="2143116"/>
            <a:ext cx="546945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DE</a:t>
            </a:r>
          </a:p>
        </p:txBody>
      </p:sp>
      <p:sp>
        <p:nvSpPr>
          <p:cNvPr id="74794" name="Text Box 42"/>
          <p:cNvSpPr txBox="1">
            <a:spLocks noChangeArrowheads="1"/>
          </p:cNvSpPr>
          <p:nvPr/>
        </p:nvSpPr>
        <p:spPr bwMode="auto">
          <a:xfrm>
            <a:off x="3929058" y="1500174"/>
            <a:ext cx="777777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BC</a:t>
            </a:r>
            <a:r>
              <a:rPr kumimoji="1" lang="en-US" altLang="zh-CN" dirty="0" smtClean="0">
                <a:latin typeface="宋体" panose="02010600030101010101" pitchFamily="2" charset="-122"/>
                <a:ea typeface="宋体" panose="02010600030101010101" pitchFamily="2" charset="-122"/>
              </a:rPr>
              <a:t>__</a:t>
            </a:r>
            <a:endParaRPr kumimoji="1" lang="en-US" altLang="zh-CN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95" name="Text Box 43"/>
          <p:cNvSpPr txBox="1">
            <a:spLocks noChangeArrowheads="1"/>
          </p:cNvSpPr>
          <p:nvPr/>
        </p:nvSpPr>
        <p:spPr bwMode="auto">
          <a:xfrm>
            <a:off x="1071538" y="2143116"/>
            <a:ext cx="54374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</a:p>
        </p:txBody>
      </p:sp>
      <p:sp>
        <p:nvSpPr>
          <p:cNvPr id="74796" name="Text Box 44"/>
          <p:cNvSpPr txBox="1">
            <a:spLocks noChangeArrowheads="1"/>
          </p:cNvSpPr>
          <p:nvPr/>
        </p:nvSpPr>
        <p:spPr bwMode="auto">
          <a:xfrm>
            <a:off x="1285852" y="2857496"/>
            <a:ext cx="162737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同旁内角</a:t>
            </a:r>
            <a:endParaRPr kumimoji="1" lang="zh-CN" altLang="en-US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4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74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74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4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4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74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74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3" grpId="0" autoUpdateAnimBg="0"/>
      <p:bldP spid="74784" grpId="0" animBg="1"/>
      <p:bldP spid="74785" grpId="0" animBg="1"/>
      <p:bldP spid="74786" grpId="0" animBg="1"/>
      <p:bldP spid="74787" grpId="0" animBg="1"/>
      <p:bldP spid="74792" grpId="0" animBg="1"/>
      <p:bldP spid="74793" grpId="0" build="p" autoUpdateAnimBg="0"/>
      <p:bldP spid="74794" grpId="0" build="p" autoUpdateAnimBg="0"/>
      <p:bldP spid="74795" grpId="0" build="p" autoUpdateAnimBg="0"/>
      <p:bldP spid="7479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4282" y="1571612"/>
            <a:ext cx="8001056" cy="1428760"/>
          </a:xfrm>
          <a:noFill/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CN" altLang="en-US" b="1" dirty="0"/>
              <a:t>　　</a:t>
            </a:r>
            <a:r>
              <a:rPr lang="zh-CN" altLang="en-US" sz="4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找</a:t>
            </a:r>
            <a:r>
              <a:rPr lang="zh-CN" altLang="en-US" sz="4600" b="1" dirty="0">
                <a:latin typeface="宋体" panose="02010600030101010101" pitchFamily="2" charset="-122"/>
                <a:ea typeface="宋体" panose="02010600030101010101" pitchFamily="2" charset="-122"/>
              </a:rPr>
              <a:t>出图中</a:t>
            </a:r>
            <a:r>
              <a:rPr lang="zh-CN" altLang="en-US" sz="4600" b="1" i="1" dirty="0"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4600" b="1" i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  <a:r>
              <a:rPr lang="zh-CN" altLang="en-US" sz="4600" b="1" dirty="0">
                <a:latin typeface="宋体" panose="02010600030101010101" pitchFamily="2" charset="-122"/>
                <a:ea typeface="宋体" panose="02010600030101010101" pitchFamily="2" charset="-122"/>
              </a:rPr>
              <a:t>的同位角和同旁内角及</a:t>
            </a:r>
            <a:r>
              <a:rPr lang="zh-CN" altLang="en-US" sz="4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所  </a:t>
            </a:r>
            <a:endParaRPr lang="en-US" altLang="zh-CN" sz="4600" b="1" dirty="0" smtClean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en-US" altLang="zh-CN" sz="4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zh-CN" altLang="en-US" sz="46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有</a:t>
            </a:r>
            <a:r>
              <a:rPr lang="zh-CN" altLang="en-US" sz="4600" b="1" dirty="0">
                <a:latin typeface="宋体" panose="02010600030101010101" pitchFamily="2" charset="-122"/>
                <a:ea typeface="宋体" panose="02010600030101010101" pitchFamily="2" charset="-122"/>
              </a:rPr>
              <a:t>的内错角</a:t>
            </a:r>
            <a:r>
              <a:rPr lang="en-US" altLang="zh-CN" sz="46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2667000" y="2971800"/>
            <a:ext cx="4616450" cy="2774950"/>
            <a:chOff x="288" y="1008"/>
            <a:chExt cx="2908" cy="1748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288" y="1008"/>
              <a:ext cx="2908" cy="1748"/>
              <a:chOff x="576" y="1008"/>
              <a:chExt cx="2908" cy="1748"/>
            </a:xfrm>
          </p:grpSpPr>
          <p:grpSp>
            <p:nvGrpSpPr>
              <p:cNvPr id="4" name="Group 7"/>
              <p:cNvGrpSpPr/>
              <p:nvPr/>
            </p:nvGrpSpPr>
            <p:grpSpPr bwMode="auto">
              <a:xfrm>
                <a:off x="864" y="1344"/>
                <a:ext cx="2400" cy="1056"/>
                <a:chOff x="864" y="1344"/>
                <a:chExt cx="2400" cy="1056"/>
              </a:xfrm>
            </p:grpSpPr>
            <p:sp>
              <p:nvSpPr>
                <p:cNvPr id="69640" name="Line 8"/>
                <p:cNvSpPr>
                  <a:spLocks noChangeShapeType="1"/>
                </p:cNvSpPr>
                <p:nvPr/>
              </p:nvSpPr>
              <p:spPr bwMode="auto">
                <a:xfrm flipH="1">
                  <a:off x="864" y="1344"/>
                  <a:ext cx="672" cy="1056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9641" name="Line 9"/>
                <p:cNvSpPr>
                  <a:spLocks noChangeShapeType="1"/>
                </p:cNvSpPr>
                <p:nvPr/>
              </p:nvSpPr>
              <p:spPr bwMode="auto">
                <a:xfrm>
                  <a:off x="864" y="2400"/>
                  <a:ext cx="2400" cy="0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9642" name="Line 10"/>
                <p:cNvSpPr>
                  <a:spLocks noChangeShapeType="1"/>
                </p:cNvSpPr>
                <p:nvPr/>
              </p:nvSpPr>
              <p:spPr bwMode="auto">
                <a:xfrm>
                  <a:off x="1536" y="1344"/>
                  <a:ext cx="960" cy="1056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69643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2496" y="1344"/>
                  <a:ext cx="624" cy="1056"/>
                </a:xfrm>
                <a:prstGeom prst="line">
                  <a:avLst/>
                </a:prstGeom>
                <a:noFill/>
                <a:ln w="57150">
                  <a:solidFill>
                    <a:srgbClr val="0000FF"/>
                  </a:solidFill>
                  <a:rou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69644" name="Text Box 12"/>
              <p:cNvSpPr txBox="1">
                <a:spLocks noChangeArrowheads="1"/>
              </p:cNvSpPr>
              <p:nvPr/>
            </p:nvSpPr>
            <p:spPr bwMode="auto">
              <a:xfrm>
                <a:off x="576" y="2256"/>
                <a:ext cx="308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9645" name="Text Box 13"/>
              <p:cNvSpPr txBox="1">
                <a:spLocks noChangeArrowheads="1"/>
              </p:cNvSpPr>
              <p:nvPr/>
            </p:nvSpPr>
            <p:spPr bwMode="auto">
              <a:xfrm>
                <a:off x="1344" y="1008"/>
                <a:ext cx="308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9646" name="Text Box 14"/>
              <p:cNvSpPr txBox="1">
                <a:spLocks noChangeArrowheads="1"/>
              </p:cNvSpPr>
              <p:nvPr/>
            </p:nvSpPr>
            <p:spPr bwMode="auto">
              <a:xfrm>
                <a:off x="2256" y="2352"/>
                <a:ext cx="308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69647" name="Text Box 15"/>
              <p:cNvSpPr txBox="1">
                <a:spLocks noChangeArrowheads="1"/>
              </p:cNvSpPr>
              <p:nvPr/>
            </p:nvSpPr>
            <p:spPr bwMode="auto">
              <a:xfrm>
                <a:off x="3160" y="2304"/>
                <a:ext cx="324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69648" name="Text Box 16"/>
              <p:cNvSpPr txBox="1">
                <a:spLocks noChangeArrowheads="1"/>
              </p:cNvSpPr>
              <p:nvPr/>
            </p:nvSpPr>
            <p:spPr bwMode="auto">
              <a:xfrm>
                <a:off x="3120" y="1104"/>
                <a:ext cx="308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  <p:grpSp>
          <p:nvGrpSpPr>
            <p:cNvPr id="5" name="Group 17"/>
            <p:cNvGrpSpPr/>
            <p:nvPr/>
          </p:nvGrpSpPr>
          <p:grpSpPr bwMode="auto">
            <a:xfrm>
              <a:off x="1566" y="1824"/>
              <a:ext cx="1244" cy="596"/>
              <a:chOff x="1566" y="1824"/>
              <a:chExt cx="1244" cy="596"/>
            </a:xfrm>
          </p:grpSpPr>
          <p:sp>
            <p:nvSpPr>
              <p:cNvPr id="69650" name="Text Box 18"/>
              <p:cNvSpPr txBox="1">
                <a:spLocks noChangeArrowheads="1"/>
              </p:cNvSpPr>
              <p:nvPr/>
            </p:nvSpPr>
            <p:spPr bwMode="auto">
              <a:xfrm>
                <a:off x="1566" y="2016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69651" name="Text Box 19"/>
              <p:cNvSpPr txBox="1">
                <a:spLocks noChangeArrowheads="1"/>
              </p:cNvSpPr>
              <p:nvPr/>
            </p:nvSpPr>
            <p:spPr bwMode="auto">
              <a:xfrm>
                <a:off x="2046" y="1824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69652" name="Text Box 20"/>
              <p:cNvSpPr txBox="1">
                <a:spLocks noChangeArrowheads="1"/>
              </p:cNvSpPr>
              <p:nvPr/>
            </p:nvSpPr>
            <p:spPr bwMode="auto">
              <a:xfrm>
                <a:off x="2550" y="1968"/>
                <a:ext cx="260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i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69653" name="Arc 21"/>
              <p:cNvSpPr/>
              <p:nvPr/>
            </p:nvSpPr>
            <p:spPr bwMode="auto">
              <a:xfrm rot="575690">
                <a:off x="2334" y="2112"/>
                <a:ext cx="239" cy="28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41"/>
                  <a:gd name="T1" fmla="*/ 0 h 21600"/>
                  <a:gd name="T2" fmla="*/ 21541 w 21541"/>
                  <a:gd name="T3" fmla="*/ 20010 h 21600"/>
                  <a:gd name="T4" fmla="*/ 0 w 2154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41" h="21600" fill="none" extrusionOk="0">
                    <a:moveTo>
                      <a:pt x="-1" y="0"/>
                    </a:moveTo>
                    <a:cubicBezTo>
                      <a:pt x="11312" y="0"/>
                      <a:pt x="20708" y="8728"/>
                      <a:pt x="21541" y="20009"/>
                    </a:cubicBezTo>
                  </a:path>
                  <a:path w="21541" h="21600" stroke="0" extrusionOk="0">
                    <a:moveTo>
                      <a:pt x="-1" y="0"/>
                    </a:moveTo>
                    <a:cubicBezTo>
                      <a:pt x="11312" y="0"/>
                      <a:pt x="20708" y="8728"/>
                      <a:pt x="21541" y="2000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654" name="Arc 22"/>
              <p:cNvSpPr/>
              <p:nvPr/>
            </p:nvSpPr>
            <p:spPr bwMode="auto">
              <a:xfrm rot="18370640">
                <a:off x="2088" y="2088"/>
                <a:ext cx="192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541"/>
                  <a:gd name="T1" fmla="*/ 0 h 21600"/>
                  <a:gd name="T2" fmla="*/ 21541 w 21541"/>
                  <a:gd name="T3" fmla="*/ 20010 h 21600"/>
                  <a:gd name="T4" fmla="*/ 0 w 2154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541" h="21600" fill="none" extrusionOk="0">
                    <a:moveTo>
                      <a:pt x="-1" y="0"/>
                    </a:moveTo>
                    <a:cubicBezTo>
                      <a:pt x="11312" y="0"/>
                      <a:pt x="20708" y="8728"/>
                      <a:pt x="21541" y="20009"/>
                    </a:cubicBezTo>
                  </a:path>
                  <a:path w="21541" h="21600" stroke="0" extrusionOk="0">
                    <a:moveTo>
                      <a:pt x="-1" y="0"/>
                    </a:moveTo>
                    <a:cubicBezTo>
                      <a:pt x="11312" y="0"/>
                      <a:pt x="20708" y="8728"/>
                      <a:pt x="21541" y="2000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69655" name="Arc 23"/>
              <p:cNvSpPr/>
              <p:nvPr/>
            </p:nvSpPr>
            <p:spPr bwMode="auto">
              <a:xfrm rot="-7010657">
                <a:off x="1813" y="2143"/>
                <a:ext cx="238" cy="275"/>
              </a:xfrm>
              <a:custGeom>
                <a:avLst/>
                <a:gdLst>
                  <a:gd name="G0" fmla="+- 0 0 0"/>
                  <a:gd name="G1" fmla="+- 20629 0 0"/>
                  <a:gd name="G2" fmla="+- 21600 0 0"/>
                  <a:gd name="T0" fmla="*/ 6402 w 21487"/>
                  <a:gd name="T1" fmla="*/ 0 h 20629"/>
                  <a:gd name="T2" fmla="*/ 21487 w 21487"/>
                  <a:gd name="T3" fmla="*/ 18420 h 20629"/>
                  <a:gd name="T4" fmla="*/ 0 w 21487"/>
                  <a:gd name="T5" fmla="*/ 20629 h 206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487" h="20629" fill="none" extrusionOk="0">
                    <a:moveTo>
                      <a:pt x="6402" y="-1"/>
                    </a:moveTo>
                    <a:cubicBezTo>
                      <a:pt x="14665" y="2564"/>
                      <a:pt x="20601" y="9812"/>
                      <a:pt x="21486" y="18420"/>
                    </a:cubicBezTo>
                  </a:path>
                  <a:path w="21487" h="20629" stroke="0" extrusionOk="0">
                    <a:moveTo>
                      <a:pt x="6402" y="-1"/>
                    </a:moveTo>
                    <a:cubicBezTo>
                      <a:pt x="14665" y="2564"/>
                      <a:pt x="20601" y="9812"/>
                      <a:pt x="21486" y="18420"/>
                    </a:cubicBezTo>
                    <a:lnTo>
                      <a:pt x="0" y="20629"/>
                    </a:lnTo>
                    <a:close/>
                  </a:path>
                </a:pathLst>
              </a:custGeom>
              <a:noFill/>
              <a:ln w="57150">
                <a:solidFill>
                  <a:srgbClr val="FF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3" name="WordArt 33" descr="？4"/>
          <p:cNvSpPr>
            <a:spLocks noChangeArrowheads="1" noChangeShapeType="1"/>
          </p:cNvSpPr>
          <p:nvPr/>
        </p:nvSpPr>
        <p:spPr bwMode="auto">
          <a:xfrm>
            <a:off x="857224" y="642918"/>
            <a:ext cx="2209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blipFill dpi="0" rotWithShape="0">
                  <a:blip r:embed="rId2"/>
                  <a:srcRect/>
                  <a:stretch>
                    <a:fillRect/>
                  </a:stretch>
                </a:blip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拓展提高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blipFill dpi="0" rotWithShape="0">
                <a:blip r:embed="rId2"/>
                <a:srcRect/>
                <a:stretch>
                  <a:fillRect/>
                </a:stretch>
              </a:blip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4479925" y="3230563"/>
            <a:ext cx="184150" cy="3968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endParaRPr lang="zh-CN" altLang="en-US" sz="2000" b="1">
              <a:solidFill>
                <a:srgbClr val="E7092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6286512" y="5357826"/>
            <a:ext cx="2324100" cy="4953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rgbClr val="5C19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形如字母“</a:t>
            </a:r>
            <a:r>
              <a:rPr kumimoji="1" lang="en-US" altLang="zh-CN" sz="2800" b="1" dirty="0">
                <a:solidFill>
                  <a:srgbClr val="5C19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U”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500298" y="5000636"/>
            <a:ext cx="3816350" cy="10715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rgbClr val="5C196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在截线同侧</a:t>
            </a:r>
          </a:p>
          <a:p>
            <a:pPr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rgbClr val="5C196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夹在两条被截线之间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428596" y="5286388"/>
            <a:ext cx="1822450" cy="639762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rgbClr val="5C19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同旁内角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286512" y="3643314"/>
            <a:ext cx="2324100" cy="13731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1" lang="zh-CN" altLang="pl-PL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形如字母“</a:t>
            </a:r>
            <a:r>
              <a:rPr kumimoji="1" lang="pl-PL" altLang="zh-CN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Z”</a:t>
            </a:r>
          </a:p>
          <a:p>
            <a:pPr>
              <a:spcBef>
                <a:spcPct val="20000"/>
              </a:spcBef>
              <a:defRPr/>
            </a:pPr>
            <a:r>
              <a:rPr kumimoji="1" lang="pl-PL" altLang="zh-CN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1" lang="zh-CN" altLang="pl-PL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或反置</a:t>
            </a:r>
            <a:r>
              <a:rPr kumimoji="1" lang="pl-PL" altLang="zh-CN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kumimoji="1" lang="en-US" altLang="zh-CN" sz="2800" b="1" dirty="0">
              <a:solidFill>
                <a:srgbClr val="09740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2428860" y="3786190"/>
            <a:ext cx="3943350" cy="941388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在截线两侧</a:t>
            </a:r>
            <a:r>
              <a:rPr kumimoji="1" lang="en-US" altLang="zh-CN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1" lang="zh-CN" altLang="en-US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交错</a:t>
            </a:r>
            <a:r>
              <a:rPr kumimoji="1" lang="en-US" altLang="zh-CN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  <a:p>
            <a:pPr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夹在两条被截线之间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571472" y="3929066"/>
            <a:ext cx="1533525" cy="7175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rgbClr val="09740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6429388" y="2285992"/>
            <a:ext cx="2324100" cy="13716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形如字母“</a:t>
            </a: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F”</a:t>
            </a:r>
          </a:p>
          <a:p>
            <a:pPr algn="ctr">
              <a:spcBef>
                <a:spcPct val="20000"/>
              </a:spcBef>
              <a:defRPr/>
            </a:pP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或倒置</a:t>
            </a:r>
            <a:r>
              <a:rPr kumimoji="1" lang="en-US" altLang="zh-CN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52234" name="Rectangle 10"/>
          <p:cNvSpPr>
            <a:spLocks noChangeArrowheads="1"/>
          </p:cNvSpPr>
          <p:nvPr/>
        </p:nvSpPr>
        <p:spPr bwMode="auto">
          <a:xfrm>
            <a:off x="2285984" y="2428868"/>
            <a:ext cx="3959225" cy="1008063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在截线同侧</a:t>
            </a:r>
          </a:p>
          <a:p>
            <a:pPr algn="ctr"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在被截线同一方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428596" y="2571744"/>
            <a:ext cx="1822450" cy="7207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kumimoji="1" lang="zh-CN" altLang="en-US" sz="2800" b="1" dirty="0">
                <a:solidFill>
                  <a:schemeClr val="tx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286512" y="1428736"/>
            <a:ext cx="2500330" cy="65881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图形结构特征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285984" y="1428736"/>
            <a:ext cx="4067175" cy="65881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位  置  特  征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00034" y="1357298"/>
            <a:ext cx="1677987" cy="658813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角的名称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285720" y="1285860"/>
            <a:ext cx="83581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85720" y="2143116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>
            <a:off x="285720" y="3571876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285720" y="5000636"/>
            <a:ext cx="835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285720" y="6072206"/>
            <a:ext cx="83581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285720" y="1285860"/>
            <a:ext cx="0" cy="4775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285984" y="1285860"/>
            <a:ext cx="0" cy="477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6357950" y="1285860"/>
            <a:ext cx="0" cy="4775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03" name="Line 23"/>
          <p:cNvSpPr>
            <a:spLocks noChangeShapeType="1"/>
          </p:cNvSpPr>
          <p:nvPr/>
        </p:nvSpPr>
        <p:spPr bwMode="auto">
          <a:xfrm>
            <a:off x="8643966" y="1285860"/>
            <a:ext cx="0" cy="4775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285720" y="357166"/>
            <a:ext cx="7704138" cy="255454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zh-CN" altLang="en-US" sz="40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课堂小结：</a:t>
            </a:r>
          </a:p>
          <a:p>
            <a:pPr marL="342900" indent="-342900">
              <a:spcBef>
                <a:spcPct val="50000"/>
              </a:spcBef>
            </a:pPr>
            <a:endParaRPr lang="en-US" altLang="zh-CN" sz="4000" dirty="0" smtClean="0">
              <a:latin typeface="Arial" panose="020B0604020202020204" pitchFamily="34" charset="0"/>
              <a:ea typeface="华文新魏" panose="02010800040101010101" pitchFamily="2" charset="-122"/>
            </a:endParaRPr>
          </a:p>
          <a:p>
            <a:pPr marL="342900" indent="-342900">
              <a:spcBef>
                <a:spcPct val="50000"/>
              </a:spcBef>
            </a:pPr>
            <a:endParaRPr lang="zh-CN" altLang="en-US" sz="4000" dirty="0"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/>
      <p:bldP spid="52228" grpId="0"/>
      <p:bldP spid="52229" grpId="0"/>
      <p:bldP spid="52230" grpId="0"/>
      <p:bldP spid="52231" grpId="0"/>
      <p:bldP spid="52232" grpId="0"/>
      <p:bldP spid="52233" grpId="0"/>
      <p:bldP spid="52234" grpId="0"/>
      <p:bldP spid="522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428596" y="500042"/>
            <a:ext cx="8715404" cy="37117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zh-CN" altLang="en-US" sz="4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学习</a:t>
            </a:r>
            <a:r>
              <a:rPr lang="zh-CN" altLang="zh-CN" sz="4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目</a:t>
            </a:r>
            <a:r>
              <a:rPr lang="zh-CN" altLang="zh-CN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标</a:t>
            </a:r>
            <a:r>
              <a:rPr lang="zh-CN" altLang="zh-CN" sz="40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en-US" altLang="zh-CN" sz="4000" b="1" dirty="0" smtClean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3200" b="1" dirty="0"/>
              <a:t> </a:t>
            </a:r>
            <a:endParaRPr lang="zh-CN" altLang="zh-CN" sz="3200" b="1" dirty="0"/>
          </a:p>
          <a:p>
            <a:pPr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经历从现实情境中抽象出同位角、内错角和同旁内角的过程．</a:t>
            </a:r>
          </a:p>
          <a:p>
            <a:pPr>
              <a:buNone/>
            </a:pPr>
            <a:r>
              <a:rPr lang="en-US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zh-CN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能在具体图形中识别同位角、内错角和同旁内角</a:t>
            </a:r>
            <a:r>
              <a:rPr lang="zh-CN" altLang="zh-CN" sz="2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．</a:t>
            </a:r>
          </a:p>
          <a:p>
            <a:pPr>
              <a:buNone/>
            </a:pPr>
            <a:endParaRPr lang="zh-CN" altLang="zh-CN" sz="2800" b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132138" y="620713"/>
            <a:ext cx="2520950" cy="792162"/>
          </a:xfrm>
          <a:solidFill>
            <a:srgbClr val="CCFFFF">
              <a:alpha val="43921"/>
            </a:srgbClr>
          </a:solidFill>
          <a:ln>
            <a:solidFill>
              <a:schemeClr val="bg1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eaLnBrk="1" hangingPunct="1"/>
            <a:r>
              <a:rPr lang="zh-CN" altLang="en-US" b="1" dirty="0" smtClean="0">
                <a:solidFill>
                  <a:srgbClr val="FF0066"/>
                </a:solidFill>
                <a:ea typeface="华文行楷" panose="02010800040101010101" pitchFamily="2" charset="-122"/>
              </a:rPr>
              <a:t>作   业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4" y="2143116"/>
            <a:ext cx="8229600" cy="24987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dirty="0" smtClean="0"/>
              <a:t>课本</a:t>
            </a:r>
            <a:endParaRPr lang="en-US" altLang="zh-CN" sz="4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dirty="0" smtClean="0"/>
              <a:t>      P.30</a:t>
            </a:r>
            <a:r>
              <a:rPr lang="zh-CN" altLang="en-US" sz="4000" b="1" dirty="0" smtClean="0"/>
              <a:t>第</a:t>
            </a:r>
            <a:r>
              <a:rPr lang="en-US" altLang="zh-CN" sz="4000" b="1" dirty="0" smtClean="0"/>
              <a:t>1,2</a:t>
            </a:r>
            <a:r>
              <a:rPr lang="zh-CN" altLang="en-US" sz="4000" b="1" dirty="0" smtClean="0"/>
              <a:t>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28596" y="1285860"/>
            <a:ext cx="9144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.平面上两条直线有哪两种位置关系?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6286512" y="1285860"/>
            <a:ext cx="32766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0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平行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kumimoji="0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相交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500563" y="3521075"/>
            <a:ext cx="35734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>
            <a:off x="5295900" y="2986088"/>
            <a:ext cx="1470025" cy="2068512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>
            <a:off x="4560888" y="4081463"/>
            <a:ext cx="3000375" cy="955675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8"/>
          <p:cNvGrpSpPr/>
          <p:nvPr/>
        </p:nvGrpSpPr>
        <p:grpSpPr bwMode="auto">
          <a:xfrm>
            <a:off x="5705475" y="2924175"/>
            <a:ext cx="1441450" cy="1155700"/>
            <a:chOff x="3594" y="1842"/>
            <a:chExt cx="908" cy="728"/>
          </a:xfrm>
        </p:grpSpPr>
        <p:sp>
          <p:nvSpPr>
            <p:cNvPr id="1055" name="Arc 9"/>
            <p:cNvSpPr/>
            <p:nvPr/>
          </p:nvSpPr>
          <p:spPr bwMode="auto">
            <a:xfrm rot="10800000">
              <a:off x="3762" y="2218"/>
              <a:ext cx="120" cy="189"/>
            </a:xfrm>
            <a:custGeom>
              <a:avLst/>
              <a:gdLst>
                <a:gd name="T0" fmla="*/ 0 w 21600"/>
                <a:gd name="T1" fmla="*/ 0 h 21600"/>
                <a:gd name="T2" fmla="*/ 120 w 21600"/>
                <a:gd name="T3" fmla="*/ 189 h 21600"/>
                <a:gd name="T4" fmla="*/ 0 w 21600"/>
                <a:gd name="T5" fmla="*/ 189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3" name="Group 10"/>
            <p:cNvGrpSpPr/>
            <p:nvPr/>
          </p:nvGrpSpPr>
          <p:grpSpPr bwMode="auto">
            <a:xfrm>
              <a:off x="3594" y="1842"/>
              <a:ext cx="908" cy="728"/>
              <a:chOff x="3594" y="1842"/>
              <a:chExt cx="908" cy="728"/>
            </a:xfrm>
          </p:grpSpPr>
          <p:sp>
            <p:nvSpPr>
              <p:cNvPr id="1057" name="Arc 11"/>
              <p:cNvSpPr/>
              <p:nvPr/>
            </p:nvSpPr>
            <p:spPr bwMode="auto">
              <a:xfrm rot="5400000">
                <a:off x="3972" y="2178"/>
                <a:ext cx="111" cy="209"/>
              </a:xfrm>
              <a:custGeom>
                <a:avLst/>
                <a:gdLst>
                  <a:gd name="T0" fmla="*/ 0 w 21600"/>
                  <a:gd name="T1" fmla="*/ 0 h 21600"/>
                  <a:gd name="T2" fmla="*/ 111 w 21600"/>
                  <a:gd name="T3" fmla="*/ 209 h 21600"/>
                  <a:gd name="T4" fmla="*/ 0 w 21600"/>
                  <a:gd name="T5" fmla="*/ 209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4" name="Group 12"/>
              <p:cNvGrpSpPr/>
              <p:nvPr/>
            </p:nvGrpSpPr>
            <p:grpSpPr bwMode="auto">
              <a:xfrm>
                <a:off x="3594" y="1842"/>
                <a:ext cx="908" cy="728"/>
                <a:chOff x="3594" y="1842"/>
                <a:chExt cx="908" cy="728"/>
              </a:xfrm>
            </p:grpSpPr>
            <p:sp>
              <p:nvSpPr>
                <p:cNvPr id="105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244" y="1880"/>
                  <a:ext cx="25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kumimoji="0" lang="zh-CN" altLang="en-US">
                      <a:latin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106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775" y="1842"/>
                  <a:ext cx="25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kumimoji="0" lang="zh-CN" altLang="en-US">
                      <a:latin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106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594" y="2159"/>
                  <a:ext cx="25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kumimoji="0" lang="zh-CN" altLang="en-US">
                      <a:latin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1062" name="Arc 16"/>
                <p:cNvSpPr/>
                <p:nvPr/>
              </p:nvSpPr>
              <p:spPr bwMode="auto">
                <a:xfrm rot="-4936165">
                  <a:off x="3893" y="2062"/>
                  <a:ext cx="110" cy="207"/>
                </a:xfrm>
                <a:custGeom>
                  <a:avLst/>
                  <a:gdLst>
                    <a:gd name="T0" fmla="*/ 0 w 21600"/>
                    <a:gd name="T1" fmla="*/ 0 h 21600"/>
                    <a:gd name="T2" fmla="*/ 110 w 21600"/>
                    <a:gd name="T3" fmla="*/ 207 h 21600"/>
                    <a:gd name="T4" fmla="*/ 0 w 21600"/>
                    <a:gd name="T5" fmla="*/ 207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63" name="Arc 17"/>
                <p:cNvSpPr/>
                <p:nvPr/>
              </p:nvSpPr>
              <p:spPr bwMode="auto">
                <a:xfrm>
                  <a:off x="4124" y="2034"/>
                  <a:ext cx="125" cy="186"/>
                </a:xfrm>
                <a:custGeom>
                  <a:avLst/>
                  <a:gdLst>
                    <a:gd name="T0" fmla="*/ 0 w 21600"/>
                    <a:gd name="T1" fmla="*/ 0 h 21600"/>
                    <a:gd name="T2" fmla="*/ 125 w 21600"/>
                    <a:gd name="T3" fmla="*/ 186 h 21600"/>
                    <a:gd name="T4" fmla="*/ 0 w 21600"/>
                    <a:gd name="T5" fmla="*/ 18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0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47" y="2205"/>
                  <a:ext cx="25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0"/>
                    </a:spcBef>
                    <a:buFontTx/>
                    <a:buNone/>
                  </a:pPr>
                  <a:r>
                    <a:rPr kumimoji="0" lang="zh-CN" altLang="en-US">
                      <a:latin typeface="Arial" panose="020B0604020202020204" pitchFamily="34" charset="0"/>
                    </a:rPr>
                    <a:t>4</a:t>
                  </a:r>
                </a:p>
              </p:txBody>
            </p:sp>
          </p:grpSp>
        </p:grpSp>
      </p:grpSp>
      <p:grpSp>
        <p:nvGrpSpPr>
          <p:cNvPr id="5" name="Group 19"/>
          <p:cNvGrpSpPr/>
          <p:nvPr/>
        </p:nvGrpSpPr>
        <p:grpSpPr bwMode="auto">
          <a:xfrm>
            <a:off x="5076825" y="3859213"/>
            <a:ext cx="1273175" cy="1370012"/>
            <a:chOff x="3198" y="2431"/>
            <a:chExt cx="802" cy="863"/>
          </a:xfrm>
        </p:grpSpPr>
        <p:grpSp>
          <p:nvGrpSpPr>
            <p:cNvPr id="6" name="Group 20"/>
            <p:cNvGrpSpPr/>
            <p:nvPr/>
          </p:nvGrpSpPr>
          <p:grpSpPr bwMode="auto">
            <a:xfrm>
              <a:off x="3403" y="2688"/>
              <a:ext cx="400" cy="302"/>
              <a:chOff x="3403" y="2688"/>
              <a:chExt cx="400" cy="302"/>
            </a:xfrm>
          </p:grpSpPr>
          <p:sp>
            <p:nvSpPr>
              <p:cNvPr id="1051" name="Arc 21"/>
              <p:cNvSpPr/>
              <p:nvPr/>
            </p:nvSpPr>
            <p:spPr bwMode="auto">
              <a:xfrm rot="805541">
                <a:off x="3684" y="2688"/>
                <a:ext cx="119" cy="186"/>
              </a:xfrm>
              <a:custGeom>
                <a:avLst/>
                <a:gdLst>
                  <a:gd name="T0" fmla="*/ 0 w 21600"/>
                  <a:gd name="T1" fmla="*/ 0 h 21600"/>
                  <a:gd name="T2" fmla="*/ 119 w 21600"/>
                  <a:gd name="T3" fmla="*/ 186 h 21600"/>
                  <a:gd name="T4" fmla="*/ 0 w 21600"/>
                  <a:gd name="T5" fmla="*/ 18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2" name="Arc 22"/>
              <p:cNvSpPr/>
              <p:nvPr/>
            </p:nvSpPr>
            <p:spPr bwMode="auto">
              <a:xfrm rot="-4861410">
                <a:off x="3535" y="2644"/>
                <a:ext cx="111" cy="199"/>
              </a:xfrm>
              <a:custGeom>
                <a:avLst/>
                <a:gdLst>
                  <a:gd name="T0" fmla="*/ 0 w 21600"/>
                  <a:gd name="T1" fmla="*/ 0 h 21600"/>
                  <a:gd name="T2" fmla="*/ 111 w 21600"/>
                  <a:gd name="T3" fmla="*/ 199 h 21600"/>
                  <a:gd name="T4" fmla="*/ 0 w 21600"/>
                  <a:gd name="T5" fmla="*/ 199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3" name="Arc 23"/>
              <p:cNvSpPr/>
              <p:nvPr/>
            </p:nvSpPr>
            <p:spPr bwMode="auto">
              <a:xfrm rot="6337834">
                <a:off x="3611" y="2833"/>
                <a:ext cx="109" cy="206"/>
              </a:xfrm>
              <a:custGeom>
                <a:avLst/>
                <a:gdLst>
                  <a:gd name="T0" fmla="*/ 0 w 21600"/>
                  <a:gd name="T1" fmla="*/ 0 h 21600"/>
                  <a:gd name="T2" fmla="*/ 109 w 21600"/>
                  <a:gd name="T3" fmla="*/ 206 h 21600"/>
                  <a:gd name="T4" fmla="*/ 0 w 21600"/>
                  <a:gd name="T5" fmla="*/ 20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054" name="Arc 24"/>
              <p:cNvSpPr/>
              <p:nvPr/>
            </p:nvSpPr>
            <p:spPr bwMode="auto">
              <a:xfrm rot="-9961965">
                <a:off x="3403" y="2766"/>
                <a:ext cx="123" cy="184"/>
              </a:xfrm>
              <a:custGeom>
                <a:avLst/>
                <a:gdLst>
                  <a:gd name="T0" fmla="*/ 0 w 21600"/>
                  <a:gd name="T1" fmla="*/ 0 h 21600"/>
                  <a:gd name="T2" fmla="*/ 123 w 21600"/>
                  <a:gd name="T3" fmla="*/ 184 h 21600"/>
                  <a:gd name="T4" fmla="*/ 0 w 21600"/>
                  <a:gd name="T5" fmla="*/ 184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7" name="Group 25"/>
            <p:cNvGrpSpPr/>
            <p:nvPr/>
          </p:nvGrpSpPr>
          <p:grpSpPr bwMode="auto">
            <a:xfrm>
              <a:off x="3198" y="2431"/>
              <a:ext cx="802" cy="863"/>
              <a:chOff x="3231" y="2432"/>
              <a:chExt cx="802" cy="863"/>
            </a:xfrm>
          </p:grpSpPr>
          <p:sp>
            <p:nvSpPr>
              <p:cNvPr id="1047" name="Text Box 26"/>
              <p:cNvSpPr txBox="1">
                <a:spLocks noChangeArrowheads="1"/>
              </p:cNvSpPr>
              <p:nvPr/>
            </p:nvSpPr>
            <p:spPr bwMode="auto">
              <a:xfrm>
                <a:off x="3775" y="2568"/>
                <a:ext cx="25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0" lang="zh-CN" altLang="en-US" dirty="0"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048" name="Text Box 27"/>
              <p:cNvSpPr txBox="1">
                <a:spLocks noChangeArrowheads="1"/>
              </p:cNvSpPr>
              <p:nvPr/>
            </p:nvSpPr>
            <p:spPr bwMode="auto">
              <a:xfrm>
                <a:off x="3458" y="2432"/>
                <a:ext cx="25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0" lang="zh-CN" altLang="en-US"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049" name="Text Box 28"/>
              <p:cNvSpPr txBox="1">
                <a:spLocks noChangeArrowheads="1"/>
              </p:cNvSpPr>
              <p:nvPr/>
            </p:nvSpPr>
            <p:spPr bwMode="auto">
              <a:xfrm>
                <a:off x="3231" y="2704"/>
                <a:ext cx="25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0" lang="zh-CN" altLang="en-US">
                    <a:latin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1050" name="Text Box 29"/>
              <p:cNvSpPr txBox="1">
                <a:spLocks noChangeArrowheads="1"/>
              </p:cNvSpPr>
              <p:nvPr/>
            </p:nvSpPr>
            <p:spPr bwMode="auto">
              <a:xfrm>
                <a:off x="3594" y="2930"/>
                <a:ext cx="258" cy="365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kumimoji="0" lang="zh-CN" altLang="en-US">
                    <a:latin typeface="Arial" panose="020B0604020202020204" pitchFamily="34" charset="0"/>
                  </a:rPr>
                  <a:t>8</a:t>
                </a:r>
              </a:p>
            </p:txBody>
          </p:sp>
        </p:grpSp>
      </p:grpSp>
      <p:graphicFrame>
        <p:nvGraphicFramePr>
          <p:cNvPr id="25630" name="Object 30"/>
          <p:cNvGraphicFramePr>
            <a:graphicFrameLocks noChangeAspect="1"/>
          </p:cNvGraphicFramePr>
          <p:nvPr/>
        </p:nvGraphicFramePr>
        <p:xfrm>
          <a:off x="7937500" y="3141663"/>
          <a:ext cx="738188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0" name="Equation" r:id="rId3" imgW="114300" imgH="228600" progId="Equation.DSMT4">
                  <p:embed/>
                </p:oleObj>
              </mc:Choice>
              <mc:Fallback>
                <p:oleObj name="Equation" r:id="rId3" imgW="11430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0" y="3141663"/>
                        <a:ext cx="738188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1" name="Object 31"/>
          <p:cNvGraphicFramePr>
            <a:graphicFrameLocks noChangeAspect="1"/>
          </p:cNvGraphicFramePr>
          <p:nvPr/>
        </p:nvGraphicFramePr>
        <p:xfrm>
          <a:off x="7596188" y="4724400"/>
          <a:ext cx="439737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1" name="Equation" r:id="rId5" imgW="127000" imgH="228600" progId="Equation.DSMT4">
                  <p:embed/>
                </p:oleObj>
              </mc:Choice>
              <mc:Fallback>
                <p:oleObj name="Equation" r:id="rId5" imgW="127000" imgH="22860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724400"/>
                        <a:ext cx="439737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32" name="Object 32"/>
          <p:cNvGraphicFramePr>
            <a:graphicFrameLocks noChangeAspect="1"/>
          </p:cNvGraphicFramePr>
          <p:nvPr/>
        </p:nvGraphicFramePr>
        <p:xfrm>
          <a:off x="6588125" y="2276475"/>
          <a:ext cx="457200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62" name="Equation" r:id="rId7" imgW="127000" imgH="228600" progId="Equation.DSMT4">
                  <p:embed/>
                </p:oleObj>
              </mc:Choice>
              <mc:Fallback>
                <p:oleObj name="Equation" r:id="rId7" imgW="12700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276475"/>
                        <a:ext cx="457200" cy="823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428596" y="1714488"/>
            <a:ext cx="777716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2.两条直线相交有几个角?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4714876" y="1714488"/>
            <a:ext cx="194468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0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4个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28596" y="2214554"/>
            <a:ext cx="575945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3.两条直线与第三条直线相交呢？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429256" y="2214554"/>
            <a:ext cx="19446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kumimoji="0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8个</a:t>
            </a: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468313" y="2852738"/>
            <a:ext cx="3887787" cy="95410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4.你能找出这8个角的关系吗？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500034" y="3857628"/>
            <a:ext cx="4176713" cy="24431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∠1与∠3，∠2与∠4，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∠5与∠7，∠6与∠8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分别是</a:t>
            </a:r>
            <a:r>
              <a:rPr kumimoji="0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对顶</a:t>
            </a:r>
            <a:r>
              <a:rPr kumimoji="0"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角．</a:t>
            </a:r>
            <a:endParaRPr kumimoji="0" lang="zh-CN" altLang="en-US" sz="2800" b="1" dirty="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kumimoji="0"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500034" y="5643578"/>
            <a:ext cx="611981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kumimoji="0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5.这些角还有其它的关系吗</a:t>
            </a:r>
          </a:p>
        </p:txBody>
      </p:sp>
      <p:pic>
        <p:nvPicPr>
          <p:cNvPr id="25640" name="Picture 40" descr="问号1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5400000">
            <a:off x="5130853" y="5510789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 Box 78"/>
          <p:cNvSpPr txBox="1">
            <a:spLocks noChangeArrowheads="1"/>
          </p:cNvSpPr>
          <p:nvPr/>
        </p:nvSpPr>
        <p:spPr bwMode="auto">
          <a:xfrm>
            <a:off x="357158" y="428604"/>
            <a:ext cx="6911975" cy="8239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知识回顾：</a:t>
            </a:r>
            <a:endParaRPr lang="zh-CN" altLang="en-US" sz="48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5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autoUpdateAnimBg="0"/>
      <p:bldP spid="25605" grpId="0" animBg="1"/>
      <p:bldP spid="25606" grpId="0" animBg="1"/>
      <p:bldP spid="25607" grpId="0" animBg="1"/>
      <p:bldP spid="25633" grpId="0" autoUpdateAnimBg="0"/>
      <p:bldP spid="25634" grpId="0" autoUpdateAnimBg="0"/>
      <p:bldP spid="25635" grpId="0" autoUpdateAnimBg="0"/>
      <p:bldP spid="25636" grpId="0" autoUpdateAnimBg="0"/>
      <p:bldP spid="25637" grpId="0" autoUpdateAnimBg="0"/>
      <p:bldP spid="25638" grpId="0" autoUpdateAnimBg="0"/>
      <p:bldP spid="256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630863" y="3200400"/>
            <a:ext cx="1716087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000232" y="857232"/>
            <a:ext cx="67818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如图</a:t>
            </a: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：怎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样描述这三条直线的位置关系？</a:t>
            </a:r>
          </a:p>
        </p:txBody>
      </p:sp>
      <p:grpSp>
        <p:nvGrpSpPr>
          <p:cNvPr id="2" name="Group 12"/>
          <p:cNvGrpSpPr/>
          <p:nvPr/>
        </p:nvGrpSpPr>
        <p:grpSpPr bwMode="auto">
          <a:xfrm>
            <a:off x="5640388" y="3617913"/>
            <a:ext cx="1419225" cy="1828800"/>
            <a:chOff x="3553" y="2279"/>
            <a:chExt cx="894" cy="1152"/>
          </a:xfrm>
        </p:grpSpPr>
        <p:sp>
          <p:nvSpPr>
            <p:cNvPr id="13343" name="Freeform 13"/>
            <p:cNvSpPr/>
            <p:nvPr/>
          </p:nvSpPr>
          <p:spPr bwMode="auto">
            <a:xfrm>
              <a:off x="3738" y="2279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2"/>
                <a:gd name="T13" fmla="*/ 0 h 138"/>
                <a:gd name="T14" fmla="*/ 232 w 232"/>
                <a:gd name="T15" fmla="*/ 138 h 1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3344" name="Freeform 14"/>
            <p:cNvSpPr/>
            <p:nvPr/>
          </p:nvSpPr>
          <p:spPr bwMode="auto">
            <a:xfrm>
              <a:off x="3919" y="2428"/>
              <a:ext cx="79" cy="215"/>
            </a:xfrm>
            <a:custGeom>
              <a:avLst/>
              <a:gdLst>
                <a:gd name="T0" fmla="*/ 0 w 79"/>
                <a:gd name="T1" fmla="*/ 215 h 215"/>
                <a:gd name="T2" fmla="*/ 79 w 79"/>
                <a:gd name="T3" fmla="*/ 136 h 215"/>
                <a:gd name="T4" fmla="*/ 34 w 79"/>
                <a:gd name="T5" fmla="*/ 0 h 215"/>
                <a:gd name="T6" fmla="*/ 0 60000 65536"/>
                <a:gd name="T7" fmla="*/ 0 60000 65536"/>
                <a:gd name="T8" fmla="*/ 0 60000 65536"/>
                <a:gd name="T9" fmla="*/ 0 w 79"/>
                <a:gd name="T10" fmla="*/ 0 h 215"/>
                <a:gd name="T11" fmla="*/ 79 w 79"/>
                <a:gd name="T12" fmla="*/ 215 h 2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215">
                  <a:moveTo>
                    <a:pt x="0" y="215"/>
                  </a:moveTo>
                  <a:cubicBezTo>
                    <a:pt x="46" y="200"/>
                    <a:pt x="64" y="182"/>
                    <a:pt x="79" y="136"/>
                  </a:cubicBezTo>
                  <a:cubicBezTo>
                    <a:pt x="70" y="61"/>
                    <a:pt x="78" y="48"/>
                    <a:pt x="3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3345" name="Freeform 15"/>
            <p:cNvSpPr/>
            <p:nvPr/>
          </p:nvSpPr>
          <p:spPr bwMode="auto">
            <a:xfrm>
              <a:off x="3553" y="2304"/>
              <a:ext cx="151" cy="203"/>
            </a:xfrm>
            <a:custGeom>
              <a:avLst/>
              <a:gdLst>
                <a:gd name="T0" fmla="*/ 151 w 151"/>
                <a:gd name="T1" fmla="*/ 0 h 203"/>
                <a:gd name="T2" fmla="*/ 27 w 151"/>
                <a:gd name="T3" fmla="*/ 90 h 203"/>
                <a:gd name="T4" fmla="*/ 5 w 151"/>
                <a:gd name="T5" fmla="*/ 203 h 203"/>
                <a:gd name="T6" fmla="*/ 0 60000 65536"/>
                <a:gd name="T7" fmla="*/ 0 60000 65536"/>
                <a:gd name="T8" fmla="*/ 0 60000 65536"/>
                <a:gd name="T9" fmla="*/ 0 w 151"/>
                <a:gd name="T10" fmla="*/ 0 h 203"/>
                <a:gd name="T11" fmla="*/ 151 w 151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203">
                  <a:moveTo>
                    <a:pt x="151" y="0"/>
                  </a:moveTo>
                  <a:cubicBezTo>
                    <a:pt x="82" y="24"/>
                    <a:pt x="68" y="30"/>
                    <a:pt x="27" y="90"/>
                  </a:cubicBezTo>
                  <a:cubicBezTo>
                    <a:pt x="0" y="172"/>
                    <a:pt x="5" y="134"/>
                    <a:pt x="5" y="20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3346" name="Freeform 16"/>
            <p:cNvSpPr/>
            <p:nvPr/>
          </p:nvSpPr>
          <p:spPr bwMode="auto">
            <a:xfrm>
              <a:off x="3984" y="3013"/>
              <a:ext cx="151" cy="203"/>
            </a:xfrm>
            <a:custGeom>
              <a:avLst/>
              <a:gdLst>
                <a:gd name="T0" fmla="*/ 151 w 151"/>
                <a:gd name="T1" fmla="*/ 0 h 203"/>
                <a:gd name="T2" fmla="*/ 27 w 151"/>
                <a:gd name="T3" fmla="*/ 90 h 203"/>
                <a:gd name="T4" fmla="*/ 5 w 151"/>
                <a:gd name="T5" fmla="*/ 203 h 203"/>
                <a:gd name="T6" fmla="*/ 0 60000 65536"/>
                <a:gd name="T7" fmla="*/ 0 60000 65536"/>
                <a:gd name="T8" fmla="*/ 0 60000 65536"/>
                <a:gd name="T9" fmla="*/ 0 w 151"/>
                <a:gd name="T10" fmla="*/ 0 h 203"/>
                <a:gd name="T11" fmla="*/ 151 w 151"/>
                <a:gd name="T12" fmla="*/ 203 h 2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1" h="203">
                  <a:moveTo>
                    <a:pt x="151" y="0"/>
                  </a:moveTo>
                  <a:cubicBezTo>
                    <a:pt x="82" y="24"/>
                    <a:pt x="68" y="30"/>
                    <a:pt x="27" y="90"/>
                  </a:cubicBezTo>
                  <a:cubicBezTo>
                    <a:pt x="0" y="172"/>
                    <a:pt x="5" y="134"/>
                    <a:pt x="5" y="203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3347" name="Freeform 17"/>
            <p:cNvSpPr/>
            <p:nvPr/>
          </p:nvSpPr>
          <p:spPr bwMode="auto">
            <a:xfrm>
              <a:off x="4032" y="3216"/>
              <a:ext cx="249" cy="103"/>
            </a:xfrm>
            <a:custGeom>
              <a:avLst/>
              <a:gdLst>
                <a:gd name="T0" fmla="*/ 0 w 249"/>
                <a:gd name="T1" fmla="*/ 0 h 103"/>
                <a:gd name="T2" fmla="*/ 249 w 249"/>
                <a:gd name="T3" fmla="*/ 90 h 103"/>
                <a:gd name="T4" fmla="*/ 0 60000 65536"/>
                <a:gd name="T5" fmla="*/ 0 60000 65536"/>
                <a:gd name="T6" fmla="*/ 0 w 249"/>
                <a:gd name="T7" fmla="*/ 0 h 103"/>
                <a:gd name="T8" fmla="*/ 249 w 249"/>
                <a:gd name="T9" fmla="*/ 103 h 10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9" h="103">
                  <a:moveTo>
                    <a:pt x="0" y="0"/>
                  </a:moveTo>
                  <a:cubicBezTo>
                    <a:pt x="70" y="103"/>
                    <a:pt x="133" y="90"/>
                    <a:pt x="249" y="9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3348" name="Freeform 18"/>
            <p:cNvSpPr/>
            <p:nvPr/>
          </p:nvSpPr>
          <p:spPr bwMode="auto">
            <a:xfrm>
              <a:off x="4184" y="3072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2"/>
                <a:gd name="T13" fmla="*/ 0 h 138"/>
                <a:gd name="T14" fmla="*/ 232 w 232"/>
                <a:gd name="T15" fmla="*/ 138 h 1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3349" name="Freeform 19"/>
            <p:cNvSpPr/>
            <p:nvPr/>
          </p:nvSpPr>
          <p:spPr bwMode="auto">
            <a:xfrm>
              <a:off x="4368" y="3216"/>
              <a:ext cx="79" cy="215"/>
            </a:xfrm>
            <a:custGeom>
              <a:avLst/>
              <a:gdLst>
                <a:gd name="T0" fmla="*/ 0 w 79"/>
                <a:gd name="T1" fmla="*/ 215 h 215"/>
                <a:gd name="T2" fmla="*/ 79 w 79"/>
                <a:gd name="T3" fmla="*/ 136 h 215"/>
                <a:gd name="T4" fmla="*/ 34 w 79"/>
                <a:gd name="T5" fmla="*/ 0 h 215"/>
                <a:gd name="T6" fmla="*/ 0 60000 65536"/>
                <a:gd name="T7" fmla="*/ 0 60000 65536"/>
                <a:gd name="T8" fmla="*/ 0 60000 65536"/>
                <a:gd name="T9" fmla="*/ 0 w 79"/>
                <a:gd name="T10" fmla="*/ 0 h 215"/>
                <a:gd name="T11" fmla="*/ 79 w 79"/>
                <a:gd name="T12" fmla="*/ 215 h 2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215">
                  <a:moveTo>
                    <a:pt x="0" y="215"/>
                  </a:moveTo>
                  <a:cubicBezTo>
                    <a:pt x="46" y="200"/>
                    <a:pt x="64" y="182"/>
                    <a:pt x="79" y="136"/>
                  </a:cubicBezTo>
                  <a:cubicBezTo>
                    <a:pt x="70" y="61"/>
                    <a:pt x="78" y="48"/>
                    <a:pt x="3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</p:grp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2057400" y="1447800"/>
            <a:ext cx="512127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直线</a:t>
            </a:r>
            <a:r>
              <a:rPr kumimoji="1" lang="en-US" altLang="zh-CN" sz="2800" b="1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AB、CD</a:t>
            </a:r>
            <a:r>
              <a:rPr kumimoji="1"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被</a:t>
            </a:r>
            <a:r>
              <a:rPr kumimoji="1" lang="en-US" altLang="zh-CN" sz="2800" b="1" i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kumimoji="1" lang="zh-CN" altLang="en-US" sz="2800" b="1" dirty="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所截</a:t>
            </a:r>
          </a:p>
        </p:txBody>
      </p:sp>
      <p:grpSp>
        <p:nvGrpSpPr>
          <p:cNvPr id="39" name="组合 38"/>
          <p:cNvGrpSpPr/>
          <p:nvPr/>
        </p:nvGrpSpPr>
        <p:grpSpPr>
          <a:xfrm>
            <a:off x="4114800" y="2743200"/>
            <a:ext cx="4179213" cy="3861375"/>
            <a:chOff x="4114800" y="2743200"/>
            <a:chExt cx="4179213" cy="3861375"/>
          </a:xfrm>
        </p:grpSpPr>
        <p:sp>
          <p:nvSpPr>
            <p:cNvPr id="13314" name="Line 2"/>
            <p:cNvSpPr>
              <a:spLocks noChangeShapeType="1"/>
            </p:cNvSpPr>
            <p:nvPr/>
          </p:nvSpPr>
          <p:spPr bwMode="auto">
            <a:xfrm flipV="1">
              <a:off x="4724400" y="5105400"/>
              <a:ext cx="3352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 flipV="1">
              <a:off x="4572000" y="3581400"/>
              <a:ext cx="3048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4114800" y="3840163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4632325" y="5048250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7391400" y="3001963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7904163" y="5029200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5359400" y="2743200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7315200" y="6019800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  <p:grpSp>
          <p:nvGrpSpPr>
            <p:cNvPr id="3" name="Group 22"/>
            <p:cNvGrpSpPr/>
            <p:nvPr/>
          </p:nvGrpSpPr>
          <p:grpSpPr bwMode="auto">
            <a:xfrm>
              <a:off x="5429250" y="3214688"/>
              <a:ext cx="1943100" cy="2424112"/>
              <a:chOff x="3420" y="2025"/>
              <a:chExt cx="1224" cy="1527"/>
            </a:xfrm>
          </p:grpSpPr>
          <p:sp>
            <p:nvSpPr>
              <p:cNvPr id="13333" name="Text Box 23"/>
              <p:cNvSpPr txBox="1">
                <a:spLocks noChangeArrowheads="1"/>
              </p:cNvSpPr>
              <p:nvPr/>
            </p:nvSpPr>
            <p:spPr bwMode="auto">
              <a:xfrm>
                <a:off x="3974" y="3225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800">
                    <a:latin typeface="Times New Roman" panose="02020603050405020304" pitchFamily="18" charset="0"/>
                  </a:rPr>
                  <a:t>7</a:t>
                </a:r>
              </a:p>
            </p:txBody>
          </p:sp>
          <p:grpSp>
            <p:nvGrpSpPr>
              <p:cNvPr id="4" name="Group 24"/>
              <p:cNvGrpSpPr/>
              <p:nvPr/>
            </p:nvGrpSpPr>
            <p:grpSpPr bwMode="auto">
              <a:xfrm>
                <a:off x="3420" y="2025"/>
                <a:ext cx="1224" cy="1479"/>
                <a:chOff x="3420" y="2025"/>
                <a:chExt cx="1224" cy="1479"/>
              </a:xfrm>
            </p:grpSpPr>
            <p:sp>
              <p:nvSpPr>
                <p:cNvPr id="13335" name="Freeform 25"/>
                <p:cNvSpPr/>
                <p:nvPr/>
              </p:nvSpPr>
              <p:spPr bwMode="auto">
                <a:xfrm>
                  <a:off x="3625" y="2496"/>
                  <a:ext cx="249" cy="103"/>
                </a:xfrm>
                <a:custGeom>
                  <a:avLst/>
                  <a:gdLst>
                    <a:gd name="T0" fmla="*/ 0 w 249"/>
                    <a:gd name="T1" fmla="*/ 0 h 103"/>
                    <a:gd name="T2" fmla="*/ 249 w 249"/>
                    <a:gd name="T3" fmla="*/ 90 h 103"/>
                    <a:gd name="T4" fmla="*/ 0 60000 65536"/>
                    <a:gd name="T5" fmla="*/ 0 60000 65536"/>
                    <a:gd name="T6" fmla="*/ 0 w 249"/>
                    <a:gd name="T7" fmla="*/ 0 h 103"/>
                    <a:gd name="T8" fmla="*/ 249 w 249"/>
                    <a:gd name="T9" fmla="*/ 103 h 10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49" h="103">
                      <a:moveTo>
                        <a:pt x="0" y="0"/>
                      </a:moveTo>
                      <a:cubicBezTo>
                        <a:pt x="70" y="103"/>
                        <a:pt x="133" y="90"/>
                        <a:pt x="249" y="9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333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92" y="2025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1333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20" y="2160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13338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552" y="2496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1333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84" y="2409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1334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272" y="2832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1334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852" y="2889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1334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416" y="3177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8</a:t>
                  </a:r>
                </a:p>
              </p:txBody>
            </p:sp>
          </p:grpSp>
        </p:grpSp>
      </p:grpSp>
      <p:sp>
        <p:nvSpPr>
          <p:cNvPr id="13328" name="Oval 33"/>
          <p:cNvSpPr>
            <a:spLocks noChangeArrowheads="1"/>
          </p:cNvSpPr>
          <p:nvPr/>
        </p:nvSpPr>
        <p:spPr bwMode="auto">
          <a:xfrm>
            <a:off x="228600" y="291317"/>
            <a:ext cx="1674813" cy="822305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50000">
                <a:srgbClr val="FFFF99"/>
              </a:gs>
              <a:gs pos="100000">
                <a:srgbClr val="FF6600"/>
              </a:gs>
            </a:gsLst>
            <a:lin ang="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观察</a:t>
            </a:r>
          </a:p>
        </p:txBody>
      </p:sp>
      <p:sp>
        <p:nvSpPr>
          <p:cNvPr id="7202" name="AutoShape 34"/>
          <p:cNvSpPr>
            <a:spLocks noChangeArrowheads="1"/>
          </p:cNvSpPr>
          <p:nvPr/>
        </p:nvSpPr>
        <p:spPr bwMode="auto">
          <a:xfrm>
            <a:off x="5943600" y="2209800"/>
            <a:ext cx="1676400" cy="609600"/>
          </a:xfrm>
          <a:prstGeom prst="wedgeRoundRectCallout">
            <a:avLst>
              <a:gd name="adj1" fmla="val -70551"/>
              <a:gd name="adj2" fmla="val 119273"/>
              <a:gd name="adj3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截线</a:t>
            </a:r>
          </a:p>
        </p:txBody>
      </p:sp>
      <p:grpSp>
        <p:nvGrpSpPr>
          <p:cNvPr id="5" name="Group 35"/>
          <p:cNvGrpSpPr/>
          <p:nvPr/>
        </p:nvGrpSpPr>
        <p:grpSpPr bwMode="auto">
          <a:xfrm>
            <a:off x="2895600" y="4868863"/>
            <a:ext cx="2181225" cy="1077912"/>
            <a:chOff x="1824" y="3113"/>
            <a:chExt cx="1374" cy="679"/>
          </a:xfrm>
        </p:grpSpPr>
        <p:sp>
          <p:nvSpPr>
            <p:cNvPr id="13331" name="AutoShape 36"/>
            <p:cNvSpPr>
              <a:spLocks noChangeArrowheads="1"/>
            </p:cNvSpPr>
            <p:nvPr/>
          </p:nvSpPr>
          <p:spPr bwMode="auto">
            <a:xfrm>
              <a:off x="2835" y="3113"/>
              <a:ext cx="363" cy="181"/>
            </a:xfrm>
            <a:prstGeom prst="rightArrow">
              <a:avLst>
                <a:gd name="adj1" fmla="val 50000"/>
                <a:gd name="adj2" fmla="val 50138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3332" name="AutoShape 37"/>
            <p:cNvSpPr>
              <a:spLocks noChangeArrowheads="1"/>
            </p:cNvSpPr>
            <p:nvPr/>
          </p:nvSpPr>
          <p:spPr bwMode="auto">
            <a:xfrm>
              <a:off x="1824" y="3456"/>
              <a:ext cx="1200" cy="336"/>
            </a:xfrm>
            <a:prstGeom prst="wedgeRoundRectCallout">
              <a:avLst>
                <a:gd name="adj1" fmla="val 49917"/>
                <a:gd name="adj2" fmla="val -295537"/>
                <a:gd name="adj3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8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被截直线</a:t>
              </a: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114800" y="2757486"/>
            <a:ext cx="4179213" cy="3861375"/>
            <a:chOff x="4114800" y="2757486"/>
            <a:chExt cx="4179213" cy="3861375"/>
          </a:xfrm>
        </p:grpSpPr>
        <p:sp>
          <p:nvSpPr>
            <p:cNvPr id="40" name="Line 4"/>
            <p:cNvSpPr>
              <a:spLocks noChangeShapeType="1"/>
            </p:cNvSpPr>
            <p:nvPr/>
          </p:nvSpPr>
          <p:spPr bwMode="auto">
            <a:xfrm>
              <a:off x="5630863" y="3214686"/>
              <a:ext cx="1716087" cy="2971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2"/>
            <p:cNvSpPr>
              <a:spLocks noChangeShapeType="1"/>
            </p:cNvSpPr>
            <p:nvPr/>
          </p:nvSpPr>
          <p:spPr bwMode="auto">
            <a:xfrm flipV="1">
              <a:off x="4724400" y="5119686"/>
              <a:ext cx="3352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3"/>
            <p:cNvSpPr>
              <a:spLocks noChangeShapeType="1"/>
            </p:cNvSpPr>
            <p:nvPr/>
          </p:nvSpPr>
          <p:spPr bwMode="auto">
            <a:xfrm flipV="1">
              <a:off x="4572000" y="3595686"/>
              <a:ext cx="30480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Text Box 5"/>
            <p:cNvSpPr txBox="1">
              <a:spLocks noChangeArrowheads="1"/>
            </p:cNvSpPr>
            <p:nvPr/>
          </p:nvSpPr>
          <p:spPr bwMode="auto">
            <a:xfrm>
              <a:off x="4114800" y="3854449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45" name="Text Box 6"/>
            <p:cNvSpPr txBox="1">
              <a:spLocks noChangeArrowheads="1"/>
            </p:cNvSpPr>
            <p:nvPr/>
          </p:nvSpPr>
          <p:spPr bwMode="auto">
            <a:xfrm>
              <a:off x="4632325" y="5062536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46" name="Text Box 7"/>
            <p:cNvSpPr txBox="1">
              <a:spLocks noChangeArrowheads="1"/>
            </p:cNvSpPr>
            <p:nvPr/>
          </p:nvSpPr>
          <p:spPr bwMode="auto">
            <a:xfrm>
              <a:off x="7391400" y="3016249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7904163" y="5043486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48" name="Text Box 9"/>
            <p:cNvSpPr txBox="1">
              <a:spLocks noChangeArrowheads="1"/>
            </p:cNvSpPr>
            <p:nvPr/>
          </p:nvSpPr>
          <p:spPr bwMode="auto">
            <a:xfrm>
              <a:off x="5359400" y="2757486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7315200" y="6034086"/>
              <a:ext cx="389850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en-US" altLang="zh-CN" sz="3200" i="1" dirty="0"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  <p:grpSp>
          <p:nvGrpSpPr>
            <p:cNvPr id="50" name="Group 22"/>
            <p:cNvGrpSpPr/>
            <p:nvPr/>
          </p:nvGrpSpPr>
          <p:grpSpPr bwMode="auto">
            <a:xfrm>
              <a:off x="5429254" y="3228972"/>
              <a:ext cx="1943101" cy="2424110"/>
              <a:chOff x="3420" y="2025"/>
              <a:chExt cx="1224" cy="1527"/>
            </a:xfrm>
          </p:grpSpPr>
          <p:sp>
            <p:nvSpPr>
              <p:cNvPr id="51" name="Text Box 23"/>
              <p:cNvSpPr txBox="1">
                <a:spLocks noChangeArrowheads="1"/>
              </p:cNvSpPr>
              <p:nvPr/>
            </p:nvSpPr>
            <p:spPr bwMode="auto">
              <a:xfrm>
                <a:off x="3974" y="3225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800">
                    <a:latin typeface="Times New Roman" panose="02020603050405020304" pitchFamily="18" charset="0"/>
                  </a:rPr>
                  <a:t>7</a:t>
                </a:r>
              </a:p>
            </p:txBody>
          </p:sp>
          <p:grpSp>
            <p:nvGrpSpPr>
              <p:cNvPr id="52" name="Group 24"/>
              <p:cNvGrpSpPr/>
              <p:nvPr/>
            </p:nvGrpSpPr>
            <p:grpSpPr bwMode="auto">
              <a:xfrm>
                <a:off x="3420" y="2025"/>
                <a:ext cx="1224" cy="1479"/>
                <a:chOff x="3420" y="2025"/>
                <a:chExt cx="1224" cy="1479"/>
              </a:xfrm>
            </p:grpSpPr>
            <p:sp>
              <p:nvSpPr>
                <p:cNvPr id="53" name="Freeform 25"/>
                <p:cNvSpPr/>
                <p:nvPr/>
              </p:nvSpPr>
              <p:spPr bwMode="auto">
                <a:xfrm>
                  <a:off x="3625" y="2496"/>
                  <a:ext cx="249" cy="103"/>
                </a:xfrm>
                <a:custGeom>
                  <a:avLst/>
                  <a:gdLst>
                    <a:gd name="T0" fmla="*/ 0 w 249"/>
                    <a:gd name="T1" fmla="*/ 0 h 103"/>
                    <a:gd name="T2" fmla="*/ 249 w 249"/>
                    <a:gd name="T3" fmla="*/ 90 h 103"/>
                    <a:gd name="T4" fmla="*/ 0 60000 65536"/>
                    <a:gd name="T5" fmla="*/ 0 60000 65536"/>
                    <a:gd name="T6" fmla="*/ 0 w 249"/>
                    <a:gd name="T7" fmla="*/ 0 h 103"/>
                    <a:gd name="T8" fmla="*/ 249 w 249"/>
                    <a:gd name="T9" fmla="*/ 103 h 103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49" h="103">
                      <a:moveTo>
                        <a:pt x="0" y="0"/>
                      </a:moveTo>
                      <a:cubicBezTo>
                        <a:pt x="70" y="103"/>
                        <a:pt x="133" y="90"/>
                        <a:pt x="249" y="90"/>
                      </a:cubicBez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92" y="2025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1</a:t>
                  </a:r>
                </a:p>
              </p:txBody>
            </p:sp>
            <p:sp>
              <p:nvSpPr>
                <p:cNvPr id="5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20" y="2160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2</a:t>
                  </a:r>
                </a:p>
              </p:txBody>
            </p:sp>
            <p:sp>
              <p:nvSpPr>
                <p:cNvPr id="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552" y="2496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3</a:t>
                  </a:r>
                </a:p>
              </p:txBody>
            </p:sp>
            <p:sp>
              <p:nvSpPr>
                <p:cNvPr id="5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984" y="2409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5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272" y="2832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5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852" y="2889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6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416" y="3177"/>
                  <a:ext cx="22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kumimoji="1" lang="zh-CN" altLang="en-US" sz="2800">
                      <a:latin typeface="Times New Roman" panose="02020603050405020304" pitchFamily="18" charset="0"/>
                    </a:rPr>
                    <a:t>8</a:t>
                  </a:r>
                </a:p>
              </p:txBody>
            </p:sp>
          </p:grpSp>
        </p:grpSp>
      </p:grp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9" grpId="0" autoUpdateAnimBg="0"/>
      <p:bldP spid="7188" grpId="0" autoUpdateAnimBg="0"/>
      <p:bldP spid="720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505200" y="5410200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3200" i="1" dirty="0">
                <a:latin typeface="宋体" panose="02010600030101010101" pitchFamily="2" charset="-122"/>
                <a:ea typeface="宋体" panose="02010600030101010101" pitchFamily="2" charset="-122"/>
              </a:rPr>
              <a:t>F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500166" y="785794"/>
            <a:ext cx="68580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观</a:t>
            </a:r>
            <a:r>
              <a:rPr kumimoji="1"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察∠1与∠5的位置关系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428992" y="1285860"/>
            <a:ext cx="44196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①在直线</a:t>
            </a: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的同侧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428992" y="1785926"/>
            <a:ext cx="611187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②在直线</a:t>
            </a:r>
            <a:r>
              <a:rPr kumimoji="1"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AB、CD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的同方向</a:t>
            </a:r>
          </a:p>
        </p:txBody>
      </p:sp>
      <p:sp>
        <p:nvSpPr>
          <p:cNvPr id="14343" name="Line 9"/>
          <p:cNvSpPr>
            <a:spLocks noChangeShapeType="1"/>
          </p:cNvSpPr>
          <p:nvPr/>
        </p:nvSpPr>
        <p:spPr bwMode="auto">
          <a:xfrm flipV="1">
            <a:off x="1066800" y="44196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4" name="Line 10"/>
          <p:cNvSpPr>
            <a:spLocks noChangeShapeType="1"/>
          </p:cNvSpPr>
          <p:nvPr/>
        </p:nvSpPr>
        <p:spPr bwMode="auto">
          <a:xfrm flipV="1">
            <a:off x="914400" y="2895600"/>
            <a:ext cx="3048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1973263" y="2514600"/>
            <a:ext cx="1716087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457200" y="3154363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3200" i="1" dirty="0">
                <a:latin typeface="宋体" panose="02010600030101010101" pitchFamily="2" charset="-122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974725" y="4362450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3200" i="1" dirty="0">
                <a:latin typeface="宋体" panose="02010600030101010101" pitchFamily="2" charset="-122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3714744" y="2357430"/>
            <a:ext cx="441146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4000" i="1" dirty="0">
                <a:latin typeface="宋体" panose="02010600030101010101" pitchFamily="2" charset="-122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4246563" y="4343400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3200" i="1" dirty="0">
                <a:latin typeface="宋体" panose="02010600030101010101" pitchFamily="2" charset="-122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1701800" y="2057400"/>
            <a:ext cx="38985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en-US" altLang="zh-CN" sz="3200" i="1" dirty="0">
                <a:latin typeface="宋体" panose="02010600030101010101" pitchFamily="2" charset="-122"/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14351" name="Freeform 17"/>
          <p:cNvSpPr/>
          <p:nvPr/>
        </p:nvSpPr>
        <p:spPr bwMode="auto">
          <a:xfrm>
            <a:off x="2276475" y="2932113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2" name="Freeform 18"/>
          <p:cNvSpPr/>
          <p:nvPr/>
        </p:nvSpPr>
        <p:spPr bwMode="auto">
          <a:xfrm>
            <a:off x="2097088" y="3276600"/>
            <a:ext cx="395287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3" name="Freeform 19"/>
          <p:cNvSpPr/>
          <p:nvPr/>
        </p:nvSpPr>
        <p:spPr bwMode="auto">
          <a:xfrm>
            <a:off x="2563813" y="3168650"/>
            <a:ext cx="125412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4" name="Freeform 20"/>
          <p:cNvSpPr/>
          <p:nvPr/>
        </p:nvSpPr>
        <p:spPr bwMode="auto">
          <a:xfrm>
            <a:off x="1982788" y="2971800"/>
            <a:ext cx="239712" cy="322263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5" name="Freeform 21"/>
          <p:cNvSpPr/>
          <p:nvPr/>
        </p:nvSpPr>
        <p:spPr bwMode="auto">
          <a:xfrm>
            <a:off x="2667000" y="4097338"/>
            <a:ext cx="239713" cy="322262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6" name="Freeform 22"/>
          <p:cNvSpPr/>
          <p:nvPr/>
        </p:nvSpPr>
        <p:spPr bwMode="auto">
          <a:xfrm>
            <a:off x="2743200" y="4419600"/>
            <a:ext cx="395288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7" name="Freeform 23"/>
          <p:cNvSpPr/>
          <p:nvPr/>
        </p:nvSpPr>
        <p:spPr bwMode="auto">
          <a:xfrm>
            <a:off x="2984500" y="4191000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8" name="Freeform 24"/>
          <p:cNvSpPr/>
          <p:nvPr/>
        </p:nvSpPr>
        <p:spPr bwMode="auto">
          <a:xfrm>
            <a:off x="3276600" y="4419600"/>
            <a:ext cx="125413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2362200" y="25288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4360" name="Text Box 26"/>
          <p:cNvSpPr txBox="1">
            <a:spLocks noChangeArrowheads="1"/>
          </p:cNvSpPr>
          <p:nvPr/>
        </p:nvSpPr>
        <p:spPr bwMode="auto">
          <a:xfrm>
            <a:off x="1771650" y="2743200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4361" name="Text Box 27"/>
          <p:cNvSpPr txBox="1">
            <a:spLocks noChangeArrowheads="1"/>
          </p:cNvSpPr>
          <p:nvPr/>
        </p:nvSpPr>
        <p:spPr bwMode="auto">
          <a:xfrm>
            <a:off x="1981200" y="3276600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4362" name="Text Box 28"/>
          <p:cNvSpPr txBox="1">
            <a:spLocks noChangeArrowheads="1"/>
          </p:cNvSpPr>
          <p:nvPr/>
        </p:nvSpPr>
        <p:spPr bwMode="auto">
          <a:xfrm>
            <a:off x="2667000" y="31384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4363" name="Text Box 29"/>
          <p:cNvSpPr txBox="1">
            <a:spLocks noChangeArrowheads="1"/>
          </p:cNvSpPr>
          <p:nvPr/>
        </p:nvSpPr>
        <p:spPr bwMode="auto">
          <a:xfrm>
            <a:off x="3124200" y="3810000"/>
            <a:ext cx="3619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4364" name="Text Box 30"/>
          <p:cNvSpPr txBox="1">
            <a:spLocks noChangeArrowheads="1"/>
          </p:cNvSpPr>
          <p:nvPr/>
        </p:nvSpPr>
        <p:spPr bwMode="auto">
          <a:xfrm>
            <a:off x="2457450" y="39004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4365" name="Text Box 31"/>
          <p:cNvSpPr txBox="1">
            <a:spLocks noChangeArrowheads="1"/>
          </p:cNvSpPr>
          <p:nvPr/>
        </p:nvSpPr>
        <p:spPr bwMode="auto">
          <a:xfrm>
            <a:off x="2651125" y="44338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4366" name="Text Box 32"/>
          <p:cNvSpPr txBox="1">
            <a:spLocks noChangeArrowheads="1"/>
          </p:cNvSpPr>
          <p:nvPr/>
        </p:nvSpPr>
        <p:spPr bwMode="auto">
          <a:xfrm>
            <a:off x="3352800" y="4357688"/>
            <a:ext cx="361950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kumimoji="1" lang="zh-CN" altLang="en-US" sz="28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1981200" y="2528888"/>
            <a:ext cx="1716088" cy="2971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1066800" y="4433888"/>
            <a:ext cx="3352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27" name="Line 35"/>
          <p:cNvSpPr>
            <a:spLocks noChangeShapeType="1"/>
          </p:cNvSpPr>
          <p:nvPr/>
        </p:nvSpPr>
        <p:spPr bwMode="auto">
          <a:xfrm flipV="1">
            <a:off x="914400" y="2909888"/>
            <a:ext cx="30480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36"/>
          <p:cNvGrpSpPr/>
          <p:nvPr/>
        </p:nvGrpSpPr>
        <p:grpSpPr bwMode="auto">
          <a:xfrm>
            <a:off x="4267200" y="2514600"/>
            <a:ext cx="3429000" cy="1905000"/>
            <a:chOff x="2688" y="1584"/>
            <a:chExt cx="2160" cy="1200"/>
          </a:xfrm>
        </p:grpSpPr>
        <p:sp>
          <p:nvSpPr>
            <p:cNvPr id="14376" name="Line 37"/>
            <p:cNvSpPr>
              <a:spLocks noChangeShapeType="1"/>
            </p:cNvSpPr>
            <p:nvPr/>
          </p:nvSpPr>
          <p:spPr bwMode="auto">
            <a:xfrm flipV="1">
              <a:off x="3552" y="1824"/>
              <a:ext cx="1008" cy="192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4377" name="Line 38"/>
            <p:cNvSpPr>
              <a:spLocks noChangeShapeType="1"/>
            </p:cNvSpPr>
            <p:nvPr/>
          </p:nvSpPr>
          <p:spPr bwMode="auto">
            <a:xfrm>
              <a:off x="3312" y="1584"/>
              <a:ext cx="672" cy="1200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4378" name="Line 39"/>
            <p:cNvSpPr>
              <a:spLocks noChangeShapeType="1"/>
            </p:cNvSpPr>
            <p:nvPr/>
          </p:nvSpPr>
          <p:spPr bwMode="auto">
            <a:xfrm>
              <a:off x="3984" y="2784"/>
              <a:ext cx="864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4379" name="Freeform 40"/>
            <p:cNvSpPr/>
            <p:nvPr/>
          </p:nvSpPr>
          <p:spPr bwMode="auto">
            <a:xfrm>
              <a:off x="3512" y="1872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2"/>
                <a:gd name="T13" fmla="*/ 0 h 138"/>
                <a:gd name="T14" fmla="*/ 232 w 232"/>
                <a:gd name="T15" fmla="*/ 138 h 1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4380" name="Freeform 41"/>
            <p:cNvSpPr/>
            <p:nvPr/>
          </p:nvSpPr>
          <p:spPr bwMode="auto">
            <a:xfrm>
              <a:off x="3944" y="2646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2"/>
                <a:gd name="T13" fmla="*/ 0 h 138"/>
                <a:gd name="T14" fmla="*/ 232 w 232"/>
                <a:gd name="T15" fmla="*/ 138 h 1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4381" name="Text Box 42"/>
            <p:cNvSpPr txBox="1">
              <a:spLocks noChangeArrowheads="1"/>
            </p:cNvSpPr>
            <p:nvPr/>
          </p:nvSpPr>
          <p:spPr bwMode="auto">
            <a:xfrm>
              <a:off x="3612" y="1632"/>
              <a:ext cx="228" cy="327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280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382" name="Text Box 43"/>
            <p:cNvSpPr txBox="1">
              <a:spLocks noChangeArrowheads="1"/>
            </p:cNvSpPr>
            <p:nvPr/>
          </p:nvSpPr>
          <p:spPr bwMode="auto">
            <a:xfrm>
              <a:off x="4032" y="2400"/>
              <a:ext cx="228" cy="327"/>
            </a:xfrm>
            <a:prstGeom prst="rect">
              <a:avLst/>
            </a:prstGeom>
            <a:noFill/>
            <a:ln w="2857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kumimoji="1" lang="zh-CN" altLang="en-US" sz="2800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2688" y="235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4371" name="Oval 45"/>
          <p:cNvSpPr>
            <a:spLocks noChangeArrowheads="1"/>
          </p:cNvSpPr>
          <p:nvPr/>
        </p:nvSpPr>
        <p:spPr bwMode="auto">
          <a:xfrm>
            <a:off x="2286000" y="3154363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14372" name="Oval 46"/>
          <p:cNvSpPr>
            <a:spLocks noChangeArrowheads="1"/>
          </p:cNvSpPr>
          <p:nvPr/>
        </p:nvSpPr>
        <p:spPr bwMode="auto">
          <a:xfrm>
            <a:off x="3048000" y="4373563"/>
            <a:ext cx="152400" cy="1524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8239" name="Freeform 47"/>
          <p:cNvSpPr/>
          <p:nvPr/>
        </p:nvSpPr>
        <p:spPr bwMode="auto">
          <a:xfrm>
            <a:off x="2209800" y="2925763"/>
            <a:ext cx="457200" cy="304800"/>
          </a:xfrm>
          <a:custGeom>
            <a:avLst/>
            <a:gdLst>
              <a:gd name="T0" fmla="*/ 96 w 288"/>
              <a:gd name="T1" fmla="*/ 144 h 192"/>
              <a:gd name="T2" fmla="*/ 0 w 288"/>
              <a:gd name="T3" fmla="*/ 0 h 192"/>
              <a:gd name="T4" fmla="*/ 144 w 288"/>
              <a:gd name="T5" fmla="*/ 0 h 192"/>
              <a:gd name="T6" fmla="*/ 240 w 288"/>
              <a:gd name="T7" fmla="*/ 96 h 192"/>
              <a:gd name="T8" fmla="*/ 288 w 288"/>
              <a:gd name="T9" fmla="*/ 144 h 192"/>
              <a:gd name="T10" fmla="*/ 144 w 288"/>
              <a:gd name="T11" fmla="*/ 192 h 1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88"/>
              <a:gd name="T19" fmla="*/ 0 h 192"/>
              <a:gd name="T20" fmla="*/ 288 w 288"/>
              <a:gd name="T21" fmla="*/ 192 h 1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88" h="192">
                <a:moveTo>
                  <a:pt x="96" y="144"/>
                </a:moveTo>
                <a:lnTo>
                  <a:pt x="0" y="0"/>
                </a:lnTo>
                <a:lnTo>
                  <a:pt x="144" y="0"/>
                </a:lnTo>
                <a:lnTo>
                  <a:pt x="240" y="96"/>
                </a:lnTo>
                <a:lnTo>
                  <a:pt x="288" y="144"/>
                </a:lnTo>
                <a:lnTo>
                  <a:pt x="144" y="192"/>
                </a:lnTo>
              </a:path>
            </a:pathLst>
          </a:custGeom>
          <a:solidFill>
            <a:srgbClr val="FF00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8240" name="Text Box 48"/>
          <p:cNvSpPr txBox="1">
            <a:spLocks noChangeArrowheads="1"/>
          </p:cNvSpPr>
          <p:nvPr/>
        </p:nvSpPr>
        <p:spPr bwMode="auto">
          <a:xfrm>
            <a:off x="1428728" y="1428736"/>
            <a:ext cx="33559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同位角：</a:t>
            </a:r>
          </a:p>
        </p:txBody>
      </p:sp>
      <p:sp>
        <p:nvSpPr>
          <p:cNvPr id="8241" name="Freeform 49"/>
          <p:cNvSpPr/>
          <p:nvPr/>
        </p:nvSpPr>
        <p:spPr bwMode="auto">
          <a:xfrm>
            <a:off x="2976563" y="4211638"/>
            <a:ext cx="376237" cy="204787"/>
          </a:xfrm>
          <a:custGeom>
            <a:avLst/>
            <a:gdLst>
              <a:gd name="T0" fmla="*/ 56 w 237"/>
              <a:gd name="T1" fmla="*/ 125 h 129"/>
              <a:gd name="T2" fmla="*/ 214 w 237"/>
              <a:gd name="T3" fmla="*/ 113 h 129"/>
              <a:gd name="T4" fmla="*/ 169 w 237"/>
              <a:gd name="T5" fmla="*/ 57 h 129"/>
              <a:gd name="T6" fmla="*/ 113 w 237"/>
              <a:gd name="T7" fmla="*/ 0 h 129"/>
              <a:gd name="T8" fmla="*/ 0 w 237"/>
              <a:gd name="T9" fmla="*/ 12 h 1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7"/>
              <a:gd name="T16" fmla="*/ 0 h 129"/>
              <a:gd name="T17" fmla="*/ 237 w 237"/>
              <a:gd name="T18" fmla="*/ 129 h 12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7" h="129">
                <a:moveTo>
                  <a:pt x="56" y="125"/>
                </a:moveTo>
                <a:cubicBezTo>
                  <a:pt x="109" y="121"/>
                  <a:pt x="164" y="129"/>
                  <a:pt x="214" y="113"/>
                </a:cubicBezTo>
                <a:cubicBezTo>
                  <a:pt x="237" y="106"/>
                  <a:pt x="169" y="57"/>
                  <a:pt x="169" y="57"/>
                </a:cubicBezTo>
                <a:cubicBezTo>
                  <a:pt x="154" y="26"/>
                  <a:pt x="154" y="0"/>
                  <a:pt x="113" y="0"/>
                </a:cubicBezTo>
                <a:cubicBezTo>
                  <a:pt x="75" y="0"/>
                  <a:pt x="0" y="12"/>
                  <a:pt x="0" y="12"/>
                </a:cubicBezTo>
              </a:path>
            </a:pathLst>
          </a:custGeom>
          <a:solidFill>
            <a:srgbClr val="FF00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714348" y="214290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合作探究一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同位角的定义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0" grpId="0" autoUpdateAnimBg="0"/>
      <p:bldP spid="8225" grpId="0" animBg="1"/>
      <p:bldP spid="8226" grpId="0" animBg="1"/>
      <p:bldP spid="8227" grpId="0" animBg="1"/>
      <p:bldP spid="8239" grpId="0" animBg="1"/>
      <p:bldP spid="8240" grpId="0" autoUpdateAnimBg="0"/>
      <p:bldP spid="82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714356"/>
            <a:ext cx="86868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中还有其它的同位角吗？若有，请你找出来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152400" y="1295400"/>
            <a:ext cx="4305300" cy="3124200"/>
            <a:chOff x="-30" y="432"/>
            <a:chExt cx="2712" cy="1968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882" y="1929"/>
              <a:ext cx="318" cy="3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altLang="zh-CN" sz="2800" i="1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F</a:t>
              </a:r>
            </a:p>
          </p:txBody>
        </p:sp>
        <p:grpSp>
          <p:nvGrpSpPr>
            <p:cNvPr id="3" name="Group 5"/>
            <p:cNvGrpSpPr/>
            <p:nvPr/>
          </p:nvGrpSpPr>
          <p:grpSpPr bwMode="auto">
            <a:xfrm>
              <a:off x="-30" y="432"/>
              <a:ext cx="2712" cy="1968"/>
              <a:chOff x="-30" y="432"/>
              <a:chExt cx="2712" cy="1968"/>
            </a:xfrm>
          </p:grpSpPr>
          <p:grpSp>
            <p:nvGrpSpPr>
              <p:cNvPr id="4" name="Group 6"/>
              <p:cNvGrpSpPr/>
              <p:nvPr/>
            </p:nvGrpSpPr>
            <p:grpSpPr bwMode="auto">
              <a:xfrm>
                <a:off x="-30" y="432"/>
                <a:ext cx="2712" cy="1719"/>
                <a:chOff x="-30" y="432"/>
                <a:chExt cx="2712" cy="1719"/>
              </a:xfrm>
            </p:grpSpPr>
            <p:sp>
              <p:nvSpPr>
                <p:cNvPr id="15429" name="Arc 7"/>
                <p:cNvSpPr/>
                <p:nvPr/>
              </p:nvSpPr>
              <p:spPr bwMode="auto">
                <a:xfrm rot="-1276212">
                  <a:off x="1152" y="912"/>
                  <a:ext cx="108" cy="274"/>
                </a:xfrm>
                <a:custGeom>
                  <a:avLst/>
                  <a:gdLst>
                    <a:gd name="T0" fmla="*/ 74 w 21600"/>
                    <a:gd name="T1" fmla="*/ 274 h 36201"/>
                    <a:gd name="T2" fmla="*/ 34 w 21600"/>
                    <a:gd name="T3" fmla="*/ 0 h 36201"/>
                    <a:gd name="T4" fmla="*/ 108 w 21600"/>
                    <a:gd name="T5" fmla="*/ 119 h 36201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36201"/>
                    <a:gd name="T11" fmla="*/ 21600 w 21600"/>
                    <a:gd name="T12" fmla="*/ 36201 h 3620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36201" fill="none" extrusionOk="0">
                      <a:moveTo>
                        <a:pt x="14714" y="36200"/>
                      </a:moveTo>
                      <a:cubicBezTo>
                        <a:pt x="5922" y="33243"/>
                        <a:pt x="0" y="25003"/>
                        <a:pt x="0" y="15728"/>
                      </a:cubicBezTo>
                      <a:cubicBezTo>
                        <a:pt x="-1" y="9772"/>
                        <a:pt x="2458" y="4081"/>
                        <a:pt x="6794" y="-1"/>
                      </a:cubicBezTo>
                    </a:path>
                    <a:path w="21600" h="36201" stroke="0" extrusionOk="0">
                      <a:moveTo>
                        <a:pt x="14714" y="36200"/>
                      </a:moveTo>
                      <a:cubicBezTo>
                        <a:pt x="5922" y="33243"/>
                        <a:pt x="0" y="25003"/>
                        <a:pt x="0" y="15728"/>
                      </a:cubicBezTo>
                      <a:cubicBezTo>
                        <a:pt x="-1" y="9772"/>
                        <a:pt x="2458" y="4081"/>
                        <a:pt x="6794" y="-1"/>
                      </a:cubicBezTo>
                      <a:lnTo>
                        <a:pt x="21600" y="15728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33CC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92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536" y="660"/>
                  <a:ext cx="22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1</a:t>
                  </a:r>
                </a:p>
              </p:txBody>
            </p:sp>
            <p:sp>
              <p:nvSpPr>
                <p:cNvPr id="3892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056" y="528"/>
                  <a:ext cx="22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2</a:t>
                  </a:r>
                </a:p>
              </p:txBody>
            </p:sp>
            <p:sp>
              <p:nvSpPr>
                <p:cNvPr id="3892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930" y="864"/>
                  <a:ext cx="22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solidFill>
                        <a:srgbClr val="FF00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3</a:t>
                  </a:r>
                </a:p>
              </p:txBody>
            </p:sp>
            <p:sp>
              <p:nvSpPr>
                <p:cNvPr id="3892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397" y="1056"/>
                  <a:ext cx="22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4</a:t>
                  </a:r>
                </a:p>
              </p:txBody>
            </p:sp>
            <p:sp>
              <p:nvSpPr>
                <p:cNvPr id="15434" name="Arc 12"/>
                <p:cNvSpPr/>
                <p:nvPr/>
              </p:nvSpPr>
              <p:spPr bwMode="auto">
                <a:xfrm rot="3811826">
                  <a:off x="821" y="1819"/>
                  <a:ext cx="178" cy="91"/>
                </a:xfrm>
                <a:custGeom>
                  <a:avLst/>
                  <a:gdLst>
                    <a:gd name="T0" fmla="*/ 178 w 39924"/>
                    <a:gd name="T1" fmla="*/ 38 h 21600"/>
                    <a:gd name="T2" fmla="*/ 0 w 39924"/>
                    <a:gd name="T3" fmla="*/ 32 h 21600"/>
                    <a:gd name="T4" fmla="*/ 90 w 39924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9924"/>
                    <a:gd name="T10" fmla="*/ 0 h 21600"/>
                    <a:gd name="T11" fmla="*/ 39924 w 39924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9924" h="21600" fill="none" extrusionOk="0">
                      <a:moveTo>
                        <a:pt x="39923" y="8937"/>
                      </a:moveTo>
                      <a:cubicBezTo>
                        <a:pt x="36418" y="16649"/>
                        <a:pt x="28730" y="21599"/>
                        <a:pt x="20260" y="21600"/>
                      </a:cubicBezTo>
                      <a:cubicBezTo>
                        <a:pt x="11219" y="21600"/>
                        <a:pt x="3135" y="15969"/>
                        <a:pt x="0" y="7489"/>
                      </a:cubicBezTo>
                    </a:path>
                    <a:path w="39924" h="21600" stroke="0" extrusionOk="0">
                      <a:moveTo>
                        <a:pt x="39923" y="8937"/>
                      </a:moveTo>
                      <a:cubicBezTo>
                        <a:pt x="36418" y="16649"/>
                        <a:pt x="28730" y="21599"/>
                        <a:pt x="20260" y="21600"/>
                      </a:cubicBezTo>
                      <a:cubicBezTo>
                        <a:pt x="11219" y="21600"/>
                        <a:pt x="3135" y="15969"/>
                        <a:pt x="0" y="7489"/>
                      </a:cubicBezTo>
                      <a:lnTo>
                        <a:pt x="20260" y="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33CC"/>
                  </a:solidFill>
                  <a:round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89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48" y="1392"/>
                  <a:ext cx="22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5</a:t>
                  </a:r>
                </a:p>
              </p:txBody>
            </p:sp>
            <p:sp>
              <p:nvSpPr>
                <p:cNvPr id="38926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20" y="1344"/>
                  <a:ext cx="227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solidFill>
                        <a:srgbClr val="3333FF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6</a:t>
                  </a:r>
                </a:p>
              </p:txBody>
            </p:sp>
            <p:sp>
              <p:nvSpPr>
                <p:cNvPr id="3892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24" y="1824"/>
                  <a:ext cx="336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solidFill>
                        <a:srgbClr val="FF33CC"/>
                      </a:solidFill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7</a:t>
                  </a:r>
                </a:p>
              </p:txBody>
            </p:sp>
            <p:sp>
              <p:nvSpPr>
                <p:cNvPr id="3892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129" y="1824"/>
                  <a:ext cx="263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8</a:t>
                  </a:r>
                </a:p>
              </p:txBody>
            </p:sp>
            <p:sp>
              <p:nvSpPr>
                <p:cNvPr id="15439" name="Line 17"/>
                <p:cNvSpPr>
                  <a:spLocks noChangeShapeType="1"/>
                </p:cNvSpPr>
                <p:nvPr/>
              </p:nvSpPr>
              <p:spPr bwMode="auto">
                <a:xfrm rot="-399718">
                  <a:off x="576" y="672"/>
                  <a:ext cx="1825" cy="621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364" y="1113"/>
                  <a:ext cx="31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D</a:t>
                  </a:r>
                </a:p>
              </p:txBody>
            </p:sp>
            <p:sp>
              <p:nvSpPr>
                <p:cNvPr id="3893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18" y="480"/>
                  <a:ext cx="31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 b="1" i="1" dirty="0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C</a:t>
                  </a:r>
                </a:p>
              </p:txBody>
            </p:sp>
            <p:grpSp>
              <p:nvGrpSpPr>
                <p:cNvPr id="5" name="Group 20"/>
                <p:cNvGrpSpPr/>
                <p:nvPr/>
              </p:nvGrpSpPr>
              <p:grpSpPr bwMode="auto">
                <a:xfrm>
                  <a:off x="-30" y="1480"/>
                  <a:ext cx="2700" cy="527"/>
                  <a:chOff x="-30" y="1480"/>
                  <a:chExt cx="2700" cy="527"/>
                </a:xfrm>
              </p:grpSpPr>
              <p:sp>
                <p:nvSpPr>
                  <p:cNvPr id="15451" name="Line 21"/>
                  <p:cNvSpPr>
                    <a:spLocks noChangeShapeType="1"/>
                  </p:cNvSpPr>
                  <p:nvPr/>
                </p:nvSpPr>
                <p:spPr bwMode="auto">
                  <a:xfrm rot="419865" flipV="1">
                    <a:off x="246" y="1522"/>
                    <a:ext cx="2055" cy="451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3893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30" y="1680"/>
                    <a:ext cx="318" cy="3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altLang="zh-CN" sz="2800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3893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480"/>
                    <a:ext cx="318" cy="32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altLang="zh-CN" sz="2800" i="1"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</a:rPr>
                      <a:t>B</a:t>
                    </a:r>
                  </a:p>
                </p:txBody>
              </p:sp>
            </p:grpSp>
            <p:sp>
              <p:nvSpPr>
                <p:cNvPr id="15443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907" y="624"/>
                  <a:ext cx="565" cy="14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463" y="432"/>
                  <a:ext cx="31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altLang="zh-CN" sz="2800" i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panose="020B0604020202020204" pitchFamily="34" charset="0"/>
                    </a:rPr>
                    <a:t>E</a:t>
                  </a:r>
                </a:p>
              </p:txBody>
            </p:sp>
            <p:sp>
              <p:nvSpPr>
                <p:cNvPr id="15445" name="Freeform 26"/>
                <p:cNvSpPr/>
                <p:nvPr/>
              </p:nvSpPr>
              <p:spPr bwMode="auto">
                <a:xfrm>
                  <a:off x="1152" y="760"/>
                  <a:ext cx="240" cy="152"/>
                </a:xfrm>
                <a:custGeom>
                  <a:avLst/>
                  <a:gdLst>
                    <a:gd name="T0" fmla="*/ 0 w 240"/>
                    <a:gd name="T1" fmla="*/ 152 h 152"/>
                    <a:gd name="T2" fmla="*/ 48 w 240"/>
                    <a:gd name="T3" fmla="*/ 56 h 152"/>
                    <a:gd name="T4" fmla="*/ 144 w 240"/>
                    <a:gd name="T5" fmla="*/ 8 h 152"/>
                    <a:gd name="T6" fmla="*/ 240 w 240"/>
                    <a:gd name="T7" fmla="*/ 8 h 15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0"/>
                    <a:gd name="T13" fmla="*/ 0 h 152"/>
                    <a:gd name="T14" fmla="*/ 240 w 240"/>
                    <a:gd name="T15" fmla="*/ 152 h 15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0" h="152">
                      <a:moveTo>
                        <a:pt x="0" y="152"/>
                      </a:moveTo>
                      <a:cubicBezTo>
                        <a:pt x="12" y="116"/>
                        <a:pt x="24" y="80"/>
                        <a:pt x="48" y="56"/>
                      </a:cubicBezTo>
                      <a:cubicBezTo>
                        <a:pt x="72" y="32"/>
                        <a:pt x="112" y="16"/>
                        <a:pt x="144" y="8"/>
                      </a:cubicBezTo>
                      <a:cubicBezTo>
                        <a:pt x="176" y="0"/>
                        <a:pt x="208" y="4"/>
                        <a:pt x="240" y="8"/>
                      </a:cubicBezTo>
                    </a:path>
                  </a:pathLst>
                </a:custGeom>
                <a:noFill/>
                <a:ln w="38100">
                  <a:solidFill>
                    <a:srgbClr val="0000CC"/>
                  </a:solidFill>
                  <a:miter lim="800000"/>
                </a:ln>
              </p:spPr>
              <p:txBody>
                <a:bodyPr wrap="none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46" name="Arc 27"/>
                <p:cNvSpPr/>
                <p:nvPr/>
              </p:nvSpPr>
              <p:spPr bwMode="auto">
                <a:xfrm flipH="1">
                  <a:off x="864" y="1536"/>
                  <a:ext cx="240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240 w 21600"/>
                    <a:gd name="T3" fmla="*/ 240 h 21600"/>
                    <a:gd name="T4" fmla="*/ 0 w 21600"/>
                    <a:gd name="T5" fmla="*/ 24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CC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47" name="Arc 28"/>
                <p:cNvSpPr/>
                <p:nvPr/>
              </p:nvSpPr>
              <p:spPr bwMode="auto">
                <a:xfrm flipV="1">
                  <a:off x="960" y="1728"/>
                  <a:ext cx="336" cy="240"/>
                </a:xfrm>
                <a:custGeom>
                  <a:avLst/>
                  <a:gdLst>
                    <a:gd name="T0" fmla="*/ 0 w 21600"/>
                    <a:gd name="T1" fmla="*/ 0 h 21600"/>
                    <a:gd name="T2" fmla="*/ 336 w 21600"/>
                    <a:gd name="T3" fmla="*/ 240 h 21600"/>
                    <a:gd name="T4" fmla="*/ 0 w 21600"/>
                    <a:gd name="T5" fmla="*/ 24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48" name="Arc 29"/>
                <p:cNvSpPr/>
                <p:nvPr/>
              </p:nvSpPr>
              <p:spPr bwMode="auto">
                <a:xfrm flipV="1">
                  <a:off x="1296" y="1008"/>
                  <a:ext cx="240" cy="96"/>
                </a:xfrm>
                <a:custGeom>
                  <a:avLst/>
                  <a:gdLst>
                    <a:gd name="T0" fmla="*/ 0 w 21600"/>
                    <a:gd name="T1" fmla="*/ 0 h 21600"/>
                    <a:gd name="T2" fmla="*/ 240 w 21600"/>
                    <a:gd name="T3" fmla="*/ 96 h 21600"/>
                    <a:gd name="T4" fmla="*/ 0 w 21600"/>
                    <a:gd name="T5" fmla="*/ 96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000099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49" name="Arc 30"/>
                <p:cNvSpPr>
                  <a:spLocks noChangeAspect="1"/>
                </p:cNvSpPr>
                <p:nvPr/>
              </p:nvSpPr>
              <p:spPr bwMode="auto">
                <a:xfrm rot="361851">
                  <a:off x="1349" y="773"/>
                  <a:ext cx="247" cy="235"/>
                </a:xfrm>
                <a:custGeom>
                  <a:avLst/>
                  <a:gdLst>
                    <a:gd name="T0" fmla="*/ 78 w 21600"/>
                    <a:gd name="T1" fmla="*/ 0 h 20509"/>
                    <a:gd name="T2" fmla="*/ 247 w 21600"/>
                    <a:gd name="T3" fmla="*/ 235 h 20509"/>
                    <a:gd name="T4" fmla="*/ 0 w 21600"/>
                    <a:gd name="T5" fmla="*/ 235 h 20509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0509"/>
                    <a:gd name="T11" fmla="*/ 21600 w 21600"/>
                    <a:gd name="T12" fmla="*/ 20509 h 20509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0509" fill="none" extrusionOk="0">
                      <a:moveTo>
                        <a:pt x="6778" y="0"/>
                      </a:moveTo>
                      <a:cubicBezTo>
                        <a:pt x="15625" y="2924"/>
                        <a:pt x="21600" y="11191"/>
                        <a:pt x="21600" y="20509"/>
                      </a:cubicBezTo>
                    </a:path>
                    <a:path w="21600" h="20509" stroke="0" extrusionOk="0">
                      <a:moveTo>
                        <a:pt x="6778" y="0"/>
                      </a:moveTo>
                      <a:cubicBezTo>
                        <a:pt x="15625" y="2924"/>
                        <a:pt x="21600" y="11191"/>
                        <a:pt x="21600" y="20509"/>
                      </a:cubicBezTo>
                      <a:lnTo>
                        <a:pt x="0" y="20509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2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5450" name="Arc 31"/>
                <p:cNvSpPr>
                  <a:spLocks noChangeAspect="1"/>
                </p:cNvSpPr>
                <p:nvPr/>
              </p:nvSpPr>
              <p:spPr bwMode="auto">
                <a:xfrm rot="967655">
                  <a:off x="1104" y="1536"/>
                  <a:ext cx="172" cy="172"/>
                </a:xfrm>
                <a:custGeom>
                  <a:avLst/>
                  <a:gdLst>
                    <a:gd name="T0" fmla="*/ 0 w 21600"/>
                    <a:gd name="T1" fmla="*/ 0 h 21600"/>
                    <a:gd name="T2" fmla="*/ 172 w 21600"/>
                    <a:gd name="T3" fmla="*/ 172 h 21600"/>
                    <a:gd name="T4" fmla="*/ 0 w 21600"/>
                    <a:gd name="T5" fmla="*/ 172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miter lim="800000"/>
                </a:ln>
              </p:spPr>
              <p:txBody>
                <a:bodyPr wrap="none" anchor="ctr"/>
                <a:lstStyle/>
                <a:p>
                  <a:pPr>
                    <a:spcBef>
                      <a:spcPct val="20000"/>
                    </a:spcBef>
                    <a:buFontTx/>
                    <a:buChar char="•"/>
                  </a:pPr>
                  <a:endParaRPr kumimoji="1" lang="zh-CN" altLang="en-US" sz="32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8944" name="Rectangle 32"/>
              <p:cNvSpPr>
                <a:spLocks noChangeArrowheads="1"/>
              </p:cNvSpPr>
              <p:nvPr/>
            </p:nvSpPr>
            <p:spPr bwMode="auto">
              <a:xfrm>
                <a:off x="480" y="2112"/>
                <a:ext cx="866" cy="28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endParaRPr lang="zh-CN" altLang="en-US" sz="2400" b="1">
                  <a:solidFill>
                    <a:srgbClr val="00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endParaRPr>
              </a:p>
            </p:txBody>
          </p:sp>
        </p:grpSp>
      </p:grpSp>
      <p:grpSp>
        <p:nvGrpSpPr>
          <p:cNvPr id="6" name="Group 33"/>
          <p:cNvGrpSpPr/>
          <p:nvPr/>
        </p:nvGrpSpPr>
        <p:grpSpPr bwMode="auto">
          <a:xfrm>
            <a:off x="1828800" y="1600200"/>
            <a:ext cx="1981200" cy="1828800"/>
            <a:chOff x="1056" y="720"/>
            <a:chExt cx="1248" cy="1152"/>
          </a:xfrm>
        </p:grpSpPr>
        <p:sp>
          <p:nvSpPr>
            <p:cNvPr id="15423" name="Freeform 34"/>
            <p:cNvSpPr/>
            <p:nvPr/>
          </p:nvSpPr>
          <p:spPr bwMode="auto">
            <a:xfrm>
              <a:off x="1056" y="720"/>
              <a:ext cx="1248" cy="1152"/>
            </a:xfrm>
            <a:custGeom>
              <a:avLst/>
              <a:gdLst>
                <a:gd name="T0" fmla="*/ 1248 w 1248"/>
                <a:gd name="T1" fmla="*/ 1008 h 1152"/>
                <a:gd name="T2" fmla="*/ 0 w 1248"/>
                <a:gd name="T3" fmla="*/ 1152 h 1152"/>
                <a:gd name="T4" fmla="*/ 432 w 1248"/>
                <a:gd name="T5" fmla="*/ 0 h 1152"/>
                <a:gd name="T6" fmla="*/ 0 60000 65536"/>
                <a:gd name="T7" fmla="*/ 0 60000 65536"/>
                <a:gd name="T8" fmla="*/ 0 60000 65536"/>
                <a:gd name="T9" fmla="*/ 0 w 1248"/>
                <a:gd name="T10" fmla="*/ 0 h 1152"/>
                <a:gd name="T11" fmla="*/ 1248 w 1248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1152">
                  <a:moveTo>
                    <a:pt x="1248" y="1008"/>
                  </a:moveTo>
                  <a:lnTo>
                    <a:pt x="0" y="1152"/>
                  </a:lnTo>
                  <a:lnTo>
                    <a:pt x="432" y="0"/>
                  </a:lnTo>
                </a:path>
              </a:pathLst>
            </a:custGeom>
            <a:noFill/>
            <a:ln w="38100">
              <a:solidFill>
                <a:schemeClr val="accent2"/>
              </a:solidFill>
              <a:miter lim="800000"/>
            </a:ln>
          </p:spPr>
          <p:txBody>
            <a:bodyPr wrap="none"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5424" name="Line 35"/>
            <p:cNvSpPr>
              <a:spLocks noChangeShapeType="1"/>
            </p:cNvSpPr>
            <p:nvPr/>
          </p:nvSpPr>
          <p:spPr bwMode="auto">
            <a:xfrm>
              <a:off x="1344" y="1056"/>
              <a:ext cx="768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7" name="Group 36"/>
          <p:cNvGrpSpPr/>
          <p:nvPr/>
        </p:nvGrpSpPr>
        <p:grpSpPr bwMode="auto">
          <a:xfrm>
            <a:off x="914400" y="1600200"/>
            <a:ext cx="1600200" cy="1905000"/>
            <a:chOff x="480" y="720"/>
            <a:chExt cx="1008" cy="1200"/>
          </a:xfrm>
        </p:grpSpPr>
        <p:sp>
          <p:nvSpPr>
            <p:cNvPr id="15421" name="Freeform 37"/>
            <p:cNvSpPr/>
            <p:nvPr/>
          </p:nvSpPr>
          <p:spPr bwMode="auto">
            <a:xfrm>
              <a:off x="480" y="720"/>
              <a:ext cx="1008" cy="1200"/>
            </a:xfrm>
            <a:custGeom>
              <a:avLst/>
              <a:gdLst>
                <a:gd name="T0" fmla="*/ 0 w 1008"/>
                <a:gd name="T1" fmla="*/ 1200 h 1200"/>
                <a:gd name="T2" fmla="*/ 576 w 1008"/>
                <a:gd name="T3" fmla="*/ 1152 h 1200"/>
                <a:gd name="T4" fmla="*/ 1008 w 1008"/>
                <a:gd name="T5" fmla="*/ 0 h 1200"/>
                <a:gd name="T6" fmla="*/ 0 60000 65536"/>
                <a:gd name="T7" fmla="*/ 0 60000 65536"/>
                <a:gd name="T8" fmla="*/ 0 60000 65536"/>
                <a:gd name="T9" fmla="*/ 0 w 1008"/>
                <a:gd name="T10" fmla="*/ 0 h 1200"/>
                <a:gd name="T11" fmla="*/ 1008 w 1008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200">
                  <a:moveTo>
                    <a:pt x="0" y="1200"/>
                  </a:moveTo>
                  <a:lnTo>
                    <a:pt x="576" y="1152"/>
                  </a:lnTo>
                  <a:lnTo>
                    <a:pt x="1008" y="0"/>
                  </a:lnTo>
                </a:path>
              </a:pathLst>
            </a:custGeom>
            <a:noFill/>
            <a:ln w="38100">
              <a:solidFill>
                <a:srgbClr val="0000CC"/>
              </a:solidFill>
              <a:miter lim="800000"/>
            </a:ln>
          </p:spPr>
          <p:txBody>
            <a:bodyPr wrap="none"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5422" name="Line 38"/>
            <p:cNvSpPr>
              <a:spLocks noChangeShapeType="1"/>
            </p:cNvSpPr>
            <p:nvPr/>
          </p:nvSpPr>
          <p:spPr bwMode="auto">
            <a:xfrm flipH="1" flipV="1">
              <a:off x="720" y="912"/>
              <a:ext cx="624" cy="144"/>
            </a:xfrm>
            <a:prstGeom prst="line">
              <a:avLst/>
            </a:prstGeom>
            <a:noFill/>
            <a:ln w="38100">
              <a:solidFill>
                <a:srgbClr val="0000CC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8" name="Group 39"/>
          <p:cNvGrpSpPr/>
          <p:nvPr/>
        </p:nvGrpSpPr>
        <p:grpSpPr bwMode="auto">
          <a:xfrm>
            <a:off x="914400" y="1905000"/>
            <a:ext cx="1371600" cy="2057400"/>
            <a:chOff x="528" y="912"/>
            <a:chExt cx="864" cy="1296"/>
          </a:xfrm>
        </p:grpSpPr>
        <p:sp>
          <p:nvSpPr>
            <p:cNvPr id="15419" name="Freeform 40"/>
            <p:cNvSpPr/>
            <p:nvPr/>
          </p:nvSpPr>
          <p:spPr bwMode="auto">
            <a:xfrm>
              <a:off x="816" y="912"/>
              <a:ext cx="576" cy="1296"/>
            </a:xfrm>
            <a:custGeom>
              <a:avLst/>
              <a:gdLst>
                <a:gd name="T0" fmla="*/ 0 w 576"/>
                <a:gd name="T1" fmla="*/ 0 h 1296"/>
                <a:gd name="T2" fmla="*/ 576 w 576"/>
                <a:gd name="T3" fmla="*/ 144 h 1296"/>
                <a:gd name="T4" fmla="*/ 144 w 576"/>
                <a:gd name="T5" fmla="*/ 1296 h 1296"/>
                <a:gd name="T6" fmla="*/ 0 60000 65536"/>
                <a:gd name="T7" fmla="*/ 0 60000 65536"/>
                <a:gd name="T8" fmla="*/ 0 60000 65536"/>
                <a:gd name="T9" fmla="*/ 0 w 576"/>
                <a:gd name="T10" fmla="*/ 0 h 1296"/>
                <a:gd name="T11" fmla="*/ 576 w 576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76" h="1296">
                  <a:moveTo>
                    <a:pt x="0" y="0"/>
                  </a:moveTo>
                  <a:lnTo>
                    <a:pt x="576" y="144"/>
                  </a:lnTo>
                  <a:lnTo>
                    <a:pt x="144" y="1296"/>
                  </a:lnTo>
                </a:path>
              </a:pathLst>
            </a:custGeom>
            <a:noFill/>
            <a:ln w="38100">
              <a:solidFill>
                <a:srgbClr val="FF6600"/>
              </a:solidFill>
              <a:miter lim="800000"/>
            </a:ln>
          </p:spPr>
          <p:txBody>
            <a:bodyPr wrap="none"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5420" name="Line 41"/>
            <p:cNvSpPr>
              <a:spLocks noChangeShapeType="1"/>
            </p:cNvSpPr>
            <p:nvPr/>
          </p:nvSpPr>
          <p:spPr bwMode="auto">
            <a:xfrm flipH="1">
              <a:off x="528" y="1872"/>
              <a:ext cx="528" cy="4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9" name="Group 42"/>
          <p:cNvGrpSpPr/>
          <p:nvPr/>
        </p:nvGrpSpPr>
        <p:grpSpPr bwMode="auto">
          <a:xfrm>
            <a:off x="1600200" y="2133600"/>
            <a:ext cx="1752600" cy="1828800"/>
            <a:chOff x="912" y="1056"/>
            <a:chExt cx="1104" cy="1152"/>
          </a:xfrm>
        </p:grpSpPr>
        <p:sp>
          <p:nvSpPr>
            <p:cNvPr id="15417" name="Freeform 43"/>
            <p:cNvSpPr/>
            <p:nvPr/>
          </p:nvSpPr>
          <p:spPr bwMode="auto">
            <a:xfrm>
              <a:off x="912" y="1056"/>
              <a:ext cx="1104" cy="1152"/>
            </a:xfrm>
            <a:custGeom>
              <a:avLst/>
              <a:gdLst>
                <a:gd name="T0" fmla="*/ 1104 w 1104"/>
                <a:gd name="T1" fmla="*/ 144 h 1152"/>
                <a:gd name="T2" fmla="*/ 432 w 1104"/>
                <a:gd name="T3" fmla="*/ 0 h 1152"/>
                <a:gd name="T4" fmla="*/ 0 w 1104"/>
                <a:gd name="T5" fmla="*/ 1152 h 1152"/>
                <a:gd name="T6" fmla="*/ 0 60000 65536"/>
                <a:gd name="T7" fmla="*/ 0 60000 65536"/>
                <a:gd name="T8" fmla="*/ 0 60000 65536"/>
                <a:gd name="T9" fmla="*/ 0 w 1104"/>
                <a:gd name="T10" fmla="*/ 0 h 1152"/>
                <a:gd name="T11" fmla="*/ 1104 w 11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04" h="1152">
                  <a:moveTo>
                    <a:pt x="1104" y="144"/>
                  </a:moveTo>
                  <a:lnTo>
                    <a:pt x="432" y="0"/>
                  </a:lnTo>
                  <a:lnTo>
                    <a:pt x="0" y="1152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miter lim="800000"/>
            </a:ln>
          </p:spPr>
          <p:txBody>
            <a:bodyPr wrap="none"/>
            <a:lstStyle/>
            <a:p>
              <a:pPr>
                <a:spcBef>
                  <a:spcPct val="20000"/>
                </a:spcBef>
                <a:buFontTx/>
                <a:buChar char="•"/>
              </a:pPr>
              <a:endParaRPr kumimoji="1" lang="zh-CN" altLang="en-US" sz="3200">
                <a:latin typeface="Times New Roman" panose="02020603050405020304" pitchFamily="18" charset="0"/>
              </a:endParaRPr>
            </a:p>
          </p:txBody>
        </p:sp>
        <p:sp>
          <p:nvSpPr>
            <p:cNvPr id="15418" name="Line 44"/>
            <p:cNvSpPr>
              <a:spLocks noChangeShapeType="1"/>
            </p:cNvSpPr>
            <p:nvPr/>
          </p:nvSpPr>
          <p:spPr bwMode="auto">
            <a:xfrm flipV="1">
              <a:off x="1104" y="1824"/>
              <a:ext cx="52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miter lim="800000"/>
            </a:ln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25" name="Group 81"/>
          <p:cNvGrpSpPr/>
          <p:nvPr/>
        </p:nvGrpSpPr>
        <p:grpSpPr bwMode="auto">
          <a:xfrm>
            <a:off x="5143504" y="2285992"/>
            <a:ext cx="3038475" cy="685800"/>
            <a:chOff x="1632" y="2112"/>
            <a:chExt cx="1776" cy="432"/>
          </a:xfrm>
        </p:grpSpPr>
        <p:sp>
          <p:nvSpPr>
            <p:cNvPr id="38994" name="Rectangle 82"/>
            <p:cNvSpPr>
              <a:spLocks noChangeArrowheads="1"/>
            </p:cNvSpPr>
            <p:nvPr/>
          </p:nvSpPr>
          <p:spPr bwMode="auto">
            <a:xfrm>
              <a:off x="1632" y="2112"/>
              <a:ext cx="177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zh-CN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38995" name="Rectangle 83"/>
            <p:cNvSpPr>
              <a:spLocks noChangeArrowheads="1"/>
            </p:cNvSpPr>
            <p:nvPr/>
          </p:nvSpPr>
          <p:spPr bwMode="auto">
            <a:xfrm>
              <a:off x="1632" y="2112"/>
              <a:ext cx="169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同位角是 </a:t>
              </a:r>
              <a:r>
                <a:rPr kumimoji="1" lang="en-US" altLang="zh-CN" sz="2800" b="1" i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  <a:r>
                <a:rPr kumimoji="1" lang="en-US" altLang="zh-CN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kumimoji="1"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宋体" panose="02010600030101010101" pitchFamily="2" charset="-122"/>
                  <a:ea typeface="宋体" panose="02010600030101010101" pitchFamily="2" charset="-122"/>
                </a:rPr>
                <a:t>形状</a:t>
              </a:r>
            </a:p>
          </p:txBody>
        </p:sp>
      </p:grpSp>
      <p:sp>
        <p:nvSpPr>
          <p:cNvPr id="94" name="Text Box 15"/>
          <p:cNvSpPr txBox="1">
            <a:spLocks noChangeArrowheads="1"/>
          </p:cNvSpPr>
          <p:nvPr/>
        </p:nvSpPr>
        <p:spPr bwMode="auto">
          <a:xfrm>
            <a:off x="5589240" y="3571876"/>
            <a:ext cx="2502608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∠2</a:t>
            </a:r>
            <a:r>
              <a:rPr kumimoji="1"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</p:txBody>
      </p:sp>
      <p:sp>
        <p:nvSpPr>
          <p:cNvPr id="95" name="Text Box 11"/>
          <p:cNvSpPr txBox="1">
            <a:spLocks noChangeArrowheads="1"/>
          </p:cNvSpPr>
          <p:nvPr/>
        </p:nvSpPr>
        <p:spPr bwMode="auto">
          <a:xfrm>
            <a:off x="5562600" y="4383088"/>
            <a:ext cx="249299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∠4</a:t>
            </a:r>
            <a:r>
              <a:rPr kumimoji="1"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  <a:r>
              <a:rPr kumimoji="1"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</p:txBody>
      </p:sp>
      <p:sp>
        <p:nvSpPr>
          <p:cNvPr id="96" name="Text Box 12"/>
          <p:cNvSpPr txBox="1">
            <a:spLocks noChangeArrowheads="1"/>
          </p:cNvSpPr>
          <p:nvPr/>
        </p:nvSpPr>
        <p:spPr bwMode="auto">
          <a:xfrm>
            <a:off x="5638800" y="5300663"/>
            <a:ext cx="2262158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∠3</a:t>
            </a:r>
            <a:r>
              <a:rPr kumimoji="1"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kumimoji="1" lang="en-US" altLang="zh-CN" sz="36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  <a:r>
              <a:rPr kumimoji="1"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 autoUpdateAnimBg="0"/>
      <p:bldP spid="95" grpId="0" autoUpdateAnimBg="0"/>
      <p:bldP spid="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 flipV="1">
            <a:off x="762000" y="45720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 flipV="1">
            <a:off x="609600" y="3048000"/>
            <a:ext cx="3048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668463" y="2667000"/>
            <a:ext cx="1716087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5" name="Freeform 11"/>
          <p:cNvSpPr/>
          <p:nvPr/>
        </p:nvSpPr>
        <p:spPr bwMode="auto">
          <a:xfrm>
            <a:off x="1971675" y="3084513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6" name="Freeform 12"/>
          <p:cNvSpPr/>
          <p:nvPr/>
        </p:nvSpPr>
        <p:spPr bwMode="auto">
          <a:xfrm>
            <a:off x="1792288" y="3429000"/>
            <a:ext cx="395287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7" name="Freeform 13"/>
          <p:cNvSpPr/>
          <p:nvPr/>
        </p:nvSpPr>
        <p:spPr bwMode="auto">
          <a:xfrm>
            <a:off x="2259013" y="3321050"/>
            <a:ext cx="125412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8" name="Freeform 14"/>
          <p:cNvSpPr/>
          <p:nvPr/>
        </p:nvSpPr>
        <p:spPr bwMode="auto">
          <a:xfrm>
            <a:off x="1677988" y="3124200"/>
            <a:ext cx="239712" cy="322263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399" name="Freeform 15"/>
          <p:cNvSpPr/>
          <p:nvPr/>
        </p:nvSpPr>
        <p:spPr bwMode="auto">
          <a:xfrm>
            <a:off x="2362200" y="4249738"/>
            <a:ext cx="239713" cy="322262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0" name="Freeform 16"/>
          <p:cNvSpPr/>
          <p:nvPr/>
        </p:nvSpPr>
        <p:spPr bwMode="auto">
          <a:xfrm>
            <a:off x="2438400" y="4572000"/>
            <a:ext cx="395288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1" name="Freeform 17"/>
          <p:cNvSpPr/>
          <p:nvPr/>
        </p:nvSpPr>
        <p:spPr bwMode="auto">
          <a:xfrm>
            <a:off x="2679700" y="4343400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02" name="Freeform 18"/>
          <p:cNvSpPr/>
          <p:nvPr/>
        </p:nvSpPr>
        <p:spPr bwMode="auto">
          <a:xfrm>
            <a:off x="2971800" y="4572000"/>
            <a:ext cx="125413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6412" name="Text Box 30"/>
          <p:cNvSpPr txBox="1">
            <a:spLocks noChangeArrowheads="1"/>
          </p:cNvSpPr>
          <p:nvPr/>
        </p:nvSpPr>
        <p:spPr bwMode="auto">
          <a:xfrm>
            <a:off x="714348" y="1142984"/>
            <a:ext cx="66294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观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察∠3与∠5的位置关系</a:t>
            </a: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2714612" y="1428736"/>
            <a:ext cx="5334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①在直线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AB、CD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的内侧</a:t>
            </a:r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2714612" y="2000240"/>
            <a:ext cx="534987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②在直线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的两侧</a:t>
            </a:r>
          </a:p>
        </p:txBody>
      </p:sp>
      <p:sp>
        <p:nvSpPr>
          <p:cNvPr id="10275" name="Line 35"/>
          <p:cNvSpPr>
            <a:spLocks noChangeShapeType="1"/>
          </p:cNvSpPr>
          <p:nvPr/>
        </p:nvSpPr>
        <p:spPr bwMode="auto">
          <a:xfrm flipV="1">
            <a:off x="609600" y="3048000"/>
            <a:ext cx="304800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36"/>
          <p:cNvGrpSpPr/>
          <p:nvPr/>
        </p:nvGrpSpPr>
        <p:grpSpPr bwMode="auto">
          <a:xfrm>
            <a:off x="4114800" y="3352800"/>
            <a:ext cx="4495800" cy="1219200"/>
            <a:chOff x="2592" y="2112"/>
            <a:chExt cx="2832" cy="768"/>
          </a:xfrm>
        </p:grpSpPr>
        <p:grpSp>
          <p:nvGrpSpPr>
            <p:cNvPr id="4" name="Group 37"/>
            <p:cNvGrpSpPr/>
            <p:nvPr/>
          </p:nvGrpSpPr>
          <p:grpSpPr bwMode="auto">
            <a:xfrm>
              <a:off x="3216" y="2112"/>
              <a:ext cx="2208" cy="768"/>
              <a:chOff x="3216" y="2112"/>
              <a:chExt cx="2208" cy="768"/>
            </a:xfrm>
          </p:grpSpPr>
          <p:sp>
            <p:nvSpPr>
              <p:cNvPr id="16424" name="Line 38"/>
              <p:cNvSpPr>
                <a:spLocks noChangeShapeType="1"/>
              </p:cNvSpPr>
              <p:nvPr/>
            </p:nvSpPr>
            <p:spPr bwMode="auto">
              <a:xfrm>
                <a:off x="4128" y="2112"/>
                <a:ext cx="432" cy="768"/>
              </a:xfrm>
              <a:prstGeom prst="line">
                <a:avLst/>
              </a:prstGeom>
              <a:noFill/>
              <a:ln w="38100">
                <a:solidFill>
                  <a:srgbClr val="FF5050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425" name="Line 39"/>
              <p:cNvSpPr>
                <a:spLocks noChangeShapeType="1"/>
              </p:cNvSpPr>
              <p:nvPr/>
            </p:nvSpPr>
            <p:spPr bwMode="auto">
              <a:xfrm flipV="1">
                <a:off x="3216" y="2112"/>
                <a:ext cx="912" cy="192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426" name="Line 40"/>
              <p:cNvSpPr>
                <a:spLocks noChangeShapeType="1"/>
              </p:cNvSpPr>
              <p:nvPr/>
            </p:nvSpPr>
            <p:spPr bwMode="auto">
              <a:xfrm>
                <a:off x="4560" y="2880"/>
                <a:ext cx="86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</a:ln>
            </p:spPr>
            <p:txBody>
              <a:bodyPr>
                <a:spAutoFit/>
              </a:bodyPr>
              <a:lstStyle/>
              <a:p>
                <a:endParaRPr lang="zh-CN" altLang="en-US"/>
              </a:p>
            </p:txBody>
          </p:sp>
          <p:sp>
            <p:nvSpPr>
              <p:cNvPr id="16427" name="Freeform 41"/>
              <p:cNvSpPr/>
              <p:nvPr/>
            </p:nvSpPr>
            <p:spPr bwMode="auto">
              <a:xfrm>
                <a:off x="3936" y="2160"/>
                <a:ext cx="249" cy="103"/>
              </a:xfrm>
              <a:custGeom>
                <a:avLst/>
                <a:gdLst>
                  <a:gd name="T0" fmla="*/ 0 w 249"/>
                  <a:gd name="T1" fmla="*/ 0 h 103"/>
                  <a:gd name="T2" fmla="*/ 249 w 249"/>
                  <a:gd name="T3" fmla="*/ 90 h 103"/>
                  <a:gd name="T4" fmla="*/ 0 60000 65536"/>
                  <a:gd name="T5" fmla="*/ 0 60000 65536"/>
                  <a:gd name="T6" fmla="*/ 0 w 249"/>
                  <a:gd name="T7" fmla="*/ 0 h 103"/>
                  <a:gd name="T8" fmla="*/ 249 w 249"/>
                  <a:gd name="T9" fmla="*/ 103 h 10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49" h="103">
                    <a:moveTo>
                      <a:pt x="0" y="0"/>
                    </a:moveTo>
                    <a:cubicBezTo>
                      <a:pt x="70" y="103"/>
                      <a:pt x="133" y="90"/>
                      <a:pt x="249" y="90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8" name="Freeform 42"/>
              <p:cNvSpPr/>
              <p:nvPr/>
            </p:nvSpPr>
            <p:spPr bwMode="auto">
              <a:xfrm>
                <a:off x="4472" y="2742"/>
                <a:ext cx="232" cy="138"/>
              </a:xfrm>
              <a:custGeom>
                <a:avLst/>
                <a:gdLst>
                  <a:gd name="T0" fmla="*/ 0 w 232"/>
                  <a:gd name="T1" fmla="*/ 25 h 138"/>
                  <a:gd name="T2" fmla="*/ 136 w 232"/>
                  <a:gd name="T3" fmla="*/ 25 h 138"/>
                  <a:gd name="T4" fmla="*/ 192 w 232"/>
                  <a:gd name="T5" fmla="*/ 93 h 138"/>
                  <a:gd name="T6" fmla="*/ 226 w 232"/>
                  <a:gd name="T7" fmla="*/ 138 h 13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2"/>
                  <a:gd name="T13" fmla="*/ 0 h 138"/>
                  <a:gd name="T14" fmla="*/ 232 w 232"/>
                  <a:gd name="T15" fmla="*/ 138 h 13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2" h="138">
                    <a:moveTo>
                      <a:pt x="0" y="25"/>
                    </a:moveTo>
                    <a:cubicBezTo>
                      <a:pt x="53" y="8"/>
                      <a:pt x="61" y="0"/>
                      <a:pt x="136" y="25"/>
                    </a:cubicBezTo>
                    <a:cubicBezTo>
                      <a:pt x="166" y="35"/>
                      <a:pt x="173" y="74"/>
                      <a:pt x="192" y="93"/>
                    </a:cubicBezTo>
                    <a:cubicBezTo>
                      <a:pt x="232" y="133"/>
                      <a:pt x="226" y="93"/>
                      <a:pt x="226" y="138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29" name="Text Box 43"/>
              <p:cNvSpPr txBox="1">
                <a:spLocks noChangeArrowheads="1"/>
              </p:cNvSpPr>
              <p:nvPr/>
            </p:nvSpPr>
            <p:spPr bwMode="auto">
              <a:xfrm>
                <a:off x="3936" y="2208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2800" dirty="0"/>
                  <a:t>3</a:t>
                </a:r>
              </a:p>
            </p:txBody>
          </p:sp>
          <p:sp>
            <p:nvSpPr>
              <p:cNvPr id="16430" name="Text Box 44"/>
              <p:cNvSpPr txBox="1">
                <a:spLocks noChangeArrowheads="1"/>
              </p:cNvSpPr>
              <p:nvPr/>
            </p:nvSpPr>
            <p:spPr bwMode="auto">
              <a:xfrm>
                <a:off x="4656" y="2544"/>
                <a:ext cx="228" cy="32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zh-CN" altLang="en-US" sz="2800"/>
                  <a:t>5</a:t>
                </a:r>
              </a:p>
            </p:txBody>
          </p:sp>
        </p:grpSp>
        <p:sp>
          <p:nvSpPr>
            <p:cNvPr id="16423" name="Line 45"/>
            <p:cNvSpPr>
              <a:spLocks noChangeShapeType="1"/>
            </p:cNvSpPr>
            <p:nvPr/>
          </p:nvSpPr>
          <p:spPr bwMode="auto">
            <a:xfrm flipV="1">
              <a:off x="2592" y="2592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152400" y="2209800"/>
            <a:ext cx="4153565" cy="4104620"/>
            <a:chOff x="152400" y="2209800"/>
            <a:chExt cx="4153565" cy="4104620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152400" y="3611563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669925" y="4514850"/>
              <a:ext cx="370614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3429000" y="2468563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6392" name="Text Box 8"/>
            <p:cNvSpPr txBox="1">
              <a:spLocks noChangeArrowheads="1"/>
            </p:cNvSpPr>
            <p:nvPr/>
          </p:nvSpPr>
          <p:spPr bwMode="auto">
            <a:xfrm>
              <a:off x="3941763" y="4495800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1397000" y="2209800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6394" name="Text Box 10"/>
            <p:cNvSpPr txBox="1">
              <a:spLocks noChangeArrowheads="1"/>
            </p:cNvSpPr>
            <p:nvPr/>
          </p:nvSpPr>
          <p:spPr bwMode="auto">
            <a:xfrm>
              <a:off x="3352800" y="5791200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  <p:sp>
          <p:nvSpPr>
            <p:cNvPr id="16403" name="Text Box 19"/>
            <p:cNvSpPr txBox="1">
              <a:spLocks noChangeArrowheads="1"/>
            </p:cNvSpPr>
            <p:nvPr/>
          </p:nvSpPr>
          <p:spPr bwMode="auto">
            <a:xfrm>
              <a:off x="2057400" y="26812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 dirty="0"/>
                <a:t>1</a:t>
              </a:r>
            </a:p>
          </p:txBody>
        </p:sp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1466850" y="28956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2</a:t>
              </a:r>
            </a:p>
          </p:txBody>
        </p:sp>
        <p:sp>
          <p:nvSpPr>
            <p:cNvPr id="16405" name="Text Box 21"/>
            <p:cNvSpPr txBox="1">
              <a:spLocks noChangeArrowheads="1"/>
            </p:cNvSpPr>
            <p:nvPr/>
          </p:nvSpPr>
          <p:spPr bwMode="auto">
            <a:xfrm>
              <a:off x="1676400" y="34290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3</a:t>
              </a:r>
            </a:p>
          </p:txBody>
        </p:sp>
        <p:sp>
          <p:nvSpPr>
            <p:cNvPr id="16406" name="Text Box 22"/>
            <p:cNvSpPr txBox="1">
              <a:spLocks noChangeArrowheads="1"/>
            </p:cNvSpPr>
            <p:nvPr/>
          </p:nvSpPr>
          <p:spPr bwMode="auto">
            <a:xfrm>
              <a:off x="2362200" y="32908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 dirty="0"/>
                <a:t>4</a:t>
              </a:r>
            </a:p>
          </p:txBody>
        </p:sp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2819400" y="39624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5</a:t>
              </a:r>
            </a:p>
          </p:txBody>
        </p:sp>
        <p:sp>
          <p:nvSpPr>
            <p:cNvPr id="16408" name="Text Box 24"/>
            <p:cNvSpPr txBox="1">
              <a:spLocks noChangeArrowheads="1"/>
            </p:cNvSpPr>
            <p:nvPr/>
          </p:nvSpPr>
          <p:spPr bwMode="auto">
            <a:xfrm>
              <a:off x="2152650" y="40528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6</a:t>
              </a:r>
            </a:p>
          </p:txBody>
        </p:sp>
        <p:sp>
          <p:nvSpPr>
            <p:cNvPr id="16409" name="Text Box 25"/>
            <p:cNvSpPr txBox="1">
              <a:spLocks noChangeArrowheads="1"/>
            </p:cNvSpPr>
            <p:nvPr/>
          </p:nvSpPr>
          <p:spPr bwMode="auto">
            <a:xfrm>
              <a:off x="2346325" y="45862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7</a:t>
              </a:r>
            </a:p>
          </p:txBody>
        </p:sp>
        <p:sp>
          <p:nvSpPr>
            <p:cNvPr id="16410" name="Text Box 26"/>
            <p:cNvSpPr txBox="1">
              <a:spLocks noChangeArrowheads="1"/>
            </p:cNvSpPr>
            <p:nvPr/>
          </p:nvSpPr>
          <p:spPr bwMode="auto">
            <a:xfrm>
              <a:off x="3048000" y="45100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8</a:t>
              </a:r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>
              <a:off x="1676400" y="2667000"/>
              <a:ext cx="1716088" cy="29718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Line 34"/>
            <p:cNvSpPr>
              <a:spLocks noChangeShapeType="1"/>
            </p:cNvSpPr>
            <p:nvPr/>
          </p:nvSpPr>
          <p:spPr bwMode="auto">
            <a:xfrm flipV="1">
              <a:off x="762000" y="4572000"/>
              <a:ext cx="335280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6" name="Freeform 46"/>
            <p:cNvSpPr/>
            <p:nvPr/>
          </p:nvSpPr>
          <p:spPr bwMode="auto">
            <a:xfrm>
              <a:off x="1828800" y="3352800"/>
              <a:ext cx="381000" cy="228600"/>
            </a:xfrm>
            <a:custGeom>
              <a:avLst/>
              <a:gdLst>
                <a:gd name="T0" fmla="*/ 144 w 240"/>
                <a:gd name="T1" fmla="*/ 0 h 144"/>
                <a:gd name="T2" fmla="*/ 240 w 240"/>
                <a:gd name="T3" fmla="*/ 144 h 144"/>
                <a:gd name="T4" fmla="*/ 96 w 240"/>
                <a:gd name="T5" fmla="*/ 144 h 144"/>
                <a:gd name="T6" fmla="*/ 48 w 240"/>
                <a:gd name="T7" fmla="*/ 96 h 144"/>
                <a:gd name="T8" fmla="*/ 0 w 240"/>
                <a:gd name="T9" fmla="*/ 48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144"/>
                <a:gd name="T17" fmla="*/ 240 w 240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144">
                  <a:moveTo>
                    <a:pt x="144" y="0"/>
                  </a:moveTo>
                  <a:lnTo>
                    <a:pt x="240" y="144"/>
                  </a:lnTo>
                  <a:lnTo>
                    <a:pt x="96" y="144"/>
                  </a:lnTo>
                  <a:lnTo>
                    <a:pt x="48" y="96"/>
                  </a:lnTo>
                  <a:lnTo>
                    <a:pt x="0" y="48"/>
                  </a:lnTo>
                </a:path>
              </a:pathLst>
            </a:custGeom>
            <a:solidFill>
              <a:srgbClr val="FF0000"/>
            </a:solidFill>
            <a:ln w="12700" cap="sq">
              <a:noFill/>
              <a:round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0287" name="Freeform 47"/>
          <p:cNvSpPr/>
          <p:nvPr/>
        </p:nvSpPr>
        <p:spPr bwMode="auto">
          <a:xfrm>
            <a:off x="2667000" y="4343400"/>
            <a:ext cx="381000" cy="228600"/>
          </a:xfrm>
          <a:custGeom>
            <a:avLst/>
            <a:gdLst>
              <a:gd name="T0" fmla="*/ 48 w 240"/>
              <a:gd name="T1" fmla="*/ 144 h 144"/>
              <a:gd name="T2" fmla="*/ 0 w 240"/>
              <a:gd name="T3" fmla="*/ 0 h 144"/>
              <a:gd name="T4" fmla="*/ 144 w 240"/>
              <a:gd name="T5" fmla="*/ 0 h 144"/>
              <a:gd name="T6" fmla="*/ 192 w 240"/>
              <a:gd name="T7" fmla="*/ 48 h 144"/>
              <a:gd name="T8" fmla="*/ 240 w 240"/>
              <a:gd name="T9" fmla="*/ 144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144"/>
              <a:gd name="T17" fmla="*/ 240 w 240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144">
                <a:moveTo>
                  <a:pt x="48" y="144"/>
                </a:moveTo>
                <a:lnTo>
                  <a:pt x="0" y="0"/>
                </a:lnTo>
                <a:lnTo>
                  <a:pt x="144" y="0"/>
                </a:lnTo>
                <a:lnTo>
                  <a:pt x="192" y="48"/>
                </a:lnTo>
                <a:lnTo>
                  <a:pt x="240" y="144"/>
                </a:lnTo>
              </a:path>
            </a:pathLst>
          </a:custGeom>
          <a:solidFill>
            <a:srgbClr val="FF0000"/>
          </a:solidFill>
          <a:ln w="12700" cap="sq">
            <a:noFill/>
            <a:round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642910" y="1571612"/>
            <a:ext cx="34544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内错角：</a:t>
            </a:r>
          </a:p>
        </p:txBody>
      </p:sp>
      <p:sp>
        <p:nvSpPr>
          <p:cNvPr id="49" name="Text Box 16"/>
          <p:cNvSpPr txBox="1">
            <a:spLocks noChangeArrowheads="1"/>
          </p:cNvSpPr>
          <p:nvPr/>
        </p:nvSpPr>
        <p:spPr bwMode="auto">
          <a:xfrm>
            <a:off x="642910" y="500042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合作探究二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内错角的定义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1" grpId="0" autoUpdateAnimBg="0"/>
      <p:bldP spid="10272" grpId="0" autoUpdateAnimBg="0"/>
      <p:bldP spid="10275" grpId="0" animBg="1"/>
      <p:bldP spid="10287" grpId="0" animBg="1"/>
      <p:bldP spid="1028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04800" y="655638"/>
            <a:ext cx="7769225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anchor="ctr">
            <a:spAutoFit/>
          </a:bodyPr>
          <a:lstStyle/>
          <a:p>
            <a:r>
              <a:rPr kumimoji="1"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图</a:t>
            </a:r>
            <a:r>
              <a:rPr kumimoji="1"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中还有其它的内错角吗？若有，请你找出来</a:t>
            </a:r>
            <a:r>
              <a:rPr kumimoji="1" lang="en-US" altLang="zh-CN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9" name="Group 63"/>
          <p:cNvGrpSpPr/>
          <p:nvPr/>
        </p:nvGrpSpPr>
        <p:grpSpPr bwMode="auto">
          <a:xfrm>
            <a:off x="5202238" y="2895600"/>
            <a:ext cx="3038475" cy="685800"/>
            <a:chOff x="1632" y="2112"/>
            <a:chExt cx="1776" cy="432"/>
          </a:xfrm>
        </p:grpSpPr>
        <p:sp>
          <p:nvSpPr>
            <p:cNvPr id="40000" name="Rectangle 64"/>
            <p:cNvSpPr>
              <a:spLocks noChangeArrowheads="1"/>
            </p:cNvSpPr>
            <p:nvPr/>
          </p:nvSpPr>
          <p:spPr bwMode="auto">
            <a:xfrm>
              <a:off x="1632" y="2112"/>
              <a:ext cx="1776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zh-CN" alt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40001" name="Rectangle 65"/>
            <p:cNvSpPr>
              <a:spLocks noChangeArrowheads="1"/>
            </p:cNvSpPr>
            <p:nvPr/>
          </p:nvSpPr>
          <p:spPr bwMode="auto">
            <a:xfrm>
              <a:off x="1632" y="2112"/>
              <a:ext cx="1730" cy="33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内错角是 </a:t>
              </a:r>
              <a:r>
                <a:rPr kumimoji="1" lang="en-US" altLang="zh-CN" sz="2800" b="1" i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Z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</a:t>
              </a:r>
              <a:r>
                <a:rPr kumimoji="1" lang="zh-CN" altLang="en-US" sz="28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形状</a:t>
              </a:r>
            </a:p>
          </p:txBody>
        </p:sp>
      </p:grpSp>
      <p:sp>
        <p:nvSpPr>
          <p:cNvPr id="67" name="矩形 66"/>
          <p:cNvSpPr/>
          <p:nvPr/>
        </p:nvSpPr>
        <p:spPr>
          <a:xfrm>
            <a:off x="5643570" y="4143380"/>
            <a:ext cx="16257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∠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与∠</a:t>
            </a:r>
            <a:r>
              <a:rPr lang="en-US" altLang="zh-CN" sz="2800" b="1" dirty="0" smtClean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endParaRPr lang="zh-CN" altLang="en-US" sz="28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68" name="组合 67"/>
          <p:cNvGrpSpPr/>
          <p:nvPr/>
        </p:nvGrpSpPr>
        <p:grpSpPr>
          <a:xfrm>
            <a:off x="500034" y="1643050"/>
            <a:ext cx="4153565" cy="4104620"/>
            <a:chOff x="152400" y="2209800"/>
            <a:chExt cx="4153565" cy="4104620"/>
          </a:xfrm>
        </p:grpSpPr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152400" y="3611563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70" name="Text Box 6"/>
            <p:cNvSpPr txBox="1">
              <a:spLocks noChangeArrowheads="1"/>
            </p:cNvSpPr>
            <p:nvPr/>
          </p:nvSpPr>
          <p:spPr bwMode="auto">
            <a:xfrm>
              <a:off x="669925" y="4514850"/>
              <a:ext cx="370614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71" name="Text Box 7"/>
            <p:cNvSpPr txBox="1">
              <a:spLocks noChangeArrowheads="1"/>
            </p:cNvSpPr>
            <p:nvPr/>
          </p:nvSpPr>
          <p:spPr bwMode="auto">
            <a:xfrm>
              <a:off x="3429000" y="2468563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72" name="Text Box 8"/>
            <p:cNvSpPr txBox="1">
              <a:spLocks noChangeArrowheads="1"/>
            </p:cNvSpPr>
            <p:nvPr/>
          </p:nvSpPr>
          <p:spPr bwMode="auto">
            <a:xfrm>
              <a:off x="3941763" y="4495800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73" name="Text Box 9"/>
            <p:cNvSpPr txBox="1">
              <a:spLocks noChangeArrowheads="1"/>
            </p:cNvSpPr>
            <p:nvPr/>
          </p:nvSpPr>
          <p:spPr bwMode="auto">
            <a:xfrm>
              <a:off x="1397000" y="2209800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74" name="Text Box 10"/>
            <p:cNvSpPr txBox="1">
              <a:spLocks noChangeArrowheads="1"/>
            </p:cNvSpPr>
            <p:nvPr/>
          </p:nvSpPr>
          <p:spPr bwMode="auto">
            <a:xfrm>
              <a:off x="3352800" y="5791200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  <p:sp>
          <p:nvSpPr>
            <p:cNvPr id="75" name="Text Box 19"/>
            <p:cNvSpPr txBox="1">
              <a:spLocks noChangeArrowheads="1"/>
            </p:cNvSpPr>
            <p:nvPr/>
          </p:nvSpPr>
          <p:spPr bwMode="auto">
            <a:xfrm>
              <a:off x="2057400" y="26812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 dirty="0"/>
                <a:t>1</a:t>
              </a:r>
            </a:p>
          </p:txBody>
        </p:sp>
        <p:sp>
          <p:nvSpPr>
            <p:cNvPr id="76" name="Text Box 20"/>
            <p:cNvSpPr txBox="1">
              <a:spLocks noChangeArrowheads="1"/>
            </p:cNvSpPr>
            <p:nvPr/>
          </p:nvSpPr>
          <p:spPr bwMode="auto">
            <a:xfrm>
              <a:off x="1466850" y="28956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2</a:t>
              </a:r>
            </a:p>
          </p:txBody>
        </p:sp>
        <p:sp>
          <p:nvSpPr>
            <p:cNvPr id="77" name="Text Box 21"/>
            <p:cNvSpPr txBox="1">
              <a:spLocks noChangeArrowheads="1"/>
            </p:cNvSpPr>
            <p:nvPr/>
          </p:nvSpPr>
          <p:spPr bwMode="auto">
            <a:xfrm>
              <a:off x="1676400" y="34290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3</a:t>
              </a:r>
            </a:p>
          </p:txBody>
        </p:sp>
        <p:sp>
          <p:nvSpPr>
            <p:cNvPr id="78" name="Text Box 22"/>
            <p:cNvSpPr txBox="1">
              <a:spLocks noChangeArrowheads="1"/>
            </p:cNvSpPr>
            <p:nvPr/>
          </p:nvSpPr>
          <p:spPr bwMode="auto">
            <a:xfrm>
              <a:off x="2362200" y="32908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4</a:t>
              </a:r>
            </a:p>
          </p:txBody>
        </p:sp>
        <p:sp>
          <p:nvSpPr>
            <p:cNvPr id="79" name="Text Box 23"/>
            <p:cNvSpPr txBox="1">
              <a:spLocks noChangeArrowheads="1"/>
            </p:cNvSpPr>
            <p:nvPr/>
          </p:nvSpPr>
          <p:spPr bwMode="auto">
            <a:xfrm>
              <a:off x="2819400" y="39624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5</a:t>
              </a:r>
            </a:p>
          </p:txBody>
        </p:sp>
        <p:sp>
          <p:nvSpPr>
            <p:cNvPr id="80" name="Text Box 24"/>
            <p:cNvSpPr txBox="1">
              <a:spLocks noChangeArrowheads="1"/>
            </p:cNvSpPr>
            <p:nvPr/>
          </p:nvSpPr>
          <p:spPr bwMode="auto">
            <a:xfrm>
              <a:off x="2152650" y="40528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6</a:t>
              </a:r>
            </a:p>
          </p:txBody>
        </p:sp>
        <p:sp>
          <p:nvSpPr>
            <p:cNvPr id="81" name="Text Box 25"/>
            <p:cNvSpPr txBox="1">
              <a:spLocks noChangeArrowheads="1"/>
            </p:cNvSpPr>
            <p:nvPr/>
          </p:nvSpPr>
          <p:spPr bwMode="auto">
            <a:xfrm>
              <a:off x="2346325" y="45862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7</a:t>
              </a:r>
            </a:p>
          </p:txBody>
        </p:sp>
        <p:sp>
          <p:nvSpPr>
            <p:cNvPr id="82" name="Text Box 26"/>
            <p:cNvSpPr txBox="1">
              <a:spLocks noChangeArrowheads="1"/>
            </p:cNvSpPr>
            <p:nvPr/>
          </p:nvSpPr>
          <p:spPr bwMode="auto">
            <a:xfrm>
              <a:off x="3048000" y="45100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8</a:t>
              </a:r>
            </a:p>
          </p:txBody>
        </p:sp>
        <p:sp>
          <p:nvSpPr>
            <p:cNvPr id="83" name="Line 33"/>
            <p:cNvSpPr>
              <a:spLocks noChangeShapeType="1"/>
            </p:cNvSpPr>
            <p:nvPr/>
          </p:nvSpPr>
          <p:spPr bwMode="auto">
            <a:xfrm>
              <a:off x="1676400" y="2667000"/>
              <a:ext cx="1716088" cy="29718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34"/>
            <p:cNvSpPr>
              <a:spLocks noChangeShapeType="1"/>
            </p:cNvSpPr>
            <p:nvPr/>
          </p:nvSpPr>
          <p:spPr bwMode="auto">
            <a:xfrm flipV="1">
              <a:off x="762000" y="4572000"/>
              <a:ext cx="335280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46"/>
            <p:cNvSpPr/>
            <p:nvPr/>
          </p:nvSpPr>
          <p:spPr bwMode="auto">
            <a:xfrm>
              <a:off x="1828800" y="3352800"/>
              <a:ext cx="381000" cy="228600"/>
            </a:xfrm>
            <a:custGeom>
              <a:avLst/>
              <a:gdLst>
                <a:gd name="T0" fmla="*/ 144 w 240"/>
                <a:gd name="T1" fmla="*/ 0 h 144"/>
                <a:gd name="T2" fmla="*/ 240 w 240"/>
                <a:gd name="T3" fmla="*/ 144 h 144"/>
                <a:gd name="T4" fmla="*/ 96 w 240"/>
                <a:gd name="T5" fmla="*/ 144 h 144"/>
                <a:gd name="T6" fmla="*/ 48 w 240"/>
                <a:gd name="T7" fmla="*/ 96 h 144"/>
                <a:gd name="T8" fmla="*/ 0 w 240"/>
                <a:gd name="T9" fmla="*/ 48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0"/>
                <a:gd name="T16" fmla="*/ 0 h 144"/>
                <a:gd name="T17" fmla="*/ 240 w 240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0" h="144">
                  <a:moveTo>
                    <a:pt x="144" y="0"/>
                  </a:moveTo>
                  <a:lnTo>
                    <a:pt x="240" y="144"/>
                  </a:lnTo>
                  <a:lnTo>
                    <a:pt x="96" y="144"/>
                  </a:lnTo>
                  <a:lnTo>
                    <a:pt x="48" y="96"/>
                  </a:lnTo>
                  <a:lnTo>
                    <a:pt x="0" y="48"/>
                  </a:lnTo>
                </a:path>
              </a:pathLst>
            </a:custGeom>
            <a:solidFill>
              <a:srgbClr val="FF0000"/>
            </a:solidFill>
            <a:ln w="12700" cap="sq">
              <a:noFill/>
              <a:round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86" name="Line 35"/>
          <p:cNvSpPr>
            <a:spLocks noChangeShapeType="1"/>
          </p:cNvSpPr>
          <p:nvPr/>
        </p:nvSpPr>
        <p:spPr bwMode="auto">
          <a:xfrm flipV="1">
            <a:off x="928662" y="2428868"/>
            <a:ext cx="3048000" cy="6096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 flipV="1">
            <a:off x="762000" y="5029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 flipV="1">
            <a:off x="609600" y="3505200"/>
            <a:ext cx="3048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1668463" y="3124200"/>
            <a:ext cx="1716087" cy="297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3" name="Freeform 11"/>
          <p:cNvSpPr/>
          <p:nvPr/>
        </p:nvSpPr>
        <p:spPr bwMode="auto">
          <a:xfrm>
            <a:off x="1971675" y="3541713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4" name="Freeform 12"/>
          <p:cNvSpPr/>
          <p:nvPr/>
        </p:nvSpPr>
        <p:spPr bwMode="auto">
          <a:xfrm>
            <a:off x="1792288" y="3886200"/>
            <a:ext cx="395287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5" name="Freeform 13"/>
          <p:cNvSpPr/>
          <p:nvPr/>
        </p:nvSpPr>
        <p:spPr bwMode="auto">
          <a:xfrm>
            <a:off x="2259013" y="3778250"/>
            <a:ext cx="125412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6" name="Freeform 14"/>
          <p:cNvSpPr/>
          <p:nvPr/>
        </p:nvSpPr>
        <p:spPr bwMode="auto">
          <a:xfrm>
            <a:off x="1677988" y="3581400"/>
            <a:ext cx="239712" cy="322263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7" name="Freeform 15"/>
          <p:cNvSpPr/>
          <p:nvPr/>
        </p:nvSpPr>
        <p:spPr bwMode="auto">
          <a:xfrm>
            <a:off x="2362200" y="4706938"/>
            <a:ext cx="239713" cy="322262"/>
          </a:xfrm>
          <a:custGeom>
            <a:avLst/>
            <a:gdLst>
              <a:gd name="T0" fmla="*/ 151 w 151"/>
              <a:gd name="T1" fmla="*/ 0 h 203"/>
              <a:gd name="T2" fmla="*/ 27 w 151"/>
              <a:gd name="T3" fmla="*/ 90 h 203"/>
              <a:gd name="T4" fmla="*/ 5 w 151"/>
              <a:gd name="T5" fmla="*/ 203 h 203"/>
              <a:gd name="T6" fmla="*/ 0 60000 65536"/>
              <a:gd name="T7" fmla="*/ 0 60000 65536"/>
              <a:gd name="T8" fmla="*/ 0 60000 65536"/>
              <a:gd name="T9" fmla="*/ 0 w 151"/>
              <a:gd name="T10" fmla="*/ 0 h 203"/>
              <a:gd name="T11" fmla="*/ 151 w 151"/>
              <a:gd name="T12" fmla="*/ 203 h 2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03">
                <a:moveTo>
                  <a:pt x="151" y="0"/>
                </a:moveTo>
                <a:cubicBezTo>
                  <a:pt x="82" y="24"/>
                  <a:pt x="68" y="30"/>
                  <a:pt x="27" y="90"/>
                </a:cubicBezTo>
                <a:cubicBezTo>
                  <a:pt x="0" y="172"/>
                  <a:pt x="5" y="134"/>
                  <a:pt x="5" y="20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8" name="Freeform 16"/>
          <p:cNvSpPr/>
          <p:nvPr/>
        </p:nvSpPr>
        <p:spPr bwMode="auto">
          <a:xfrm>
            <a:off x="2438400" y="5029200"/>
            <a:ext cx="395288" cy="163513"/>
          </a:xfrm>
          <a:custGeom>
            <a:avLst/>
            <a:gdLst>
              <a:gd name="T0" fmla="*/ 0 w 249"/>
              <a:gd name="T1" fmla="*/ 0 h 103"/>
              <a:gd name="T2" fmla="*/ 249 w 249"/>
              <a:gd name="T3" fmla="*/ 90 h 103"/>
              <a:gd name="T4" fmla="*/ 0 60000 65536"/>
              <a:gd name="T5" fmla="*/ 0 60000 65536"/>
              <a:gd name="T6" fmla="*/ 0 w 249"/>
              <a:gd name="T7" fmla="*/ 0 h 103"/>
              <a:gd name="T8" fmla="*/ 249 w 249"/>
              <a:gd name="T9" fmla="*/ 103 h 10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9" h="103">
                <a:moveTo>
                  <a:pt x="0" y="0"/>
                </a:moveTo>
                <a:cubicBezTo>
                  <a:pt x="70" y="103"/>
                  <a:pt x="133" y="90"/>
                  <a:pt x="249" y="9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49" name="Freeform 17"/>
          <p:cNvSpPr/>
          <p:nvPr/>
        </p:nvSpPr>
        <p:spPr bwMode="auto">
          <a:xfrm>
            <a:off x="2679700" y="4800600"/>
            <a:ext cx="368300" cy="219075"/>
          </a:xfrm>
          <a:custGeom>
            <a:avLst/>
            <a:gdLst>
              <a:gd name="T0" fmla="*/ 0 w 232"/>
              <a:gd name="T1" fmla="*/ 25 h 138"/>
              <a:gd name="T2" fmla="*/ 136 w 232"/>
              <a:gd name="T3" fmla="*/ 25 h 138"/>
              <a:gd name="T4" fmla="*/ 192 w 232"/>
              <a:gd name="T5" fmla="*/ 93 h 138"/>
              <a:gd name="T6" fmla="*/ 226 w 232"/>
              <a:gd name="T7" fmla="*/ 138 h 138"/>
              <a:gd name="T8" fmla="*/ 0 60000 65536"/>
              <a:gd name="T9" fmla="*/ 0 60000 65536"/>
              <a:gd name="T10" fmla="*/ 0 60000 65536"/>
              <a:gd name="T11" fmla="*/ 0 60000 65536"/>
              <a:gd name="T12" fmla="*/ 0 w 232"/>
              <a:gd name="T13" fmla="*/ 0 h 138"/>
              <a:gd name="T14" fmla="*/ 232 w 232"/>
              <a:gd name="T15" fmla="*/ 138 h 1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2" h="138">
                <a:moveTo>
                  <a:pt x="0" y="25"/>
                </a:moveTo>
                <a:cubicBezTo>
                  <a:pt x="53" y="8"/>
                  <a:pt x="61" y="0"/>
                  <a:pt x="136" y="25"/>
                </a:cubicBezTo>
                <a:cubicBezTo>
                  <a:pt x="166" y="35"/>
                  <a:pt x="173" y="74"/>
                  <a:pt x="192" y="93"/>
                </a:cubicBezTo>
                <a:cubicBezTo>
                  <a:pt x="232" y="133"/>
                  <a:pt x="226" y="93"/>
                  <a:pt x="226" y="1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50" name="Freeform 18"/>
          <p:cNvSpPr/>
          <p:nvPr/>
        </p:nvSpPr>
        <p:spPr bwMode="auto">
          <a:xfrm>
            <a:off x="2971800" y="5029200"/>
            <a:ext cx="125413" cy="341313"/>
          </a:xfrm>
          <a:custGeom>
            <a:avLst/>
            <a:gdLst>
              <a:gd name="T0" fmla="*/ 0 w 79"/>
              <a:gd name="T1" fmla="*/ 215 h 215"/>
              <a:gd name="T2" fmla="*/ 79 w 79"/>
              <a:gd name="T3" fmla="*/ 136 h 215"/>
              <a:gd name="T4" fmla="*/ 34 w 79"/>
              <a:gd name="T5" fmla="*/ 0 h 215"/>
              <a:gd name="T6" fmla="*/ 0 60000 65536"/>
              <a:gd name="T7" fmla="*/ 0 60000 65536"/>
              <a:gd name="T8" fmla="*/ 0 60000 65536"/>
              <a:gd name="T9" fmla="*/ 0 w 79"/>
              <a:gd name="T10" fmla="*/ 0 h 215"/>
              <a:gd name="T11" fmla="*/ 79 w 79"/>
              <a:gd name="T12" fmla="*/ 215 h 2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" h="215">
                <a:moveTo>
                  <a:pt x="0" y="215"/>
                </a:moveTo>
                <a:cubicBezTo>
                  <a:pt x="46" y="200"/>
                  <a:pt x="64" y="182"/>
                  <a:pt x="79" y="136"/>
                </a:cubicBezTo>
                <a:cubicBezTo>
                  <a:pt x="70" y="61"/>
                  <a:pt x="78" y="48"/>
                  <a:pt x="3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460" name="Text Box 30"/>
          <p:cNvSpPr txBox="1">
            <a:spLocks noChangeArrowheads="1"/>
          </p:cNvSpPr>
          <p:nvPr/>
        </p:nvSpPr>
        <p:spPr bwMode="auto">
          <a:xfrm>
            <a:off x="714348" y="1357298"/>
            <a:ext cx="64770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 dirty="0" smtClean="0">
                <a:latin typeface="宋体" panose="02010600030101010101" pitchFamily="2" charset="-122"/>
                <a:ea typeface="宋体" panose="02010600030101010101" pitchFamily="2" charset="-122"/>
              </a:rPr>
              <a:t>观</a:t>
            </a:r>
            <a:r>
              <a:rPr lang="zh-CN" altLang="en-US" sz="2800" b="1" dirty="0">
                <a:latin typeface="宋体" panose="02010600030101010101" pitchFamily="2" charset="-122"/>
                <a:ea typeface="宋体" panose="02010600030101010101" pitchFamily="2" charset="-122"/>
              </a:rPr>
              <a:t>察∠4与∠5的位置关系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214678" y="1857364"/>
            <a:ext cx="5029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①在直线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AB、CD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的内侧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3214678" y="2357430"/>
            <a:ext cx="4267200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②在直线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EF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的同侧</a:t>
            </a: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1676400" y="3124200"/>
            <a:ext cx="1716088" cy="2971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" name="Group 36"/>
          <p:cNvGrpSpPr/>
          <p:nvPr/>
        </p:nvGrpSpPr>
        <p:grpSpPr bwMode="auto">
          <a:xfrm>
            <a:off x="4267200" y="3505200"/>
            <a:ext cx="3657600" cy="1524000"/>
            <a:chOff x="2688" y="2208"/>
            <a:chExt cx="2304" cy="960"/>
          </a:xfrm>
        </p:grpSpPr>
        <p:sp>
          <p:nvSpPr>
            <p:cNvPr id="18470" name="Line 37"/>
            <p:cNvSpPr>
              <a:spLocks noChangeShapeType="1"/>
            </p:cNvSpPr>
            <p:nvPr/>
          </p:nvSpPr>
          <p:spPr bwMode="auto">
            <a:xfrm>
              <a:off x="3696" y="2400"/>
              <a:ext cx="432" cy="768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8471" name="Line 38"/>
            <p:cNvSpPr>
              <a:spLocks noChangeShapeType="1"/>
            </p:cNvSpPr>
            <p:nvPr/>
          </p:nvSpPr>
          <p:spPr bwMode="auto">
            <a:xfrm flipV="1">
              <a:off x="3696" y="2208"/>
              <a:ext cx="1008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8472" name="Line 39"/>
            <p:cNvSpPr>
              <a:spLocks noChangeShapeType="1"/>
            </p:cNvSpPr>
            <p:nvPr/>
          </p:nvSpPr>
          <p:spPr bwMode="auto">
            <a:xfrm>
              <a:off x="4128" y="3168"/>
              <a:ext cx="86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18473" name="Freeform 40"/>
            <p:cNvSpPr/>
            <p:nvPr/>
          </p:nvSpPr>
          <p:spPr bwMode="auto">
            <a:xfrm>
              <a:off x="3792" y="2352"/>
              <a:ext cx="79" cy="215"/>
            </a:xfrm>
            <a:custGeom>
              <a:avLst/>
              <a:gdLst>
                <a:gd name="T0" fmla="*/ 0 w 79"/>
                <a:gd name="T1" fmla="*/ 215 h 215"/>
                <a:gd name="T2" fmla="*/ 79 w 79"/>
                <a:gd name="T3" fmla="*/ 136 h 215"/>
                <a:gd name="T4" fmla="*/ 34 w 79"/>
                <a:gd name="T5" fmla="*/ 0 h 215"/>
                <a:gd name="T6" fmla="*/ 0 60000 65536"/>
                <a:gd name="T7" fmla="*/ 0 60000 65536"/>
                <a:gd name="T8" fmla="*/ 0 60000 65536"/>
                <a:gd name="T9" fmla="*/ 0 w 79"/>
                <a:gd name="T10" fmla="*/ 0 h 215"/>
                <a:gd name="T11" fmla="*/ 79 w 79"/>
                <a:gd name="T12" fmla="*/ 215 h 2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9" h="215">
                  <a:moveTo>
                    <a:pt x="0" y="215"/>
                  </a:moveTo>
                  <a:cubicBezTo>
                    <a:pt x="46" y="200"/>
                    <a:pt x="64" y="182"/>
                    <a:pt x="79" y="136"/>
                  </a:cubicBezTo>
                  <a:cubicBezTo>
                    <a:pt x="70" y="61"/>
                    <a:pt x="78" y="48"/>
                    <a:pt x="34" y="0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4" name="Freeform 41"/>
            <p:cNvSpPr/>
            <p:nvPr/>
          </p:nvSpPr>
          <p:spPr bwMode="auto">
            <a:xfrm>
              <a:off x="4040" y="3030"/>
              <a:ext cx="232" cy="138"/>
            </a:xfrm>
            <a:custGeom>
              <a:avLst/>
              <a:gdLst>
                <a:gd name="T0" fmla="*/ 0 w 232"/>
                <a:gd name="T1" fmla="*/ 25 h 138"/>
                <a:gd name="T2" fmla="*/ 136 w 232"/>
                <a:gd name="T3" fmla="*/ 25 h 138"/>
                <a:gd name="T4" fmla="*/ 192 w 232"/>
                <a:gd name="T5" fmla="*/ 93 h 138"/>
                <a:gd name="T6" fmla="*/ 226 w 232"/>
                <a:gd name="T7" fmla="*/ 138 h 1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2"/>
                <a:gd name="T13" fmla="*/ 0 h 138"/>
                <a:gd name="T14" fmla="*/ 232 w 232"/>
                <a:gd name="T15" fmla="*/ 138 h 1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2" h="138">
                  <a:moveTo>
                    <a:pt x="0" y="25"/>
                  </a:moveTo>
                  <a:cubicBezTo>
                    <a:pt x="53" y="8"/>
                    <a:pt x="61" y="0"/>
                    <a:pt x="136" y="25"/>
                  </a:cubicBezTo>
                  <a:cubicBezTo>
                    <a:pt x="166" y="35"/>
                    <a:pt x="173" y="74"/>
                    <a:pt x="192" y="93"/>
                  </a:cubicBezTo>
                  <a:cubicBezTo>
                    <a:pt x="232" y="133"/>
                    <a:pt x="226" y="93"/>
                    <a:pt x="226" y="138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75" name="Text Box 42"/>
            <p:cNvSpPr txBox="1">
              <a:spLocks noChangeArrowheads="1"/>
            </p:cNvSpPr>
            <p:nvPr/>
          </p:nvSpPr>
          <p:spPr bwMode="auto">
            <a:xfrm>
              <a:off x="3852" y="2352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4</a:t>
              </a:r>
            </a:p>
          </p:txBody>
        </p:sp>
        <p:sp>
          <p:nvSpPr>
            <p:cNvPr id="18476" name="Text Box 43"/>
            <p:cNvSpPr txBox="1">
              <a:spLocks noChangeArrowheads="1"/>
            </p:cNvSpPr>
            <p:nvPr/>
          </p:nvSpPr>
          <p:spPr bwMode="auto">
            <a:xfrm>
              <a:off x="4140" y="2775"/>
              <a:ext cx="228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5</a:t>
              </a:r>
            </a:p>
          </p:txBody>
        </p:sp>
        <p:sp>
          <p:nvSpPr>
            <p:cNvPr id="18477" name="Line 44"/>
            <p:cNvSpPr>
              <a:spLocks noChangeShapeType="1"/>
            </p:cNvSpPr>
            <p:nvPr/>
          </p:nvSpPr>
          <p:spPr bwMode="auto">
            <a:xfrm>
              <a:off x="2688" y="2832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285720" y="2667000"/>
            <a:ext cx="4021849" cy="3799820"/>
            <a:chOff x="285720" y="2667000"/>
            <a:chExt cx="4021849" cy="3799820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285720" y="3643314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669925" y="4972050"/>
              <a:ext cx="370614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C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3429000" y="2925763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3941763" y="4953000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D</a:t>
              </a:r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1397000" y="2667000"/>
              <a:ext cx="364202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E</a:t>
              </a:r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365806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zh-CN" sz="2800" b="1" i="1" dirty="0">
                  <a:latin typeface="宋体" panose="02010600030101010101" pitchFamily="2" charset="-122"/>
                  <a:ea typeface="宋体" panose="02010600030101010101" pitchFamily="2" charset="-122"/>
                </a:rPr>
                <a:t>F</a:t>
              </a:r>
            </a:p>
          </p:txBody>
        </p:sp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2057400" y="31384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1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1466850" y="33528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2</a:t>
              </a:r>
            </a:p>
          </p:txBody>
        </p:sp>
        <p:sp>
          <p:nvSpPr>
            <p:cNvPr id="18453" name="Text Box 21"/>
            <p:cNvSpPr txBox="1">
              <a:spLocks noChangeArrowheads="1"/>
            </p:cNvSpPr>
            <p:nvPr/>
          </p:nvSpPr>
          <p:spPr bwMode="auto">
            <a:xfrm>
              <a:off x="1676400" y="38862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3</a:t>
              </a:r>
            </a:p>
          </p:txBody>
        </p:sp>
        <p:sp>
          <p:nvSpPr>
            <p:cNvPr id="18454" name="Text Box 22"/>
            <p:cNvSpPr txBox="1">
              <a:spLocks noChangeArrowheads="1"/>
            </p:cNvSpPr>
            <p:nvPr/>
          </p:nvSpPr>
          <p:spPr bwMode="auto">
            <a:xfrm>
              <a:off x="2362200" y="37480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4</a:t>
              </a:r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2819400" y="4419600"/>
              <a:ext cx="361950" cy="5191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5</a:t>
              </a:r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2152650" y="45100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6</a:t>
              </a:r>
            </a:p>
          </p:txBody>
        </p:sp>
        <p:sp>
          <p:nvSpPr>
            <p:cNvPr id="18457" name="Text Box 25"/>
            <p:cNvSpPr txBox="1">
              <a:spLocks noChangeArrowheads="1"/>
            </p:cNvSpPr>
            <p:nvPr/>
          </p:nvSpPr>
          <p:spPr bwMode="auto">
            <a:xfrm>
              <a:off x="2346325" y="50434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7</a:t>
              </a:r>
            </a:p>
          </p:txBody>
        </p:sp>
        <p:sp>
          <p:nvSpPr>
            <p:cNvPr id="18458" name="Text Box 26"/>
            <p:cNvSpPr txBox="1">
              <a:spLocks noChangeArrowheads="1"/>
            </p:cNvSpPr>
            <p:nvPr/>
          </p:nvSpPr>
          <p:spPr bwMode="auto">
            <a:xfrm>
              <a:off x="3048000" y="4967288"/>
              <a:ext cx="361950" cy="51911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lang="zh-CN" altLang="en-US" sz="2800"/>
                <a:t>8</a:t>
              </a:r>
            </a:p>
          </p:txBody>
        </p:sp>
        <p:sp>
          <p:nvSpPr>
            <p:cNvPr id="11298" name="Line 34"/>
            <p:cNvSpPr>
              <a:spLocks noChangeShapeType="1"/>
            </p:cNvSpPr>
            <p:nvPr/>
          </p:nvSpPr>
          <p:spPr bwMode="auto">
            <a:xfrm flipV="1">
              <a:off x="762000" y="5029200"/>
              <a:ext cx="335280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9" name="Line 35"/>
            <p:cNvSpPr>
              <a:spLocks noChangeShapeType="1"/>
            </p:cNvSpPr>
            <p:nvPr/>
          </p:nvSpPr>
          <p:spPr bwMode="auto">
            <a:xfrm flipV="1">
              <a:off x="609600" y="3505200"/>
              <a:ext cx="3048000" cy="60960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09" name="Freeform 45"/>
            <p:cNvSpPr/>
            <p:nvPr/>
          </p:nvSpPr>
          <p:spPr bwMode="auto">
            <a:xfrm>
              <a:off x="2667000" y="4800600"/>
              <a:ext cx="381000" cy="228600"/>
            </a:xfrm>
            <a:custGeom>
              <a:avLst/>
              <a:gdLst>
                <a:gd name="T0" fmla="*/ 48 w 240"/>
                <a:gd name="T1" fmla="*/ 144 h 144"/>
                <a:gd name="T2" fmla="*/ 240 w 240"/>
                <a:gd name="T3" fmla="*/ 144 h 144"/>
                <a:gd name="T4" fmla="*/ 192 w 240"/>
                <a:gd name="T5" fmla="*/ 48 h 144"/>
                <a:gd name="T6" fmla="*/ 144 w 240"/>
                <a:gd name="T7" fmla="*/ 0 h 144"/>
                <a:gd name="T8" fmla="*/ 48 w 240"/>
                <a:gd name="T9" fmla="*/ 0 h 144"/>
                <a:gd name="T10" fmla="*/ 0 w 240"/>
                <a:gd name="T11" fmla="*/ 48 h 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0"/>
                <a:gd name="T19" fmla="*/ 0 h 144"/>
                <a:gd name="T20" fmla="*/ 240 w 240"/>
                <a:gd name="T21" fmla="*/ 144 h 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0" h="144">
                  <a:moveTo>
                    <a:pt x="48" y="144"/>
                  </a:moveTo>
                  <a:lnTo>
                    <a:pt x="240" y="144"/>
                  </a:lnTo>
                  <a:lnTo>
                    <a:pt x="192" y="48"/>
                  </a:lnTo>
                  <a:lnTo>
                    <a:pt x="144" y="0"/>
                  </a:lnTo>
                  <a:lnTo>
                    <a:pt x="48" y="0"/>
                  </a:lnTo>
                  <a:lnTo>
                    <a:pt x="0" y="48"/>
                  </a:lnTo>
                </a:path>
              </a:pathLst>
            </a:custGeom>
            <a:solidFill>
              <a:srgbClr val="FF0000"/>
            </a:solidFill>
            <a:ln w="12700" cap="sq">
              <a:noFill/>
              <a:round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  <p:sp>
          <p:nvSpPr>
            <p:cNvPr id="11310" name="Freeform 46"/>
            <p:cNvSpPr/>
            <p:nvPr/>
          </p:nvSpPr>
          <p:spPr bwMode="auto">
            <a:xfrm>
              <a:off x="2057400" y="3733800"/>
              <a:ext cx="304800" cy="381000"/>
            </a:xfrm>
            <a:custGeom>
              <a:avLst/>
              <a:gdLst>
                <a:gd name="T0" fmla="*/ 0 w 192"/>
                <a:gd name="T1" fmla="*/ 48 h 240"/>
                <a:gd name="T2" fmla="*/ 144 w 192"/>
                <a:gd name="T3" fmla="*/ 240 h 240"/>
                <a:gd name="T4" fmla="*/ 192 w 192"/>
                <a:gd name="T5" fmla="*/ 192 h 240"/>
                <a:gd name="T6" fmla="*/ 192 w 192"/>
                <a:gd name="T7" fmla="*/ 96 h 240"/>
                <a:gd name="T8" fmla="*/ 144 w 192"/>
                <a:gd name="T9" fmla="*/ 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2"/>
                <a:gd name="T16" fmla="*/ 0 h 240"/>
                <a:gd name="T17" fmla="*/ 192 w 192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2" h="240">
                  <a:moveTo>
                    <a:pt x="0" y="48"/>
                  </a:moveTo>
                  <a:lnTo>
                    <a:pt x="144" y="240"/>
                  </a:lnTo>
                  <a:lnTo>
                    <a:pt x="192" y="192"/>
                  </a:lnTo>
                  <a:lnTo>
                    <a:pt x="192" y="96"/>
                  </a:lnTo>
                  <a:lnTo>
                    <a:pt x="144" y="0"/>
                  </a:lnTo>
                </a:path>
              </a:pathLst>
            </a:custGeom>
            <a:solidFill>
              <a:srgbClr val="FF0000"/>
            </a:solidFill>
            <a:ln w="12700" cap="sq">
              <a:noFill/>
              <a:round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42910" y="1857364"/>
            <a:ext cx="345757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同旁内角：</a:t>
            </a: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42910" y="428604"/>
            <a:ext cx="7786742" cy="64135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合作探究三</a:t>
            </a:r>
            <a:r>
              <a:rPr lang="en-US" altLang="zh-CN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sz="3600" b="1" dirty="0" smtClean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同旁内角的定义</a:t>
            </a:r>
            <a:endParaRPr lang="zh-CN" altLang="en-US" sz="3600" b="1" dirty="0">
              <a:solidFill>
                <a:srgbClr val="FF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plit orient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5" grpId="0" autoUpdateAnimBg="0"/>
      <p:bldP spid="11296" grpId="0" autoUpdateAnimBg="0"/>
      <p:bldP spid="11297" grpId="0" animBg="1"/>
      <p:bldP spid="11311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全屏显示(4:3)</PresentationFormat>
  <Paragraphs>317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华文行楷</vt:lpstr>
      <vt:lpstr>华文新魏</vt:lpstr>
      <vt:lpstr>华文中宋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   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2015-02-05T06:17:00Z</dcterms:created>
  <dcterms:modified xsi:type="dcterms:W3CDTF">2023-01-16T14:43:29Z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938A83474B29477C8496F7FA22F997A1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