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69" r:id="rId2"/>
    <p:sldId id="470" r:id="rId3"/>
    <p:sldId id="472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4" cy="21602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0238AA5-8A5F-4621-B547-6F58E520A3A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E98D3FA-2399-4418-8EA6-8FC6FC170F2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C39B981-305D-4EBF-9C10-C954BFA3ACA8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85C120A-AF1C-4963-BE1E-2B75D3F4B2DF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DA2AE9-8C80-4A40-AC64-054DA37FD816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3975E90-8355-4264-BDD0-EADCBCAA7ADB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4B81EE5-1AFE-47E7-90FF-2C50BD308E1F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98F565B-88FB-4952-8D28-CB7CF0A8A4C5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DA5489E-58AB-410C-B753-DE7C58ABE6AB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50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17BEB23-D99D-42E4-90ED-E3E982036D6D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867A86E-7CAA-4BE1-833F-7EBFA6192AE6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A16EDE3-85A3-4BD4-BE65-C4EC89DFE1CE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47AFEAD-B110-4234-92F5-9C3935F80706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F49FA9F-C0D3-44AA-A8A2-74D0B7DF9B79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FBBDC6B-8892-4E94-8EB3-C7746F980C14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62AA2E5-C00C-406B-8CD3-183A9A08B134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26A3F6-A2E8-4250-9F38-47E509F4BA0A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06FFA22-72B7-4726-AE9E-EBEE2C051870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0914659-2F07-4A35-952E-56B534D7AB2A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18E37-EA0B-4B07-82B7-47FECD4745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动作按钮: 后退或前一项 11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3" name="动作按钮: 前进或下一项 12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结束 13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D0A5B-E490-4A00-AD8A-1511CFEA02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3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4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5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动作按钮: 后退或前一项 6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grpSp>
        <p:nvGrpSpPr>
          <p:cNvPr id="10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11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sp>
          <p:nvSpPr>
            <p:cNvPr id="12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</p:grpSp>
      <p:sp>
        <p:nvSpPr>
          <p:cNvPr id="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1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6AE0E-B6EE-4991-AD5E-F0C7BC2164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8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4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5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  <p:grpSp>
          <p:nvGrpSpPr>
            <p:cNvPr id="9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grpSp>
            <p:nvGrpSpPr>
              <p:cNvPr id="11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2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endParaRPr lang="zh-CN" altLang="en-US" noProof="1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76F4416B-5750-4EF3-8ACC-7532B3CBB79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E4F99-11E1-4F25-B01F-199EEF615D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25A1E-2F97-4247-BA9E-7F2CC282C2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F8854580-9D7B-4442-9801-A88FCB8C7D4F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1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79CE3AC1-DF8E-446F-AE79-2CCF73F91E36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 descr="YR3-4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565" y="539204"/>
            <a:ext cx="2102644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448208" y="1275606"/>
            <a:ext cx="644427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+mn-lt"/>
                <a:ea typeface="+mn-ea"/>
                <a:cs typeface="+mn-ea"/>
                <a:sym typeface="+mn-lt"/>
              </a:rPr>
              <a:t>Unit 2</a:t>
            </a:r>
            <a:r>
              <a:rPr lang="zh-CN" altLang="zh-CN" sz="3600" kern="100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Morals and </a:t>
            </a:r>
            <a:r>
              <a:rPr lang="en-US" altLang="zh-CN" sz="3600" b="1" dirty="0" smtClean="0">
                <a:latin typeface="+mn-lt"/>
                <a:ea typeface="+mn-ea"/>
                <a:cs typeface="+mn-ea"/>
                <a:sym typeface="+mn-lt"/>
              </a:rPr>
              <a:t>Virtues</a:t>
            </a:r>
            <a:endParaRPr lang="en-US" altLang="zh-CN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373856" y="3003798"/>
            <a:ext cx="8428435" cy="62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tabLst>
                <a:tab pos="2025015" algn="l"/>
              </a:tabLst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Section Ⅰ　Listening and Speaking</a:t>
            </a:r>
            <a:endParaRPr lang="zh-CN" altLang="zh-CN" sz="2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29994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Speaking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—Finish Ex.5 on Page 15 by following the example.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54819" y="1329929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If I were ever in a situation like the one (that) the girl faced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think I would choose to help her and send her to the nearest hospital.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Why? Are you sure?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Because I think that for us life is the most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important.What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about you?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think I would do the same as you.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651" name="Picture 4" descr="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465535"/>
            <a:ext cx="566975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>
                <a:latin typeface="+mn-lt"/>
                <a:ea typeface="+mn-ea"/>
                <a:cs typeface="+mn-ea"/>
                <a:sym typeface="+mn-lt"/>
              </a:rPr>
              <a:t>Pronunciation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13146" y="1113235"/>
            <a:ext cx="8695357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 meaning of rising intonation in the conversations.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(1)A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Jean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can you bring me the newspaper?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↗Sorry?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Jean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用升调说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Sorry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，其意思是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didn’t hear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you.Could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you say that again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please?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(2)A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Jean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can you bring me the newspaper?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↙Sorry.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Jean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用降调说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Sorry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，显然其意思是拒绝帮助或无能为力。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334566" y="681038"/>
            <a:ext cx="8261747" cy="38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(3)A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Mr.Smith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thinks we ought to get the money in hand first.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↗Who?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Mr.Smith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用升调说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，表示听不清对方谈话中的某一部分，要求对方再重复那一部分。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(4)A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We’d like to have someone to say a word at the beginning to welcome the group.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↙Who?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We thought that you or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Dr.Johnson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might do it.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用降调说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，其意思是问，对方想让谁在开场时致欢迎词。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251222" y="465535"/>
            <a:ext cx="842843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语言知识积累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59569" y="844154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表示个人态度的常用表达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1.He is always eager to win.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他总是渴望能赢。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2.I believe he is most painfully anxious about Diana.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我相信他肯定非常担心黛安娜。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3.I have no doubt that it will bring about closer ties between us.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毫无疑问，它将使我们双方建立更紧密的联系。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4.He doubts being able to finish in time.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他怀疑能否及时完成。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11"/>
          <p:cNvSpPr>
            <a:spLocks noChangeArrowheads="1"/>
          </p:cNvSpPr>
          <p:nvPr/>
        </p:nvSpPr>
        <p:spPr bwMode="auto">
          <a:xfrm>
            <a:off x="375047" y="809625"/>
            <a:ext cx="8262938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7960" indent="-323850"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5.We admire his working so hard.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我们钦佩他工作努力。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6.We believe him an excellent student.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我们认为他是个优秀学生。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7.Jocelyn says he didn’t do it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but I still wonder.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杰斯林说他没那样做，可我仍然怀疑。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8.I disagree totally with this policy.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我完全不赞成这项政策。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197644" y="627460"/>
            <a:ext cx="842843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文化知识习得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359569" y="1175148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为什么德非常重要？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有德有才是正品，有德无才是次品，无德无才是废品，有才无德是危险品。如果追溯，早在北宋时期司马光就曾给出了最为精辟的论断：才者，德之资也；德者，才之帅也；自古以来，国之乱臣，家之败子，才有余而德不足也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11"/>
          <p:cNvSpPr>
            <a:spLocks noChangeArrowheads="1"/>
          </p:cNvSpPr>
          <p:nvPr/>
        </p:nvSpPr>
        <p:spPr bwMode="auto">
          <a:xfrm>
            <a:off x="240507" y="627460"/>
            <a:ext cx="842843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学习策略形成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38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学会用不同的句式表达态度。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学会根据句子中的语调判断说话人的态度。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句子的语调意义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一句话除了词汇意义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(lexical meaning)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还有语调意义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(intonation meaning)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语调意义就是说话人用语调所表示的态度或口气。一句话的词汇意义加上语调意义才算是完全的意义。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同样的句子，语调不同，意思就会不同，有时甚至会相差千里。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moral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道德的；道义上的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品行；道德；寓意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251222" y="1329928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Talk about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moral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dilemmas 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kern="100" baseline="-25000" dirty="0">
                <a:latin typeface="+mn-lt"/>
                <a:ea typeface="+mn-ea"/>
                <a:cs typeface="+mn-ea"/>
                <a:sym typeface="+mn-lt"/>
              </a:rPr>
              <a:t>14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谈论道德困境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合作探究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体会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moral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的用法和意义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The moral of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this story is that one must see the beauty in what one has.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故事的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是一个人必须看到已有之物的美处。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②Confucius felt happy with this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because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it is moral to take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possession of things like this.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孔子为此感到很高兴，因为这种获取是合乎道德的。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1987" name="Picture 2" descr="Step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2" y="465535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280473" y="2527698"/>
            <a:ext cx="600164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寓意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334566" y="653654"/>
            <a:ext cx="8261747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自主发现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]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③the moral  ____________... 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的道德教训，寓意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④it’s moral  ____________...  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做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是合乎道德的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词块积累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]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 moral tale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一个道德故事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 moral person  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有道德的人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 moral 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judgement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道德判断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moral standards  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道德标准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improve public morals   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改善社会道德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3967" y="1006079"/>
            <a:ext cx="361637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of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3852" y="1458516"/>
            <a:ext cx="734496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 do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334566" y="1287066"/>
            <a:ext cx="8261747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巩固内化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单句语法填空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①The moral  ____________ the story is that “solidarity is strength”.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②It is not moral  ____________(do) so.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52808" y="1643063"/>
            <a:ext cx="361637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of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5471" y="2085975"/>
            <a:ext cx="734496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 do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2895742" y="426217"/>
            <a:ext cx="3639458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主题语境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人与自我之优秀品行</a:t>
            </a:r>
          </a:p>
        </p:txBody>
      </p:sp>
      <p:sp>
        <p:nvSpPr>
          <p:cNvPr id="2" name="矩形 6"/>
          <p:cNvSpPr>
            <a:spLocks noChangeArrowheads="1"/>
          </p:cNvSpPr>
          <p:nvPr/>
        </p:nvSpPr>
        <p:spPr bwMode="auto">
          <a:xfrm>
            <a:off x="357188" y="1006079"/>
            <a:ext cx="842962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【语境概说】 本单元的主题语境为人与自我中的优秀品行，该主题语境主要包括与优秀品行相关的道德品质、人生态度、职业倾向、认识自我、丰富自我、完善自我等。本单元主要涉及道德品质、人生态度、职业倾向、完善自我。该主题与学生生活密切相关，在此主题意义的引领下，有助于整合优秀品行方面的学习内容，促进学生语言能力、文化意识、思维品质和学习能力的整合发展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YR3-4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272" y="303498"/>
            <a:ext cx="857964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93271" y="2811328"/>
            <a:ext cx="8579644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 best portion of a good man’s life is his little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unremembered acts of kindness and love.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一个好人一生最好的部分是他细小的不被人记得的善良的行为和爱。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Morals ought to shape humanity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cultivate virtues and make the good come true.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道德本来是要成就人、成就德性、成就善的。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We should practice thrift in our daily life because it is one of our Chinese traditional virtues.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我们应该在日常生活中实践节约，因为它是我们中华民族的传统美德之一。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194072" y="2247900"/>
            <a:ext cx="842843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1.Translate the following words and phrases.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363" name="Picture 4" descr="听说一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935" y="1176338"/>
            <a:ext cx="8709422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1860948"/>
            <a:ext cx="563046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305991" y="2700338"/>
            <a:ext cx="8428434" cy="8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①moral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　　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_________________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	   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		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2207" y="2765823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道德的；道义上的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99110" y="3165873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品行；道德；寓意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13147" y="1059656"/>
            <a:ext cx="8428434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②virtue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　　　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_____________________________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　　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③dilemma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　　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④moral dilemma    	____________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⑤faint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vi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	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2219" y="1113235"/>
            <a:ext cx="31393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高尚的道德；美德；优秀品质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06266" y="1524001"/>
            <a:ext cx="244682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进退两难的境地；困境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58666" y="1965723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道德困境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77703" y="2356248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昏倒；晕厥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519113"/>
            <a:ext cx="8428434" cy="8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2.Brainstorming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Can you think of some virtues that are admired in our culture?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64344" y="3112294"/>
            <a:ext cx="842843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459" name="Picture 4" descr="YR3-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6216" y="1139429"/>
            <a:ext cx="4572000" cy="181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65548" y="3153967"/>
            <a:ext cx="945983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friendship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hope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kindness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generosity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help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honesty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responsibility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courage...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40507" y="681038"/>
            <a:ext cx="8428435" cy="8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3.Look at the picture on Page 14 and tell your classmates what happened to the boy in the cartoon.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44104" y="1618059"/>
            <a:ext cx="8428434" cy="8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251222" y="2571750"/>
            <a:ext cx="842843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4.Finish Ex.1 on Page 14.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5300" y="1565672"/>
            <a:ext cx="8180785" cy="85132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He had a moral dilemma and didn’t know whether he should help the woman in trouble or go to school at once in order not to be late for </a:t>
            </a:r>
            <a:r>
              <a:rPr lang="en-US" altLang="zh-CN" kern="1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class. 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5.Try to translate the sentence in various </a:t>
            </a: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ways.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他不相信命运。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⑤____________________________________________________________________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4124" y="1491854"/>
            <a:ext cx="3185616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He doesn’t believe in fate.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3096" y="1924050"/>
            <a:ext cx="2640466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He doesn’t trust fate.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2636" y="2321719"/>
            <a:ext cx="2443298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He lacks faith in fate.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2152" y="2733675"/>
            <a:ext cx="4067267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He doesn’t have any belief in fate.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3649" y="3145631"/>
            <a:ext cx="2757486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He has no belief in fate.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951310"/>
            <a:ext cx="842843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1.Finish Ex.2 on Page 14.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2.Finish Ex.3 on Page 14.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3.Finish Ex.4 on Page 15.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602" name="Picture 4" descr="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519113"/>
            <a:ext cx="5670947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kimtdm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</Words>
  <Application>Microsoft Office PowerPoint</Application>
  <PresentationFormat>全屏显示(16:9)</PresentationFormat>
  <Paragraphs>134</Paragraphs>
  <Slides>19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华文中宋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11BCCE2462D44490AB13BF12FBA0F8A0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