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handoutMasterIdLst>
    <p:handoutMasterId r:id="rId30"/>
  </p:handoutMasterIdLst>
  <p:sldIdLst>
    <p:sldId id="288" r:id="rId3"/>
    <p:sldId id="289" r:id="rId4"/>
    <p:sldId id="292" r:id="rId5"/>
    <p:sldId id="296" r:id="rId6"/>
    <p:sldId id="297" r:id="rId7"/>
    <p:sldId id="298" r:id="rId8"/>
    <p:sldId id="299" r:id="rId9"/>
    <p:sldId id="293" r:id="rId10"/>
    <p:sldId id="300" r:id="rId11"/>
    <p:sldId id="301" r:id="rId12"/>
    <p:sldId id="308" r:id="rId13"/>
    <p:sldId id="307" r:id="rId14"/>
    <p:sldId id="311" r:id="rId15"/>
    <p:sldId id="294" r:id="rId16"/>
    <p:sldId id="309" r:id="rId17"/>
    <p:sldId id="310" r:id="rId18"/>
    <p:sldId id="319" r:id="rId19"/>
    <p:sldId id="320" r:id="rId20"/>
    <p:sldId id="323" r:id="rId21"/>
    <p:sldId id="322" r:id="rId22"/>
    <p:sldId id="324" r:id="rId23"/>
    <p:sldId id="295" r:id="rId24"/>
    <p:sldId id="326" r:id="rId25"/>
    <p:sldId id="332" r:id="rId26"/>
    <p:sldId id="331" r:id="rId27"/>
    <p:sldId id="325"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667"/>
    <a:srgbClr val="D0DFAD"/>
    <a:srgbClr val="9ECDC5"/>
    <a:srgbClr val="71B19B"/>
    <a:srgbClr val="E2EDCB"/>
    <a:srgbClr val="F1C8C9"/>
    <a:srgbClr val="E6ECF4"/>
    <a:srgbClr val="CE6A82"/>
    <a:srgbClr val="FDCE78"/>
    <a:srgbClr val="FFE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32E6A-DEFD-4D4A-B055-0ADE18BA4E5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4F74C-E9DB-4564-9B9D-DAC26B3E8A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下载</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4" cstate="screen"/>
          <a:srcRect/>
          <a:stretch>
            <a:fillRect/>
          </a:stretch>
        </p:blipFill>
        <p:spPr>
          <a:xfrm flipV="1">
            <a:off x="1126648" y="-2028110"/>
            <a:ext cx="1523236" cy="4616056"/>
          </a:xfrm>
          <a:prstGeom prst="rect">
            <a:avLst/>
          </a:prstGeom>
        </p:spPr>
      </p:pic>
      <p:sp>
        <p:nvSpPr>
          <p:cNvPr id="21" name="矩形 20"/>
          <p:cNvSpPr/>
          <p:nvPr/>
        </p:nvSpPr>
        <p:spPr>
          <a:xfrm>
            <a:off x="823115" y="662472"/>
            <a:ext cx="10618237" cy="5644877"/>
          </a:xfrm>
          <a:prstGeom prst="rect">
            <a:avLst/>
          </a:prstGeom>
          <a:solidFill>
            <a:schemeClr val="bg1"/>
          </a:solidFill>
          <a:ln>
            <a:noFill/>
          </a:ln>
          <a:effectLst>
            <a:outerShdw blurRad="635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             </a:t>
            </a:r>
            <a:endParaRPr lang="zh-CN" altLang="en-US" dirty="0">
              <a:solidFill>
                <a:schemeClr val="tx1">
                  <a:lumMod val="50000"/>
                  <a:lumOff val="50000"/>
                </a:schemeClr>
              </a:solidFill>
              <a:cs typeface="+mn-ea"/>
              <a:sym typeface="+mn-lt"/>
            </a:endParaRPr>
          </a:p>
        </p:txBody>
      </p:sp>
      <p:pic>
        <p:nvPicPr>
          <p:cNvPr id="3" name="图片 2"/>
          <p:cNvPicPr>
            <a:picLocks noChangeAspect="1"/>
          </p:cNvPicPr>
          <p:nvPr/>
        </p:nvPicPr>
        <p:blipFill>
          <a:blip r:embed="rId5"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6" cstate="screen"/>
          <a:stretch>
            <a:fillRect/>
          </a:stretch>
        </p:blipFill>
        <p:spPr>
          <a:xfrm rot="884822">
            <a:off x="-1387115" y="3073522"/>
            <a:ext cx="5564561" cy="4749314"/>
          </a:xfrm>
          <a:prstGeom prst="rect">
            <a:avLst/>
          </a:prstGeom>
        </p:spPr>
      </p:pic>
      <p:sp>
        <p:nvSpPr>
          <p:cNvPr id="26" name="TextBox 4"/>
          <p:cNvSpPr txBox="1"/>
          <p:nvPr/>
        </p:nvSpPr>
        <p:spPr>
          <a:xfrm>
            <a:off x="4077825" y="3069070"/>
            <a:ext cx="4108817" cy="261610"/>
          </a:xfrm>
          <a:prstGeom prst="rect">
            <a:avLst/>
          </a:prstGeom>
          <a:noFill/>
        </p:spPr>
        <p:txBody>
          <a:bodyPr wrap="none" rtlCol="0">
            <a:spAutoFit/>
          </a:bodyPr>
          <a:lstStyle/>
          <a:p>
            <a:pPr algn="ctr"/>
            <a:r>
              <a:rPr lang="zh-CN" altLang="en-US" sz="1100" spc="600" dirty="0">
                <a:solidFill>
                  <a:srgbClr val="528667"/>
                </a:solidFill>
                <a:cs typeface="+mn-ea"/>
                <a:sym typeface="+mn-lt"/>
              </a:rPr>
              <a:t>适用于个人简历，工作汇报，工作竞聘等</a:t>
            </a:r>
            <a:endParaRPr lang="en-US" altLang="zh-CN" sz="1100" spc="600" dirty="0">
              <a:solidFill>
                <a:srgbClr val="528667"/>
              </a:solidFill>
              <a:cs typeface="+mn-ea"/>
              <a:sym typeface="+mn-lt"/>
            </a:endParaRPr>
          </a:p>
        </p:txBody>
      </p:sp>
      <p:sp>
        <p:nvSpPr>
          <p:cNvPr id="28" name="TextBox 4"/>
          <p:cNvSpPr txBox="1"/>
          <p:nvPr/>
        </p:nvSpPr>
        <p:spPr>
          <a:xfrm>
            <a:off x="2346580" y="1826813"/>
            <a:ext cx="7571304" cy="1107996"/>
          </a:xfrm>
          <a:prstGeom prst="rect">
            <a:avLst/>
          </a:prstGeom>
          <a:noFill/>
        </p:spPr>
        <p:txBody>
          <a:bodyPr wrap="none" rtlCol="0">
            <a:spAutoFit/>
          </a:bodyPr>
          <a:lstStyle/>
          <a:p>
            <a:pPr algn="ctr"/>
            <a:r>
              <a:rPr lang="zh-CN" altLang="en-US" sz="6600" spc="600" dirty="0" smtClean="0">
                <a:solidFill>
                  <a:srgbClr val="528667"/>
                </a:solidFill>
                <a:cs typeface="+mn-ea"/>
                <a:sym typeface="+mn-lt"/>
              </a:rPr>
              <a:t>清新岗</a:t>
            </a:r>
            <a:r>
              <a:rPr lang="zh-CN" altLang="en-US" sz="6600" spc="600" dirty="0">
                <a:solidFill>
                  <a:srgbClr val="528667"/>
                </a:solidFill>
                <a:cs typeface="+mn-ea"/>
                <a:sym typeface="+mn-lt"/>
              </a:rPr>
              <a:t>位竞</a:t>
            </a:r>
            <a:r>
              <a:rPr lang="zh-CN" altLang="en-US" sz="6600" spc="600" dirty="0" smtClean="0">
                <a:solidFill>
                  <a:srgbClr val="528667"/>
                </a:solidFill>
                <a:cs typeface="+mn-ea"/>
                <a:sym typeface="+mn-lt"/>
              </a:rPr>
              <a:t>聘模</a:t>
            </a:r>
            <a:r>
              <a:rPr lang="zh-CN" altLang="en-US" sz="6600" spc="600" dirty="0">
                <a:solidFill>
                  <a:srgbClr val="528667"/>
                </a:solidFill>
                <a:cs typeface="+mn-ea"/>
                <a:sym typeface="+mn-lt"/>
              </a:rPr>
              <a:t>板</a:t>
            </a:r>
            <a:endParaRPr lang="en-US" altLang="zh-CN" sz="6600" spc="600" dirty="0">
              <a:solidFill>
                <a:srgbClr val="528667"/>
              </a:solidFill>
              <a:cs typeface="+mn-ea"/>
              <a:sym typeface="+mn-lt"/>
            </a:endParaRPr>
          </a:p>
        </p:txBody>
      </p:sp>
      <p:pic>
        <p:nvPicPr>
          <p:cNvPr id="29" name="图片 2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4" cstate="screen"/>
          <a:srcRect/>
          <a:stretch>
            <a:fillRect/>
          </a:stretch>
        </p:blipFill>
        <p:spPr>
          <a:xfrm flipV="1">
            <a:off x="-187854" y="-1261408"/>
            <a:ext cx="1523236" cy="4616056"/>
          </a:xfrm>
          <a:prstGeom prst="rect">
            <a:avLst/>
          </a:prstGeom>
        </p:spPr>
      </p:pic>
      <p:grpSp>
        <p:nvGrpSpPr>
          <p:cNvPr id="2" name="组合 1"/>
          <p:cNvGrpSpPr/>
          <p:nvPr/>
        </p:nvGrpSpPr>
        <p:grpSpPr>
          <a:xfrm>
            <a:off x="5152212" y="3681670"/>
            <a:ext cx="1960042" cy="1164135"/>
            <a:chOff x="5152212" y="3681670"/>
            <a:chExt cx="1960042" cy="1164135"/>
          </a:xfrm>
        </p:grpSpPr>
        <p:grpSp>
          <p:nvGrpSpPr>
            <p:cNvPr id="6" name="组合 5"/>
            <p:cNvGrpSpPr/>
            <p:nvPr/>
          </p:nvGrpSpPr>
          <p:grpSpPr>
            <a:xfrm>
              <a:off x="5152212" y="4413602"/>
              <a:ext cx="1960042" cy="432203"/>
              <a:chOff x="5152212" y="3984394"/>
              <a:chExt cx="1960042" cy="432203"/>
            </a:xfrm>
          </p:grpSpPr>
          <p:sp>
            <p:nvSpPr>
              <p:cNvPr id="5" name="圆角矩形 4"/>
              <p:cNvSpPr/>
              <p:nvPr/>
            </p:nvSpPr>
            <p:spPr>
              <a:xfrm>
                <a:off x="5152212" y="3984394"/>
                <a:ext cx="1960042" cy="432203"/>
              </a:xfrm>
              <a:prstGeom prst="roundRect">
                <a:avLst/>
              </a:prstGeom>
              <a:solidFill>
                <a:srgbClr val="528667"/>
              </a:solidFill>
              <a:ln>
                <a:solidFill>
                  <a:schemeClr val="bg1"/>
                </a:solidFill>
              </a:ln>
              <a:effectLst>
                <a:outerShdw blurRad="76200" dir="18900000" sy="23000" kx="-12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TextBox 4"/>
              <p:cNvSpPr txBox="1"/>
              <p:nvPr/>
            </p:nvSpPr>
            <p:spPr>
              <a:xfrm>
                <a:off x="5560602" y="4038914"/>
                <a:ext cx="1143262" cy="338554"/>
              </a:xfrm>
              <a:prstGeom prst="rect">
                <a:avLst/>
              </a:prstGeom>
              <a:noFill/>
            </p:spPr>
            <p:txBody>
              <a:bodyPr wrap="none" rtlCol="0">
                <a:spAutoFit/>
              </a:bodyPr>
              <a:lstStyle/>
              <a:p>
                <a:pPr algn="ctr"/>
                <a:r>
                  <a:rPr lang="en-US" altLang="zh-CN" sz="1600" spc="300" smtClean="0">
                    <a:solidFill>
                      <a:schemeClr val="bg1"/>
                    </a:solidFill>
                    <a:cs typeface="+mn-ea"/>
                    <a:sym typeface="+mn-lt"/>
                  </a:rPr>
                  <a:t>PPT818</a:t>
                </a:r>
                <a:endParaRPr lang="en-US" altLang="zh-CN" sz="1600" spc="300" dirty="0">
                  <a:solidFill>
                    <a:schemeClr val="bg1"/>
                  </a:solidFill>
                  <a:cs typeface="+mn-ea"/>
                  <a:sym typeface="+mn-lt"/>
                </a:endParaRPr>
              </a:p>
            </p:txBody>
          </p:sp>
        </p:grpSp>
        <p:grpSp>
          <p:nvGrpSpPr>
            <p:cNvPr id="33" name="组合 32"/>
            <p:cNvGrpSpPr/>
            <p:nvPr/>
          </p:nvGrpSpPr>
          <p:grpSpPr>
            <a:xfrm>
              <a:off x="5521574" y="3681670"/>
              <a:ext cx="813905" cy="817609"/>
              <a:chOff x="2155121" y="1939693"/>
              <a:chExt cx="1174773" cy="1180119"/>
            </a:xfrm>
          </p:grpSpPr>
          <p:pic>
            <p:nvPicPr>
              <p:cNvPr id="34" name="图片 33"/>
              <p:cNvPicPr>
                <a:picLocks noChangeAspect="1"/>
              </p:cNvPicPr>
              <p:nvPr/>
            </p:nvPicPr>
            <p:blipFill>
              <a:blip r:embed="rId7"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8"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200" fill="hold">
                                          <p:stCondLst>
                                            <p:cond delay="0"/>
                                          </p:stCondLst>
                                        </p:cTn>
                                        <p:tgtEl>
                                          <p:spTgt spid="2"/>
                                        </p:tgtEl>
                                        <p:attrNameLst>
                                          <p:attrName>r</p:attrName>
                                        </p:attrNameLst>
                                      </p:cBhvr>
                                    </p:animRot>
                                    <p:animRot by="-240000">
                                      <p:cBhvr>
                                        <p:cTn id="17" dur="400" fill="hold">
                                          <p:stCondLst>
                                            <p:cond delay="400"/>
                                          </p:stCondLst>
                                        </p:cTn>
                                        <p:tgtEl>
                                          <p:spTgt spid="2"/>
                                        </p:tgtEl>
                                        <p:attrNameLst>
                                          <p:attrName>r</p:attrName>
                                        </p:attrNameLst>
                                      </p:cBhvr>
                                    </p:animRot>
                                    <p:animRot by="240000">
                                      <p:cBhvr>
                                        <p:cTn id="18" dur="400" fill="hold">
                                          <p:stCondLst>
                                            <p:cond delay="800"/>
                                          </p:stCondLst>
                                        </p:cTn>
                                        <p:tgtEl>
                                          <p:spTgt spid="2"/>
                                        </p:tgtEl>
                                        <p:attrNameLst>
                                          <p:attrName>r</p:attrName>
                                        </p:attrNameLst>
                                      </p:cBhvr>
                                    </p:animRot>
                                    <p:animRot by="-240000">
                                      <p:cBhvr>
                                        <p:cTn id="19" dur="400" fill="hold">
                                          <p:stCondLst>
                                            <p:cond delay="1200"/>
                                          </p:stCondLst>
                                        </p:cTn>
                                        <p:tgtEl>
                                          <p:spTgt spid="2"/>
                                        </p:tgtEl>
                                        <p:attrNameLst>
                                          <p:attrName>r</p:attrName>
                                        </p:attrNameLst>
                                      </p:cBhvr>
                                    </p:animRot>
                                    <p:animRot by="120000">
                                      <p:cBhvr>
                                        <p:cTn id="20"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4282175" cy="967189"/>
            <a:chOff x="224513" y="140871"/>
            <a:chExt cx="4282175" cy="967189"/>
          </a:xfrm>
        </p:grpSpPr>
        <p:sp>
          <p:nvSpPr>
            <p:cNvPr id="3" name="任意多边形 2"/>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134688" y="416597"/>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解决问题能力</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57" name="Oval 5"/>
          <p:cNvSpPr/>
          <p:nvPr/>
        </p:nvSpPr>
        <p:spPr>
          <a:xfrm>
            <a:off x="1625818" y="1937619"/>
            <a:ext cx="1160173" cy="1160173"/>
          </a:xfrm>
          <a:prstGeom prst="ellipse">
            <a:avLst/>
          </a:prstGeom>
          <a:solidFill>
            <a:srgbClr val="F195A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58" name="Oval 5"/>
          <p:cNvSpPr/>
          <p:nvPr/>
        </p:nvSpPr>
        <p:spPr>
          <a:xfrm>
            <a:off x="1619671" y="3915619"/>
            <a:ext cx="1160173" cy="1160173"/>
          </a:xfrm>
          <a:prstGeom prst="ellipse">
            <a:avLst/>
          </a:prstGeom>
          <a:solidFill>
            <a:srgbClr val="E2EDC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59" name="Oval 5"/>
          <p:cNvSpPr/>
          <p:nvPr/>
        </p:nvSpPr>
        <p:spPr>
          <a:xfrm>
            <a:off x="6722535" y="1937619"/>
            <a:ext cx="1160173" cy="1160173"/>
          </a:xfrm>
          <a:prstGeom prst="ellipse">
            <a:avLst/>
          </a:prstGeom>
          <a:solidFill>
            <a:srgbClr val="FFEC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60" name="Oval 5"/>
          <p:cNvSpPr/>
          <p:nvPr/>
        </p:nvSpPr>
        <p:spPr>
          <a:xfrm>
            <a:off x="6716388" y="3915619"/>
            <a:ext cx="1160173" cy="1160173"/>
          </a:xfrm>
          <a:prstGeom prst="ellipse">
            <a:avLst/>
          </a:prstGeom>
          <a:solidFill>
            <a:srgbClr val="FDCE7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61" name="TextBox 13"/>
          <p:cNvSpPr txBox="1"/>
          <p:nvPr/>
        </p:nvSpPr>
        <p:spPr>
          <a:xfrm>
            <a:off x="2989109" y="2220044"/>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发现问题</a:t>
            </a:r>
          </a:p>
        </p:txBody>
      </p:sp>
      <p:sp>
        <p:nvSpPr>
          <p:cNvPr id="62" name="TextBox 13"/>
          <p:cNvSpPr txBox="1"/>
          <p:nvPr/>
        </p:nvSpPr>
        <p:spPr>
          <a:xfrm>
            <a:off x="2986706" y="2502192"/>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63" name="TextBox 13"/>
          <p:cNvSpPr txBox="1"/>
          <p:nvPr/>
        </p:nvSpPr>
        <p:spPr>
          <a:xfrm>
            <a:off x="2930743" y="4254758"/>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解决问题</a:t>
            </a:r>
          </a:p>
        </p:txBody>
      </p:sp>
      <p:sp>
        <p:nvSpPr>
          <p:cNvPr id="64" name="TextBox 13"/>
          <p:cNvSpPr txBox="1"/>
          <p:nvPr/>
        </p:nvSpPr>
        <p:spPr>
          <a:xfrm>
            <a:off x="2928340" y="4536906"/>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65" name="TextBox 13"/>
          <p:cNvSpPr txBox="1"/>
          <p:nvPr/>
        </p:nvSpPr>
        <p:spPr>
          <a:xfrm>
            <a:off x="8110511" y="2298967"/>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分析问题</a:t>
            </a:r>
          </a:p>
        </p:txBody>
      </p:sp>
      <p:sp>
        <p:nvSpPr>
          <p:cNvPr id="66" name="TextBox 13"/>
          <p:cNvSpPr txBox="1"/>
          <p:nvPr/>
        </p:nvSpPr>
        <p:spPr>
          <a:xfrm>
            <a:off x="8108108" y="2581115"/>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67" name="TextBox 13"/>
          <p:cNvSpPr txBox="1"/>
          <p:nvPr/>
        </p:nvSpPr>
        <p:spPr>
          <a:xfrm>
            <a:off x="8052145" y="4333681"/>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总结问题</a:t>
            </a:r>
          </a:p>
        </p:txBody>
      </p:sp>
      <p:sp>
        <p:nvSpPr>
          <p:cNvPr id="68" name="TextBox 13"/>
          <p:cNvSpPr txBox="1"/>
          <p:nvPr/>
        </p:nvSpPr>
        <p:spPr>
          <a:xfrm>
            <a:off x="8049742" y="4615829"/>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anim calcmode="lin" valueType="num">
                                      <p:cBhvr>
                                        <p:cTn id="11" dur="500" fill="hold"/>
                                        <p:tgtEl>
                                          <p:spTgt spid="61"/>
                                        </p:tgtEl>
                                        <p:attrNameLst>
                                          <p:attrName>ppt_x</p:attrName>
                                        </p:attrNameLst>
                                      </p:cBhvr>
                                      <p:tavLst>
                                        <p:tav tm="0">
                                          <p:val>
                                            <p:strVal val="#ppt_x"/>
                                          </p:val>
                                        </p:tav>
                                        <p:tav tm="100000">
                                          <p:val>
                                            <p:strVal val="#ppt_x"/>
                                          </p:val>
                                        </p:tav>
                                      </p:tavLst>
                                    </p:anim>
                                    <p:anim calcmode="lin" valueType="num">
                                      <p:cBhvr>
                                        <p:cTn id="12" dur="500" fill="hold"/>
                                        <p:tgtEl>
                                          <p:spTgt spid="61"/>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anim calcmode="lin" valueType="num">
                                      <p:cBhvr>
                                        <p:cTn id="16" dur="500" fill="hold"/>
                                        <p:tgtEl>
                                          <p:spTgt spid="62"/>
                                        </p:tgtEl>
                                        <p:attrNameLst>
                                          <p:attrName>ppt_x</p:attrName>
                                        </p:attrNameLst>
                                      </p:cBhvr>
                                      <p:tavLst>
                                        <p:tav tm="0">
                                          <p:val>
                                            <p:strVal val="#ppt_x"/>
                                          </p:val>
                                        </p:tav>
                                        <p:tav tm="100000">
                                          <p:val>
                                            <p:strVal val="#ppt_x"/>
                                          </p:val>
                                        </p:tav>
                                      </p:tavLst>
                                    </p:anim>
                                    <p:anim calcmode="lin" valueType="num">
                                      <p:cBhvr>
                                        <p:cTn id="17" dur="500" fill="hold"/>
                                        <p:tgtEl>
                                          <p:spTgt spid="6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anim calcmode="lin" valueType="num">
                                      <p:cBhvr>
                                        <p:cTn id="25" dur="500" fill="hold"/>
                                        <p:tgtEl>
                                          <p:spTgt spid="65"/>
                                        </p:tgtEl>
                                        <p:attrNameLst>
                                          <p:attrName>ppt_x</p:attrName>
                                        </p:attrNameLst>
                                      </p:cBhvr>
                                      <p:tavLst>
                                        <p:tav tm="0">
                                          <p:val>
                                            <p:strVal val="#ppt_x"/>
                                          </p:val>
                                        </p:tav>
                                        <p:tav tm="100000">
                                          <p:val>
                                            <p:strVal val="#ppt_x"/>
                                          </p:val>
                                        </p:tav>
                                      </p:tavLst>
                                    </p:anim>
                                    <p:anim calcmode="lin" valueType="num">
                                      <p:cBhvr>
                                        <p:cTn id="26" dur="500" fill="hold"/>
                                        <p:tgtEl>
                                          <p:spTgt spid="6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anim calcmode="lin" valueType="num">
                                      <p:cBhvr>
                                        <p:cTn id="30" dur="500" fill="hold"/>
                                        <p:tgtEl>
                                          <p:spTgt spid="66"/>
                                        </p:tgtEl>
                                        <p:attrNameLst>
                                          <p:attrName>ppt_x</p:attrName>
                                        </p:attrNameLst>
                                      </p:cBhvr>
                                      <p:tavLst>
                                        <p:tav tm="0">
                                          <p:val>
                                            <p:strVal val="#ppt_x"/>
                                          </p:val>
                                        </p:tav>
                                        <p:tav tm="100000">
                                          <p:val>
                                            <p:strVal val="#ppt_x"/>
                                          </p:val>
                                        </p:tav>
                                      </p:tavLst>
                                    </p:anim>
                                    <p:anim calcmode="lin" valueType="num">
                                      <p:cBhvr>
                                        <p:cTn id="31" dur="5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47"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anim calcmode="lin" valueType="num">
                                      <p:cBhvr>
                                        <p:cTn id="39" dur="500" fill="hold"/>
                                        <p:tgtEl>
                                          <p:spTgt spid="63"/>
                                        </p:tgtEl>
                                        <p:attrNameLst>
                                          <p:attrName>ppt_x</p:attrName>
                                        </p:attrNameLst>
                                      </p:cBhvr>
                                      <p:tavLst>
                                        <p:tav tm="0">
                                          <p:val>
                                            <p:strVal val="#ppt_x"/>
                                          </p:val>
                                        </p:tav>
                                        <p:tav tm="100000">
                                          <p:val>
                                            <p:strVal val="#ppt_x"/>
                                          </p:val>
                                        </p:tav>
                                      </p:tavLst>
                                    </p:anim>
                                    <p:anim calcmode="lin" valueType="num">
                                      <p:cBhvr>
                                        <p:cTn id="40" dur="500" fill="hold"/>
                                        <p:tgtEl>
                                          <p:spTgt spid="6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anim calcmode="lin" valueType="num">
                                      <p:cBhvr>
                                        <p:cTn id="44" dur="500" fill="hold"/>
                                        <p:tgtEl>
                                          <p:spTgt spid="64"/>
                                        </p:tgtEl>
                                        <p:attrNameLst>
                                          <p:attrName>ppt_x</p:attrName>
                                        </p:attrNameLst>
                                      </p:cBhvr>
                                      <p:tavLst>
                                        <p:tav tm="0">
                                          <p:val>
                                            <p:strVal val="#ppt_x"/>
                                          </p:val>
                                        </p:tav>
                                        <p:tav tm="100000">
                                          <p:val>
                                            <p:strVal val="#ppt_x"/>
                                          </p:val>
                                        </p:tav>
                                      </p:tavLst>
                                    </p:anim>
                                    <p:anim calcmode="lin" valueType="num">
                                      <p:cBhvr>
                                        <p:cTn id="45" dur="5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anim calcmode="lin" valueType="num">
                                      <p:cBhvr>
                                        <p:cTn id="53" dur="500" fill="hold"/>
                                        <p:tgtEl>
                                          <p:spTgt spid="67"/>
                                        </p:tgtEl>
                                        <p:attrNameLst>
                                          <p:attrName>ppt_x</p:attrName>
                                        </p:attrNameLst>
                                      </p:cBhvr>
                                      <p:tavLst>
                                        <p:tav tm="0">
                                          <p:val>
                                            <p:strVal val="#ppt_x"/>
                                          </p:val>
                                        </p:tav>
                                        <p:tav tm="100000">
                                          <p:val>
                                            <p:strVal val="#ppt_x"/>
                                          </p:val>
                                        </p:tav>
                                      </p:tavLst>
                                    </p:anim>
                                    <p:anim calcmode="lin" valueType="num">
                                      <p:cBhvr>
                                        <p:cTn id="54" dur="500" fill="hold"/>
                                        <p:tgtEl>
                                          <p:spTgt spid="6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anim calcmode="lin" valueType="num">
                                      <p:cBhvr>
                                        <p:cTn id="58" dur="500" fill="hold"/>
                                        <p:tgtEl>
                                          <p:spTgt spid="68"/>
                                        </p:tgtEl>
                                        <p:attrNameLst>
                                          <p:attrName>ppt_x</p:attrName>
                                        </p:attrNameLst>
                                      </p:cBhvr>
                                      <p:tavLst>
                                        <p:tav tm="0">
                                          <p:val>
                                            <p:strVal val="#ppt_x"/>
                                          </p:val>
                                        </p:tav>
                                        <p:tav tm="100000">
                                          <p:val>
                                            <p:strVal val="#ppt_x"/>
                                          </p:val>
                                        </p:tav>
                                      </p:tavLst>
                                    </p:anim>
                                    <p:anim calcmode="lin" valueType="num">
                                      <p:cBhvr>
                                        <p:cTn id="5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p:bldP spid="62" grpId="0"/>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17" name="组合 3"/>
          <p:cNvGrpSpPr/>
          <p:nvPr/>
        </p:nvGrpSpPr>
        <p:grpSpPr bwMode="auto">
          <a:xfrm>
            <a:off x="3515920" y="1185503"/>
            <a:ext cx="4032856" cy="4468601"/>
            <a:chOff x="0" y="0"/>
            <a:chExt cx="3926934" cy="4352253"/>
          </a:xfrm>
        </p:grpSpPr>
        <p:sp>
          <p:nvSpPr>
            <p:cNvPr id="18" name="等腰三角形 4"/>
            <p:cNvSpPr>
              <a:spLocks noChangeArrowheads="1"/>
            </p:cNvSpPr>
            <p:nvPr/>
          </p:nvSpPr>
          <p:spPr bwMode="auto">
            <a:xfrm rot="-4373613">
              <a:off x="-268014" y="268014"/>
              <a:ext cx="3886200" cy="3350172"/>
            </a:xfrm>
            <a:prstGeom prst="triangle">
              <a:avLst>
                <a:gd name="adj" fmla="val 50000"/>
              </a:avLst>
            </a:prstGeom>
            <a:noFill/>
            <a:ln w="19050">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9" name="等腰三角形 5"/>
            <p:cNvSpPr>
              <a:spLocks noChangeArrowheads="1"/>
            </p:cNvSpPr>
            <p:nvPr/>
          </p:nvSpPr>
          <p:spPr bwMode="auto">
            <a:xfrm rot="16200000">
              <a:off x="-65408" y="696283"/>
              <a:ext cx="3565365" cy="3073591"/>
            </a:xfrm>
            <a:prstGeom prst="triangle">
              <a:avLst>
                <a:gd name="adj" fmla="val 50000"/>
              </a:avLst>
            </a:prstGeom>
            <a:solidFill>
              <a:srgbClr val="5286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0" name="椭圆 6"/>
            <p:cNvSpPr>
              <a:spLocks noChangeArrowheads="1"/>
            </p:cNvSpPr>
            <p:nvPr/>
          </p:nvSpPr>
          <p:spPr bwMode="auto">
            <a:xfrm>
              <a:off x="25197" y="1363044"/>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1" name="椭圆 7"/>
            <p:cNvSpPr>
              <a:spLocks noChangeArrowheads="1"/>
            </p:cNvSpPr>
            <p:nvPr/>
          </p:nvSpPr>
          <p:spPr bwMode="auto">
            <a:xfrm>
              <a:off x="2577897" y="4123653"/>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2" name="椭圆 8"/>
            <p:cNvSpPr>
              <a:spLocks noChangeArrowheads="1"/>
            </p:cNvSpPr>
            <p:nvPr/>
          </p:nvSpPr>
          <p:spPr bwMode="auto">
            <a:xfrm>
              <a:off x="3698334" y="500199"/>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23" name="TextBox 13"/>
          <p:cNvSpPr txBox="1"/>
          <p:nvPr/>
        </p:nvSpPr>
        <p:spPr>
          <a:xfrm>
            <a:off x="1606024" y="2246641"/>
            <a:ext cx="1580373"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输入标题文本</a:t>
            </a:r>
          </a:p>
        </p:txBody>
      </p:sp>
      <p:sp>
        <p:nvSpPr>
          <p:cNvPr id="24" name="TextBox 13"/>
          <p:cNvSpPr txBox="1"/>
          <p:nvPr/>
        </p:nvSpPr>
        <p:spPr>
          <a:xfrm>
            <a:off x="1101927" y="2492862"/>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5" name="TextBox 13"/>
          <p:cNvSpPr txBox="1"/>
          <p:nvPr/>
        </p:nvSpPr>
        <p:spPr>
          <a:xfrm>
            <a:off x="5311712" y="5824767"/>
            <a:ext cx="1580373"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输入标题文本</a:t>
            </a:r>
          </a:p>
        </p:txBody>
      </p:sp>
      <p:sp>
        <p:nvSpPr>
          <p:cNvPr id="26" name="TextBox 13"/>
          <p:cNvSpPr txBox="1"/>
          <p:nvPr/>
        </p:nvSpPr>
        <p:spPr>
          <a:xfrm>
            <a:off x="4807615" y="6070988"/>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7728638" y="1585290"/>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输入标题文本</a:t>
            </a:r>
          </a:p>
        </p:txBody>
      </p:sp>
      <p:sp>
        <p:nvSpPr>
          <p:cNvPr id="28" name="TextBox 13"/>
          <p:cNvSpPr txBox="1"/>
          <p:nvPr/>
        </p:nvSpPr>
        <p:spPr>
          <a:xfrm>
            <a:off x="7728638" y="1894160"/>
            <a:ext cx="2043678"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grpSp>
        <p:nvGrpSpPr>
          <p:cNvPr id="29" name="组合 28"/>
          <p:cNvGrpSpPr/>
          <p:nvPr/>
        </p:nvGrpSpPr>
        <p:grpSpPr>
          <a:xfrm>
            <a:off x="224513" y="140871"/>
            <a:ext cx="4282175" cy="967189"/>
            <a:chOff x="224513" y="140871"/>
            <a:chExt cx="4282175" cy="967189"/>
          </a:xfrm>
        </p:grpSpPr>
        <p:sp>
          <p:nvSpPr>
            <p:cNvPr id="30" name="任意多边形 29"/>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134688" y="416597"/>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解决问题能力</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5"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岗位职责</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1" name="圆角矩形 10"/>
          <p:cNvSpPr/>
          <p:nvPr/>
        </p:nvSpPr>
        <p:spPr>
          <a:xfrm>
            <a:off x="7177118" y="2212648"/>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grpSp>
        <p:nvGrpSpPr>
          <p:cNvPr id="13" name="组合 12"/>
          <p:cNvGrpSpPr/>
          <p:nvPr/>
        </p:nvGrpSpPr>
        <p:grpSpPr>
          <a:xfrm>
            <a:off x="1606717" y="1504191"/>
            <a:ext cx="4466339" cy="4527694"/>
            <a:chOff x="4434532" y="1014177"/>
            <a:chExt cx="4466339" cy="4527694"/>
          </a:xfrm>
        </p:grpSpPr>
        <p:sp>
          <p:nvSpPr>
            <p:cNvPr id="14" name="任意多边形 13"/>
            <p:cNvSpPr/>
            <p:nvPr/>
          </p:nvSpPr>
          <p:spPr>
            <a:xfrm>
              <a:off x="5839336" y="3340765"/>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16" name="六边形 15"/>
            <p:cNvSpPr/>
            <p:nvPr/>
          </p:nvSpPr>
          <p:spPr>
            <a:xfrm>
              <a:off x="4434532" y="2579711"/>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8" name="任意多边形 17"/>
            <p:cNvSpPr/>
            <p:nvPr/>
          </p:nvSpPr>
          <p:spPr>
            <a:xfrm>
              <a:off x="7239462" y="2562865"/>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20" name="六边形 19"/>
            <p:cNvSpPr/>
            <p:nvPr/>
          </p:nvSpPr>
          <p:spPr>
            <a:xfrm>
              <a:off x="7257449" y="4124955"/>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2" name="任意多边形 21"/>
            <p:cNvSpPr/>
            <p:nvPr/>
          </p:nvSpPr>
          <p:spPr>
            <a:xfrm>
              <a:off x="5839336" y="1788334"/>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24" name="六边形 23"/>
            <p:cNvSpPr/>
            <p:nvPr/>
          </p:nvSpPr>
          <p:spPr>
            <a:xfrm>
              <a:off x="7239462" y="1014177"/>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sp>
        <p:nvSpPr>
          <p:cNvPr id="26" name="文本框 53"/>
          <p:cNvSpPr txBox="1">
            <a:spLocks noChangeArrowheads="1"/>
          </p:cNvSpPr>
          <p:nvPr/>
        </p:nvSpPr>
        <p:spPr bwMode="auto">
          <a:xfrm>
            <a:off x="3285664" y="2808494"/>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决策力</a:t>
            </a:r>
          </a:p>
        </p:txBody>
      </p:sp>
      <p:sp>
        <p:nvSpPr>
          <p:cNvPr id="27" name="文本框 53"/>
          <p:cNvSpPr txBox="1">
            <a:spLocks noChangeArrowheads="1"/>
          </p:cNvSpPr>
          <p:nvPr/>
        </p:nvSpPr>
        <p:spPr bwMode="auto">
          <a:xfrm>
            <a:off x="4694500" y="1981816"/>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向心力</a:t>
            </a:r>
          </a:p>
        </p:txBody>
      </p:sp>
      <p:sp>
        <p:nvSpPr>
          <p:cNvPr id="28" name="文本框 53"/>
          <p:cNvSpPr txBox="1">
            <a:spLocks noChangeArrowheads="1"/>
          </p:cNvSpPr>
          <p:nvPr/>
        </p:nvSpPr>
        <p:spPr bwMode="auto">
          <a:xfrm>
            <a:off x="4694501" y="3547350"/>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统筹力</a:t>
            </a:r>
          </a:p>
        </p:txBody>
      </p:sp>
      <p:sp>
        <p:nvSpPr>
          <p:cNvPr id="29" name="文本框 53"/>
          <p:cNvSpPr txBox="1">
            <a:spLocks noChangeArrowheads="1"/>
          </p:cNvSpPr>
          <p:nvPr/>
        </p:nvSpPr>
        <p:spPr bwMode="auto">
          <a:xfrm>
            <a:off x="4754088" y="5092594"/>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执行力</a:t>
            </a:r>
          </a:p>
        </p:txBody>
      </p:sp>
      <p:sp>
        <p:nvSpPr>
          <p:cNvPr id="30" name="文本框 53"/>
          <p:cNvSpPr txBox="1">
            <a:spLocks noChangeArrowheads="1"/>
          </p:cNvSpPr>
          <p:nvPr/>
        </p:nvSpPr>
        <p:spPr bwMode="auto">
          <a:xfrm>
            <a:off x="3294656" y="4308404"/>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领导力</a:t>
            </a:r>
          </a:p>
        </p:txBody>
      </p:sp>
      <p:sp>
        <p:nvSpPr>
          <p:cNvPr id="31" name="文本框 53"/>
          <p:cNvSpPr txBox="1">
            <a:spLocks noChangeArrowheads="1"/>
          </p:cNvSpPr>
          <p:nvPr/>
        </p:nvSpPr>
        <p:spPr bwMode="auto">
          <a:xfrm>
            <a:off x="1854691" y="3547350"/>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协调力</a:t>
            </a:r>
          </a:p>
        </p:txBody>
      </p:sp>
      <p:sp>
        <p:nvSpPr>
          <p:cNvPr id="33" name="TextBox 13"/>
          <p:cNvSpPr txBox="1"/>
          <p:nvPr/>
        </p:nvSpPr>
        <p:spPr>
          <a:xfrm>
            <a:off x="7629378" y="3051884"/>
            <a:ext cx="2540992" cy="1661993"/>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a:p>
            <a:pPr defTabSz="914400">
              <a:lnSpc>
                <a:spcPct val="150000"/>
              </a:lnSpc>
            </a:pPr>
            <a:endParaRPr lang="en-US" altLang="zh-CN" sz="1200" dirty="0">
              <a:solidFill>
                <a:schemeClr val="tx1">
                  <a:lumMod val="75000"/>
                  <a:lumOff val="25000"/>
                </a:schemeClr>
              </a:solidFill>
              <a:cs typeface="+mn-ea"/>
              <a:sym typeface="+mn-lt"/>
            </a:endParaRPr>
          </a:p>
        </p:txBody>
      </p:sp>
      <p:sp>
        <p:nvSpPr>
          <p:cNvPr id="34" name="任意多边形 33"/>
          <p:cNvSpPr/>
          <p:nvPr/>
        </p:nvSpPr>
        <p:spPr>
          <a:xfrm rot="10800000">
            <a:off x="7742225" y="2551775"/>
            <a:ext cx="2134145"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13"/>
          <p:cNvSpPr txBox="1"/>
          <p:nvPr/>
        </p:nvSpPr>
        <p:spPr>
          <a:xfrm>
            <a:off x="8019112" y="257043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sp>
        <p:nvSpPr>
          <p:cNvPr id="35" name="任意多边形 34"/>
          <p:cNvSpPr/>
          <p:nvPr/>
        </p:nvSpPr>
        <p:spPr>
          <a:xfrm>
            <a:off x="1900023" y="4669213"/>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36" name="任意多边形 35"/>
          <p:cNvSpPr/>
          <p:nvPr/>
        </p:nvSpPr>
        <p:spPr>
          <a:xfrm>
            <a:off x="2555019" y="5042421"/>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37" name="任意多边形 36"/>
          <p:cNvSpPr/>
          <p:nvPr/>
        </p:nvSpPr>
        <p:spPr>
          <a:xfrm>
            <a:off x="1905711" y="5301656"/>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75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22" presetClass="entr" presetSubtype="2"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right)">
                                      <p:cBhvr>
                                        <p:cTn id="43" dur="500"/>
                                        <p:tgtEl>
                                          <p:spTgt spid="3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right)">
                                      <p:cBhvr>
                                        <p:cTn id="46" dur="500"/>
                                        <p:tgtEl>
                                          <p:spTgt spid="37"/>
                                        </p:tgtEl>
                                      </p:cBhvr>
                                    </p:animEffect>
                                  </p:child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2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par>
                                <p:cTn id="57" presetID="47"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p:bldP spid="27" grpId="0"/>
      <p:bldP spid="28" grpId="0"/>
      <p:bldP spid="29" grpId="0"/>
      <p:bldP spid="30" grpId="0"/>
      <p:bldP spid="31" grpId="0"/>
      <p:bldP spid="33" grpId="0"/>
      <p:bldP spid="34" grpId="0" animBg="1"/>
      <p:bldP spid="32" grpId="0"/>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3" name="图片 2"/>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4" name="组合 3"/>
          <p:cNvGrpSpPr/>
          <p:nvPr/>
        </p:nvGrpSpPr>
        <p:grpSpPr>
          <a:xfrm>
            <a:off x="224513" y="140871"/>
            <a:ext cx="3697943" cy="967189"/>
            <a:chOff x="224513" y="140871"/>
            <a:chExt cx="3697943" cy="967189"/>
          </a:xfrm>
        </p:grpSpPr>
        <p:sp>
          <p:nvSpPr>
            <p:cNvPr id="5" name="任意多边形 4"/>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356315"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添加标题</a:t>
              </a:r>
            </a:p>
          </p:txBody>
        </p:sp>
        <p:pic>
          <p:nvPicPr>
            <p:cNvPr id="7" name="图片 6"/>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8" name="组合 7"/>
            <p:cNvGrpSpPr/>
            <p:nvPr/>
          </p:nvGrpSpPr>
          <p:grpSpPr>
            <a:xfrm rot="335674">
              <a:off x="452539" y="140871"/>
              <a:ext cx="620482" cy="623305"/>
              <a:chOff x="2155121" y="1939693"/>
              <a:chExt cx="1174773" cy="1180119"/>
            </a:xfrm>
          </p:grpSpPr>
          <p:pic>
            <p:nvPicPr>
              <p:cNvPr id="9" name="图片 8"/>
              <p:cNvPicPr>
                <a:picLocks noChangeAspect="1"/>
              </p:cNvPicPr>
              <p:nvPr/>
            </p:nvPicPr>
            <p:blipFill>
              <a:blip r:embed="rId5" cstate="screen"/>
              <a:stretch>
                <a:fillRect/>
              </a:stretch>
            </p:blipFill>
            <p:spPr>
              <a:xfrm>
                <a:off x="2155121" y="2078285"/>
                <a:ext cx="989525" cy="755270"/>
              </a:xfrm>
              <a:prstGeom prst="rect">
                <a:avLst/>
              </a:prstGeom>
            </p:spPr>
          </p:pic>
          <p:pic>
            <p:nvPicPr>
              <p:cNvPr id="10" name="图片 9"/>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1" name="任意多边形 10"/>
          <p:cNvSpPr/>
          <p:nvPr/>
        </p:nvSpPr>
        <p:spPr>
          <a:xfrm>
            <a:off x="1703594" y="2368192"/>
            <a:ext cx="8763528" cy="4136370"/>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5023468" y="1294432"/>
            <a:ext cx="2123781" cy="2123781"/>
            <a:chOff x="5023468" y="1294432"/>
            <a:chExt cx="2123781" cy="2123781"/>
          </a:xfrm>
        </p:grpSpPr>
        <p:sp>
          <p:nvSpPr>
            <p:cNvPr id="20" name="流程图: 接点 19"/>
            <p:cNvSpPr/>
            <p:nvPr/>
          </p:nvSpPr>
          <p:spPr>
            <a:xfrm>
              <a:off x="5119478" y="1402312"/>
              <a:ext cx="1931760" cy="1931760"/>
            </a:xfrm>
            <a:prstGeom prst="flowChartConnector">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流程图: 接点 16"/>
            <p:cNvSpPr/>
            <p:nvPr/>
          </p:nvSpPr>
          <p:spPr>
            <a:xfrm>
              <a:off x="5023468" y="1294432"/>
              <a:ext cx="2123781" cy="2123781"/>
            </a:xfrm>
            <a:prstGeom prst="flowChartConnector">
              <a:avLst/>
            </a:prstGeom>
            <a:noFill/>
            <a:ln>
              <a:solidFill>
                <a:srgbClr val="E9BF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8" cstate="screen"/>
            <a:stretch>
              <a:fillRect/>
            </a:stretch>
          </p:blipFill>
          <p:spPr>
            <a:xfrm rot="1515912">
              <a:off x="5130295" y="2714338"/>
              <a:ext cx="795368" cy="678841"/>
            </a:xfrm>
            <a:prstGeom prst="rect">
              <a:avLst/>
            </a:prstGeom>
          </p:spPr>
        </p:pic>
        <p:pic>
          <p:nvPicPr>
            <p:cNvPr id="16" name="图片 15"/>
            <p:cNvPicPr>
              <a:picLocks noChangeAspect="1"/>
            </p:cNvPicPr>
            <p:nvPr/>
          </p:nvPicPr>
          <p:blipFill>
            <a:blip r:embed="rId9" cstate="screen"/>
            <a:stretch>
              <a:fillRect/>
            </a:stretch>
          </p:blipFill>
          <p:spPr>
            <a:xfrm rot="20837158">
              <a:off x="6292615" y="1363352"/>
              <a:ext cx="602702" cy="611580"/>
            </a:xfrm>
            <a:prstGeom prst="rect">
              <a:avLst/>
            </a:prstGeom>
          </p:spPr>
        </p:pic>
      </p:grpSp>
      <p:grpSp>
        <p:nvGrpSpPr>
          <p:cNvPr id="28" name="组合 27"/>
          <p:cNvGrpSpPr/>
          <p:nvPr/>
        </p:nvGrpSpPr>
        <p:grpSpPr>
          <a:xfrm>
            <a:off x="2374122" y="4073167"/>
            <a:ext cx="2076581" cy="1297443"/>
            <a:chOff x="2215501" y="4073167"/>
            <a:chExt cx="2076581" cy="1297443"/>
          </a:xfrm>
        </p:grpSpPr>
        <p:sp>
          <p:nvSpPr>
            <p:cNvPr id="22" name="TextBox 13"/>
            <p:cNvSpPr txBox="1"/>
            <p:nvPr/>
          </p:nvSpPr>
          <p:spPr>
            <a:xfrm>
              <a:off x="2215501" y="4573276"/>
              <a:ext cx="2076581" cy="797334"/>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3" name="任意多边形 22"/>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13"/>
            <p:cNvSpPr txBox="1"/>
            <p:nvPr/>
          </p:nvSpPr>
          <p:spPr>
            <a:xfrm>
              <a:off x="2435611" y="407316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grpSp>
        <p:nvGrpSpPr>
          <p:cNvPr id="29" name="组合 28"/>
          <p:cNvGrpSpPr/>
          <p:nvPr/>
        </p:nvGrpSpPr>
        <p:grpSpPr>
          <a:xfrm>
            <a:off x="5100623" y="4073167"/>
            <a:ext cx="2076581" cy="1297443"/>
            <a:chOff x="2215501" y="4073167"/>
            <a:chExt cx="2076581" cy="1297443"/>
          </a:xfrm>
        </p:grpSpPr>
        <p:sp>
          <p:nvSpPr>
            <p:cNvPr id="30" name="TextBox 13"/>
            <p:cNvSpPr txBox="1"/>
            <p:nvPr/>
          </p:nvSpPr>
          <p:spPr>
            <a:xfrm>
              <a:off x="2215501" y="4573276"/>
              <a:ext cx="2076581" cy="797334"/>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1" name="任意多边形 30"/>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13"/>
            <p:cNvSpPr txBox="1"/>
            <p:nvPr/>
          </p:nvSpPr>
          <p:spPr>
            <a:xfrm>
              <a:off x="2435611" y="407316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grpSp>
        <p:nvGrpSpPr>
          <p:cNvPr id="33" name="组合 32"/>
          <p:cNvGrpSpPr/>
          <p:nvPr/>
        </p:nvGrpSpPr>
        <p:grpSpPr>
          <a:xfrm>
            <a:off x="7827123" y="4073167"/>
            <a:ext cx="2076581" cy="1297443"/>
            <a:chOff x="2215501" y="4073167"/>
            <a:chExt cx="2076581" cy="1297443"/>
          </a:xfrm>
        </p:grpSpPr>
        <p:sp>
          <p:nvSpPr>
            <p:cNvPr id="34" name="TextBox 13"/>
            <p:cNvSpPr txBox="1"/>
            <p:nvPr/>
          </p:nvSpPr>
          <p:spPr>
            <a:xfrm>
              <a:off x="2215501" y="4573276"/>
              <a:ext cx="2076581" cy="797334"/>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5" name="任意多边形 34"/>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13"/>
            <p:cNvSpPr txBox="1"/>
            <p:nvPr/>
          </p:nvSpPr>
          <p:spPr>
            <a:xfrm>
              <a:off x="2435611" y="407316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胜任能力</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PART03</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88561" y="1563411"/>
            <a:ext cx="3970047" cy="4678556"/>
          </a:xfrm>
          <a:prstGeom prst="rect">
            <a:avLst/>
          </a:prstGeom>
          <a:blipFill dpi="0" rotWithShape="1">
            <a:blip r:embed="rId3"/>
            <a:srcRect/>
            <a:tile tx="-635000" ty="-2032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a:endCxn id="2" idx="1"/>
          </p:cNvCxnSpPr>
          <p:nvPr/>
        </p:nvCxnSpPr>
        <p:spPr>
          <a:xfrm>
            <a:off x="7031061" y="3602207"/>
            <a:ext cx="477083" cy="18799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7" idx="3"/>
            <a:endCxn id="2" idx="0"/>
          </p:cNvCxnSpPr>
          <p:nvPr/>
        </p:nvCxnSpPr>
        <p:spPr>
          <a:xfrm>
            <a:off x="8164776" y="2846052"/>
            <a:ext cx="1" cy="46641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2" idx="5"/>
          </p:cNvCxnSpPr>
          <p:nvPr/>
        </p:nvCxnSpPr>
        <p:spPr>
          <a:xfrm flipH="1">
            <a:off x="8821409" y="3602207"/>
            <a:ext cx="476531" cy="18799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0" idx="1"/>
          </p:cNvCxnSpPr>
          <p:nvPr/>
        </p:nvCxnSpPr>
        <p:spPr>
          <a:xfrm flipH="1" flipV="1">
            <a:off x="8565468" y="4573448"/>
            <a:ext cx="227970" cy="467479"/>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9" idx="5"/>
            <a:endCxn id="2" idx="2"/>
          </p:cNvCxnSpPr>
          <p:nvPr/>
        </p:nvCxnSpPr>
        <p:spPr>
          <a:xfrm flipV="1">
            <a:off x="7585139" y="4563189"/>
            <a:ext cx="173817" cy="511643"/>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4"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4"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4282175" cy="967189"/>
            <a:chOff x="224513" y="140871"/>
            <a:chExt cx="4282175" cy="967189"/>
          </a:xfrm>
        </p:grpSpPr>
        <p:sp>
          <p:nvSpPr>
            <p:cNvPr id="30" name="任意多边形 29"/>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91169" y="416597"/>
              <a:ext cx="274947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核心竞争力</a:t>
              </a:r>
            </a:p>
          </p:txBody>
        </p:sp>
        <p:pic>
          <p:nvPicPr>
            <p:cNvPr id="32" name="图片 31"/>
            <p:cNvPicPr>
              <a:picLocks noChangeAspect="1"/>
            </p:cNvPicPr>
            <p:nvPr/>
          </p:nvPicPr>
          <p:blipFill>
            <a:blip r:embed="rId5"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6"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7" cstate="screen"/>
              <a:stretch>
                <a:fillRect/>
              </a:stretch>
            </p:blipFill>
            <p:spPr>
              <a:xfrm>
                <a:off x="2461690" y="1939693"/>
                <a:ext cx="868204" cy="1180119"/>
              </a:xfrm>
              <a:prstGeom prst="rect">
                <a:avLst/>
              </a:prstGeom>
            </p:spPr>
          </p:pic>
        </p:grpSp>
      </p:grpSp>
      <p:sp>
        <p:nvSpPr>
          <p:cNvPr id="2" name="正五边形 1"/>
          <p:cNvSpPr/>
          <p:nvPr/>
        </p:nvSpPr>
        <p:spPr>
          <a:xfrm>
            <a:off x="7508143" y="3312462"/>
            <a:ext cx="1313267" cy="1250730"/>
          </a:xfrm>
          <a:prstGeom prst="pentagon">
            <a:avLst/>
          </a:prstGeom>
          <a:solidFill>
            <a:schemeClr val="bg1"/>
          </a:solidFill>
          <a:ln w="28575">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正五边形 35"/>
          <p:cNvSpPr/>
          <p:nvPr/>
        </p:nvSpPr>
        <p:spPr>
          <a:xfrm>
            <a:off x="5814651" y="2687097"/>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正五边形 36"/>
          <p:cNvSpPr/>
          <p:nvPr/>
        </p:nvSpPr>
        <p:spPr>
          <a:xfrm>
            <a:off x="7508142" y="1595322"/>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正五边形 37"/>
          <p:cNvSpPr/>
          <p:nvPr/>
        </p:nvSpPr>
        <p:spPr>
          <a:xfrm>
            <a:off x="9201633" y="2687097"/>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正五边形 38"/>
          <p:cNvSpPr/>
          <p:nvPr/>
        </p:nvSpPr>
        <p:spPr>
          <a:xfrm>
            <a:off x="6271873" y="4597097"/>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正五边形 39"/>
          <p:cNvSpPr/>
          <p:nvPr/>
        </p:nvSpPr>
        <p:spPr>
          <a:xfrm>
            <a:off x="8793437" y="4563192"/>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53"/>
          <p:cNvSpPr txBox="1">
            <a:spLocks noChangeArrowheads="1"/>
          </p:cNvSpPr>
          <p:nvPr/>
        </p:nvSpPr>
        <p:spPr bwMode="auto">
          <a:xfrm>
            <a:off x="6392696" y="5075601"/>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决策力</a:t>
            </a:r>
          </a:p>
        </p:txBody>
      </p:sp>
      <p:sp>
        <p:nvSpPr>
          <p:cNvPr id="42" name="文本框 53"/>
          <p:cNvSpPr txBox="1">
            <a:spLocks noChangeArrowheads="1"/>
          </p:cNvSpPr>
          <p:nvPr/>
        </p:nvSpPr>
        <p:spPr bwMode="auto">
          <a:xfrm>
            <a:off x="7624806" y="2088657"/>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向心力</a:t>
            </a:r>
          </a:p>
        </p:txBody>
      </p:sp>
      <p:sp>
        <p:nvSpPr>
          <p:cNvPr id="43" name="文本框 53"/>
          <p:cNvSpPr txBox="1">
            <a:spLocks noChangeArrowheads="1"/>
          </p:cNvSpPr>
          <p:nvPr/>
        </p:nvSpPr>
        <p:spPr bwMode="auto">
          <a:xfrm>
            <a:off x="9357255" y="3140542"/>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统筹力</a:t>
            </a:r>
          </a:p>
        </p:txBody>
      </p:sp>
      <p:sp>
        <p:nvSpPr>
          <p:cNvPr id="44" name="文本框 53"/>
          <p:cNvSpPr txBox="1">
            <a:spLocks noChangeArrowheads="1"/>
          </p:cNvSpPr>
          <p:nvPr/>
        </p:nvSpPr>
        <p:spPr bwMode="auto">
          <a:xfrm>
            <a:off x="5923064" y="3140542"/>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执行力</a:t>
            </a:r>
          </a:p>
        </p:txBody>
      </p:sp>
      <p:sp>
        <p:nvSpPr>
          <p:cNvPr id="45" name="文本框 53"/>
          <p:cNvSpPr txBox="1">
            <a:spLocks noChangeArrowheads="1"/>
          </p:cNvSpPr>
          <p:nvPr/>
        </p:nvSpPr>
        <p:spPr bwMode="auto">
          <a:xfrm>
            <a:off x="7610777" y="3776638"/>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领导力</a:t>
            </a:r>
          </a:p>
        </p:txBody>
      </p:sp>
      <p:sp>
        <p:nvSpPr>
          <p:cNvPr id="46" name="文本框 53"/>
          <p:cNvSpPr txBox="1">
            <a:spLocks noChangeArrowheads="1"/>
          </p:cNvSpPr>
          <p:nvPr/>
        </p:nvSpPr>
        <p:spPr bwMode="auto">
          <a:xfrm>
            <a:off x="8919164" y="5043413"/>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协调力</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500"/>
                                        <p:tgtEl>
                                          <p:spTgt spid="2"/>
                                        </p:tgtEl>
                                      </p:cBhvr>
                                    </p:animEffect>
                                  </p:childTnLst>
                                </p:cTn>
                              </p:par>
                            </p:childTnLst>
                          </p:cTn>
                        </p:par>
                        <p:par>
                          <p:cTn id="14" fill="hold">
                            <p:stCondLst>
                              <p:cond delay="1500"/>
                            </p:stCondLst>
                            <p:childTnLst>
                              <p:par>
                                <p:cTn id="15" presetID="6" presetClass="entr" presetSubtype="32"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circle(out)">
                                      <p:cBhvr>
                                        <p:cTn id="17" dur="500"/>
                                        <p:tgtEl>
                                          <p:spTgt spid="4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par>
                                <p:cTn id="28" presetID="22" presetClass="entr" presetSubtype="4"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par>
                                <p:cTn id="31" presetID="2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childTnLst>
                          </p:cTn>
                        </p:par>
                        <p:par>
                          <p:cTn id="61" fill="hold">
                            <p:stCondLst>
                              <p:cond delay="4000"/>
                            </p:stCondLst>
                            <p:childTnLst>
                              <p:par>
                                <p:cTn id="62" presetID="22" presetClass="entr" presetSubtype="4"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00"/>
                                        <p:tgtEl>
                                          <p:spTgt spid="41"/>
                                        </p:tgtEl>
                                      </p:cBhvr>
                                    </p:animEffect>
                                  </p:childTnLst>
                                </p:cTn>
                              </p:par>
                            </p:childTnLst>
                          </p:cTn>
                        </p:par>
                        <p:par>
                          <p:cTn id="65" fill="hold">
                            <p:stCondLst>
                              <p:cond delay="4500"/>
                            </p:stCondLst>
                            <p:childTnLst>
                              <p:par>
                                <p:cTn id="66" presetID="2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sp>
        <p:nvSpPr>
          <p:cNvPr id="25" name="TextBox 13"/>
          <p:cNvSpPr txBox="1"/>
          <p:nvPr/>
        </p:nvSpPr>
        <p:spPr>
          <a:xfrm>
            <a:off x="5590023" y="991506"/>
            <a:ext cx="1580373" cy="307777"/>
          </a:xfrm>
          <a:prstGeom prst="rect">
            <a:avLst/>
          </a:prstGeom>
          <a:noFill/>
          <a:ln w="9525">
            <a:noFill/>
          </a:ln>
        </p:spPr>
        <p:txBody>
          <a:bodyPr wrap="square" lIns="0" tIns="0" rIns="0" bIns="0">
            <a:spAutoFit/>
          </a:bodyPr>
          <a:lstStyle/>
          <a:p>
            <a:pPr algn="ctr" defTabSz="0"/>
            <a:r>
              <a:rPr lang="zh-CN" altLang="en-US" sz="2000" b="1" spc="300" dirty="0">
                <a:solidFill>
                  <a:schemeClr val="tx1">
                    <a:lumMod val="75000"/>
                    <a:lumOff val="25000"/>
                  </a:schemeClr>
                </a:solidFill>
                <a:cs typeface="+mn-ea"/>
                <a:sym typeface="+mn-lt"/>
              </a:rPr>
              <a:t>领导力</a:t>
            </a:r>
          </a:p>
        </p:txBody>
      </p:sp>
      <p:grpSp>
        <p:nvGrpSpPr>
          <p:cNvPr id="38" name="Group 14"/>
          <p:cNvGrpSpPr/>
          <p:nvPr/>
        </p:nvGrpSpPr>
        <p:grpSpPr bwMode="auto">
          <a:xfrm>
            <a:off x="2132448" y="1389930"/>
            <a:ext cx="7422208" cy="4991671"/>
            <a:chOff x="0" y="2631"/>
            <a:chExt cx="15222" cy="10237"/>
          </a:xfrm>
        </p:grpSpPr>
        <p:sp>
          <p:nvSpPr>
            <p:cNvPr id="39" name="Freeform 15"/>
            <p:cNvSpPr/>
            <p:nvPr/>
          </p:nvSpPr>
          <p:spPr bwMode="auto">
            <a:xfrm>
              <a:off x="0" y="2631"/>
              <a:ext cx="15222" cy="10237"/>
            </a:xfrm>
            <a:custGeom>
              <a:avLst/>
              <a:gdLst/>
              <a:ahLst/>
              <a:cxnLst>
                <a:cxn ang="0">
                  <a:pos x="10" y="10236"/>
                </a:cxn>
                <a:cxn ang="0">
                  <a:pos x="3112" y="10236"/>
                </a:cxn>
                <a:cxn ang="0">
                  <a:pos x="13348" y="0"/>
                </a:cxn>
                <a:cxn ang="0">
                  <a:pos x="15232" y="0"/>
                </a:cxn>
              </a:cxnLst>
              <a:rect l="0" t="0" r="r" b="b"/>
              <a:pathLst>
                <a:path w="15222" h="10237">
                  <a:moveTo>
                    <a:pt x="10" y="10236"/>
                  </a:moveTo>
                  <a:lnTo>
                    <a:pt x="3112" y="10236"/>
                  </a:lnTo>
                  <a:lnTo>
                    <a:pt x="13348" y="0"/>
                  </a:lnTo>
                  <a:lnTo>
                    <a:pt x="15232" y="0"/>
                  </a:lnTo>
                </a:path>
              </a:pathLst>
            </a:custGeom>
            <a:noFill/>
            <a:ln w="88900">
              <a:solidFill>
                <a:schemeClr val="tx2">
                  <a:lumMod val="40000"/>
                  <a:lumOff val="60000"/>
                </a:schemeClr>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0" name="Group 16"/>
          <p:cNvGrpSpPr/>
          <p:nvPr/>
        </p:nvGrpSpPr>
        <p:grpSpPr bwMode="auto">
          <a:xfrm>
            <a:off x="9306102" y="1090471"/>
            <a:ext cx="371894" cy="598918"/>
            <a:chOff x="14663" y="2058"/>
            <a:chExt cx="711" cy="1145"/>
          </a:xfrm>
          <a:solidFill>
            <a:schemeClr val="tx2">
              <a:lumMod val="40000"/>
              <a:lumOff val="60000"/>
            </a:schemeClr>
          </a:solidFill>
        </p:grpSpPr>
        <p:sp>
          <p:nvSpPr>
            <p:cNvPr id="41" name="Freeform 17"/>
            <p:cNvSpPr/>
            <p:nvPr/>
          </p:nvSpPr>
          <p:spPr bwMode="auto">
            <a:xfrm>
              <a:off x="14663" y="2058"/>
              <a:ext cx="711" cy="1145"/>
            </a:xfrm>
            <a:custGeom>
              <a:avLst/>
              <a:gdLst/>
              <a:ahLst/>
              <a:cxnLst>
                <a:cxn ang="0">
                  <a:pos x="95" y="0"/>
                </a:cxn>
                <a:cxn ang="0">
                  <a:pos x="0" y="103"/>
                </a:cxn>
                <a:cxn ang="0">
                  <a:pos x="505" y="573"/>
                </a:cxn>
                <a:cxn ang="0">
                  <a:pos x="0" y="1043"/>
                </a:cxn>
                <a:cxn ang="0">
                  <a:pos x="95" y="1145"/>
                </a:cxn>
                <a:cxn ang="0">
                  <a:pos x="711" y="573"/>
                </a:cxn>
                <a:cxn ang="0">
                  <a:pos x="95" y="0"/>
                </a:cxn>
              </a:cxnLst>
              <a:rect l="0" t="0" r="r" b="b"/>
              <a:pathLst>
                <a:path w="711" h="1145">
                  <a:moveTo>
                    <a:pt x="95" y="0"/>
                  </a:moveTo>
                  <a:lnTo>
                    <a:pt x="0" y="103"/>
                  </a:lnTo>
                  <a:lnTo>
                    <a:pt x="505" y="573"/>
                  </a:lnTo>
                  <a:lnTo>
                    <a:pt x="0" y="1043"/>
                  </a:lnTo>
                  <a:lnTo>
                    <a:pt x="95" y="1145"/>
                  </a:lnTo>
                  <a:lnTo>
                    <a:pt x="711" y="573"/>
                  </a:lnTo>
                  <a:lnTo>
                    <a:pt x="95" y="0"/>
                  </a:lnTo>
                </a:path>
              </a:pathLst>
            </a:custGeom>
            <a:grpFill/>
            <a:ln w="9525">
              <a:solidFill>
                <a:schemeClr val="tx2">
                  <a:lumMod val="20000"/>
                  <a:lumOff val="80000"/>
                </a:schemeClr>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2" name="Group 18"/>
          <p:cNvGrpSpPr/>
          <p:nvPr/>
        </p:nvGrpSpPr>
        <p:grpSpPr bwMode="auto">
          <a:xfrm>
            <a:off x="6490575" y="3528340"/>
            <a:ext cx="752158" cy="752177"/>
            <a:chOff x="8689" y="7288"/>
            <a:chExt cx="1438" cy="1438"/>
          </a:xfrm>
        </p:grpSpPr>
        <p:sp>
          <p:nvSpPr>
            <p:cNvPr id="43" name="Freeform 19"/>
            <p:cNvSpPr/>
            <p:nvPr/>
          </p:nvSpPr>
          <p:spPr bwMode="auto">
            <a:xfrm>
              <a:off x="8689" y="7288"/>
              <a:ext cx="1438" cy="1438"/>
            </a:xfrm>
            <a:custGeom>
              <a:avLst/>
              <a:gdLst/>
              <a:ahLst/>
              <a:cxnLst>
                <a:cxn ang="0">
                  <a:pos x="0" y="0"/>
                </a:cxn>
                <a:cxn ang="0">
                  <a:pos x="1438" y="1438"/>
                </a:cxn>
              </a:cxnLst>
              <a:rect l="0" t="0" r="r" b="b"/>
              <a:pathLst>
                <a:path w="1438" h="1438">
                  <a:moveTo>
                    <a:pt x="0" y="0"/>
                  </a:moveTo>
                  <a:lnTo>
                    <a:pt x="1438" y="1438"/>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4" name="Group 20"/>
          <p:cNvGrpSpPr/>
          <p:nvPr/>
        </p:nvGrpSpPr>
        <p:grpSpPr bwMode="auto">
          <a:xfrm>
            <a:off x="6171510" y="3201420"/>
            <a:ext cx="638130" cy="638148"/>
            <a:chOff x="8079" y="6663"/>
            <a:chExt cx="1220" cy="1220"/>
          </a:xfrm>
          <a:solidFill>
            <a:srgbClr val="528667"/>
          </a:solidFill>
        </p:grpSpPr>
        <p:sp>
          <p:nvSpPr>
            <p:cNvPr id="45" name="Freeform 21"/>
            <p:cNvSpPr/>
            <p:nvPr/>
          </p:nvSpPr>
          <p:spPr bwMode="auto">
            <a:xfrm>
              <a:off x="8079" y="6663"/>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09728" tIns="87782" rIns="109728" bIns="0" numCol="1" anchor="t" anchorCtr="0" compatLnSpc="1"/>
            <a:lstStyle/>
            <a:p>
              <a:pPr algn="ctr"/>
              <a:endParaRPr lang="en-US" sz="2880" dirty="0">
                <a:solidFill>
                  <a:schemeClr val="bg1"/>
                </a:solidFill>
                <a:cs typeface="+mn-ea"/>
                <a:sym typeface="+mn-lt"/>
              </a:endParaRPr>
            </a:p>
          </p:txBody>
        </p:sp>
      </p:grpSp>
      <p:grpSp>
        <p:nvGrpSpPr>
          <p:cNvPr id="46" name="Group 60"/>
          <p:cNvGrpSpPr/>
          <p:nvPr/>
        </p:nvGrpSpPr>
        <p:grpSpPr bwMode="auto">
          <a:xfrm>
            <a:off x="6380210" y="1354977"/>
            <a:ext cx="1046" cy="484888"/>
            <a:chOff x="8478" y="3133"/>
            <a:chExt cx="2" cy="927"/>
          </a:xfrm>
        </p:grpSpPr>
        <p:sp>
          <p:nvSpPr>
            <p:cNvPr id="47" name="Freeform 61"/>
            <p:cNvSpPr/>
            <p:nvPr/>
          </p:nvSpPr>
          <p:spPr bwMode="auto">
            <a:xfrm>
              <a:off x="8478" y="3133"/>
              <a:ext cx="2" cy="927"/>
            </a:xfrm>
            <a:custGeom>
              <a:avLst/>
              <a:gdLst/>
              <a:ahLst/>
              <a:cxnLst>
                <a:cxn ang="0">
                  <a:pos x="0" y="0"/>
                </a:cxn>
                <a:cxn ang="0">
                  <a:pos x="0" y="927"/>
                </a:cxn>
              </a:cxnLst>
              <a:rect l="0" t="0" r="r" b="b"/>
              <a:pathLst>
                <a:path h="927">
                  <a:moveTo>
                    <a:pt x="0" y="0"/>
                  </a:moveTo>
                  <a:lnTo>
                    <a:pt x="0" y="927"/>
                  </a:lnTo>
                </a:path>
              </a:pathLst>
            </a:custGeom>
            <a:noFill/>
            <a:ln w="54610">
              <a:solidFill>
                <a:schemeClr val="accent6">
                  <a:lumMod val="40000"/>
                  <a:lumOff val="60000"/>
                </a:schemeClr>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8" name="Group 62"/>
          <p:cNvGrpSpPr/>
          <p:nvPr/>
        </p:nvGrpSpPr>
        <p:grpSpPr bwMode="auto">
          <a:xfrm>
            <a:off x="4858635" y="3093668"/>
            <a:ext cx="1046" cy="345228"/>
            <a:chOff x="5569" y="6457"/>
            <a:chExt cx="2" cy="660"/>
          </a:xfrm>
        </p:grpSpPr>
        <p:sp>
          <p:nvSpPr>
            <p:cNvPr id="49" name="Freeform 63"/>
            <p:cNvSpPr/>
            <p:nvPr/>
          </p:nvSpPr>
          <p:spPr bwMode="auto">
            <a:xfrm>
              <a:off x="5569" y="6457"/>
              <a:ext cx="2" cy="660"/>
            </a:xfrm>
            <a:custGeom>
              <a:avLst/>
              <a:gdLst/>
              <a:ahLst/>
              <a:cxnLst>
                <a:cxn ang="0">
                  <a:pos x="0" y="0"/>
                </a:cxn>
                <a:cxn ang="0">
                  <a:pos x="0" y="660"/>
                </a:cxn>
              </a:cxnLst>
              <a:rect l="0" t="0" r="r" b="b"/>
              <a:pathLst>
                <a:path h="660">
                  <a:moveTo>
                    <a:pt x="0" y="0"/>
                  </a:moveTo>
                  <a:lnTo>
                    <a:pt x="0" y="660"/>
                  </a:lnTo>
                </a:path>
              </a:pathLst>
            </a:custGeom>
            <a:noFill/>
            <a:ln w="54623">
              <a:solidFill>
                <a:srgbClr val="D0DFAD"/>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0" name="Group 64"/>
          <p:cNvGrpSpPr/>
          <p:nvPr/>
        </p:nvGrpSpPr>
        <p:grpSpPr bwMode="auto">
          <a:xfrm>
            <a:off x="3351705" y="4632022"/>
            <a:ext cx="1046" cy="304428"/>
            <a:chOff x="2688" y="9398"/>
            <a:chExt cx="2" cy="582"/>
          </a:xfrm>
        </p:grpSpPr>
        <p:sp>
          <p:nvSpPr>
            <p:cNvPr id="51" name="Freeform 65"/>
            <p:cNvSpPr/>
            <p:nvPr/>
          </p:nvSpPr>
          <p:spPr bwMode="auto">
            <a:xfrm>
              <a:off x="2688" y="9398"/>
              <a:ext cx="2" cy="582"/>
            </a:xfrm>
            <a:custGeom>
              <a:avLst/>
              <a:gdLst/>
              <a:ahLst/>
              <a:cxnLst>
                <a:cxn ang="0">
                  <a:pos x="0" y="0"/>
                </a:cxn>
                <a:cxn ang="0">
                  <a:pos x="0" y="582"/>
                </a:cxn>
              </a:cxnLst>
              <a:rect l="0" t="0" r="r" b="b"/>
              <a:pathLst>
                <a:path h="582">
                  <a:moveTo>
                    <a:pt x="0" y="0"/>
                  </a:moveTo>
                  <a:lnTo>
                    <a:pt x="0" y="582"/>
                  </a:lnTo>
                </a:path>
              </a:pathLst>
            </a:custGeom>
            <a:noFill/>
            <a:ln w="54610">
              <a:solidFill>
                <a:srgbClr val="D0DFAD"/>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2" name="Group 66"/>
          <p:cNvGrpSpPr/>
          <p:nvPr/>
        </p:nvGrpSpPr>
        <p:grpSpPr bwMode="auto">
          <a:xfrm>
            <a:off x="6463376" y="1977432"/>
            <a:ext cx="783540" cy="783562"/>
            <a:chOff x="8637" y="4323"/>
            <a:chExt cx="1498" cy="1498"/>
          </a:xfrm>
        </p:grpSpPr>
        <p:sp>
          <p:nvSpPr>
            <p:cNvPr id="53" name="Freeform 67"/>
            <p:cNvSpPr/>
            <p:nvPr/>
          </p:nvSpPr>
          <p:spPr bwMode="auto">
            <a:xfrm>
              <a:off x="8637" y="4323"/>
              <a:ext cx="1498" cy="1498"/>
            </a:xfrm>
            <a:custGeom>
              <a:avLst/>
              <a:gdLst/>
              <a:ahLst/>
              <a:cxnLst>
                <a:cxn ang="0">
                  <a:pos x="1498" y="1499"/>
                </a:cxn>
                <a:cxn ang="0">
                  <a:pos x="0" y="0"/>
                </a:cxn>
              </a:cxnLst>
              <a:rect l="0" t="0" r="r" b="b"/>
              <a:pathLst>
                <a:path w="1498" h="1498">
                  <a:moveTo>
                    <a:pt x="1498" y="1499"/>
                  </a:moveTo>
                  <a:lnTo>
                    <a:pt x="0" y="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4" name="Group 68"/>
          <p:cNvGrpSpPr/>
          <p:nvPr/>
        </p:nvGrpSpPr>
        <p:grpSpPr bwMode="auto">
          <a:xfrm>
            <a:off x="6927852" y="2445059"/>
            <a:ext cx="638130" cy="638148"/>
            <a:chOff x="9525" y="5217"/>
            <a:chExt cx="1220" cy="1220"/>
          </a:xfrm>
          <a:solidFill>
            <a:schemeClr val="accent6">
              <a:lumMod val="40000"/>
              <a:lumOff val="60000"/>
            </a:schemeClr>
          </a:solidFill>
        </p:grpSpPr>
        <p:sp>
          <p:nvSpPr>
            <p:cNvPr id="55" name="Freeform 69"/>
            <p:cNvSpPr/>
            <p:nvPr/>
          </p:nvSpPr>
          <p:spPr bwMode="auto">
            <a:xfrm>
              <a:off x="9525" y="5217"/>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09728" tIns="87782" rIns="109728" bIns="0" numCol="1" anchor="t" anchorCtr="0" compatLnSpc="1"/>
            <a:lstStyle/>
            <a:p>
              <a:pPr algn="ctr"/>
              <a:endParaRPr lang="en-US" sz="2880" dirty="0">
                <a:solidFill>
                  <a:schemeClr val="bg1"/>
                </a:solidFill>
                <a:cs typeface="+mn-ea"/>
                <a:sym typeface="+mn-lt"/>
              </a:endParaRPr>
            </a:p>
          </p:txBody>
        </p:sp>
      </p:grpSp>
      <p:grpSp>
        <p:nvGrpSpPr>
          <p:cNvPr id="56" name="Group 90"/>
          <p:cNvGrpSpPr/>
          <p:nvPr/>
        </p:nvGrpSpPr>
        <p:grpSpPr bwMode="auto">
          <a:xfrm>
            <a:off x="8003258" y="2009340"/>
            <a:ext cx="808124" cy="804485"/>
            <a:chOff x="11581" y="4384"/>
            <a:chExt cx="1545" cy="1538"/>
          </a:xfrm>
        </p:grpSpPr>
        <p:sp>
          <p:nvSpPr>
            <p:cNvPr id="57" name="Freeform 91"/>
            <p:cNvSpPr/>
            <p:nvPr/>
          </p:nvSpPr>
          <p:spPr bwMode="auto">
            <a:xfrm>
              <a:off x="11581" y="4384"/>
              <a:ext cx="1545" cy="1538"/>
            </a:xfrm>
            <a:custGeom>
              <a:avLst/>
              <a:gdLst/>
              <a:ahLst/>
              <a:cxnLst>
                <a:cxn ang="0">
                  <a:pos x="0" y="0"/>
                </a:cxn>
                <a:cxn ang="0">
                  <a:pos x="1546" y="1538"/>
                </a:cxn>
              </a:cxnLst>
              <a:rect l="0" t="0" r="r" b="b"/>
              <a:pathLst>
                <a:path w="1545" h="1538">
                  <a:moveTo>
                    <a:pt x="0" y="0"/>
                  </a:moveTo>
                  <a:lnTo>
                    <a:pt x="1546" y="1538"/>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8" name="Group 92"/>
          <p:cNvGrpSpPr/>
          <p:nvPr/>
        </p:nvGrpSpPr>
        <p:grpSpPr bwMode="auto">
          <a:xfrm>
            <a:off x="8902917" y="2919486"/>
            <a:ext cx="1046" cy="376612"/>
            <a:chOff x="13301" y="6124"/>
            <a:chExt cx="2" cy="720"/>
          </a:xfrm>
        </p:grpSpPr>
        <p:sp>
          <p:nvSpPr>
            <p:cNvPr id="59" name="Freeform 93"/>
            <p:cNvSpPr/>
            <p:nvPr/>
          </p:nvSpPr>
          <p:spPr bwMode="auto">
            <a:xfrm>
              <a:off x="13301" y="6124"/>
              <a:ext cx="2" cy="720"/>
            </a:xfrm>
            <a:custGeom>
              <a:avLst/>
              <a:gdLst/>
              <a:ahLst/>
              <a:cxnLst>
                <a:cxn ang="0">
                  <a:pos x="0" y="0"/>
                </a:cxn>
                <a:cxn ang="0">
                  <a:pos x="0" y="720"/>
                </a:cxn>
              </a:cxnLst>
              <a:rect l="0" t="0" r="r" b="b"/>
              <a:pathLst>
                <a:path h="720">
                  <a:moveTo>
                    <a:pt x="0" y="0"/>
                  </a:moveTo>
                  <a:lnTo>
                    <a:pt x="0" y="720"/>
                  </a:lnTo>
                </a:path>
              </a:pathLst>
            </a:custGeom>
            <a:noFill/>
            <a:ln w="52070">
              <a:solidFill>
                <a:srgbClr val="528667"/>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60" name="Group 94"/>
          <p:cNvGrpSpPr/>
          <p:nvPr/>
        </p:nvGrpSpPr>
        <p:grpSpPr bwMode="auto">
          <a:xfrm>
            <a:off x="7357281" y="4432209"/>
            <a:ext cx="1046" cy="484888"/>
            <a:chOff x="10346" y="9016"/>
            <a:chExt cx="2" cy="927"/>
          </a:xfrm>
        </p:grpSpPr>
        <p:sp>
          <p:nvSpPr>
            <p:cNvPr id="61" name="Freeform 95"/>
            <p:cNvSpPr/>
            <p:nvPr/>
          </p:nvSpPr>
          <p:spPr bwMode="auto">
            <a:xfrm>
              <a:off x="10346" y="9016"/>
              <a:ext cx="2" cy="927"/>
            </a:xfrm>
            <a:custGeom>
              <a:avLst/>
              <a:gdLst/>
              <a:ahLst/>
              <a:cxnLst>
                <a:cxn ang="0">
                  <a:pos x="0" y="0"/>
                </a:cxn>
                <a:cxn ang="0">
                  <a:pos x="0" y="926"/>
                </a:cxn>
              </a:cxnLst>
              <a:rect l="0" t="0" r="r" b="b"/>
              <a:pathLst>
                <a:path h="927">
                  <a:moveTo>
                    <a:pt x="0" y="0"/>
                  </a:moveTo>
                  <a:lnTo>
                    <a:pt x="0" y="926"/>
                  </a:lnTo>
                </a:path>
              </a:pathLst>
            </a:custGeom>
            <a:noFill/>
            <a:ln w="54610">
              <a:solidFill>
                <a:srgbClr val="528667"/>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62" name="Group 96"/>
          <p:cNvGrpSpPr/>
          <p:nvPr/>
        </p:nvGrpSpPr>
        <p:grpSpPr bwMode="auto">
          <a:xfrm>
            <a:off x="5843552" y="5962194"/>
            <a:ext cx="1046" cy="336858"/>
            <a:chOff x="7452" y="11941"/>
            <a:chExt cx="2" cy="644"/>
          </a:xfrm>
          <a:solidFill>
            <a:srgbClr val="E6ECF4"/>
          </a:solidFill>
        </p:grpSpPr>
        <p:sp>
          <p:nvSpPr>
            <p:cNvPr id="63" name="Freeform 97"/>
            <p:cNvSpPr/>
            <p:nvPr/>
          </p:nvSpPr>
          <p:spPr bwMode="auto">
            <a:xfrm>
              <a:off x="7452" y="11941"/>
              <a:ext cx="2" cy="644"/>
            </a:xfrm>
            <a:custGeom>
              <a:avLst/>
              <a:gdLst/>
              <a:ahLst/>
              <a:cxnLst>
                <a:cxn ang="0">
                  <a:pos x="0" y="0"/>
                </a:cxn>
                <a:cxn ang="0">
                  <a:pos x="0" y="644"/>
                </a:cxn>
              </a:cxnLst>
              <a:rect l="0" t="0" r="r" b="b"/>
              <a:pathLst>
                <a:path h="644">
                  <a:moveTo>
                    <a:pt x="0" y="0"/>
                  </a:moveTo>
                  <a:lnTo>
                    <a:pt x="0" y="644"/>
                  </a:lnTo>
                </a:path>
              </a:pathLst>
            </a:custGeom>
            <a:grpFill/>
            <a:ln w="54623">
              <a:solidFill>
                <a:srgbClr val="528667"/>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64" name="Group 98"/>
          <p:cNvGrpSpPr/>
          <p:nvPr/>
        </p:nvGrpSpPr>
        <p:grpSpPr bwMode="auto">
          <a:xfrm>
            <a:off x="7684193" y="1688697"/>
            <a:ext cx="638130" cy="638148"/>
            <a:chOff x="10971" y="3771"/>
            <a:chExt cx="1220" cy="1220"/>
          </a:xfrm>
          <a:solidFill>
            <a:srgbClr val="528667"/>
          </a:solidFill>
        </p:grpSpPr>
        <p:sp>
          <p:nvSpPr>
            <p:cNvPr id="65" name="Freeform 99"/>
            <p:cNvSpPr/>
            <p:nvPr/>
          </p:nvSpPr>
          <p:spPr bwMode="auto">
            <a:xfrm>
              <a:off x="10971" y="3771"/>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09728" tIns="87782" rIns="109728" bIns="0" numCol="1" anchor="t" anchorCtr="0" compatLnSpc="1"/>
            <a:lstStyle/>
            <a:p>
              <a:pPr algn="ctr"/>
              <a:endParaRPr lang="en-US" sz="2880" dirty="0">
                <a:solidFill>
                  <a:schemeClr val="bg1"/>
                </a:solidFill>
                <a:cs typeface="+mn-ea"/>
                <a:sym typeface="+mn-lt"/>
              </a:endParaRPr>
            </a:p>
          </p:txBody>
        </p:sp>
      </p:grpSp>
      <p:grpSp>
        <p:nvGrpSpPr>
          <p:cNvPr id="66" name="Group 146"/>
          <p:cNvGrpSpPr/>
          <p:nvPr/>
        </p:nvGrpSpPr>
        <p:grpSpPr bwMode="auto">
          <a:xfrm>
            <a:off x="4977893" y="5047341"/>
            <a:ext cx="774126" cy="774146"/>
            <a:chOff x="5797" y="10192"/>
            <a:chExt cx="1480" cy="1480"/>
          </a:xfrm>
        </p:grpSpPr>
        <p:sp>
          <p:nvSpPr>
            <p:cNvPr id="67" name="Freeform 147"/>
            <p:cNvSpPr/>
            <p:nvPr/>
          </p:nvSpPr>
          <p:spPr bwMode="auto">
            <a:xfrm>
              <a:off x="5797" y="10192"/>
              <a:ext cx="1480" cy="1480"/>
            </a:xfrm>
            <a:custGeom>
              <a:avLst/>
              <a:gdLst/>
              <a:ahLst/>
              <a:cxnLst>
                <a:cxn ang="0">
                  <a:pos x="0" y="0"/>
                </a:cxn>
                <a:cxn ang="0">
                  <a:pos x="1480" y="1480"/>
                </a:cxn>
              </a:cxnLst>
              <a:rect l="0" t="0" r="r" b="b"/>
              <a:pathLst>
                <a:path w="1480" h="1480">
                  <a:moveTo>
                    <a:pt x="0" y="0"/>
                  </a:moveTo>
                  <a:lnTo>
                    <a:pt x="1480" y="148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sp>
        <p:nvSpPr>
          <p:cNvPr id="68" name="Freeform 149"/>
          <p:cNvSpPr/>
          <p:nvPr/>
        </p:nvSpPr>
        <p:spPr bwMode="auto">
          <a:xfrm>
            <a:off x="4658827" y="4714144"/>
            <a:ext cx="638130" cy="638148"/>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rgbClr val="528667"/>
          </a:solidFill>
          <a:ln w="28575">
            <a:solidFill>
              <a:schemeClr val="bg1"/>
            </a:solidFill>
            <a:round/>
          </a:ln>
        </p:spPr>
        <p:txBody>
          <a:bodyPr vert="horz" wrap="square" lIns="109728" tIns="87782" rIns="109728" bIns="0" numCol="1" anchor="t" anchorCtr="0" compatLnSpc="1"/>
          <a:lstStyle/>
          <a:p>
            <a:endParaRPr lang="en-US" sz="2880" dirty="0">
              <a:solidFill>
                <a:schemeClr val="bg1"/>
              </a:solidFill>
              <a:cs typeface="+mn-ea"/>
              <a:sym typeface="+mn-lt"/>
            </a:endParaRPr>
          </a:p>
        </p:txBody>
      </p:sp>
      <p:grpSp>
        <p:nvGrpSpPr>
          <p:cNvPr id="69" name="Group 176"/>
          <p:cNvGrpSpPr/>
          <p:nvPr/>
        </p:nvGrpSpPr>
        <p:grpSpPr bwMode="auto">
          <a:xfrm>
            <a:off x="4922970" y="3468711"/>
            <a:ext cx="811786" cy="811807"/>
            <a:chOff x="5692" y="7174"/>
            <a:chExt cx="1552" cy="1552"/>
          </a:xfrm>
        </p:grpSpPr>
        <p:sp>
          <p:nvSpPr>
            <p:cNvPr id="70" name="Freeform 177"/>
            <p:cNvSpPr/>
            <p:nvPr/>
          </p:nvSpPr>
          <p:spPr bwMode="auto">
            <a:xfrm>
              <a:off x="5692" y="7174"/>
              <a:ext cx="1552" cy="1552"/>
            </a:xfrm>
            <a:custGeom>
              <a:avLst/>
              <a:gdLst/>
              <a:ahLst/>
              <a:cxnLst>
                <a:cxn ang="0">
                  <a:pos x="1551" y="1552"/>
                </a:cxn>
                <a:cxn ang="0">
                  <a:pos x="0" y="0"/>
                </a:cxn>
              </a:cxnLst>
              <a:rect l="0" t="0" r="r" b="b"/>
              <a:pathLst>
                <a:path w="1552" h="1552">
                  <a:moveTo>
                    <a:pt x="1551" y="1552"/>
                  </a:moveTo>
                  <a:lnTo>
                    <a:pt x="0" y="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71" name="Group 178"/>
          <p:cNvGrpSpPr/>
          <p:nvPr/>
        </p:nvGrpSpPr>
        <p:grpSpPr bwMode="auto">
          <a:xfrm>
            <a:off x="5415169" y="3957783"/>
            <a:ext cx="638130" cy="638148"/>
            <a:chOff x="6633" y="8109"/>
            <a:chExt cx="1220" cy="1220"/>
          </a:xfrm>
          <a:solidFill>
            <a:srgbClr val="D0DFAD"/>
          </a:solidFill>
        </p:grpSpPr>
        <p:sp>
          <p:nvSpPr>
            <p:cNvPr id="72" name="Freeform 179"/>
            <p:cNvSpPr/>
            <p:nvPr/>
          </p:nvSpPr>
          <p:spPr bwMode="auto">
            <a:xfrm>
              <a:off x="6633" y="8109"/>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42646" tIns="87782" rIns="0" bIns="0" numCol="1" anchor="t" anchorCtr="0" compatLnSpc="1"/>
            <a:lstStyle/>
            <a:p>
              <a:endParaRPr lang="en-US" sz="2880" dirty="0">
                <a:solidFill>
                  <a:schemeClr val="bg1"/>
                </a:solidFill>
                <a:cs typeface="+mn-ea"/>
                <a:sym typeface="+mn-lt"/>
              </a:endParaRPr>
            </a:p>
          </p:txBody>
        </p:sp>
      </p:grpSp>
      <p:grpSp>
        <p:nvGrpSpPr>
          <p:cNvPr id="73" name="Group 196"/>
          <p:cNvGrpSpPr/>
          <p:nvPr/>
        </p:nvGrpSpPr>
        <p:grpSpPr bwMode="auto">
          <a:xfrm>
            <a:off x="3432780" y="5010727"/>
            <a:ext cx="788771" cy="788792"/>
            <a:chOff x="2843" y="10122"/>
            <a:chExt cx="1508" cy="1508"/>
          </a:xfrm>
        </p:grpSpPr>
        <p:sp>
          <p:nvSpPr>
            <p:cNvPr id="74" name="Freeform 197"/>
            <p:cNvSpPr/>
            <p:nvPr/>
          </p:nvSpPr>
          <p:spPr bwMode="auto">
            <a:xfrm>
              <a:off x="2843" y="10122"/>
              <a:ext cx="1508" cy="1508"/>
            </a:xfrm>
            <a:custGeom>
              <a:avLst/>
              <a:gdLst/>
              <a:ahLst/>
              <a:cxnLst>
                <a:cxn ang="0">
                  <a:pos x="1508" y="1508"/>
                </a:cxn>
                <a:cxn ang="0">
                  <a:pos x="0" y="0"/>
                </a:cxn>
              </a:cxnLst>
              <a:rect l="0" t="0" r="r" b="b"/>
              <a:pathLst>
                <a:path w="1508" h="1508">
                  <a:moveTo>
                    <a:pt x="1508" y="1508"/>
                  </a:moveTo>
                  <a:lnTo>
                    <a:pt x="0" y="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sp>
        <p:nvSpPr>
          <p:cNvPr id="75" name="Freeform 199"/>
          <p:cNvSpPr/>
          <p:nvPr/>
        </p:nvSpPr>
        <p:spPr bwMode="auto">
          <a:xfrm>
            <a:off x="3902485" y="5470506"/>
            <a:ext cx="638130" cy="638148"/>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rgbClr val="D0DFAD"/>
          </a:solidFill>
          <a:ln w="28575">
            <a:solidFill>
              <a:schemeClr val="bg1"/>
            </a:solidFill>
            <a:round/>
          </a:ln>
        </p:spPr>
        <p:txBody>
          <a:bodyPr vert="horz" wrap="square" lIns="109728" tIns="54864" rIns="109728" bIns="54864" numCol="1" anchor="ctr" anchorCtr="0" compatLnSpc="1"/>
          <a:lstStyle/>
          <a:p>
            <a:pPr algn="ctr"/>
            <a:endParaRPr lang="en-US" sz="2880" dirty="0">
              <a:solidFill>
                <a:schemeClr val="bg1"/>
              </a:solidFill>
              <a:cs typeface="+mn-ea"/>
              <a:sym typeface="+mn-lt"/>
            </a:endParaRPr>
          </a:p>
        </p:txBody>
      </p:sp>
      <p:sp>
        <p:nvSpPr>
          <p:cNvPr id="116" name="TextBox 13"/>
          <p:cNvSpPr txBox="1"/>
          <p:nvPr/>
        </p:nvSpPr>
        <p:spPr>
          <a:xfrm>
            <a:off x="4068448" y="2736225"/>
            <a:ext cx="1580373" cy="307777"/>
          </a:xfrm>
          <a:prstGeom prst="rect">
            <a:avLst/>
          </a:prstGeom>
          <a:noFill/>
          <a:ln w="9525">
            <a:noFill/>
          </a:ln>
        </p:spPr>
        <p:txBody>
          <a:bodyPr wrap="square" lIns="0" tIns="0" rIns="0" bIns="0">
            <a:spAutoFit/>
          </a:bodyPr>
          <a:lstStyle/>
          <a:p>
            <a:pPr algn="ctr" defTabSz="0"/>
            <a:r>
              <a:rPr lang="zh-CN" altLang="en-US" sz="2000" b="1" spc="300" dirty="0">
                <a:solidFill>
                  <a:schemeClr val="tx1">
                    <a:lumMod val="75000"/>
                    <a:lumOff val="25000"/>
                  </a:schemeClr>
                </a:solidFill>
                <a:cs typeface="+mn-ea"/>
                <a:sym typeface="+mn-lt"/>
              </a:rPr>
              <a:t>专业技能</a:t>
            </a:r>
          </a:p>
        </p:txBody>
      </p:sp>
      <p:sp>
        <p:nvSpPr>
          <p:cNvPr id="117" name="TextBox 13"/>
          <p:cNvSpPr txBox="1"/>
          <p:nvPr/>
        </p:nvSpPr>
        <p:spPr>
          <a:xfrm>
            <a:off x="2567163" y="4226648"/>
            <a:ext cx="1580373" cy="307777"/>
          </a:xfrm>
          <a:prstGeom prst="rect">
            <a:avLst/>
          </a:prstGeom>
          <a:noFill/>
          <a:ln w="9525">
            <a:noFill/>
          </a:ln>
        </p:spPr>
        <p:txBody>
          <a:bodyPr wrap="square" lIns="0" tIns="0" rIns="0" bIns="0">
            <a:spAutoFit/>
          </a:bodyPr>
          <a:lstStyle/>
          <a:p>
            <a:pPr algn="ctr" defTabSz="0"/>
            <a:r>
              <a:rPr lang="zh-CN" altLang="en-US" sz="2000" b="1" spc="300" dirty="0">
                <a:solidFill>
                  <a:schemeClr val="tx1">
                    <a:lumMod val="75000"/>
                    <a:lumOff val="25000"/>
                  </a:schemeClr>
                </a:solidFill>
                <a:cs typeface="+mn-ea"/>
                <a:sym typeface="+mn-lt"/>
              </a:rPr>
              <a:t>协调能力</a:t>
            </a:r>
          </a:p>
        </p:txBody>
      </p:sp>
      <p:sp>
        <p:nvSpPr>
          <p:cNvPr id="118" name="TextBox 13"/>
          <p:cNvSpPr txBox="1"/>
          <p:nvPr/>
        </p:nvSpPr>
        <p:spPr>
          <a:xfrm>
            <a:off x="8133554" y="3314822"/>
            <a:ext cx="1580373" cy="307777"/>
          </a:xfrm>
          <a:prstGeom prst="rect">
            <a:avLst/>
          </a:prstGeom>
          <a:noFill/>
          <a:ln w="9525">
            <a:noFill/>
          </a:ln>
        </p:spPr>
        <p:txBody>
          <a:bodyPr wrap="square" lIns="0" tIns="0" rIns="0" bIns="0">
            <a:spAutoFit/>
          </a:bodyPr>
          <a:lstStyle/>
          <a:p>
            <a:pPr algn="ctr" defTabSz="0"/>
            <a:r>
              <a:rPr lang="zh-CN" altLang="en-US" sz="2000" b="1" spc="300" dirty="0">
                <a:solidFill>
                  <a:srgbClr val="528667"/>
                </a:solidFill>
                <a:cs typeface="+mn-ea"/>
                <a:sym typeface="+mn-lt"/>
              </a:rPr>
              <a:t>团队协作</a:t>
            </a:r>
          </a:p>
        </p:txBody>
      </p:sp>
      <p:sp>
        <p:nvSpPr>
          <p:cNvPr id="119" name="TextBox 13"/>
          <p:cNvSpPr txBox="1"/>
          <p:nvPr/>
        </p:nvSpPr>
        <p:spPr>
          <a:xfrm>
            <a:off x="6603033" y="4949389"/>
            <a:ext cx="1580373" cy="307777"/>
          </a:xfrm>
          <a:prstGeom prst="rect">
            <a:avLst/>
          </a:prstGeom>
          <a:noFill/>
          <a:ln w="9525">
            <a:noFill/>
          </a:ln>
        </p:spPr>
        <p:txBody>
          <a:bodyPr wrap="square" lIns="0" tIns="0" rIns="0" bIns="0">
            <a:spAutoFit/>
          </a:bodyPr>
          <a:lstStyle/>
          <a:p>
            <a:pPr algn="ctr" defTabSz="0"/>
            <a:r>
              <a:rPr lang="zh-CN" altLang="en-US" sz="2000" b="1" spc="300" dirty="0">
                <a:solidFill>
                  <a:srgbClr val="528667"/>
                </a:solidFill>
                <a:cs typeface="+mn-ea"/>
                <a:sym typeface="+mn-lt"/>
              </a:rPr>
              <a:t>创新能力</a:t>
            </a:r>
          </a:p>
        </p:txBody>
      </p:sp>
      <p:sp>
        <p:nvSpPr>
          <p:cNvPr id="120" name="TextBox 13"/>
          <p:cNvSpPr txBox="1"/>
          <p:nvPr/>
        </p:nvSpPr>
        <p:spPr>
          <a:xfrm>
            <a:off x="5056362" y="6315652"/>
            <a:ext cx="1580373" cy="307777"/>
          </a:xfrm>
          <a:prstGeom prst="rect">
            <a:avLst/>
          </a:prstGeom>
          <a:noFill/>
          <a:ln w="9525">
            <a:noFill/>
          </a:ln>
        </p:spPr>
        <p:txBody>
          <a:bodyPr wrap="square" lIns="0" tIns="0" rIns="0" bIns="0">
            <a:spAutoFit/>
          </a:bodyPr>
          <a:lstStyle/>
          <a:p>
            <a:pPr algn="ctr" defTabSz="0"/>
            <a:r>
              <a:rPr lang="zh-CN" altLang="en-US" sz="2000" b="1" spc="300" dirty="0">
                <a:solidFill>
                  <a:srgbClr val="528667"/>
                </a:solidFill>
                <a:cs typeface="+mn-ea"/>
                <a:sym typeface="+mn-lt"/>
              </a:rPr>
              <a:t>执行力</a:t>
            </a:r>
          </a:p>
        </p:txBody>
      </p:sp>
      <p:grpSp>
        <p:nvGrpSpPr>
          <p:cNvPr id="121" name="组合 120"/>
          <p:cNvGrpSpPr/>
          <p:nvPr/>
        </p:nvGrpSpPr>
        <p:grpSpPr>
          <a:xfrm>
            <a:off x="224513" y="140871"/>
            <a:ext cx="4282175" cy="967189"/>
            <a:chOff x="224513" y="140871"/>
            <a:chExt cx="4282175" cy="967189"/>
          </a:xfrm>
        </p:grpSpPr>
        <p:sp>
          <p:nvSpPr>
            <p:cNvPr id="122" name="任意多边形 121"/>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91169" y="416597"/>
              <a:ext cx="274947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核心竞争力</a:t>
              </a:r>
            </a:p>
          </p:txBody>
        </p:sp>
        <p:pic>
          <p:nvPicPr>
            <p:cNvPr id="124" name="图片 123"/>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125" name="组合 124"/>
            <p:cNvGrpSpPr/>
            <p:nvPr/>
          </p:nvGrpSpPr>
          <p:grpSpPr>
            <a:xfrm rot="335674">
              <a:off x="452539" y="140871"/>
              <a:ext cx="620482" cy="623305"/>
              <a:chOff x="2155121" y="1939693"/>
              <a:chExt cx="1174773" cy="1180119"/>
            </a:xfrm>
          </p:grpSpPr>
          <p:pic>
            <p:nvPicPr>
              <p:cNvPr id="126" name="图片 125"/>
              <p:cNvPicPr>
                <a:picLocks noChangeAspect="1"/>
              </p:cNvPicPr>
              <p:nvPr/>
            </p:nvPicPr>
            <p:blipFill>
              <a:blip r:embed="rId5" cstate="screen"/>
              <a:stretch>
                <a:fillRect/>
              </a:stretch>
            </p:blipFill>
            <p:spPr>
              <a:xfrm>
                <a:off x="2155121" y="2078285"/>
                <a:ext cx="989525" cy="755270"/>
              </a:xfrm>
              <a:prstGeom prst="rect">
                <a:avLst/>
              </a:prstGeom>
            </p:spPr>
          </p:pic>
          <p:pic>
            <p:nvPicPr>
              <p:cNvPr id="127" name="图片 126"/>
              <p:cNvPicPr>
                <a:picLocks noChangeAspect="1"/>
              </p:cNvPicPr>
              <p:nvPr/>
            </p:nvPicPr>
            <p:blipFill>
              <a:blip r:embed="rId6"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anim calcmode="lin" valueType="num">
                                      <p:cBhvr>
                                        <p:cTn id="18" dur="1000" fill="hold"/>
                                        <p:tgtEl>
                                          <p:spTgt spid="116"/>
                                        </p:tgtEl>
                                        <p:attrNameLst>
                                          <p:attrName>ppt_x</p:attrName>
                                        </p:attrNameLst>
                                      </p:cBhvr>
                                      <p:tavLst>
                                        <p:tav tm="0">
                                          <p:val>
                                            <p:strVal val="#ppt_x"/>
                                          </p:val>
                                        </p:tav>
                                        <p:tav tm="100000">
                                          <p:val>
                                            <p:strVal val="#ppt_x"/>
                                          </p:val>
                                        </p:tav>
                                      </p:tavLst>
                                    </p:anim>
                                    <p:anim calcmode="lin" valueType="num">
                                      <p:cBhvr>
                                        <p:cTn id="19" dur="1000" fill="hold"/>
                                        <p:tgtEl>
                                          <p:spTgt spid="1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1000"/>
                                        <p:tgtEl>
                                          <p:spTgt spid="117"/>
                                        </p:tgtEl>
                                      </p:cBhvr>
                                    </p:animEffect>
                                    <p:anim calcmode="lin" valueType="num">
                                      <p:cBhvr>
                                        <p:cTn id="24" dur="1000" fill="hold"/>
                                        <p:tgtEl>
                                          <p:spTgt spid="117"/>
                                        </p:tgtEl>
                                        <p:attrNameLst>
                                          <p:attrName>ppt_x</p:attrName>
                                        </p:attrNameLst>
                                      </p:cBhvr>
                                      <p:tavLst>
                                        <p:tav tm="0">
                                          <p:val>
                                            <p:strVal val="#ppt_x"/>
                                          </p:val>
                                        </p:tav>
                                        <p:tav tm="100000">
                                          <p:val>
                                            <p:strVal val="#ppt_x"/>
                                          </p:val>
                                        </p:tav>
                                      </p:tavLst>
                                    </p:anim>
                                    <p:anim calcmode="lin" valueType="num">
                                      <p:cBhvr>
                                        <p:cTn id="25" dur="1000" fill="hold"/>
                                        <p:tgtEl>
                                          <p:spTgt spid="11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1000"/>
                                        <p:tgtEl>
                                          <p:spTgt spid="118"/>
                                        </p:tgtEl>
                                      </p:cBhvr>
                                    </p:animEffect>
                                    <p:anim calcmode="lin" valueType="num">
                                      <p:cBhvr>
                                        <p:cTn id="30" dur="1000" fill="hold"/>
                                        <p:tgtEl>
                                          <p:spTgt spid="118"/>
                                        </p:tgtEl>
                                        <p:attrNameLst>
                                          <p:attrName>ppt_x</p:attrName>
                                        </p:attrNameLst>
                                      </p:cBhvr>
                                      <p:tavLst>
                                        <p:tav tm="0">
                                          <p:val>
                                            <p:strVal val="#ppt_x"/>
                                          </p:val>
                                        </p:tav>
                                        <p:tav tm="100000">
                                          <p:val>
                                            <p:strVal val="#ppt_x"/>
                                          </p:val>
                                        </p:tav>
                                      </p:tavLst>
                                    </p:anim>
                                    <p:anim calcmode="lin" valueType="num">
                                      <p:cBhvr>
                                        <p:cTn id="31" dur="1000" fill="hold"/>
                                        <p:tgtEl>
                                          <p:spTgt spid="11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1000"/>
                                        <p:tgtEl>
                                          <p:spTgt spid="119"/>
                                        </p:tgtEl>
                                      </p:cBhvr>
                                    </p:animEffect>
                                    <p:anim calcmode="lin" valueType="num">
                                      <p:cBhvr>
                                        <p:cTn id="36" dur="1000" fill="hold"/>
                                        <p:tgtEl>
                                          <p:spTgt spid="119"/>
                                        </p:tgtEl>
                                        <p:attrNameLst>
                                          <p:attrName>ppt_x</p:attrName>
                                        </p:attrNameLst>
                                      </p:cBhvr>
                                      <p:tavLst>
                                        <p:tav tm="0">
                                          <p:val>
                                            <p:strVal val="#ppt_x"/>
                                          </p:val>
                                        </p:tav>
                                        <p:tav tm="100000">
                                          <p:val>
                                            <p:strVal val="#ppt_x"/>
                                          </p:val>
                                        </p:tav>
                                      </p:tavLst>
                                    </p:anim>
                                    <p:anim calcmode="lin" valueType="num">
                                      <p:cBhvr>
                                        <p:cTn id="37" dur="1000" fill="hold"/>
                                        <p:tgtEl>
                                          <p:spTgt spid="119"/>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fade">
                                      <p:cBhvr>
                                        <p:cTn id="41" dur="1000"/>
                                        <p:tgtEl>
                                          <p:spTgt spid="120"/>
                                        </p:tgtEl>
                                      </p:cBhvr>
                                    </p:animEffect>
                                    <p:anim calcmode="lin" valueType="num">
                                      <p:cBhvr>
                                        <p:cTn id="42" dur="1000" fill="hold"/>
                                        <p:tgtEl>
                                          <p:spTgt spid="120"/>
                                        </p:tgtEl>
                                        <p:attrNameLst>
                                          <p:attrName>ppt_x</p:attrName>
                                        </p:attrNameLst>
                                      </p:cBhvr>
                                      <p:tavLst>
                                        <p:tav tm="0">
                                          <p:val>
                                            <p:strVal val="#ppt_x"/>
                                          </p:val>
                                        </p:tav>
                                        <p:tav tm="100000">
                                          <p:val>
                                            <p:strVal val="#ppt_x"/>
                                          </p:val>
                                        </p:tav>
                                      </p:tavLst>
                                    </p:anim>
                                    <p:anim calcmode="lin" valueType="num">
                                      <p:cBhvr>
                                        <p:cTn id="43"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6" grpId="0"/>
      <p:bldP spid="117" grpId="0"/>
      <p:bldP spid="118" grpId="0"/>
      <p:bldP spid="119" grpId="0"/>
      <p:bldP spid="1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sp>
        <p:nvSpPr>
          <p:cNvPr id="25" name="TextBox 13"/>
          <p:cNvSpPr txBox="1"/>
          <p:nvPr/>
        </p:nvSpPr>
        <p:spPr>
          <a:xfrm>
            <a:off x="3563257" y="5423655"/>
            <a:ext cx="1580373" cy="246221"/>
          </a:xfrm>
          <a:prstGeom prst="rect">
            <a:avLst/>
          </a:prstGeom>
          <a:noFill/>
          <a:ln w="9525">
            <a:noFill/>
          </a:ln>
        </p:spPr>
        <p:txBody>
          <a:bodyPr wrap="square" lIns="0" tIns="0" rIns="0" bIns="0">
            <a:spAutoFit/>
          </a:bodyPr>
          <a:lstStyle/>
          <a:p>
            <a:pPr algn="r" defTabSz="0"/>
            <a:r>
              <a:rPr lang="zh-CN" altLang="en-US" sz="1600" b="1" dirty="0">
                <a:solidFill>
                  <a:srgbClr val="528667"/>
                </a:solidFill>
                <a:cs typeface="+mn-ea"/>
                <a:sym typeface="+mn-lt"/>
              </a:rPr>
              <a:t>结合实际</a:t>
            </a:r>
          </a:p>
        </p:txBody>
      </p:sp>
      <p:sp>
        <p:nvSpPr>
          <p:cNvPr id="26" name="TextBox 13"/>
          <p:cNvSpPr txBox="1"/>
          <p:nvPr/>
        </p:nvSpPr>
        <p:spPr>
          <a:xfrm>
            <a:off x="2556588" y="5716531"/>
            <a:ext cx="2564912"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6888229" y="2189232"/>
            <a:ext cx="1580373" cy="246221"/>
          </a:xfrm>
          <a:prstGeom prst="rect">
            <a:avLst/>
          </a:prstGeom>
          <a:noFill/>
          <a:ln w="9525">
            <a:noFill/>
          </a:ln>
        </p:spPr>
        <p:txBody>
          <a:bodyPr wrap="square" lIns="0" tIns="0" rIns="0" bIns="0">
            <a:spAutoFit/>
          </a:bodyPr>
          <a:lstStyle/>
          <a:p>
            <a:pPr defTabSz="0"/>
            <a:r>
              <a:rPr lang="zh-CN" altLang="en-US" sz="1600" b="1" dirty="0">
                <a:solidFill>
                  <a:srgbClr val="528667"/>
                </a:solidFill>
                <a:cs typeface="+mn-ea"/>
                <a:sym typeface="+mn-lt"/>
              </a:rPr>
              <a:t>技能进修</a:t>
            </a:r>
          </a:p>
        </p:txBody>
      </p:sp>
      <p:sp>
        <p:nvSpPr>
          <p:cNvPr id="28" name="TextBox 13"/>
          <p:cNvSpPr txBox="1"/>
          <p:nvPr/>
        </p:nvSpPr>
        <p:spPr>
          <a:xfrm>
            <a:off x="6195759" y="2498102"/>
            <a:ext cx="2453719"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专业技能</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cxnSp>
        <p:nvCxnSpPr>
          <p:cNvPr id="18" name="Straight Connector 5"/>
          <p:cNvCxnSpPr/>
          <p:nvPr/>
        </p:nvCxnSpPr>
        <p:spPr>
          <a:xfrm flipH="1">
            <a:off x="5976041" y="1708400"/>
            <a:ext cx="40791" cy="5181870"/>
          </a:xfrm>
          <a:prstGeom prst="line">
            <a:avLst/>
          </a:prstGeom>
          <a:ln w="12700" cap="flat" cmpd="sng">
            <a:solidFill>
              <a:srgbClr val="ADBACA"/>
            </a:solidFill>
            <a:prstDash val="sysDash"/>
            <a:headEnd type="none" w="med" len="med"/>
            <a:tailEnd type="none" w="med" len="med"/>
          </a:ln>
        </p:spPr>
      </p:cxnSp>
      <p:sp>
        <p:nvSpPr>
          <p:cNvPr id="4" name="流程图: 接点 3"/>
          <p:cNvSpPr/>
          <p:nvPr/>
        </p:nvSpPr>
        <p:spPr>
          <a:xfrm>
            <a:off x="5893439" y="3240169"/>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流程图: 接点 21"/>
          <p:cNvSpPr/>
          <p:nvPr/>
        </p:nvSpPr>
        <p:spPr>
          <a:xfrm>
            <a:off x="5893439" y="4348093"/>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流程图: 接点 35"/>
          <p:cNvSpPr/>
          <p:nvPr/>
        </p:nvSpPr>
        <p:spPr>
          <a:xfrm>
            <a:off x="5893439" y="5407742"/>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接点 36"/>
          <p:cNvSpPr/>
          <p:nvPr/>
        </p:nvSpPr>
        <p:spPr>
          <a:xfrm>
            <a:off x="5903927" y="2217723"/>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五边形 5"/>
          <p:cNvSpPr/>
          <p:nvPr/>
        </p:nvSpPr>
        <p:spPr>
          <a:xfrm rot="10800000">
            <a:off x="5216181" y="5423655"/>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边形 37"/>
          <p:cNvSpPr/>
          <p:nvPr/>
        </p:nvSpPr>
        <p:spPr>
          <a:xfrm>
            <a:off x="6280950" y="4348093"/>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03</a:t>
            </a:r>
            <a:endParaRPr lang="zh-CN" altLang="en-US" dirty="0">
              <a:solidFill>
                <a:schemeClr val="tx1">
                  <a:lumMod val="75000"/>
                  <a:lumOff val="25000"/>
                </a:schemeClr>
              </a:solidFill>
              <a:cs typeface="+mn-ea"/>
              <a:sym typeface="+mn-lt"/>
            </a:endParaRPr>
          </a:p>
        </p:txBody>
      </p:sp>
      <p:sp>
        <p:nvSpPr>
          <p:cNvPr id="39" name="五边形 38"/>
          <p:cNvSpPr/>
          <p:nvPr/>
        </p:nvSpPr>
        <p:spPr>
          <a:xfrm rot="10800000">
            <a:off x="5209812" y="3240169"/>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五边形 39"/>
          <p:cNvSpPr/>
          <p:nvPr/>
        </p:nvSpPr>
        <p:spPr>
          <a:xfrm>
            <a:off x="6280950" y="2217723"/>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01</a:t>
            </a:r>
            <a:endParaRPr lang="zh-CN" altLang="en-US" dirty="0">
              <a:solidFill>
                <a:schemeClr val="tx1">
                  <a:lumMod val="75000"/>
                  <a:lumOff val="25000"/>
                </a:schemeClr>
              </a:solidFill>
              <a:cs typeface="+mn-ea"/>
              <a:sym typeface="+mn-lt"/>
            </a:endParaRPr>
          </a:p>
        </p:txBody>
      </p:sp>
      <p:sp>
        <p:nvSpPr>
          <p:cNvPr id="41" name="TextBox 13"/>
          <p:cNvSpPr txBox="1"/>
          <p:nvPr/>
        </p:nvSpPr>
        <p:spPr>
          <a:xfrm>
            <a:off x="3546401" y="3240169"/>
            <a:ext cx="1580373" cy="246221"/>
          </a:xfrm>
          <a:prstGeom prst="rect">
            <a:avLst/>
          </a:prstGeom>
          <a:noFill/>
          <a:ln w="9525">
            <a:noFill/>
          </a:ln>
        </p:spPr>
        <p:txBody>
          <a:bodyPr wrap="square" lIns="0" tIns="0" rIns="0" bIns="0">
            <a:spAutoFit/>
          </a:bodyPr>
          <a:lstStyle/>
          <a:p>
            <a:pPr algn="r" defTabSz="0"/>
            <a:r>
              <a:rPr lang="zh-CN" altLang="en-US" sz="1600" b="1" dirty="0">
                <a:solidFill>
                  <a:srgbClr val="528667"/>
                </a:solidFill>
                <a:cs typeface="+mn-ea"/>
                <a:sym typeface="+mn-lt"/>
              </a:rPr>
              <a:t>消化技能</a:t>
            </a:r>
          </a:p>
        </p:txBody>
      </p:sp>
      <p:sp>
        <p:nvSpPr>
          <p:cNvPr id="42" name="TextBox 13"/>
          <p:cNvSpPr txBox="1"/>
          <p:nvPr/>
        </p:nvSpPr>
        <p:spPr>
          <a:xfrm>
            <a:off x="2539732" y="3533045"/>
            <a:ext cx="2564912"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43" name="TextBox 13"/>
          <p:cNvSpPr txBox="1"/>
          <p:nvPr/>
        </p:nvSpPr>
        <p:spPr>
          <a:xfrm>
            <a:off x="6960779" y="4348093"/>
            <a:ext cx="1580373" cy="246221"/>
          </a:xfrm>
          <a:prstGeom prst="rect">
            <a:avLst/>
          </a:prstGeom>
          <a:noFill/>
          <a:ln w="9525">
            <a:noFill/>
          </a:ln>
        </p:spPr>
        <p:txBody>
          <a:bodyPr wrap="square" lIns="0" tIns="0" rIns="0" bIns="0">
            <a:spAutoFit/>
          </a:bodyPr>
          <a:lstStyle/>
          <a:p>
            <a:pPr defTabSz="0"/>
            <a:r>
              <a:rPr lang="zh-CN" altLang="en-US" sz="1600" b="1" dirty="0">
                <a:solidFill>
                  <a:srgbClr val="528667"/>
                </a:solidFill>
                <a:cs typeface="+mn-ea"/>
                <a:sym typeface="+mn-lt"/>
              </a:rPr>
              <a:t>总结经验</a:t>
            </a:r>
          </a:p>
        </p:txBody>
      </p:sp>
      <p:sp>
        <p:nvSpPr>
          <p:cNvPr id="44" name="TextBox 13"/>
          <p:cNvSpPr txBox="1"/>
          <p:nvPr/>
        </p:nvSpPr>
        <p:spPr>
          <a:xfrm>
            <a:off x="6268309" y="4656963"/>
            <a:ext cx="2453719"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45" name="五边形 44"/>
          <p:cNvSpPr/>
          <p:nvPr/>
        </p:nvSpPr>
        <p:spPr>
          <a:xfrm>
            <a:off x="5262454" y="3233940"/>
            <a:ext cx="495742" cy="22706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02</a:t>
            </a:r>
            <a:endParaRPr lang="zh-CN" altLang="en-US" dirty="0">
              <a:solidFill>
                <a:schemeClr val="tx1">
                  <a:lumMod val="75000"/>
                  <a:lumOff val="25000"/>
                </a:schemeClr>
              </a:solidFill>
              <a:cs typeface="+mn-ea"/>
              <a:sym typeface="+mn-lt"/>
            </a:endParaRPr>
          </a:p>
        </p:txBody>
      </p:sp>
      <p:sp>
        <p:nvSpPr>
          <p:cNvPr id="46" name="五边形 45"/>
          <p:cNvSpPr/>
          <p:nvPr/>
        </p:nvSpPr>
        <p:spPr>
          <a:xfrm>
            <a:off x="5288775" y="5417425"/>
            <a:ext cx="495742" cy="22706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04</a:t>
            </a:r>
            <a:endParaRPr lang="zh-CN" altLang="en-US" dirty="0">
              <a:solidFill>
                <a:schemeClr val="tx1">
                  <a:lumMod val="75000"/>
                  <a:lumOff val="25000"/>
                </a:schemeClr>
              </a:solidFill>
              <a:cs typeface="+mn-ea"/>
              <a:sym typeface="+mn-lt"/>
            </a:endParaRPr>
          </a:p>
        </p:txBody>
      </p:sp>
      <p:sp>
        <p:nvSpPr>
          <p:cNvPr id="48" name="TextBox 47"/>
          <p:cNvSpPr txBox="1"/>
          <p:nvPr/>
        </p:nvSpPr>
        <p:spPr>
          <a:xfrm>
            <a:off x="0" y="6739570"/>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下载 </a:t>
            </a:r>
            <a:r>
              <a:rPr lang="en-US" altLang="zh-CN" sz="100" dirty="0">
                <a:solidFill>
                  <a:schemeClr val="bg1"/>
                </a:solidFill>
                <a:ea typeface="微软雅黑" panose="020B0503020204020204" pitchFamily="34" charset="-122"/>
              </a:rPr>
              <a:t>http://www.1ppt.com/xiazai/</a:t>
            </a:r>
            <a:endParaRPr lang="en-US" altLang="zh-CN" sz="100" dirty="0" smtClean="0">
              <a:solidFill>
                <a:schemeClr val="bg1"/>
              </a:solidFill>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right)">
                                      <p:cBhvr>
                                        <p:cTn id="31" dur="500"/>
                                        <p:tgtEl>
                                          <p:spTgt spid="45"/>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right)">
                                      <p:cBhvr>
                                        <p:cTn id="39" dur="500"/>
                                        <p:tgtEl>
                                          <p:spTgt spid="41"/>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right)">
                                      <p:cBhvr>
                                        <p:cTn id="71" dur="500"/>
                                        <p:tgtEl>
                                          <p:spTgt spid="25"/>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right)">
                                      <p:cBhvr>
                                        <p:cTn id="75" dur="500"/>
                                        <p:tgtEl>
                                          <p:spTgt spid="46"/>
                                        </p:tgtEl>
                                      </p:cBhvr>
                                    </p:animEffect>
                                  </p:childTnLst>
                                </p:cTn>
                              </p:par>
                            </p:childTnLst>
                          </p:cTn>
                        </p:par>
                        <p:par>
                          <p:cTn id="76" fill="hold">
                            <p:stCondLst>
                              <p:cond delay="9000"/>
                            </p:stCondLst>
                            <p:childTnLst>
                              <p:par>
                                <p:cTn id="77" presetID="22" presetClass="entr" presetSubtype="2"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righ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4" grpId="0" animBg="1"/>
      <p:bldP spid="22" grpId="0" animBg="1"/>
      <p:bldP spid="36" grpId="0" animBg="1"/>
      <p:bldP spid="37" grpId="0" animBg="1"/>
      <p:bldP spid="6" grpId="0" animBg="1"/>
      <p:bldP spid="38" grpId="0" animBg="1"/>
      <p:bldP spid="39" grpId="0" animBg="1"/>
      <p:bldP spid="40" grpId="0" animBg="1"/>
      <p:bldP spid="41" grpId="0"/>
      <p:bldP spid="42"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5702762" y="2029307"/>
            <a:ext cx="5329601" cy="3534427"/>
          </a:xfrm>
          <a:prstGeom prst="rect">
            <a:avLst/>
          </a:prstGeom>
          <a:blipFill dpi="0" rotWithShape="1">
            <a:blip r:embed="rId3"/>
            <a:srcRect/>
            <a:tile tx="-635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4" cstate="screen"/>
          <a:srcRect/>
          <a:stretch>
            <a:fillRect/>
          </a:stretch>
        </p:blipFill>
        <p:spPr>
          <a:xfrm>
            <a:off x="10583234" y="3154485"/>
            <a:ext cx="1594480" cy="4831955"/>
          </a:xfrm>
          <a:prstGeom prst="rect">
            <a:avLst/>
          </a:prstGeom>
        </p:spPr>
      </p:pic>
      <p:sp>
        <p:nvSpPr>
          <p:cNvPr id="23" name="TextBox 13"/>
          <p:cNvSpPr txBox="1"/>
          <p:nvPr/>
        </p:nvSpPr>
        <p:spPr>
          <a:xfrm>
            <a:off x="2500743" y="2028630"/>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24" name="TextBox 13"/>
          <p:cNvSpPr txBox="1"/>
          <p:nvPr/>
        </p:nvSpPr>
        <p:spPr>
          <a:xfrm>
            <a:off x="2503668" y="2286006"/>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589369" y="426274"/>
              <a:ext cx="172355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创新力</a:t>
              </a:r>
            </a:p>
          </p:txBody>
        </p:sp>
        <p:pic>
          <p:nvPicPr>
            <p:cNvPr id="32" name="图片 31"/>
            <p:cNvPicPr>
              <a:picLocks noChangeAspect="1"/>
            </p:cNvPicPr>
            <p:nvPr/>
          </p:nvPicPr>
          <p:blipFill>
            <a:blip r:embed="rId5"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6"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7" cstate="screen"/>
              <a:stretch>
                <a:fillRect/>
              </a:stretch>
            </p:blipFill>
            <p:spPr>
              <a:xfrm>
                <a:off x="2461690" y="1939693"/>
                <a:ext cx="868204" cy="1180119"/>
              </a:xfrm>
              <a:prstGeom prst="rect">
                <a:avLst/>
              </a:prstGeom>
            </p:spPr>
          </p:pic>
        </p:grpSp>
      </p:grpSp>
      <p:sp>
        <p:nvSpPr>
          <p:cNvPr id="17" name="五边形 16"/>
          <p:cNvSpPr/>
          <p:nvPr/>
        </p:nvSpPr>
        <p:spPr>
          <a:xfrm>
            <a:off x="1088640" y="2028630"/>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01</a:t>
            </a:r>
            <a:endParaRPr lang="zh-CN" altLang="en-US" sz="3600" dirty="0">
              <a:solidFill>
                <a:schemeClr val="tx1">
                  <a:lumMod val="75000"/>
                  <a:lumOff val="25000"/>
                </a:schemeClr>
              </a:solidFill>
              <a:cs typeface="+mn-ea"/>
              <a:sym typeface="+mn-lt"/>
            </a:endParaRPr>
          </a:p>
        </p:txBody>
      </p:sp>
      <p:sp>
        <p:nvSpPr>
          <p:cNvPr id="18" name="TextBox 13"/>
          <p:cNvSpPr txBox="1"/>
          <p:nvPr/>
        </p:nvSpPr>
        <p:spPr>
          <a:xfrm>
            <a:off x="2500743" y="2968597"/>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19" name="TextBox 13"/>
          <p:cNvSpPr txBox="1"/>
          <p:nvPr/>
        </p:nvSpPr>
        <p:spPr>
          <a:xfrm>
            <a:off x="2500744" y="3224000"/>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0" name="五边形 19"/>
          <p:cNvSpPr/>
          <p:nvPr/>
        </p:nvSpPr>
        <p:spPr>
          <a:xfrm>
            <a:off x="1088640" y="2968597"/>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02</a:t>
            </a:r>
            <a:endParaRPr lang="zh-CN" altLang="en-US" sz="3600" dirty="0">
              <a:solidFill>
                <a:schemeClr val="tx1">
                  <a:lumMod val="75000"/>
                  <a:lumOff val="25000"/>
                </a:schemeClr>
              </a:solidFill>
              <a:cs typeface="+mn-ea"/>
              <a:sym typeface="+mn-lt"/>
            </a:endParaRPr>
          </a:p>
        </p:txBody>
      </p:sp>
      <p:sp>
        <p:nvSpPr>
          <p:cNvPr id="21" name="TextBox 13"/>
          <p:cNvSpPr txBox="1"/>
          <p:nvPr/>
        </p:nvSpPr>
        <p:spPr>
          <a:xfrm>
            <a:off x="2500743" y="3899795"/>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22" name="TextBox 13"/>
          <p:cNvSpPr txBox="1"/>
          <p:nvPr/>
        </p:nvSpPr>
        <p:spPr>
          <a:xfrm>
            <a:off x="2500744" y="4155198"/>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五边形 35"/>
          <p:cNvSpPr/>
          <p:nvPr/>
        </p:nvSpPr>
        <p:spPr>
          <a:xfrm>
            <a:off x="1088640" y="3899795"/>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03</a:t>
            </a:r>
            <a:endParaRPr lang="zh-CN" altLang="en-US" sz="3600" dirty="0">
              <a:solidFill>
                <a:schemeClr val="tx1">
                  <a:lumMod val="75000"/>
                  <a:lumOff val="25000"/>
                </a:schemeClr>
              </a:solidFill>
              <a:cs typeface="+mn-ea"/>
              <a:sym typeface="+mn-lt"/>
            </a:endParaRPr>
          </a:p>
        </p:txBody>
      </p:sp>
      <p:sp>
        <p:nvSpPr>
          <p:cNvPr id="37" name="TextBox 13"/>
          <p:cNvSpPr txBox="1"/>
          <p:nvPr/>
        </p:nvSpPr>
        <p:spPr>
          <a:xfrm>
            <a:off x="2500743" y="4821018"/>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38" name="TextBox 13"/>
          <p:cNvSpPr txBox="1"/>
          <p:nvPr/>
        </p:nvSpPr>
        <p:spPr>
          <a:xfrm>
            <a:off x="2500744" y="5076421"/>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9" name="五边形 38"/>
          <p:cNvSpPr/>
          <p:nvPr/>
        </p:nvSpPr>
        <p:spPr>
          <a:xfrm>
            <a:off x="1088640" y="4821018"/>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04</a:t>
            </a:r>
            <a:endParaRPr lang="zh-CN" altLang="en-US" sz="36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p:bldP spid="24" grpId="0"/>
      <p:bldP spid="17" grpId="0" animBg="1"/>
      <p:bldP spid="18" grpId="0"/>
      <p:bldP spid="19" grpId="0"/>
      <p:bldP spid="20" grpId="0" animBg="1"/>
      <p:bldP spid="21" grpId="0"/>
      <p:bldP spid="22" grpId="0"/>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协调技能</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 name="组合 2"/>
          <p:cNvGrpSpPr/>
          <p:nvPr/>
        </p:nvGrpSpPr>
        <p:grpSpPr>
          <a:xfrm>
            <a:off x="5011780" y="3544658"/>
            <a:ext cx="1886188" cy="2517000"/>
            <a:chOff x="5011780" y="3544658"/>
            <a:chExt cx="1886188" cy="2517000"/>
          </a:xfrm>
        </p:grpSpPr>
        <p:sp>
          <p:nvSpPr>
            <p:cNvPr id="36" name="原创作者QQ：598969553            _8"/>
            <p:cNvSpPr/>
            <p:nvPr/>
          </p:nvSpPr>
          <p:spPr>
            <a:xfrm>
              <a:off x="5478645" y="5262214"/>
              <a:ext cx="944655" cy="126475"/>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37" name="原创作者QQ：598969553            _9"/>
            <p:cNvSpPr/>
            <p:nvPr/>
          </p:nvSpPr>
          <p:spPr>
            <a:xfrm>
              <a:off x="5483328" y="5471443"/>
              <a:ext cx="943093"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38" name="原创作者QQ：598969553            _10"/>
            <p:cNvSpPr/>
            <p:nvPr/>
          </p:nvSpPr>
          <p:spPr>
            <a:xfrm>
              <a:off x="5475521" y="5672867"/>
              <a:ext cx="944655"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39" name="原创作者QQ：598969553            _11"/>
            <p:cNvSpPr/>
            <p:nvPr/>
          </p:nvSpPr>
          <p:spPr>
            <a:xfrm rot="10800000">
              <a:off x="5676943" y="5861797"/>
              <a:ext cx="538688" cy="199861"/>
            </a:xfrm>
            <a:prstGeom prst="round2SameRect">
              <a:avLst>
                <a:gd name="adj1" fmla="val 50000"/>
                <a:gd name="adj2" fmla="val 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0" name="原创作者QQ：598969553            _12"/>
            <p:cNvSpPr/>
            <p:nvPr/>
          </p:nvSpPr>
          <p:spPr>
            <a:xfrm>
              <a:off x="5011780" y="3544658"/>
              <a:ext cx="1886188" cy="1644170"/>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grpSp>
      <p:sp>
        <p:nvSpPr>
          <p:cNvPr id="41" name="原创作者QQ：598969553            _13"/>
          <p:cNvSpPr/>
          <p:nvPr/>
        </p:nvSpPr>
        <p:spPr>
          <a:xfrm>
            <a:off x="4376285" y="4517421"/>
            <a:ext cx="462179" cy="126474"/>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2" name="原创作者QQ：598969553            _14"/>
          <p:cNvSpPr/>
          <p:nvPr/>
        </p:nvSpPr>
        <p:spPr>
          <a:xfrm rot="2700000">
            <a:off x="4720577" y="3606334"/>
            <a:ext cx="462179" cy="126474"/>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3" name="原创作者QQ：598969553            _15"/>
          <p:cNvSpPr/>
          <p:nvPr/>
        </p:nvSpPr>
        <p:spPr>
          <a:xfrm rot="18900000" flipH="1">
            <a:off x="6710599" y="3586818"/>
            <a:ext cx="462179"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4" name="原创作者QQ：598969553            _16"/>
          <p:cNvSpPr/>
          <p:nvPr/>
        </p:nvSpPr>
        <p:spPr>
          <a:xfrm>
            <a:off x="7071286" y="4531473"/>
            <a:ext cx="462179" cy="126475"/>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5" name="原创作者QQ：598969553            _17"/>
          <p:cNvSpPr/>
          <p:nvPr/>
        </p:nvSpPr>
        <p:spPr>
          <a:xfrm rot="5400000">
            <a:off x="5730032" y="3116831"/>
            <a:ext cx="462179"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6" name="原创作者QQ：598969553            _18"/>
          <p:cNvSpPr txBox="1"/>
          <p:nvPr/>
        </p:nvSpPr>
        <p:spPr>
          <a:xfrm>
            <a:off x="5295724" y="4342964"/>
            <a:ext cx="1318299" cy="377018"/>
          </a:xfrm>
          <a:prstGeom prst="rect">
            <a:avLst/>
          </a:prstGeom>
          <a:noFill/>
        </p:spPr>
        <p:txBody>
          <a:bodyPr wrap="none" lIns="68574" tIns="34286" rIns="68574" bIns="34286">
            <a:spAutoFit/>
          </a:bodyPr>
          <a:lstStyle/>
          <a:p>
            <a:pPr algn="r">
              <a:defRPr/>
            </a:pPr>
            <a:r>
              <a:rPr lang="zh-CN" altLang="en-US" sz="2000" b="1" spc="300" dirty="0">
                <a:solidFill>
                  <a:srgbClr val="528667"/>
                </a:solidFill>
                <a:cs typeface="+mn-ea"/>
                <a:sym typeface="+mn-lt"/>
              </a:rPr>
              <a:t>协调技能</a:t>
            </a:r>
          </a:p>
        </p:txBody>
      </p:sp>
      <p:sp>
        <p:nvSpPr>
          <p:cNvPr id="52" name="原创作者QQ：598969553            _18"/>
          <p:cNvSpPr txBox="1"/>
          <p:nvPr/>
        </p:nvSpPr>
        <p:spPr>
          <a:xfrm>
            <a:off x="7164513" y="2830735"/>
            <a:ext cx="1908203" cy="377018"/>
          </a:xfrm>
          <a:prstGeom prst="rect">
            <a:avLst/>
          </a:prstGeom>
          <a:noFill/>
        </p:spPr>
        <p:txBody>
          <a:bodyPr wrap="none" lIns="68574" tIns="34286" rIns="68574" bIns="34286">
            <a:spAutoFit/>
          </a:bodyPr>
          <a:lstStyle/>
          <a:p>
            <a:pPr algn="r">
              <a:defRPr/>
            </a:pPr>
            <a:r>
              <a:rPr lang="zh-CN" altLang="en-US" sz="2000" b="1" spc="300" dirty="0">
                <a:solidFill>
                  <a:srgbClr val="528667"/>
                </a:solidFill>
                <a:cs typeface="+mn-ea"/>
                <a:sym typeface="+mn-lt"/>
              </a:rPr>
              <a:t>协调政策措施</a:t>
            </a:r>
          </a:p>
        </p:txBody>
      </p:sp>
      <p:sp>
        <p:nvSpPr>
          <p:cNvPr id="53" name="原创作者QQ：598969553            _18"/>
          <p:cNvSpPr txBox="1"/>
          <p:nvPr/>
        </p:nvSpPr>
        <p:spPr>
          <a:xfrm>
            <a:off x="2865469" y="2871617"/>
            <a:ext cx="1908203" cy="377018"/>
          </a:xfrm>
          <a:prstGeom prst="rect">
            <a:avLst/>
          </a:prstGeom>
          <a:noFill/>
        </p:spPr>
        <p:txBody>
          <a:bodyPr wrap="none" lIns="68574" tIns="34286" rIns="68574" bIns="34286">
            <a:spAutoFit/>
          </a:bodyPr>
          <a:lstStyle/>
          <a:p>
            <a:pPr algn="r">
              <a:defRPr/>
            </a:pPr>
            <a:r>
              <a:rPr lang="zh-CN" altLang="en-US" sz="2000" b="1" spc="300" dirty="0">
                <a:solidFill>
                  <a:srgbClr val="528667"/>
                </a:solidFill>
                <a:cs typeface="+mn-ea"/>
                <a:sym typeface="+mn-lt"/>
              </a:rPr>
              <a:t>协调工作计划</a:t>
            </a:r>
          </a:p>
        </p:txBody>
      </p:sp>
      <p:sp>
        <p:nvSpPr>
          <p:cNvPr id="54" name="矩形: 圆角 4"/>
          <p:cNvSpPr/>
          <p:nvPr/>
        </p:nvSpPr>
        <p:spPr>
          <a:xfrm>
            <a:off x="2858767" y="2830724"/>
            <a:ext cx="1914905" cy="458804"/>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圆角 4"/>
          <p:cNvSpPr/>
          <p:nvPr/>
        </p:nvSpPr>
        <p:spPr>
          <a:xfrm>
            <a:off x="7149257" y="2789842"/>
            <a:ext cx="1914905" cy="458804"/>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原创作者QQ：598969553            _18"/>
          <p:cNvSpPr txBox="1"/>
          <p:nvPr/>
        </p:nvSpPr>
        <p:spPr>
          <a:xfrm>
            <a:off x="5033485" y="2092191"/>
            <a:ext cx="1908203" cy="377018"/>
          </a:xfrm>
          <a:prstGeom prst="rect">
            <a:avLst/>
          </a:prstGeom>
          <a:noFill/>
        </p:spPr>
        <p:txBody>
          <a:bodyPr wrap="none" lIns="68574" tIns="34286" rIns="68574" bIns="34286">
            <a:spAutoFit/>
          </a:bodyPr>
          <a:lstStyle/>
          <a:p>
            <a:pPr algn="r">
              <a:defRPr/>
            </a:pPr>
            <a:r>
              <a:rPr lang="zh-CN" altLang="en-US" sz="2000" b="1" spc="300" dirty="0">
                <a:solidFill>
                  <a:srgbClr val="D0DFAD"/>
                </a:solidFill>
                <a:cs typeface="+mn-ea"/>
                <a:sym typeface="+mn-lt"/>
              </a:rPr>
              <a:t>协调职权关系</a:t>
            </a:r>
          </a:p>
        </p:txBody>
      </p:sp>
      <p:sp>
        <p:nvSpPr>
          <p:cNvPr id="57" name="矩形: 圆角 4"/>
          <p:cNvSpPr/>
          <p:nvPr/>
        </p:nvSpPr>
        <p:spPr>
          <a:xfrm>
            <a:off x="5026783" y="2051298"/>
            <a:ext cx="1914905" cy="458804"/>
          </a:xfrm>
          <a:prstGeom prst="roundRect">
            <a:avLst/>
          </a:prstGeom>
          <a:noFill/>
          <a:ln>
            <a:solidFill>
              <a:srgbClr val="D0D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原创作者QQ：598969553            _18"/>
          <p:cNvSpPr txBox="1"/>
          <p:nvPr/>
        </p:nvSpPr>
        <p:spPr>
          <a:xfrm>
            <a:off x="2238010" y="4469439"/>
            <a:ext cx="1908203" cy="377018"/>
          </a:xfrm>
          <a:prstGeom prst="rect">
            <a:avLst/>
          </a:prstGeom>
          <a:noFill/>
        </p:spPr>
        <p:txBody>
          <a:bodyPr wrap="none" lIns="68574" tIns="34286" rIns="68574" bIns="34286">
            <a:spAutoFit/>
          </a:bodyPr>
          <a:lstStyle/>
          <a:p>
            <a:pPr algn="r">
              <a:defRPr/>
            </a:pPr>
            <a:r>
              <a:rPr lang="zh-CN" altLang="en-US" sz="2000" b="1" spc="300" dirty="0">
                <a:solidFill>
                  <a:srgbClr val="D0DFAD"/>
                </a:solidFill>
                <a:cs typeface="+mn-ea"/>
                <a:sym typeface="+mn-lt"/>
              </a:rPr>
              <a:t>协调思想认识</a:t>
            </a:r>
          </a:p>
        </p:txBody>
      </p:sp>
      <p:sp>
        <p:nvSpPr>
          <p:cNvPr id="59" name="矩形: 圆角 4"/>
          <p:cNvSpPr/>
          <p:nvPr/>
        </p:nvSpPr>
        <p:spPr>
          <a:xfrm>
            <a:off x="2231308" y="4428546"/>
            <a:ext cx="1914905" cy="458804"/>
          </a:xfrm>
          <a:prstGeom prst="roundRect">
            <a:avLst/>
          </a:prstGeom>
          <a:noFill/>
          <a:ln>
            <a:solidFill>
              <a:srgbClr val="D0D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原创作者QQ：598969553            _18"/>
          <p:cNvSpPr txBox="1"/>
          <p:nvPr/>
        </p:nvSpPr>
        <p:spPr>
          <a:xfrm>
            <a:off x="7790804" y="4492710"/>
            <a:ext cx="1908203" cy="377018"/>
          </a:xfrm>
          <a:prstGeom prst="rect">
            <a:avLst/>
          </a:prstGeom>
          <a:noFill/>
        </p:spPr>
        <p:txBody>
          <a:bodyPr wrap="none" lIns="68574" tIns="34286" rIns="68574" bIns="34286">
            <a:spAutoFit/>
          </a:bodyPr>
          <a:lstStyle/>
          <a:p>
            <a:pPr algn="r">
              <a:defRPr/>
            </a:pPr>
            <a:r>
              <a:rPr lang="zh-CN" altLang="en-US" sz="2000" b="1" spc="300" dirty="0">
                <a:solidFill>
                  <a:srgbClr val="D0DFAD"/>
                </a:solidFill>
                <a:cs typeface="+mn-ea"/>
                <a:sym typeface="+mn-lt"/>
              </a:rPr>
              <a:t>协调奋斗目标</a:t>
            </a:r>
          </a:p>
        </p:txBody>
      </p:sp>
      <p:sp>
        <p:nvSpPr>
          <p:cNvPr id="61" name="矩形: 圆角 4"/>
          <p:cNvSpPr/>
          <p:nvPr/>
        </p:nvSpPr>
        <p:spPr>
          <a:xfrm>
            <a:off x="7784102" y="4451817"/>
            <a:ext cx="1914905" cy="458804"/>
          </a:xfrm>
          <a:prstGeom prst="roundRect">
            <a:avLst/>
          </a:prstGeom>
          <a:noFill/>
          <a:ln>
            <a:solidFill>
              <a:srgbClr val="D0D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80">
                                          <p:stCondLst>
                                            <p:cond delay="0"/>
                                          </p:stCondLst>
                                        </p:cTn>
                                        <p:tgtEl>
                                          <p:spTgt spid="46"/>
                                        </p:tgtEl>
                                      </p:cBhvr>
                                    </p:animEffect>
                                    <p:anim calcmode="lin" valueType="num">
                                      <p:cBhvr>
                                        <p:cTn id="12"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7" dur="26">
                                          <p:stCondLst>
                                            <p:cond delay="650"/>
                                          </p:stCondLst>
                                        </p:cTn>
                                        <p:tgtEl>
                                          <p:spTgt spid="46"/>
                                        </p:tgtEl>
                                      </p:cBhvr>
                                      <p:to x="100000" y="60000"/>
                                    </p:animScale>
                                    <p:animScale>
                                      <p:cBhvr>
                                        <p:cTn id="18" dur="166" decel="50000">
                                          <p:stCondLst>
                                            <p:cond delay="676"/>
                                          </p:stCondLst>
                                        </p:cTn>
                                        <p:tgtEl>
                                          <p:spTgt spid="46"/>
                                        </p:tgtEl>
                                      </p:cBhvr>
                                      <p:to x="100000" y="100000"/>
                                    </p:animScale>
                                    <p:animScale>
                                      <p:cBhvr>
                                        <p:cTn id="19" dur="26">
                                          <p:stCondLst>
                                            <p:cond delay="1312"/>
                                          </p:stCondLst>
                                        </p:cTn>
                                        <p:tgtEl>
                                          <p:spTgt spid="46"/>
                                        </p:tgtEl>
                                      </p:cBhvr>
                                      <p:to x="100000" y="80000"/>
                                    </p:animScale>
                                    <p:animScale>
                                      <p:cBhvr>
                                        <p:cTn id="20" dur="166" decel="50000">
                                          <p:stCondLst>
                                            <p:cond delay="1338"/>
                                          </p:stCondLst>
                                        </p:cTn>
                                        <p:tgtEl>
                                          <p:spTgt spid="46"/>
                                        </p:tgtEl>
                                      </p:cBhvr>
                                      <p:to x="100000" y="100000"/>
                                    </p:animScale>
                                    <p:animScale>
                                      <p:cBhvr>
                                        <p:cTn id="21" dur="26">
                                          <p:stCondLst>
                                            <p:cond delay="1642"/>
                                          </p:stCondLst>
                                        </p:cTn>
                                        <p:tgtEl>
                                          <p:spTgt spid="46"/>
                                        </p:tgtEl>
                                      </p:cBhvr>
                                      <p:to x="100000" y="90000"/>
                                    </p:animScale>
                                    <p:animScale>
                                      <p:cBhvr>
                                        <p:cTn id="22" dur="166" decel="50000">
                                          <p:stCondLst>
                                            <p:cond delay="1668"/>
                                          </p:stCondLst>
                                        </p:cTn>
                                        <p:tgtEl>
                                          <p:spTgt spid="46"/>
                                        </p:tgtEl>
                                      </p:cBhvr>
                                      <p:to x="100000" y="100000"/>
                                    </p:animScale>
                                    <p:animScale>
                                      <p:cBhvr>
                                        <p:cTn id="23" dur="26">
                                          <p:stCondLst>
                                            <p:cond delay="1808"/>
                                          </p:stCondLst>
                                        </p:cTn>
                                        <p:tgtEl>
                                          <p:spTgt spid="46"/>
                                        </p:tgtEl>
                                      </p:cBhvr>
                                      <p:to x="100000" y="95000"/>
                                    </p:animScale>
                                    <p:animScale>
                                      <p:cBhvr>
                                        <p:cTn id="24" dur="166" decel="50000">
                                          <p:stCondLst>
                                            <p:cond delay="1834"/>
                                          </p:stCondLst>
                                        </p:cTn>
                                        <p:tgtEl>
                                          <p:spTgt spid="46"/>
                                        </p:tgtEl>
                                      </p:cBhvr>
                                      <p:to x="100000" y="100000"/>
                                    </p:animScale>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right)">
                                      <p:cBhvr>
                                        <p:cTn id="28" dur="500"/>
                                        <p:tgtEl>
                                          <p:spTgt spid="41"/>
                                        </p:tgtEl>
                                      </p:cBhvr>
                                    </p:animEffect>
                                  </p:childTnLst>
                                </p:cTn>
                              </p:par>
                            </p:childTnLst>
                          </p:cTn>
                        </p:par>
                        <p:par>
                          <p:cTn id="29" fill="hold">
                            <p:stCondLst>
                              <p:cond delay="3000"/>
                            </p:stCondLst>
                            <p:childTnLst>
                              <p:par>
                                <p:cTn id="30" presetID="22" presetClass="entr" presetSubtype="2"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right)">
                                      <p:cBhvr>
                                        <p:cTn id="32" dur="500"/>
                                        <p:tgtEl>
                                          <p:spTgt spid="59"/>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right)">
                                      <p:cBhvr>
                                        <p:cTn id="36" dur="500"/>
                                        <p:tgtEl>
                                          <p:spTgt spid="58"/>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right)">
                                      <p:cBhvr>
                                        <p:cTn id="40" dur="500"/>
                                        <p:tgtEl>
                                          <p:spTgt spid="42"/>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right)">
                                      <p:cBhvr>
                                        <p:cTn id="44" dur="500"/>
                                        <p:tgtEl>
                                          <p:spTgt spid="54"/>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right)">
                                      <p:cBhvr>
                                        <p:cTn id="48" dur="500"/>
                                        <p:tgtEl>
                                          <p:spTgt spid="53"/>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500"/>
                                        <p:tgtEl>
                                          <p:spTgt spid="45"/>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down)">
                                      <p:cBhvr>
                                        <p:cTn id="60" dur="500"/>
                                        <p:tgtEl>
                                          <p:spTgt spid="57"/>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500"/>
                                        <p:tgtEl>
                                          <p:spTgt spid="61"/>
                                        </p:tgtEl>
                                      </p:cBhvr>
                                    </p:animEffect>
                                  </p:childTnLst>
                                </p:cTn>
                              </p:par>
                            </p:childTnLst>
                          </p:cTn>
                        </p:par>
                        <p:par>
                          <p:cTn id="81" fill="hold">
                            <p:stCondLst>
                              <p:cond delay="9500"/>
                            </p:stCondLst>
                            <p:childTnLst>
                              <p:par>
                                <p:cTn id="82" presetID="22" presetClass="entr" presetSubtype="8"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left)">
                                      <p:cBhvr>
                                        <p:cTn id="8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p:bldP spid="52" grpId="0"/>
      <p:bldP spid="53" grpId="0"/>
      <p:bldP spid="54" grpId="0" animBg="1"/>
      <p:bldP spid="55" grpId="0" animBg="1"/>
      <p:bldP spid="56" grpId="0"/>
      <p:bldP spid="57" grpId="0" animBg="1"/>
      <p:bldP spid="58" grpId="0"/>
      <p:bldP spid="59" grpId="0" animBg="1"/>
      <p:bldP spid="60" grpId="0"/>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251235" y="1276602"/>
            <a:ext cx="9692640" cy="4574909"/>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958698" y="898468"/>
            <a:ext cx="2441694" cy="1261884"/>
          </a:xfrm>
          <a:prstGeom prst="rect">
            <a:avLst/>
          </a:prstGeom>
          <a:noFill/>
        </p:spPr>
        <p:txBody>
          <a:bodyPr wrap="none" rtlCol="0">
            <a:spAutoFit/>
          </a:bodyPr>
          <a:lstStyle/>
          <a:p>
            <a:r>
              <a:rPr lang="zh-CN" altLang="en-US" sz="7600" spc="1200" dirty="0">
                <a:solidFill>
                  <a:srgbClr val="6CA183"/>
                </a:solidFill>
                <a:cs typeface="+mn-ea"/>
                <a:sym typeface="+mn-lt"/>
              </a:rPr>
              <a:t>目录</a:t>
            </a:r>
          </a:p>
        </p:txBody>
      </p:sp>
      <p:sp>
        <p:nvSpPr>
          <p:cNvPr id="16" name="文本框 15"/>
          <p:cNvSpPr txBox="1"/>
          <p:nvPr/>
        </p:nvSpPr>
        <p:spPr>
          <a:xfrm>
            <a:off x="5016519" y="1984487"/>
            <a:ext cx="2345514" cy="369332"/>
          </a:xfrm>
          <a:prstGeom prst="rect">
            <a:avLst/>
          </a:prstGeom>
          <a:noFill/>
        </p:spPr>
        <p:txBody>
          <a:bodyPr wrap="none" rtlCol="0">
            <a:spAutoFit/>
          </a:bodyPr>
          <a:lstStyle/>
          <a:p>
            <a:pPr algn="ctr"/>
            <a:r>
              <a:rPr lang="en-US" altLang="zh-CN" spc="1200" dirty="0">
                <a:solidFill>
                  <a:srgbClr val="6CA183"/>
                </a:solidFill>
                <a:cs typeface="+mn-ea"/>
                <a:sym typeface="+mn-lt"/>
              </a:rPr>
              <a:t>contacts</a:t>
            </a:r>
            <a:endParaRPr lang="zh-CN" altLang="en-US" spc="1200" dirty="0">
              <a:solidFill>
                <a:srgbClr val="6CA183"/>
              </a:solidFill>
              <a:cs typeface="+mn-ea"/>
              <a:sym typeface="+mn-lt"/>
            </a:endParaRPr>
          </a:p>
        </p:txBody>
      </p:sp>
      <p:grpSp>
        <p:nvGrpSpPr>
          <p:cNvPr id="17" name="组合 16"/>
          <p:cNvGrpSpPr/>
          <p:nvPr/>
        </p:nvGrpSpPr>
        <p:grpSpPr>
          <a:xfrm>
            <a:off x="2252472" y="3491842"/>
            <a:ext cx="7884518" cy="526024"/>
            <a:chOff x="874713" y="1930397"/>
            <a:chExt cx="10442575" cy="696687"/>
          </a:xfrm>
          <a:solidFill>
            <a:srgbClr val="528667"/>
          </a:solidFill>
        </p:grpSpPr>
        <p:sp>
          <p:nvSpPr>
            <p:cNvPr id="18" name="矩形: 圆角 4"/>
            <p:cNvSpPr/>
            <p:nvPr/>
          </p:nvSpPr>
          <p:spPr>
            <a:xfrm>
              <a:off x="874713"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圆角 5"/>
            <p:cNvSpPr/>
            <p:nvPr/>
          </p:nvSpPr>
          <p:spPr>
            <a:xfrm>
              <a:off x="3655106"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圆角 6"/>
            <p:cNvSpPr/>
            <p:nvPr/>
          </p:nvSpPr>
          <p:spPr>
            <a:xfrm>
              <a:off x="6435499"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7"/>
            <p:cNvSpPr/>
            <p:nvPr/>
          </p:nvSpPr>
          <p:spPr>
            <a:xfrm>
              <a:off x="9215891"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箭头: V 形 8"/>
            <p:cNvSpPr/>
            <p:nvPr/>
          </p:nvSpPr>
          <p:spPr>
            <a:xfrm>
              <a:off x="2631489" y="2148111"/>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箭头: V 形 9"/>
            <p:cNvSpPr/>
            <p:nvPr/>
          </p:nvSpPr>
          <p:spPr>
            <a:xfrm>
              <a:off x="5412677" y="2148111"/>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箭头: V 形 10"/>
            <p:cNvSpPr/>
            <p:nvPr/>
          </p:nvSpPr>
          <p:spPr>
            <a:xfrm>
              <a:off x="8212686" y="2148110"/>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箭头: V 形 10"/>
            <p:cNvSpPr/>
            <p:nvPr/>
          </p:nvSpPr>
          <p:spPr>
            <a:xfrm>
              <a:off x="10953699" y="2132016"/>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7" name="文本框 36"/>
          <p:cNvSpPr txBox="1"/>
          <p:nvPr/>
        </p:nvSpPr>
        <p:spPr>
          <a:xfrm>
            <a:off x="2487427"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PART01</a:t>
            </a:r>
            <a:endParaRPr lang="zh-CN" altLang="en-US" sz="1200" b="1" spc="300" dirty="0">
              <a:solidFill>
                <a:schemeClr val="bg1"/>
              </a:solidFill>
              <a:cs typeface="+mn-ea"/>
              <a:sym typeface="+mn-lt"/>
            </a:endParaRPr>
          </a:p>
        </p:txBody>
      </p:sp>
      <p:sp>
        <p:nvSpPr>
          <p:cNvPr id="38" name="文本框 37"/>
          <p:cNvSpPr txBox="1"/>
          <p:nvPr/>
        </p:nvSpPr>
        <p:spPr>
          <a:xfrm>
            <a:off x="4543133"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PART02</a:t>
            </a:r>
            <a:endParaRPr lang="zh-CN" altLang="en-US" sz="1200" b="1" spc="300" dirty="0">
              <a:solidFill>
                <a:schemeClr val="bg1"/>
              </a:solidFill>
              <a:cs typeface="+mn-ea"/>
              <a:sym typeface="+mn-lt"/>
            </a:endParaRPr>
          </a:p>
        </p:txBody>
      </p:sp>
      <p:sp>
        <p:nvSpPr>
          <p:cNvPr id="39" name="文本框 38"/>
          <p:cNvSpPr txBox="1"/>
          <p:nvPr/>
        </p:nvSpPr>
        <p:spPr>
          <a:xfrm>
            <a:off x="6691676"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PART03</a:t>
            </a:r>
            <a:endParaRPr lang="zh-CN" altLang="en-US" sz="1200" b="1" spc="300" dirty="0">
              <a:solidFill>
                <a:schemeClr val="bg1"/>
              </a:solidFill>
              <a:cs typeface="+mn-ea"/>
              <a:sym typeface="+mn-lt"/>
            </a:endParaRPr>
          </a:p>
        </p:txBody>
      </p:sp>
      <p:sp>
        <p:nvSpPr>
          <p:cNvPr id="40" name="文本框 39"/>
          <p:cNvSpPr txBox="1"/>
          <p:nvPr/>
        </p:nvSpPr>
        <p:spPr>
          <a:xfrm>
            <a:off x="8778676"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PART04</a:t>
            </a:r>
            <a:endParaRPr lang="zh-CN" altLang="en-US" sz="1200" b="1" spc="300" dirty="0">
              <a:solidFill>
                <a:schemeClr val="bg1"/>
              </a:solidFill>
              <a:cs typeface="+mn-ea"/>
              <a:sym typeface="+mn-lt"/>
            </a:endParaRPr>
          </a:p>
        </p:txBody>
      </p:sp>
      <p:sp>
        <p:nvSpPr>
          <p:cNvPr id="2" name="文本框 1"/>
          <p:cNvSpPr txBox="1"/>
          <p:nvPr/>
        </p:nvSpPr>
        <p:spPr>
          <a:xfrm>
            <a:off x="2399248"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个人简介</a:t>
            </a:r>
          </a:p>
        </p:txBody>
      </p:sp>
      <p:sp>
        <p:nvSpPr>
          <p:cNvPr id="53" name="文本框 52"/>
          <p:cNvSpPr txBox="1"/>
          <p:nvPr/>
        </p:nvSpPr>
        <p:spPr>
          <a:xfrm>
            <a:off x="4401991"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岗位认知</a:t>
            </a:r>
          </a:p>
        </p:txBody>
      </p:sp>
      <p:sp>
        <p:nvSpPr>
          <p:cNvPr id="54" name="文本框 53"/>
          <p:cNvSpPr txBox="1"/>
          <p:nvPr/>
        </p:nvSpPr>
        <p:spPr>
          <a:xfrm>
            <a:off x="6553570"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胜任能力</a:t>
            </a:r>
          </a:p>
        </p:txBody>
      </p:sp>
      <p:sp>
        <p:nvSpPr>
          <p:cNvPr id="55" name="文本框 54"/>
          <p:cNvSpPr txBox="1"/>
          <p:nvPr/>
        </p:nvSpPr>
        <p:spPr>
          <a:xfrm>
            <a:off x="8722676"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工作规划</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500"/>
                                        <p:tgtEl>
                                          <p:spTgt spid="17"/>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500"/>
                                        <p:tgtEl>
                                          <p:spTgt spid="2"/>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1500"/>
                                        <p:tgtEl>
                                          <p:spTgt spid="53"/>
                                        </p:tgtEl>
                                      </p:cBhvr>
                                    </p:animEffect>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1500"/>
                                        <p:tgtEl>
                                          <p:spTgt spid="54"/>
                                        </p:tgtEl>
                                      </p:cBhvr>
                                    </p:animEffect>
                                  </p:childTnLst>
                                </p:cTn>
                              </p:par>
                            </p:childTnLst>
                          </p:cTn>
                        </p:par>
                        <p:par>
                          <p:cTn id="30" fill="hold">
                            <p:stCondLst>
                              <p:cond delay="7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1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团队合作</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 name="组合 2"/>
          <p:cNvGrpSpPr/>
          <p:nvPr/>
        </p:nvGrpSpPr>
        <p:grpSpPr>
          <a:xfrm>
            <a:off x="3532633" y="2345574"/>
            <a:ext cx="8659367" cy="3068511"/>
            <a:chOff x="-156470" y="2127306"/>
            <a:chExt cx="8659367" cy="3068511"/>
          </a:xfrm>
        </p:grpSpPr>
        <p:grpSp>
          <p:nvGrpSpPr>
            <p:cNvPr id="2" name="组合 1"/>
            <p:cNvGrpSpPr/>
            <p:nvPr/>
          </p:nvGrpSpPr>
          <p:grpSpPr>
            <a:xfrm>
              <a:off x="2393267" y="2127306"/>
              <a:ext cx="3365689" cy="3068511"/>
              <a:chOff x="3790891" y="1861460"/>
              <a:chExt cx="4143483" cy="3777629"/>
            </a:xfrm>
          </p:grpSpPr>
          <p:sp>
            <p:nvSpPr>
              <p:cNvPr id="18" name="AutoShape 4"/>
              <p:cNvSpPr/>
              <p:nvPr/>
            </p:nvSpPr>
            <p:spPr bwMode="auto">
              <a:xfrm rot="21600000">
                <a:off x="4041272" y="1996226"/>
                <a:ext cx="3620263" cy="36428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w="38100" cap="flat" cmpd="sng">
                <a:solidFill>
                  <a:srgbClr val="D0DFAD"/>
                </a:solid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19" name="AutoShape 6"/>
              <p:cNvSpPr/>
              <p:nvPr/>
            </p:nvSpPr>
            <p:spPr bwMode="auto">
              <a:xfrm rot="10800000">
                <a:off x="4538413" y="5058238"/>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20" name="AutoShape 7"/>
              <p:cNvSpPr/>
              <p:nvPr/>
            </p:nvSpPr>
            <p:spPr bwMode="auto">
              <a:xfrm rot="10800000">
                <a:off x="6630353" y="505109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21" name="AutoShape 9"/>
              <p:cNvSpPr/>
              <p:nvPr/>
            </p:nvSpPr>
            <p:spPr bwMode="auto">
              <a:xfrm rot="21599996">
                <a:off x="4646390" y="5184632"/>
                <a:ext cx="326452"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22" name="AutoShape 10"/>
              <p:cNvSpPr/>
              <p:nvPr/>
            </p:nvSpPr>
            <p:spPr bwMode="auto">
              <a:xfrm rot="21599996">
                <a:off x="6740005" y="5172463"/>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36" name="AutoShape 12"/>
              <p:cNvSpPr/>
              <p:nvPr/>
            </p:nvSpPr>
            <p:spPr bwMode="auto">
              <a:xfrm rot="21600000">
                <a:off x="6661822" y="209458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37" name="AutoShape 13"/>
              <p:cNvSpPr/>
              <p:nvPr/>
            </p:nvSpPr>
            <p:spPr bwMode="auto">
              <a:xfrm rot="21600000">
                <a:off x="3790891" y="3438062"/>
                <a:ext cx="544922"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38" name="AutoShape 14"/>
              <p:cNvSpPr/>
              <p:nvPr/>
            </p:nvSpPr>
            <p:spPr bwMode="auto">
              <a:xfrm rot="21600000">
                <a:off x="7389451" y="3571991"/>
                <a:ext cx="544923"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39" name="AutoShape 15"/>
              <p:cNvSpPr/>
              <p:nvPr/>
            </p:nvSpPr>
            <p:spPr bwMode="auto">
              <a:xfrm rot="21600000">
                <a:off x="4906834" y="1861460"/>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40" name="AutoShape 17"/>
              <p:cNvSpPr/>
              <p:nvPr/>
            </p:nvSpPr>
            <p:spPr bwMode="auto">
              <a:xfrm rot="21600000">
                <a:off x="3902219" y="3557761"/>
                <a:ext cx="326452" cy="327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1" name="AutoShape 18"/>
              <p:cNvSpPr/>
              <p:nvPr/>
            </p:nvSpPr>
            <p:spPr bwMode="auto">
              <a:xfrm rot="21600000">
                <a:off x="6772314" y="2244414"/>
                <a:ext cx="327288"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2" name="AutoShape 19"/>
              <p:cNvSpPr/>
              <p:nvPr/>
            </p:nvSpPr>
            <p:spPr bwMode="auto">
              <a:xfrm rot="21600000">
                <a:off x="5015650" y="1961906"/>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3" name="AutoShape 20"/>
              <p:cNvSpPr/>
              <p:nvPr/>
            </p:nvSpPr>
            <p:spPr bwMode="auto">
              <a:xfrm rot="21600000">
                <a:off x="7509148" y="3698386"/>
                <a:ext cx="326452" cy="288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bg1"/>
              </a:solidFill>
              <a:ln>
                <a:noFill/>
              </a:ln>
              <a:effectLst/>
            </p:spPr>
            <p:txBody>
              <a:bodyPr lIns="24107" tIns="24107" rIns="24107" bIns="24107"/>
              <a:lstStyle/>
              <a:p>
                <a:pPr defTabSz="481965">
                  <a:defRPr/>
                </a:pPr>
                <a:endParaRPr lang="es-ES" sz="985">
                  <a:solidFill>
                    <a:schemeClr val="tx1">
                      <a:lumMod val="75000"/>
                      <a:lumOff val="25000"/>
                    </a:schemeClr>
                  </a:solidFill>
                  <a:cs typeface="+mn-ea"/>
                  <a:sym typeface="+mn-lt"/>
                </a:endParaRPr>
              </a:p>
            </p:txBody>
          </p:sp>
          <p:sp>
            <p:nvSpPr>
              <p:cNvPr id="44" name="AutoShape 21"/>
              <p:cNvSpPr/>
              <p:nvPr/>
            </p:nvSpPr>
            <p:spPr bwMode="auto">
              <a:xfrm>
                <a:off x="4623861" y="2671729"/>
                <a:ext cx="2465964" cy="24659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528667"/>
              </a:solidFill>
              <a:ln>
                <a:noFill/>
              </a:ln>
              <a:effectLst/>
            </p:spPr>
            <p:txBody>
              <a:bodyPr lIns="0" tIns="0" rIns="0" bIns="0" anchor="ctr"/>
              <a:lstStyle/>
              <a:p>
                <a:pPr>
                  <a:defRPr/>
                </a:pPr>
                <a:endParaRPr lang="es-ES" sz="2955">
                  <a:solidFill>
                    <a:schemeClr val="tx1">
                      <a:lumMod val="75000"/>
                      <a:lumOff val="25000"/>
                    </a:schemeClr>
                  </a:solidFill>
                  <a:effectLst>
                    <a:outerShdw blurRad="38100" dist="38100" dir="2700000" algn="tl">
                      <a:srgbClr val="000000"/>
                    </a:outerShdw>
                  </a:effectLst>
                  <a:cs typeface="+mn-ea"/>
                  <a:sym typeface="+mn-lt"/>
                </a:endParaRPr>
              </a:p>
            </p:txBody>
          </p:sp>
          <p:sp>
            <p:nvSpPr>
              <p:cNvPr id="45" name="AutoShape 22"/>
              <p:cNvSpPr/>
              <p:nvPr/>
            </p:nvSpPr>
            <p:spPr bwMode="auto">
              <a:xfrm>
                <a:off x="5342102" y="3310571"/>
                <a:ext cx="1103143" cy="110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DDDDDD"/>
                    </a:outerShdw>
                  </a:effectLst>
                  <a:cs typeface="+mn-ea"/>
                  <a:sym typeface="+mn-lt"/>
                </a:endParaRPr>
              </a:p>
            </p:txBody>
          </p:sp>
        </p:grpSp>
        <p:sp>
          <p:nvSpPr>
            <p:cNvPr id="46" name="TextBox 19"/>
            <p:cNvSpPr txBox="1">
              <a:spLocks noChangeArrowheads="1"/>
            </p:cNvSpPr>
            <p:nvPr/>
          </p:nvSpPr>
          <p:spPr bwMode="auto">
            <a:xfrm>
              <a:off x="367726" y="2127306"/>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0"/>
              <a:r>
                <a:rPr lang="zh-CN" altLang="en-US" sz="1600" b="1" dirty="0">
                  <a:solidFill>
                    <a:schemeClr val="tx1">
                      <a:lumMod val="75000"/>
                      <a:lumOff val="25000"/>
                    </a:schemeClr>
                  </a:solidFill>
                  <a:cs typeface="+mn-ea"/>
                  <a:sym typeface="+mn-lt"/>
                </a:rPr>
                <a:t>表达与沟通</a:t>
              </a:r>
            </a:p>
          </p:txBody>
        </p:sp>
        <p:sp>
          <p:nvSpPr>
            <p:cNvPr id="47" name="TextBox 19"/>
            <p:cNvSpPr txBox="1">
              <a:spLocks noChangeArrowheads="1"/>
            </p:cNvSpPr>
            <p:nvPr/>
          </p:nvSpPr>
          <p:spPr bwMode="auto">
            <a:xfrm>
              <a:off x="-156470" y="3472610"/>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0"/>
              <a:r>
                <a:rPr lang="zh-CN" altLang="en-US" sz="1600" b="1" dirty="0">
                  <a:solidFill>
                    <a:schemeClr val="tx1">
                      <a:lumMod val="75000"/>
                      <a:lumOff val="25000"/>
                    </a:schemeClr>
                  </a:solidFill>
                  <a:cs typeface="+mn-ea"/>
                  <a:sym typeface="+mn-lt"/>
                </a:rPr>
                <a:t>做事主动</a:t>
              </a:r>
            </a:p>
          </p:txBody>
        </p:sp>
        <p:sp>
          <p:nvSpPr>
            <p:cNvPr id="48" name="TextBox 19"/>
            <p:cNvSpPr txBox="1">
              <a:spLocks noChangeArrowheads="1"/>
            </p:cNvSpPr>
            <p:nvPr/>
          </p:nvSpPr>
          <p:spPr bwMode="auto">
            <a:xfrm>
              <a:off x="289122" y="4761835"/>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0"/>
              <a:r>
                <a:rPr lang="zh-CN" altLang="en-US" sz="1600" b="1" dirty="0">
                  <a:solidFill>
                    <a:schemeClr val="tx1">
                      <a:lumMod val="75000"/>
                      <a:lumOff val="25000"/>
                    </a:schemeClr>
                  </a:solidFill>
                  <a:cs typeface="+mn-ea"/>
                  <a:sym typeface="+mn-lt"/>
                </a:rPr>
                <a:t>保持宽容与合作</a:t>
              </a:r>
            </a:p>
          </p:txBody>
        </p:sp>
        <p:sp>
          <p:nvSpPr>
            <p:cNvPr id="54" name="TextBox 19"/>
            <p:cNvSpPr txBox="1">
              <a:spLocks noChangeArrowheads="1"/>
            </p:cNvSpPr>
            <p:nvPr/>
          </p:nvSpPr>
          <p:spPr bwMode="auto">
            <a:xfrm>
              <a:off x="5413551" y="2283705"/>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zh-CN" altLang="en-US" sz="1600" b="1" dirty="0">
                  <a:solidFill>
                    <a:schemeClr val="tx1">
                      <a:lumMod val="75000"/>
                      <a:lumOff val="25000"/>
                    </a:schemeClr>
                  </a:solidFill>
                  <a:cs typeface="+mn-ea"/>
                  <a:sym typeface="+mn-lt"/>
                </a:rPr>
                <a:t>敬业的品质</a:t>
              </a:r>
            </a:p>
          </p:txBody>
        </p:sp>
        <p:sp>
          <p:nvSpPr>
            <p:cNvPr id="55" name="TextBox 19"/>
            <p:cNvSpPr txBox="1">
              <a:spLocks noChangeArrowheads="1"/>
            </p:cNvSpPr>
            <p:nvPr/>
          </p:nvSpPr>
          <p:spPr bwMode="auto">
            <a:xfrm>
              <a:off x="6022570" y="3531969"/>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zh-CN" altLang="en-US" sz="1600" b="1" dirty="0">
                  <a:solidFill>
                    <a:schemeClr val="tx1">
                      <a:lumMod val="75000"/>
                      <a:lumOff val="25000"/>
                    </a:schemeClr>
                  </a:solidFill>
                  <a:cs typeface="+mn-ea"/>
                  <a:sym typeface="+mn-lt"/>
                </a:rPr>
                <a:t>全局观念</a:t>
              </a:r>
            </a:p>
          </p:txBody>
        </p:sp>
        <p:sp>
          <p:nvSpPr>
            <p:cNvPr id="56" name="TextBox 19"/>
            <p:cNvSpPr txBox="1">
              <a:spLocks noChangeArrowheads="1"/>
            </p:cNvSpPr>
            <p:nvPr/>
          </p:nvSpPr>
          <p:spPr bwMode="auto">
            <a:xfrm>
              <a:off x="5496691" y="4754086"/>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zh-CN" altLang="en-US" sz="1600" b="1" dirty="0">
                  <a:solidFill>
                    <a:schemeClr val="tx1">
                      <a:lumMod val="75000"/>
                      <a:lumOff val="25000"/>
                    </a:schemeClr>
                  </a:solidFill>
                  <a:cs typeface="+mn-ea"/>
                  <a:sym typeface="+mn-lt"/>
                </a:rPr>
                <a:t>输入标题文本</a:t>
              </a:r>
            </a:p>
          </p:txBody>
        </p:sp>
      </p:grpSp>
      <p:grpSp>
        <p:nvGrpSpPr>
          <p:cNvPr id="49" name="组合 48"/>
          <p:cNvGrpSpPr/>
          <p:nvPr/>
        </p:nvGrpSpPr>
        <p:grpSpPr>
          <a:xfrm>
            <a:off x="1210868" y="2483639"/>
            <a:ext cx="3264363" cy="2792383"/>
            <a:chOff x="7177118" y="2212648"/>
            <a:chExt cx="3264363" cy="2792383"/>
          </a:xfrm>
        </p:grpSpPr>
        <p:sp>
          <p:nvSpPr>
            <p:cNvPr id="50" name="圆角矩形 49"/>
            <p:cNvSpPr/>
            <p:nvPr/>
          </p:nvSpPr>
          <p:spPr>
            <a:xfrm>
              <a:off x="7177118" y="2212648"/>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51" name="TextBox 13"/>
            <p:cNvSpPr txBox="1"/>
            <p:nvPr/>
          </p:nvSpPr>
          <p:spPr>
            <a:xfrm>
              <a:off x="7629378" y="3051884"/>
              <a:ext cx="2540992" cy="1661993"/>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a:p>
              <a:pPr defTabSz="914400">
                <a:lnSpc>
                  <a:spcPct val="150000"/>
                </a:lnSpc>
              </a:pPr>
              <a:endParaRPr lang="en-US" altLang="zh-CN" sz="1200" dirty="0">
                <a:solidFill>
                  <a:schemeClr val="tx1">
                    <a:lumMod val="75000"/>
                    <a:lumOff val="25000"/>
                  </a:schemeClr>
                </a:solidFill>
                <a:cs typeface="+mn-ea"/>
                <a:sym typeface="+mn-lt"/>
              </a:endParaRPr>
            </a:p>
          </p:txBody>
        </p:sp>
        <p:sp>
          <p:nvSpPr>
            <p:cNvPr id="52" name="任意多边形 51"/>
            <p:cNvSpPr/>
            <p:nvPr/>
          </p:nvSpPr>
          <p:spPr>
            <a:xfrm rot="10800000">
              <a:off x="7742225" y="2551775"/>
              <a:ext cx="2134145"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TextBox 13"/>
            <p:cNvSpPr txBox="1"/>
            <p:nvPr/>
          </p:nvSpPr>
          <p:spPr>
            <a:xfrm>
              <a:off x="8019112" y="257043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589369" y="426274"/>
              <a:ext cx="172355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执行力</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 name="组合 2"/>
          <p:cNvGrpSpPr/>
          <p:nvPr/>
        </p:nvGrpSpPr>
        <p:grpSpPr>
          <a:xfrm>
            <a:off x="1562999" y="2188605"/>
            <a:ext cx="2253221" cy="1931760"/>
            <a:chOff x="2153233" y="2061355"/>
            <a:chExt cx="2253221" cy="1931760"/>
          </a:xfrm>
        </p:grpSpPr>
        <p:sp>
          <p:nvSpPr>
            <p:cNvPr id="16" name="流程图: 接点 15"/>
            <p:cNvSpPr/>
            <p:nvPr/>
          </p:nvSpPr>
          <p:spPr>
            <a:xfrm>
              <a:off x="2474694" y="206135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流程图: 延期 16"/>
            <p:cNvSpPr/>
            <p:nvPr/>
          </p:nvSpPr>
          <p:spPr>
            <a:xfrm flipH="1">
              <a:off x="2153233" y="284871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grpSp>
      <p:grpSp>
        <p:nvGrpSpPr>
          <p:cNvPr id="23" name="组合 22"/>
          <p:cNvGrpSpPr/>
          <p:nvPr/>
        </p:nvGrpSpPr>
        <p:grpSpPr>
          <a:xfrm>
            <a:off x="4903358" y="2188605"/>
            <a:ext cx="2253221" cy="1931760"/>
            <a:chOff x="2153233" y="2061355"/>
            <a:chExt cx="2253221" cy="1931760"/>
          </a:xfrm>
        </p:grpSpPr>
        <p:sp>
          <p:nvSpPr>
            <p:cNvPr id="24" name="流程图: 接点 23"/>
            <p:cNvSpPr/>
            <p:nvPr/>
          </p:nvSpPr>
          <p:spPr>
            <a:xfrm>
              <a:off x="2474694" y="206135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流程图: 延期 24"/>
            <p:cNvSpPr/>
            <p:nvPr/>
          </p:nvSpPr>
          <p:spPr>
            <a:xfrm flipH="1">
              <a:off x="2153233" y="284871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grpSp>
      <p:grpSp>
        <p:nvGrpSpPr>
          <p:cNvPr id="26" name="组合 25"/>
          <p:cNvGrpSpPr/>
          <p:nvPr/>
        </p:nvGrpSpPr>
        <p:grpSpPr>
          <a:xfrm>
            <a:off x="8243717" y="2188605"/>
            <a:ext cx="2253221" cy="1931760"/>
            <a:chOff x="2153233" y="2061355"/>
            <a:chExt cx="2253221" cy="1931760"/>
          </a:xfrm>
        </p:grpSpPr>
        <p:sp>
          <p:nvSpPr>
            <p:cNvPr id="27" name="流程图: 接点 26"/>
            <p:cNvSpPr/>
            <p:nvPr/>
          </p:nvSpPr>
          <p:spPr>
            <a:xfrm>
              <a:off x="2474694" y="206135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流程图: 延期 27"/>
            <p:cNvSpPr/>
            <p:nvPr/>
          </p:nvSpPr>
          <p:spPr>
            <a:xfrm flipH="1">
              <a:off x="2153233" y="284871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grpSp>
      <p:sp>
        <p:nvSpPr>
          <p:cNvPr id="37" name="TextBox 13"/>
          <p:cNvSpPr txBox="1"/>
          <p:nvPr/>
        </p:nvSpPr>
        <p:spPr>
          <a:xfrm>
            <a:off x="1737874" y="4503411"/>
            <a:ext cx="2132727"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9" name="TextBox 13"/>
          <p:cNvSpPr txBox="1"/>
          <p:nvPr/>
        </p:nvSpPr>
        <p:spPr>
          <a:xfrm>
            <a:off x="5031389" y="4490494"/>
            <a:ext cx="2132727"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41" name="TextBox 13"/>
          <p:cNvSpPr txBox="1"/>
          <p:nvPr/>
        </p:nvSpPr>
        <p:spPr>
          <a:xfrm>
            <a:off x="8450507" y="4490494"/>
            <a:ext cx="2132727"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5" name="矩形 4"/>
          <p:cNvSpPr/>
          <p:nvPr/>
        </p:nvSpPr>
        <p:spPr>
          <a:xfrm>
            <a:off x="1884460" y="2886158"/>
            <a:ext cx="1931574" cy="430487"/>
          </a:xfrm>
          <a:prstGeom prst="rect">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13"/>
          <p:cNvSpPr txBox="1"/>
          <p:nvPr/>
        </p:nvSpPr>
        <p:spPr>
          <a:xfrm>
            <a:off x="1931118" y="2994783"/>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战略执行力</a:t>
            </a:r>
          </a:p>
        </p:txBody>
      </p:sp>
      <p:sp>
        <p:nvSpPr>
          <p:cNvPr id="42" name="矩形 41"/>
          <p:cNvSpPr/>
          <p:nvPr/>
        </p:nvSpPr>
        <p:spPr>
          <a:xfrm>
            <a:off x="5224633" y="2940896"/>
            <a:ext cx="1931574" cy="430487"/>
          </a:xfrm>
          <a:prstGeom prst="rect">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8552584" y="2933429"/>
            <a:ext cx="1931574" cy="430487"/>
          </a:xfrm>
          <a:prstGeom prst="rect">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TextBox 13"/>
          <p:cNvSpPr txBox="1"/>
          <p:nvPr/>
        </p:nvSpPr>
        <p:spPr>
          <a:xfrm>
            <a:off x="5327172" y="2994783"/>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制度执行力</a:t>
            </a:r>
          </a:p>
        </p:txBody>
      </p:sp>
      <p:sp>
        <p:nvSpPr>
          <p:cNvPr id="40" name="TextBox 13"/>
          <p:cNvSpPr txBox="1"/>
          <p:nvPr/>
        </p:nvSpPr>
        <p:spPr>
          <a:xfrm>
            <a:off x="8602806" y="2994783"/>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应急执行力</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23"/>
                                        </p:tgtEl>
                                      </p:cBhvr>
                                    </p:animEffect>
                                    <p:animScale>
                                      <p:cBhvr>
                                        <p:cTn id="22" dur="250" autoRev="1" fill="hold"/>
                                        <p:tgtEl>
                                          <p:spTgt spid="23"/>
                                        </p:tgtEl>
                                      </p:cBhvr>
                                      <p:by x="105000" y="105000"/>
                                    </p:animScale>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6" presetClass="emph" presetSubtype="0" fill="hold" nodeType="after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P spid="36" grpId="0"/>
      <p:bldP spid="38"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工作规划</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PART04</a:t>
            </a:r>
            <a:endParaRPr lang="zh-CN" altLang="en-US" sz="2800" spc="600" dirty="0">
              <a:solidFill>
                <a:schemeClr val="bg1"/>
              </a:solidFill>
              <a:cs typeface="+mn-ea"/>
              <a:sym typeface="+mn-lt"/>
            </a:endParaRPr>
          </a:p>
        </p:txBody>
      </p:sp>
      <p:grpSp>
        <p:nvGrpSpPr>
          <p:cNvPr id="7" name="组合 6"/>
          <p:cNvGrpSpPr/>
          <p:nvPr/>
        </p:nvGrpSpPr>
        <p:grpSpPr>
          <a:xfrm>
            <a:off x="2155121" y="1939693"/>
            <a:ext cx="1174773" cy="1180119"/>
            <a:chOff x="2155121" y="1939693"/>
            <a:chExt cx="1174773" cy="1180119"/>
          </a:xfrm>
        </p:grpSpPr>
        <p:pic>
          <p:nvPicPr>
            <p:cNvPr id="2" name="图片 1"/>
            <p:cNvPicPr>
              <a:picLocks noChangeAspect="1"/>
            </p:cNvPicPr>
            <p:nvPr/>
          </p:nvPicPr>
          <p:blipFill>
            <a:blip r:embed="rId7" cstate="screen"/>
            <a:stretch>
              <a:fillRect/>
            </a:stretch>
          </p:blipFill>
          <p:spPr>
            <a:xfrm>
              <a:off x="2155121" y="2078285"/>
              <a:ext cx="989525" cy="755270"/>
            </a:xfrm>
            <a:prstGeom prst="rect">
              <a:avLst/>
            </a:prstGeom>
          </p:spPr>
        </p:pic>
        <p:pic>
          <p:nvPicPr>
            <p:cNvPr id="6" name="图片 5"/>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750"/>
                                        <p:tgtEl>
                                          <p:spTgt spid="1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目标规划</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4" name="组合 3"/>
          <p:cNvGrpSpPr/>
          <p:nvPr/>
        </p:nvGrpSpPr>
        <p:grpSpPr>
          <a:xfrm>
            <a:off x="3571486" y="1716122"/>
            <a:ext cx="2253221" cy="4134108"/>
            <a:chOff x="3571486" y="1716122"/>
            <a:chExt cx="2253221" cy="4134108"/>
          </a:xfrm>
        </p:grpSpPr>
        <p:sp>
          <p:nvSpPr>
            <p:cNvPr id="11" name="流程图: 接点 10"/>
            <p:cNvSpPr/>
            <p:nvPr/>
          </p:nvSpPr>
          <p:spPr>
            <a:xfrm>
              <a:off x="3892947" y="1716122"/>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流程图: 接点 12"/>
            <p:cNvSpPr/>
            <p:nvPr/>
          </p:nvSpPr>
          <p:spPr>
            <a:xfrm>
              <a:off x="3892947" y="3918470"/>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流程图: 延期 14"/>
            <p:cNvSpPr/>
            <p:nvPr/>
          </p:nvSpPr>
          <p:spPr>
            <a:xfrm flipH="1">
              <a:off x="3571486" y="2503486"/>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6" name="流程图: 延期 15"/>
            <p:cNvSpPr/>
            <p:nvPr/>
          </p:nvSpPr>
          <p:spPr>
            <a:xfrm flipH="1">
              <a:off x="3571486" y="4726560"/>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grpSp>
      <p:grpSp>
        <p:nvGrpSpPr>
          <p:cNvPr id="5" name="组合 4"/>
          <p:cNvGrpSpPr/>
          <p:nvPr/>
        </p:nvGrpSpPr>
        <p:grpSpPr>
          <a:xfrm>
            <a:off x="5970531" y="1580828"/>
            <a:ext cx="2233439" cy="4134108"/>
            <a:chOff x="6042013" y="1439635"/>
            <a:chExt cx="2233439" cy="4134108"/>
          </a:xfrm>
        </p:grpSpPr>
        <p:sp>
          <p:nvSpPr>
            <p:cNvPr id="12" name="流程图: 接点 11"/>
            <p:cNvSpPr/>
            <p:nvPr/>
          </p:nvSpPr>
          <p:spPr>
            <a:xfrm>
              <a:off x="6042013" y="143963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接点 13"/>
            <p:cNvSpPr/>
            <p:nvPr/>
          </p:nvSpPr>
          <p:spPr>
            <a:xfrm>
              <a:off x="6042013" y="3641983"/>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7874257" y="2268985"/>
              <a:ext cx="401195" cy="413017"/>
              <a:chOff x="8528180" y="2597339"/>
              <a:chExt cx="401195" cy="413017"/>
            </a:xfrm>
          </p:grpSpPr>
          <p:sp>
            <p:nvSpPr>
              <p:cNvPr id="17" name="流程图: 延期 16"/>
              <p:cNvSpPr/>
              <p:nvPr/>
            </p:nvSpPr>
            <p:spPr>
              <a:xfrm rot="10800000" flipH="1">
                <a:off x="8529341" y="259733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p:cNvSpPr txBox="1"/>
              <p:nvPr/>
            </p:nvSpPr>
            <p:spPr>
              <a:xfrm>
                <a:off x="8528180" y="2619181"/>
                <a:ext cx="319318" cy="369332"/>
              </a:xfrm>
              <a:prstGeom prst="rect">
                <a:avLst/>
              </a:prstGeom>
              <a:noFill/>
            </p:spPr>
            <p:txBody>
              <a:bodyPr wrap="none" rtlCol="0">
                <a:spAutoFit/>
              </a:bodyPr>
              <a:lstStyle/>
              <a:p>
                <a:r>
                  <a:rPr lang="en-US" altLang="zh-CN" dirty="0">
                    <a:solidFill>
                      <a:schemeClr val="bg1"/>
                    </a:solidFill>
                    <a:cs typeface="+mn-ea"/>
                    <a:sym typeface="+mn-lt"/>
                  </a:rPr>
                  <a:t>3</a:t>
                </a:r>
                <a:endParaRPr lang="zh-CN" altLang="en-US" dirty="0">
                  <a:solidFill>
                    <a:schemeClr val="bg1"/>
                  </a:solidFill>
                  <a:cs typeface="+mn-ea"/>
                  <a:sym typeface="+mn-lt"/>
                </a:endParaRPr>
              </a:p>
            </p:txBody>
          </p:sp>
        </p:grpSp>
        <p:grpSp>
          <p:nvGrpSpPr>
            <p:cNvPr id="2" name="组合 1"/>
            <p:cNvGrpSpPr/>
            <p:nvPr/>
          </p:nvGrpSpPr>
          <p:grpSpPr>
            <a:xfrm>
              <a:off x="7875418" y="4429339"/>
              <a:ext cx="400034" cy="413017"/>
              <a:chOff x="8538672" y="4218934"/>
              <a:chExt cx="400034" cy="413017"/>
            </a:xfrm>
          </p:grpSpPr>
          <p:sp>
            <p:nvSpPr>
              <p:cNvPr id="18" name="流程图: 延期 17"/>
              <p:cNvSpPr/>
              <p:nvPr/>
            </p:nvSpPr>
            <p:spPr>
              <a:xfrm rot="10800000" flipH="1">
                <a:off x="8538672" y="4218934"/>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8549082" y="4244101"/>
                <a:ext cx="319318" cy="369332"/>
              </a:xfrm>
              <a:prstGeom prst="rect">
                <a:avLst/>
              </a:prstGeom>
              <a:noFill/>
            </p:spPr>
            <p:txBody>
              <a:bodyPr wrap="none" rtlCol="0">
                <a:spAutoFit/>
              </a:bodyPr>
              <a:lstStyle/>
              <a:p>
                <a:r>
                  <a:rPr lang="en-US" altLang="zh-CN" dirty="0">
                    <a:solidFill>
                      <a:schemeClr val="bg1"/>
                    </a:solidFill>
                    <a:cs typeface="+mn-ea"/>
                    <a:sym typeface="+mn-lt"/>
                  </a:rPr>
                  <a:t>4</a:t>
                </a:r>
                <a:endParaRPr lang="zh-CN" altLang="en-US" dirty="0">
                  <a:solidFill>
                    <a:schemeClr val="bg1"/>
                  </a:solidFill>
                  <a:cs typeface="+mn-ea"/>
                  <a:sym typeface="+mn-lt"/>
                </a:endParaRPr>
              </a:p>
            </p:txBody>
          </p:sp>
        </p:grpSp>
      </p:grpSp>
      <p:sp>
        <p:nvSpPr>
          <p:cNvPr id="25" name="TextBox 13"/>
          <p:cNvSpPr txBox="1"/>
          <p:nvPr/>
        </p:nvSpPr>
        <p:spPr>
          <a:xfrm>
            <a:off x="1845289" y="2422389"/>
            <a:ext cx="1580373" cy="307777"/>
          </a:xfrm>
          <a:prstGeom prst="rect">
            <a:avLst/>
          </a:prstGeom>
          <a:noFill/>
          <a:ln w="9525">
            <a:noFill/>
          </a:ln>
        </p:spPr>
        <p:txBody>
          <a:bodyPr wrap="square" lIns="0" tIns="0" rIns="0" bIns="0">
            <a:spAutoFit/>
          </a:bodyPr>
          <a:lstStyle/>
          <a:p>
            <a:pPr algn="r" defTabSz="0"/>
            <a:r>
              <a:rPr lang="zh-CN" altLang="en-US" sz="2000" b="1" dirty="0">
                <a:solidFill>
                  <a:schemeClr val="tx1">
                    <a:lumMod val="75000"/>
                    <a:lumOff val="25000"/>
                  </a:schemeClr>
                </a:solidFill>
                <a:cs typeface="+mn-ea"/>
                <a:sym typeface="+mn-lt"/>
              </a:rPr>
              <a:t>初步完成目标</a:t>
            </a:r>
          </a:p>
        </p:txBody>
      </p:sp>
      <p:sp>
        <p:nvSpPr>
          <p:cNvPr id="26" name="TextBox 13"/>
          <p:cNvSpPr txBox="1"/>
          <p:nvPr/>
        </p:nvSpPr>
        <p:spPr>
          <a:xfrm>
            <a:off x="1265164" y="2712800"/>
            <a:ext cx="2132727"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1819504" y="4657254"/>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思考调整</a:t>
            </a:r>
          </a:p>
        </p:txBody>
      </p:sp>
      <p:sp>
        <p:nvSpPr>
          <p:cNvPr id="28" name="TextBox 13"/>
          <p:cNvSpPr txBox="1"/>
          <p:nvPr/>
        </p:nvSpPr>
        <p:spPr>
          <a:xfrm>
            <a:off x="1239379" y="4947665"/>
            <a:ext cx="2132727"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TextBox 13"/>
          <p:cNvSpPr txBox="1"/>
          <p:nvPr/>
        </p:nvSpPr>
        <p:spPr>
          <a:xfrm>
            <a:off x="8412318" y="2403727"/>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中段完成目标</a:t>
            </a:r>
          </a:p>
        </p:txBody>
      </p:sp>
      <p:sp>
        <p:nvSpPr>
          <p:cNvPr id="37" name="TextBox 13"/>
          <p:cNvSpPr txBox="1"/>
          <p:nvPr/>
        </p:nvSpPr>
        <p:spPr>
          <a:xfrm>
            <a:off x="8412318" y="2692330"/>
            <a:ext cx="2132727"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8" name="TextBox 13"/>
          <p:cNvSpPr txBox="1"/>
          <p:nvPr/>
        </p:nvSpPr>
        <p:spPr>
          <a:xfrm>
            <a:off x="8412318" y="4573412"/>
            <a:ext cx="1580373" cy="307777"/>
          </a:xfrm>
          <a:prstGeom prst="rect">
            <a:avLst/>
          </a:prstGeom>
          <a:noFill/>
          <a:ln w="9525">
            <a:noFill/>
          </a:ln>
        </p:spPr>
        <p:txBody>
          <a:bodyPr wrap="square" lIns="0" tIns="0" rIns="0" bIns="0">
            <a:spAutoFit/>
          </a:bodyPr>
          <a:lstStyle/>
          <a:p>
            <a:pPr defTabSz="0"/>
            <a:r>
              <a:rPr lang="zh-CN" altLang="en-US" sz="2000" b="1" dirty="0">
                <a:solidFill>
                  <a:srgbClr val="528667"/>
                </a:solidFill>
                <a:cs typeface="+mn-ea"/>
                <a:sym typeface="+mn-lt"/>
              </a:rPr>
              <a:t>最终目标</a:t>
            </a:r>
          </a:p>
        </p:txBody>
      </p:sp>
      <p:sp>
        <p:nvSpPr>
          <p:cNvPr id="39" name="TextBox 13"/>
          <p:cNvSpPr txBox="1"/>
          <p:nvPr/>
        </p:nvSpPr>
        <p:spPr>
          <a:xfrm>
            <a:off x="8412318" y="4862015"/>
            <a:ext cx="2132727"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7"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7"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目标规划</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3" name="圆角矩形 12"/>
          <p:cNvSpPr/>
          <p:nvPr/>
        </p:nvSpPr>
        <p:spPr bwMode="auto">
          <a:xfrm rot="16200000">
            <a:off x="4840823" y="1278344"/>
            <a:ext cx="636688" cy="1838325"/>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16" name="圆角矩形 15"/>
          <p:cNvSpPr/>
          <p:nvPr/>
        </p:nvSpPr>
        <p:spPr bwMode="auto">
          <a:xfrm rot="16200000">
            <a:off x="4840820" y="2951718"/>
            <a:ext cx="636690" cy="1838326"/>
          </a:xfrm>
          <a:prstGeom prst="roundRect">
            <a:avLst/>
          </a:prstGeom>
          <a:solidFill>
            <a:srgbClr val="528667"/>
          </a:solidFill>
          <a:ln w="25400" cap="flat" cmpd="sng" algn="ctr">
            <a:no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cs typeface="+mn-ea"/>
              <a:sym typeface="+mn-lt"/>
            </a:endParaRPr>
          </a:p>
        </p:txBody>
      </p:sp>
      <p:sp>
        <p:nvSpPr>
          <p:cNvPr id="19" name="圆角矩形 18"/>
          <p:cNvSpPr/>
          <p:nvPr/>
        </p:nvSpPr>
        <p:spPr bwMode="auto">
          <a:xfrm rot="16200000">
            <a:off x="4840821" y="2115031"/>
            <a:ext cx="636689" cy="1838325"/>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21" name="圆角矩形 20"/>
          <p:cNvSpPr/>
          <p:nvPr/>
        </p:nvSpPr>
        <p:spPr bwMode="auto">
          <a:xfrm rot="16200000">
            <a:off x="4840820" y="4625093"/>
            <a:ext cx="636690" cy="1838326"/>
          </a:xfrm>
          <a:prstGeom prst="roundRect">
            <a:avLst/>
          </a:prstGeom>
          <a:solidFill>
            <a:srgbClr val="528667"/>
          </a:solidFill>
          <a:ln w="25400" cap="flat" cmpd="sng" algn="ctr">
            <a:no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cs typeface="+mn-ea"/>
              <a:sym typeface="+mn-lt"/>
            </a:endParaRPr>
          </a:p>
        </p:txBody>
      </p:sp>
      <p:sp>
        <p:nvSpPr>
          <p:cNvPr id="22" name="圆角矩形 21"/>
          <p:cNvSpPr/>
          <p:nvPr/>
        </p:nvSpPr>
        <p:spPr bwMode="auto">
          <a:xfrm rot="16200000">
            <a:off x="4840821" y="3788406"/>
            <a:ext cx="636689" cy="1838325"/>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23" name="TextBox 13"/>
          <p:cNvSpPr txBox="1"/>
          <p:nvPr/>
        </p:nvSpPr>
        <p:spPr>
          <a:xfrm>
            <a:off x="4473872" y="4529335"/>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tx1">
                    <a:lumMod val="75000"/>
                    <a:lumOff val="25000"/>
                  </a:schemeClr>
                </a:solidFill>
                <a:cs typeface="+mn-ea"/>
                <a:sym typeface="+mn-lt"/>
              </a:rPr>
              <a:t>输入标题</a:t>
            </a:r>
          </a:p>
        </p:txBody>
      </p:sp>
      <p:sp>
        <p:nvSpPr>
          <p:cNvPr id="24" name="TextBox 13"/>
          <p:cNvSpPr txBox="1"/>
          <p:nvPr/>
        </p:nvSpPr>
        <p:spPr>
          <a:xfrm>
            <a:off x="6342691" y="4561396"/>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5" name="TextBox 13"/>
          <p:cNvSpPr txBox="1"/>
          <p:nvPr/>
        </p:nvSpPr>
        <p:spPr>
          <a:xfrm>
            <a:off x="4497955" y="2937551"/>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tx1">
                    <a:lumMod val="75000"/>
                    <a:lumOff val="25000"/>
                  </a:schemeClr>
                </a:solidFill>
                <a:cs typeface="+mn-ea"/>
                <a:sym typeface="+mn-lt"/>
              </a:rPr>
              <a:t>输入标题</a:t>
            </a:r>
          </a:p>
        </p:txBody>
      </p:sp>
      <p:sp>
        <p:nvSpPr>
          <p:cNvPr id="26" name="TextBox 13"/>
          <p:cNvSpPr txBox="1"/>
          <p:nvPr/>
        </p:nvSpPr>
        <p:spPr>
          <a:xfrm>
            <a:off x="6366774" y="2969612"/>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4497955" y="2041216"/>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tx1">
                    <a:lumMod val="75000"/>
                    <a:lumOff val="25000"/>
                  </a:schemeClr>
                </a:solidFill>
                <a:cs typeface="+mn-ea"/>
                <a:sym typeface="+mn-lt"/>
              </a:rPr>
              <a:t>输入标题</a:t>
            </a:r>
          </a:p>
        </p:txBody>
      </p:sp>
      <p:sp>
        <p:nvSpPr>
          <p:cNvPr id="28" name="TextBox 13"/>
          <p:cNvSpPr txBox="1"/>
          <p:nvPr/>
        </p:nvSpPr>
        <p:spPr>
          <a:xfrm>
            <a:off x="6366774" y="2073277"/>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TextBox 13"/>
          <p:cNvSpPr txBox="1"/>
          <p:nvPr/>
        </p:nvSpPr>
        <p:spPr>
          <a:xfrm>
            <a:off x="4497955" y="3693094"/>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bg1"/>
                </a:solidFill>
                <a:cs typeface="+mn-ea"/>
                <a:sym typeface="+mn-lt"/>
              </a:rPr>
              <a:t>输入标题</a:t>
            </a:r>
          </a:p>
        </p:txBody>
      </p:sp>
      <p:sp>
        <p:nvSpPr>
          <p:cNvPr id="37" name="TextBox 13"/>
          <p:cNvSpPr txBox="1"/>
          <p:nvPr/>
        </p:nvSpPr>
        <p:spPr>
          <a:xfrm>
            <a:off x="6366774" y="3725155"/>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8" name="TextBox 13"/>
          <p:cNvSpPr txBox="1"/>
          <p:nvPr/>
        </p:nvSpPr>
        <p:spPr>
          <a:xfrm>
            <a:off x="4497955" y="5383465"/>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bg1"/>
                </a:solidFill>
                <a:cs typeface="+mn-ea"/>
                <a:sym typeface="+mn-lt"/>
              </a:rPr>
              <a:t>输入标题</a:t>
            </a:r>
          </a:p>
        </p:txBody>
      </p:sp>
      <p:sp>
        <p:nvSpPr>
          <p:cNvPr id="39" name="TextBox 13"/>
          <p:cNvSpPr txBox="1"/>
          <p:nvPr/>
        </p:nvSpPr>
        <p:spPr>
          <a:xfrm>
            <a:off x="6366774" y="5415526"/>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 name="矩形 2"/>
          <p:cNvSpPr/>
          <p:nvPr/>
        </p:nvSpPr>
        <p:spPr>
          <a:xfrm>
            <a:off x="988561" y="1563411"/>
            <a:ext cx="3485309" cy="4356530"/>
          </a:xfrm>
          <a:prstGeom prst="rect">
            <a:avLst/>
          </a:prstGeom>
          <a:blipFill dpi="0" rotWithShape="1">
            <a:blip r:embed="rId7"/>
            <a:srcRect/>
            <a:tile tx="-635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7"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1" grpId="0" animBg="1"/>
      <p:bldP spid="22" grpId="0" animBg="1"/>
      <p:bldP spid="23" grpId="0"/>
      <p:bldP spid="24" grpId="0"/>
      <p:bldP spid="25" grpId="0"/>
      <p:bldP spid="26" grpId="0"/>
      <p:bldP spid="27" grpId="0"/>
      <p:bldP spid="28" grpId="0"/>
      <p:bldP spid="36" grpId="0"/>
      <p:bldP spid="37" grpId="0"/>
      <p:bldP spid="38" grpId="0"/>
      <p:bldP spid="39"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582958" y="426274"/>
              <a:ext cx="173637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总  结</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1" name="任意多边形 10"/>
          <p:cNvSpPr/>
          <p:nvPr/>
        </p:nvSpPr>
        <p:spPr>
          <a:xfrm>
            <a:off x="1703594" y="2368192"/>
            <a:ext cx="8763528" cy="4136370"/>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5023468" y="1294432"/>
            <a:ext cx="2123781" cy="2123781"/>
            <a:chOff x="5023468" y="1294432"/>
            <a:chExt cx="2123781" cy="2123781"/>
          </a:xfrm>
        </p:grpSpPr>
        <p:sp>
          <p:nvSpPr>
            <p:cNvPr id="13" name="流程图: 接点 12"/>
            <p:cNvSpPr/>
            <p:nvPr/>
          </p:nvSpPr>
          <p:spPr>
            <a:xfrm>
              <a:off x="5119478" y="1402312"/>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接点 13"/>
            <p:cNvSpPr/>
            <p:nvPr/>
          </p:nvSpPr>
          <p:spPr>
            <a:xfrm>
              <a:off x="5023468" y="1294432"/>
              <a:ext cx="2123781" cy="2123781"/>
            </a:xfrm>
            <a:prstGeom prst="flowChartConnector">
              <a:avLst/>
            </a:prstGeom>
            <a:noFill/>
            <a:ln>
              <a:solidFill>
                <a:srgbClr val="E9BF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8" cstate="screen"/>
            <a:stretch>
              <a:fillRect/>
            </a:stretch>
          </p:blipFill>
          <p:spPr>
            <a:xfrm rot="1515912">
              <a:off x="5130295" y="2714338"/>
              <a:ext cx="795368" cy="678841"/>
            </a:xfrm>
            <a:prstGeom prst="rect">
              <a:avLst/>
            </a:prstGeom>
          </p:spPr>
        </p:pic>
        <p:pic>
          <p:nvPicPr>
            <p:cNvPr id="16" name="图片 15"/>
            <p:cNvPicPr>
              <a:picLocks noChangeAspect="1"/>
            </p:cNvPicPr>
            <p:nvPr/>
          </p:nvPicPr>
          <p:blipFill>
            <a:blip r:embed="rId9" cstate="screen"/>
            <a:stretch>
              <a:fillRect/>
            </a:stretch>
          </p:blipFill>
          <p:spPr>
            <a:xfrm rot="20837158">
              <a:off x="6292615" y="1363352"/>
              <a:ext cx="602702" cy="611580"/>
            </a:xfrm>
            <a:prstGeom prst="rect">
              <a:avLst/>
            </a:prstGeom>
          </p:spPr>
        </p:pic>
      </p:grpSp>
      <p:sp>
        <p:nvSpPr>
          <p:cNvPr id="21" name="TextBox 13"/>
          <p:cNvSpPr txBox="1"/>
          <p:nvPr/>
        </p:nvSpPr>
        <p:spPr>
          <a:xfrm>
            <a:off x="5330085" y="2091193"/>
            <a:ext cx="1500819" cy="486672"/>
          </a:xfrm>
          <a:prstGeom prst="rect">
            <a:avLst/>
          </a:prstGeom>
          <a:noFill/>
          <a:ln w="9525">
            <a:noFill/>
          </a:ln>
        </p:spPr>
        <p:txBody>
          <a:bodyPr wrap="square" lIns="0" tIns="0" rIns="0" bIns="0">
            <a:spAutoFit/>
          </a:bodyPr>
          <a:lstStyle/>
          <a:p>
            <a:pPr algn="ctr" defTabSz="0">
              <a:lnSpc>
                <a:spcPct val="150000"/>
              </a:lnSpc>
            </a:pPr>
            <a:r>
              <a:rPr lang="zh-CN" altLang="en-US" sz="2400" b="1" dirty="0">
                <a:solidFill>
                  <a:srgbClr val="528667"/>
                </a:solidFill>
                <a:cs typeface="+mn-ea"/>
                <a:sym typeface="+mn-lt"/>
              </a:rPr>
              <a:t>总   结</a:t>
            </a:r>
          </a:p>
        </p:txBody>
      </p:sp>
      <p:sp>
        <p:nvSpPr>
          <p:cNvPr id="22" name="TextBox 13"/>
          <p:cNvSpPr txBox="1"/>
          <p:nvPr/>
        </p:nvSpPr>
        <p:spPr>
          <a:xfrm>
            <a:off x="4495366" y="4055372"/>
            <a:ext cx="4919724" cy="797334"/>
          </a:xfrm>
          <a:prstGeom prst="rect">
            <a:avLst/>
          </a:prstGeom>
          <a:noFill/>
          <a:ln w="9525">
            <a:noFill/>
          </a:ln>
        </p:spPr>
        <p:txBody>
          <a:bodyPr wrap="square" lIns="0" tIns="0" rIns="0" bIns="0">
            <a:spAutoFit/>
          </a:bodyPr>
          <a:lstStyle/>
          <a:p>
            <a:pPr>
              <a:lnSpc>
                <a:spcPct val="150000"/>
              </a:lnSpc>
            </a:pPr>
            <a:r>
              <a:rPr lang="zh-CN" altLang="en-US" sz="1200" dirty="0">
                <a:solidFill>
                  <a:schemeClr val="tx1">
                    <a:lumMod val="85000"/>
                    <a:lumOff val="15000"/>
                  </a:schemeClr>
                </a:solidFill>
                <a:cs typeface="+mn-ea"/>
                <a:sym typeface="+mn-lt"/>
              </a:rPr>
              <a:t>本人供职于设计部，对待工作认真负责，善于沟通、协调有较强的组织能力与团队精神</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活泼开朗、乐观上进、有爱心并善于施教并行；上进心强、勤于学习，能不断提高自身的能力与综合素质。</a:t>
            </a:r>
          </a:p>
        </p:txBody>
      </p:sp>
      <p:grpSp>
        <p:nvGrpSpPr>
          <p:cNvPr id="2" name="组合 1"/>
          <p:cNvGrpSpPr/>
          <p:nvPr/>
        </p:nvGrpSpPr>
        <p:grpSpPr>
          <a:xfrm>
            <a:off x="2451145" y="4055372"/>
            <a:ext cx="1767791" cy="402710"/>
            <a:chOff x="2366257" y="3388872"/>
            <a:chExt cx="1767791" cy="402710"/>
          </a:xfrm>
        </p:grpSpPr>
        <p:sp>
          <p:nvSpPr>
            <p:cNvPr id="23" name="任意多边形 22"/>
            <p:cNvSpPr/>
            <p:nvPr/>
          </p:nvSpPr>
          <p:spPr>
            <a:xfrm rot="10800000">
              <a:off x="2366257" y="3388872"/>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13"/>
            <p:cNvSpPr txBox="1"/>
            <p:nvPr/>
          </p:nvSpPr>
          <p:spPr>
            <a:xfrm>
              <a:off x="2473521" y="3388872"/>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
        <p:nvSpPr>
          <p:cNvPr id="26" name="TextBox 13"/>
          <p:cNvSpPr txBox="1"/>
          <p:nvPr/>
        </p:nvSpPr>
        <p:spPr>
          <a:xfrm>
            <a:off x="4495366" y="5197738"/>
            <a:ext cx="4919724" cy="520335"/>
          </a:xfrm>
          <a:prstGeom prst="rect">
            <a:avLst/>
          </a:prstGeom>
          <a:noFill/>
          <a:ln w="9525">
            <a:noFill/>
          </a:ln>
        </p:spPr>
        <p:txBody>
          <a:bodyPr wrap="square" lIns="0" tIns="0" rIns="0" bIns="0">
            <a:spAutoFit/>
          </a:bodyPr>
          <a:lstStyle/>
          <a:p>
            <a:pPr>
              <a:lnSpc>
                <a:spcPct val="150000"/>
              </a:lnSpc>
            </a:pPr>
            <a:r>
              <a:rPr lang="zh-CN" altLang="en-US" sz="1200" dirty="0">
                <a:solidFill>
                  <a:schemeClr val="tx1">
                    <a:lumMod val="85000"/>
                    <a:lumOff val="15000"/>
                  </a:schemeClr>
                </a:solidFill>
                <a:cs typeface="+mn-ea"/>
                <a:sym typeface="+mn-lt"/>
              </a:rPr>
              <a:t>在未来的工作中，我将以充沛的精力，刻苦钻研的精神来努力工作，稳定地提高自己的工作能力，与公司同步发展</a:t>
            </a:r>
            <a:r>
              <a:rPr lang="en-US" altLang="zh-CN" sz="1200" dirty="0">
                <a:solidFill>
                  <a:schemeClr val="tx1">
                    <a:lumMod val="85000"/>
                    <a:lumOff val="15000"/>
                  </a:schemeClr>
                </a:solidFill>
                <a:cs typeface="+mn-ea"/>
                <a:sym typeface="+mn-lt"/>
              </a:rPr>
              <a:t>……</a:t>
            </a:r>
            <a:endParaRPr lang="zh-CN" altLang="en-US" sz="1200" dirty="0">
              <a:solidFill>
                <a:schemeClr val="tx1">
                  <a:lumMod val="85000"/>
                  <a:lumOff val="15000"/>
                </a:schemeClr>
              </a:solidFill>
              <a:cs typeface="+mn-ea"/>
              <a:sym typeface="+mn-lt"/>
            </a:endParaRPr>
          </a:p>
        </p:txBody>
      </p:sp>
      <p:grpSp>
        <p:nvGrpSpPr>
          <p:cNvPr id="27" name="组合 26"/>
          <p:cNvGrpSpPr/>
          <p:nvPr/>
        </p:nvGrpSpPr>
        <p:grpSpPr>
          <a:xfrm>
            <a:off x="2451145" y="4837409"/>
            <a:ext cx="1767791" cy="402710"/>
            <a:chOff x="2366257" y="3388872"/>
            <a:chExt cx="1767791" cy="402710"/>
          </a:xfrm>
        </p:grpSpPr>
        <p:sp>
          <p:nvSpPr>
            <p:cNvPr id="28" name="任意多边形 27"/>
            <p:cNvSpPr/>
            <p:nvPr/>
          </p:nvSpPr>
          <p:spPr>
            <a:xfrm rot="10800000">
              <a:off x="2366257" y="3388872"/>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13"/>
            <p:cNvSpPr txBox="1"/>
            <p:nvPr/>
          </p:nvSpPr>
          <p:spPr>
            <a:xfrm>
              <a:off x="2473521" y="3388872"/>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4" cstate="screen"/>
          <a:srcRect/>
          <a:stretch>
            <a:fillRect/>
          </a:stretch>
        </p:blipFill>
        <p:spPr>
          <a:xfrm flipV="1">
            <a:off x="1126648" y="-2028110"/>
            <a:ext cx="1523236" cy="4616056"/>
          </a:xfrm>
          <a:prstGeom prst="rect">
            <a:avLst/>
          </a:prstGeom>
        </p:spPr>
      </p:pic>
      <p:sp>
        <p:nvSpPr>
          <p:cNvPr id="21" name="矩形 20"/>
          <p:cNvSpPr/>
          <p:nvPr/>
        </p:nvSpPr>
        <p:spPr>
          <a:xfrm>
            <a:off x="823115" y="662472"/>
            <a:ext cx="10618237" cy="5644877"/>
          </a:xfrm>
          <a:prstGeom prst="rect">
            <a:avLst/>
          </a:prstGeom>
          <a:solidFill>
            <a:schemeClr val="bg1"/>
          </a:solidFill>
          <a:ln>
            <a:noFill/>
          </a:ln>
          <a:effectLst>
            <a:outerShdw blurRad="635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             </a:t>
            </a:r>
            <a:endParaRPr lang="zh-CN" altLang="en-US" dirty="0">
              <a:solidFill>
                <a:schemeClr val="tx1">
                  <a:lumMod val="50000"/>
                  <a:lumOff val="50000"/>
                </a:schemeClr>
              </a:solidFill>
              <a:cs typeface="+mn-ea"/>
              <a:sym typeface="+mn-lt"/>
            </a:endParaRPr>
          </a:p>
        </p:txBody>
      </p:sp>
      <p:pic>
        <p:nvPicPr>
          <p:cNvPr id="3" name="图片 2"/>
          <p:cNvPicPr>
            <a:picLocks noChangeAspect="1"/>
          </p:cNvPicPr>
          <p:nvPr/>
        </p:nvPicPr>
        <p:blipFill>
          <a:blip r:embed="rId5"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6" cstate="screen"/>
          <a:stretch>
            <a:fillRect/>
          </a:stretch>
        </p:blipFill>
        <p:spPr>
          <a:xfrm rot="884822">
            <a:off x="-1387115" y="3073522"/>
            <a:ext cx="5564561" cy="4749314"/>
          </a:xfrm>
          <a:prstGeom prst="rect">
            <a:avLst/>
          </a:prstGeom>
        </p:spPr>
      </p:pic>
      <p:sp>
        <p:nvSpPr>
          <p:cNvPr id="26" name="TextBox 4"/>
          <p:cNvSpPr txBox="1"/>
          <p:nvPr/>
        </p:nvSpPr>
        <p:spPr>
          <a:xfrm>
            <a:off x="4077825" y="3069070"/>
            <a:ext cx="4108817" cy="261610"/>
          </a:xfrm>
          <a:prstGeom prst="rect">
            <a:avLst/>
          </a:prstGeom>
          <a:noFill/>
        </p:spPr>
        <p:txBody>
          <a:bodyPr wrap="none" rtlCol="0">
            <a:spAutoFit/>
          </a:bodyPr>
          <a:lstStyle/>
          <a:p>
            <a:pPr algn="ctr"/>
            <a:r>
              <a:rPr lang="zh-CN" altLang="en-US" sz="1100" spc="600" dirty="0">
                <a:solidFill>
                  <a:srgbClr val="528667"/>
                </a:solidFill>
                <a:cs typeface="+mn-ea"/>
                <a:sym typeface="+mn-lt"/>
              </a:rPr>
              <a:t>适用于个人简历，工作汇报，工作竞聘等</a:t>
            </a:r>
            <a:endParaRPr lang="en-US" altLang="zh-CN" sz="1100" spc="600" dirty="0">
              <a:solidFill>
                <a:srgbClr val="528667"/>
              </a:solidFill>
              <a:cs typeface="+mn-ea"/>
              <a:sym typeface="+mn-lt"/>
            </a:endParaRPr>
          </a:p>
        </p:txBody>
      </p:sp>
      <p:sp>
        <p:nvSpPr>
          <p:cNvPr id="28" name="TextBox 4"/>
          <p:cNvSpPr txBox="1"/>
          <p:nvPr/>
        </p:nvSpPr>
        <p:spPr>
          <a:xfrm>
            <a:off x="3269913" y="1826813"/>
            <a:ext cx="5724644" cy="1107996"/>
          </a:xfrm>
          <a:prstGeom prst="rect">
            <a:avLst/>
          </a:prstGeom>
          <a:noFill/>
        </p:spPr>
        <p:txBody>
          <a:bodyPr wrap="none" rtlCol="0">
            <a:spAutoFit/>
          </a:bodyPr>
          <a:lstStyle/>
          <a:p>
            <a:pPr algn="ctr"/>
            <a:r>
              <a:rPr lang="zh-CN" altLang="en-US" sz="6600" spc="600" dirty="0">
                <a:solidFill>
                  <a:srgbClr val="528667"/>
                </a:solidFill>
                <a:cs typeface="+mn-ea"/>
                <a:sym typeface="+mn-lt"/>
              </a:rPr>
              <a:t>感谢您的聆听</a:t>
            </a:r>
            <a:endParaRPr lang="en-US" altLang="zh-CN" sz="6600" spc="600" dirty="0">
              <a:solidFill>
                <a:srgbClr val="528667"/>
              </a:solidFill>
              <a:cs typeface="+mn-ea"/>
              <a:sym typeface="+mn-lt"/>
            </a:endParaRPr>
          </a:p>
        </p:txBody>
      </p:sp>
      <p:pic>
        <p:nvPicPr>
          <p:cNvPr id="29" name="图片 2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4" cstate="screen"/>
          <a:srcRect/>
          <a:stretch>
            <a:fillRect/>
          </a:stretch>
        </p:blipFill>
        <p:spPr>
          <a:xfrm flipV="1">
            <a:off x="-187854" y="-1261408"/>
            <a:ext cx="1523236" cy="4616056"/>
          </a:xfrm>
          <a:prstGeom prst="rect">
            <a:avLst/>
          </a:prstGeom>
        </p:spPr>
      </p:pic>
      <p:grpSp>
        <p:nvGrpSpPr>
          <p:cNvPr id="2" name="组合 1"/>
          <p:cNvGrpSpPr/>
          <p:nvPr/>
        </p:nvGrpSpPr>
        <p:grpSpPr>
          <a:xfrm>
            <a:off x="5073289" y="3681670"/>
            <a:ext cx="2117887" cy="1164135"/>
            <a:chOff x="5073289" y="3681670"/>
            <a:chExt cx="2117887" cy="1164135"/>
          </a:xfrm>
        </p:grpSpPr>
        <p:grpSp>
          <p:nvGrpSpPr>
            <p:cNvPr id="6" name="组合 5"/>
            <p:cNvGrpSpPr/>
            <p:nvPr/>
          </p:nvGrpSpPr>
          <p:grpSpPr>
            <a:xfrm>
              <a:off x="5073289" y="4413602"/>
              <a:ext cx="2117887" cy="432203"/>
              <a:chOff x="5073289" y="3984394"/>
              <a:chExt cx="2117887" cy="432203"/>
            </a:xfrm>
          </p:grpSpPr>
          <p:sp>
            <p:nvSpPr>
              <p:cNvPr id="5" name="圆角矩形 4"/>
              <p:cNvSpPr/>
              <p:nvPr/>
            </p:nvSpPr>
            <p:spPr>
              <a:xfrm>
                <a:off x="5152212" y="3984394"/>
                <a:ext cx="1960042" cy="432203"/>
              </a:xfrm>
              <a:prstGeom prst="roundRect">
                <a:avLst/>
              </a:prstGeom>
              <a:solidFill>
                <a:srgbClr val="528667"/>
              </a:solidFill>
              <a:ln>
                <a:solidFill>
                  <a:schemeClr val="bg1"/>
                </a:solidFill>
              </a:ln>
              <a:effectLst>
                <a:outerShdw blurRad="76200" dir="18900000" sy="23000" kx="-12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TextBox 4"/>
              <p:cNvSpPr txBox="1"/>
              <p:nvPr/>
            </p:nvSpPr>
            <p:spPr>
              <a:xfrm>
                <a:off x="5073289" y="4038914"/>
                <a:ext cx="2117887" cy="338554"/>
              </a:xfrm>
              <a:prstGeom prst="rect">
                <a:avLst/>
              </a:prstGeom>
              <a:noFill/>
            </p:spPr>
            <p:txBody>
              <a:bodyPr wrap="none" rtlCol="0">
                <a:spAutoFit/>
              </a:bodyPr>
              <a:lstStyle/>
              <a:p>
                <a:pPr algn="ctr"/>
                <a:r>
                  <a:rPr lang="zh-CN" altLang="en-US" sz="1600" spc="300" smtClean="0">
                    <a:solidFill>
                      <a:schemeClr val="bg1"/>
                    </a:solidFill>
                    <a:cs typeface="+mn-ea"/>
                    <a:sym typeface="+mn-lt"/>
                  </a:rPr>
                  <a:t>汇报人：</a:t>
                </a:r>
                <a:r>
                  <a:rPr lang="en-US" altLang="zh-CN" sz="1600" spc="300" smtClean="0">
                    <a:solidFill>
                      <a:schemeClr val="bg1"/>
                    </a:solidFill>
                    <a:cs typeface="+mn-ea"/>
                    <a:sym typeface="+mn-lt"/>
                  </a:rPr>
                  <a:t>PPT818</a:t>
                </a:r>
                <a:endParaRPr lang="en-US" altLang="zh-CN" sz="1600" spc="300" dirty="0">
                  <a:solidFill>
                    <a:schemeClr val="bg1"/>
                  </a:solidFill>
                  <a:cs typeface="+mn-ea"/>
                  <a:sym typeface="+mn-lt"/>
                </a:endParaRPr>
              </a:p>
            </p:txBody>
          </p:sp>
        </p:grpSp>
        <p:grpSp>
          <p:nvGrpSpPr>
            <p:cNvPr id="33" name="组合 32"/>
            <p:cNvGrpSpPr/>
            <p:nvPr/>
          </p:nvGrpSpPr>
          <p:grpSpPr>
            <a:xfrm>
              <a:off x="5521574" y="3681670"/>
              <a:ext cx="813905" cy="817609"/>
              <a:chOff x="2155121" y="1939693"/>
              <a:chExt cx="1174773" cy="1180119"/>
            </a:xfrm>
          </p:grpSpPr>
          <p:pic>
            <p:nvPicPr>
              <p:cNvPr id="34" name="图片 33"/>
              <p:cNvPicPr>
                <a:picLocks noChangeAspect="1"/>
              </p:cNvPicPr>
              <p:nvPr/>
            </p:nvPicPr>
            <p:blipFill>
              <a:blip r:embed="rId7"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8"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200" fill="hold">
                                          <p:stCondLst>
                                            <p:cond delay="0"/>
                                          </p:stCondLst>
                                        </p:cTn>
                                        <p:tgtEl>
                                          <p:spTgt spid="2"/>
                                        </p:tgtEl>
                                        <p:attrNameLst>
                                          <p:attrName>r</p:attrName>
                                        </p:attrNameLst>
                                      </p:cBhvr>
                                    </p:animRot>
                                    <p:animRot by="-240000">
                                      <p:cBhvr>
                                        <p:cTn id="15" dur="400" fill="hold">
                                          <p:stCondLst>
                                            <p:cond delay="400"/>
                                          </p:stCondLst>
                                        </p:cTn>
                                        <p:tgtEl>
                                          <p:spTgt spid="2"/>
                                        </p:tgtEl>
                                        <p:attrNameLst>
                                          <p:attrName>r</p:attrName>
                                        </p:attrNameLst>
                                      </p:cBhvr>
                                    </p:animRot>
                                    <p:animRot by="240000">
                                      <p:cBhvr>
                                        <p:cTn id="16" dur="400" fill="hold">
                                          <p:stCondLst>
                                            <p:cond delay="800"/>
                                          </p:stCondLst>
                                        </p:cTn>
                                        <p:tgtEl>
                                          <p:spTgt spid="2"/>
                                        </p:tgtEl>
                                        <p:attrNameLst>
                                          <p:attrName>r</p:attrName>
                                        </p:attrNameLst>
                                      </p:cBhvr>
                                    </p:animRot>
                                    <p:animRot by="-240000">
                                      <p:cBhvr>
                                        <p:cTn id="17" dur="400" fill="hold">
                                          <p:stCondLst>
                                            <p:cond delay="1200"/>
                                          </p:stCondLst>
                                        </p:cTn>
                                        <p:tgtEl>
                                          <p:spTgt spid="2"/>
                                        </p:tgtEl>
                                        <p:attrNameLst>
                                          <p:attrName>r</p:attrName>
                                        </p:attrNameLst>
                                      </p:cBhvr>
                                    </p:animRot>
                                    <p:animRot by="120000">
                                      <p:cBhvr>
                                        <p:cTn id="18"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个人简介</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PART01</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65" name="图片 64"/>
          <p:cNvPicPr>
            <a:picLocks noChangeAspect="1"/>
          </p:cNvPicPr>
          <p:nvPr/>
        </p:nvPicPr>
        <p:blipFill rotWithShape="1">
          <a:blip r:embed="rId3" cstate="screen"/>
          <a:srcRect/>
          <a:stretch>
            <a:fillRect/>
          </a:stretch>
        </p:blipFill>
        <p:spPr>
          <a:xfrm>
            <a:off x="10583234" y="3154485"/>
            <a:ext cx="1594480" cy="4831955"/>
          </a:xfrm>
          <a:prstGeom prst="rect">
            <a:avLst/>
          </a:prstGeom>
        </p:spPr>
      </p:pic>
      <p:sp>
        <p:nvSpPr>
          <p:cNvPr id="21" name="任意多边形 20"/>
          <p:cNvSpPr/>
          <p:nvPr/>
        </p:nvSpPr>
        <p:spPr>
          <a:xfrm>
            <a:off x="1703594" y="2368192"/>
            <a:ext cx="8763528" cy="4136370"/>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0" name="组合 59"/>
          <p:cNvGrpSpPr/>
          <p:nvPr/>
        </p:nvGrpSpPr>
        <p:grpSpPr>
          <a:xfrm>
            <a:off x="2550429" y="4529817"/>
            <a:ext cx="1211263" cy="1838325"/>
            <a:chOff x="1547825" y="3067051"/>
            <a:chExt cx="908447" cy="1378744"/>
          </a:xfrm>
        </p:grpSpPr>
        <p:sp>
          <p:nvSpPr>
            <p:cNvPr id="61" name="圆角矩形 60"/>
            <p:cNvSpPr/>
            <p:nvPr/>
          </p:nvSpPr>
          <p:spPr bwMode="auto">
            <a:xfrm>
              <a:off x="1616882"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62" name="TextBox 30"/>
            <p:cNvSpPr txBox="1"/>
            <p:nvPr/>
          </p:nvSpPr>
          <p:spPr bwMode="auto">
            <a:xfrm>
              <a:off x="1547825" y="3928652"/>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dirty="0">
                  <a:solidFill>
                    <a:prstClr val="black">
                      <a:lumMod val="50000"/>
                      <a:lumOff val="50000"/>
                    </a:prstClr>
                  </a:solidFill>
                  <a:sym typeface="+mn-lt"/>
                </a:rPr>
                <a:t>爱学习</a:t>
              </a:r>
            </a:p>
          </p:txBody>
        </p:sp>
      </p:grpSp>
      <p:grpSp>
        <p:nvGrpSpPr>
          <p:cNvPr id="46" name="组合 45"/>
          <p:cNvGrpSpPr/>
          <p:nvPr/>
        </p:nvGrpSpPr>
        <p:grpSpPr>
          <a:xfrm>
            <a:off x="5484440" y="4816574"/>
            <a:ext cx="1211263" cy="1647891"/>
            <a:chOff x="2539739" y="3558780"/>
            <a:chExt cx="908447" cy="1379934"/>
          </a:xfrm>
          <a:noFill/>
        </p:grpSpPr>
        <p:sp>
          <p:nvSpPr>
            <p:cNvPr id="47" name="圆角矩形 46"/>
            <p:cNvSpPr/>
            <p:nvPr/>
          </p:nvSpPr>
          <p:spPr bwMode="auto">
            <a:xfrm>
              <a:off x="2602719" y="3558780"/>
              <a:ext cx="788193" cy="1379934"/>
            </a:xfrm>
            <a:prstGeom prst="roundRect">
              <a:avLst/>
            </a:prstGeom>
            <a:solidFill>
              <a:srgbClr val="D0DFAD"/>
            </a:solidFill>
            <a:ln w="25400" cap="flat" cmpd="sng" algn="ctr">
              <a:solidFill>
                <a:srgbClr val="528667"/>
              </a:solid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cs typeface="+mn-ea"/>
                <a:sym typeface="+mn-lt"/>
              </a:endParaRPr>
            </a:p>
          </p:txBody>
        </p:sp>
        <p:sp>
          <p:nvSpPr>
            <p:cNvPr id="48" name="TextBox 31"/>
            <p:cNvSpPr txBox="1"/>
            <p:nvPr/>
          </p:nvSpPr>
          <p:spPr bwMode="auto">
            <a:xfrm>
              <a:off x="2539739" y="4320083"/>
              <a:ext cx="908447" cy="324740"/>
            </a:xfrm>
            <a:prstGeom prst="rect">
              <a:avLst/>
            </a:prstGeom>
            <a:grpFill/>
            <a:ln>
              <a:noFill/>
            </a:ln>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defRPr/>
              </a:pPr>
              <a:r>
                <a:rPr lang="zh-CN" altLang="en-US" sz="2400" b="1" kern="0" dirty="0">
                  <a:ln w="18415" cmpd="sng">
                    <a:noFill/>
                    <a:prstDash val="solid"/>
                  </a:ln>
                  <a:solidFill>
                    <a:srgbClr val="528667"/>
                  </a:solidFill>
                  <a:cs typeface="+mn-ea"/>
                  <a:sym typeface="+mn-lt"/>
                </a:rPr>
                <a:t>有梦想</a:t>
              </a:r>
            </a:p>
          </p:txBody>
        </p:sp>
      </p:grpSp>
      <p:grpSp>
        <p:nvGrpSpPr>
          <p:cNvPr id="49" name="组合 48"/>
          <p:cNvGrpSpPr/>
          <p:nvPr/>
        </p:nvGrpSpPr>
        <p:grpSpPr>
          <a:xfrm>
            <a:off x="6953057" y="4534958"/>
            <a:ext cx="1211263" cy="1838325"/>
            <a:chOff x="3536169" y="3067051"/>
            <a:chExt cx="908447" cy="1378744"/>
          </a:xfrm>
        </p:grpSpPr>
        <p:sp>
          <p:nvSpPr>
            <p:cNvPr id="50" name="圆角矩形 49"/>
            <p:cNvSpPr/>
            <p:nvPr/>
          </p:nvSpPr>
          <p:spPr bwMode="auto">
            <a:xfrm>
              <a:off x="3592130"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51" name="TextBox 32"/>
            <p:cNvSpPr txBox="1"/>
            <p:nvPr/>
          </p:nvSpPr>
          <p:spPr bwMode="auto">
            <a:xfrm>
              <a:off x="3536169" y="3928654"/>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sz="2135" dirty="0">
                  <a:solidFill>
                    <a:prstClr val="black">
                      <a:lumMod val="50000"/>
                      <a:lumOff val="50000"/>
                    </a:prstClr>
                  </a:solidFill>
                  <a:sym typeface="+mn-lt"/>
                </a:rPr>
                <a:t>管理</a:t>
              </a:r>
              <a:endParaRPr lang="en-US" altLang="zh-CN" sz="2135" dirty="0">
                <a:solidFill>
                  <a:prstClr val="black">
                    <a:lumMod val="50000"/>
                    <a:lumOff val="50000"/>
                  </a:prstClr>
                </a:solidFill>
                <a:sym typeface="+mn-lt"/>
              </a:endParaRPr>
            </a:p>
            <a:p>
              <a:r>
                <a:rPr lang="zh-CN" altLang="en-US" sz="2135" dirty="0">
                  <a:solidFill>
                    <a:prstClr val="black">
                      <a:lumMod val="50000"/>
                      <a:lumOff val="50000"/>
                    </a:prstClr>
                  </a:solidFill>
                  <a:sym typeface="+mn-lt"/>
                </a:rPr>
                <a:t>能力</a:t>
              </a:r>
            </a:p>
          </p:txBody>
        </p:sp>
      </p:grpSp>
      <p:grpSp>
        <p:nvGrpSpPr>
          <p:cNvPr id="52" name="组合 51"/>
          <p:cNvGrpSpPr/>
          <p:nvPr/>
        </p:nvGrpSpPr>
        <p:grpSpPr>
          <a:xfrm>
            <a:off x="8474109" y="4529817"/>
            <a:ext cx="1211263" cy="1838325"/>
            <a:chOff x="4536328" y="2971209"/>
            <a:chExt cx="908447" cy="1378744"/>
          </a:xfrm>
        </p:grpSpPr>
        <p:sp>
          <p:nvSpPr>
            <p:cNvPr id="53" name="圆角矩形 52"/>
            <p:cNvSpPr/>
            <p:nvPr/>
          </p:nvSpPr>
          <p:spPr bwMode="auto">
            <a:xfrm>
              <a:off x="4583560" y="2971209"/>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54" name="TextBox 33"/>
            <p:cNvSpPr txBox="1"/>
            <p:nvPr/>
          </p:nvSpPr>
          <p:spPr bwMode="auto">
            <a:xfrm>
              <a:off x="4536328" y="3662393"/>
              <a:ext cx="908447" cy="646331"/>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pPr>
                <a:lnSpc>
                  <a:spcPct val="100000"/>
                </a:lnSpc>
              </a:pPr>
              <a:r>
                <a:rPr lang="zh-CN" altLang="en-US" sz="2400" dirty="0">
                  <a:solidFill>
                    <a:prstClr val="black">
                      <a:lumMod val="50000"/>
                      <a:lumOff val="50000"/>
                    </a:prstClr>
                  </a:solidFill>
                  <a:sym typeface="+mn-lt"/>
                </a:rPr>
                <a:t>组织</a:t>
              </a:r>
              <a:endParaRPr lang="en-US" altLang="zh-CN" sz="2400" dirty="0">
                <a:solidFill>
                  <a:prstClr val="black">
                    <a:lumMod val="50000"/>
                    <a:lumOff val="50000"/>
                  </a:prstClr>
                </a:solidFill>
                <a:sym typeface="+mn-lt"/>
              </a:endParaRPr>
            </a:p>
            <a:p>
              <a:pPr>
                <a:lnSpc>
                  <a:spcPct val="100000"/>
                </a:lnSpc>
              </a:pPr>
              <a:r>
                <a:rPr lang="zh-CN" altLang="en-US" sz="2400" dirty="0">
                  <a:solidFill>
                    <a:prstClr val="black">
                      <a:lumMod val="50000"/>
                      <a:lumOff val="50000"/>
                    </a:prstClr>
                  </a:solidFill>
                  <a:sym typeface="+mn-lt"/>
                </a:rPr>
                <a:t>能力</a:t>
              </a:r>
            </a:p>
          </p:txBody>
        </p:sp>
      </p:grpSp>
      <p:grpSp>
        <p:nvGrpSpPr>
          <p:cNvPr id="55" name="组合 54"/>
          <p:cNvGrpSpPr/>
          <p:nvPr/>
        </p:nvGrpSpPr>
        <p:grpSpPr>
          <a:xfrm>
            <a:off x="3992888" y="4509144"/>
            <a:ext cx="1211263" cy="1838325"/>
            <a:chOff x="1547825" y="3067051"/>
            <a:chExt cx="908447" cy="1378744"/>
          </a:xfrm>
        </p:grpSpPr>
        <p:sp>
          <p:nvSpPr>
            <p:cNvPr id="56" name="圆角矩形 55"/>
            <p:cNvSpPr/>
            <p:nvPr/>
          </p:nvSpPr>
          <p:spPr bwMode="auto">
            <a:xfrm>
              <a:off x="1616882"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57" name="TextBox 30"/>
            <p:cNvSpPr txBox="1"/>
            <p:nvPr/>
          </p:nvSpPr>
          <p:spPr bwMode="auto">
            <a:xfrm>
              <a:off x="1547825" y="3928652"/>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dirty="0">
                  <a:solidFill>
                    <a:prstClr val="black">
                      <a:lumMod val="50000"/>
                      <a:lumOff val="50000"/>
                    </a:prstClr>
                  </a:solidFill>
                  <a:sym typeface="+mn-lt"/>
                </a:rPr>
                <a:t>专业</a:t>
              </a:r>
            </a:p>
          </p:txBody>
        </p:sp>
      </p:grpSp>
      <p:sp>
        <p:nvSpPr>
          <p:cNvPr id="58" name="矩形 57"/>
          <p:cNvSpPr/>
          <p:nvPr/>
        </p:nvSpPr>
        <p:spPr>
          <a:xfrm>
            <a:off x="1703594" y="3657566"/>
            <a:ext cx="8763528" cy="170315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p:cNvGrpSpPr/>
          <p:nvPr/>
        </p:nvGrpSpPr>
        <p:grpSpPr>
          <a:xfrm>
            <a:off x="224513" y="140871"/>
            <a:ext cx="3697943" cy="967189"/>
            <a:chOff x="224513" y="140871"/>
            <a:chExt cx="3697943" cy="967189"/>
          </a:xfrm>
        </p:grpSpPr>
        <p:sp>
          <p:nvSpPr>
            <p:cNvPr id="13" name="任意多边形 1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356316"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基本信息</a:t>
              </a:r>
            </a:p>
          </p:txBody>
        </p:sp>
        <p:pic>
          <p:nvPicPr>
            <p:cNvPr id="10" name="图片 9"/>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20" name="组合 19"/>
          <p:cNvGrpSpPr/>
          <p:nvPr/>
        </p:nvGrpSpPr>
        <p:grpSpPr>
          <a:xfrm>
            <a:off x="5023468" y="1294432"/>
            <a:ext cx="2123781" cy="2123781"/>
            <a:chOff x="4864847" y="1660848"/>
            <a:chExt cx="2123781" cy="2123781"/>
          </a:xfrm>
        </p:grpSpPr>
        <p:sp>
          <p:nvSpPr>
            <p:cNvPr id="59" name="流程图: 接点 58"/>
            <p:cNvSpPr/>
            <p:nvPr/>
          </p:nvSpPr>
          <p:spPr>
            <a:xfrm>
              <a:off x="4993563" y="1789408"/>
              <a:ext cx="1866347" cy="1866347"/>
            </a:xfrm>
            <a:prstGeom prst="flowChartConnector">
              <a:avLst/>
            </a:prstGeom>
            <a:blipFill dpi="0" rotWithShape="1">
              <a:blip r:embed="rId7"/>
              <a:srcRect/>
              <a:tile tx="-1270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接点 13"/>
            <p:cNvSpPr/>
            <p:nvPr/>
          </p:nvSpPr>
          <p:spPr>
            <a:xfrm>
              <a:off x="4864847" y="1660848"/>
              <a:ext cx="2123781" cy="2123781"/>
            </a:xfrm>
            <a:prstGeom prst="flowChartConnector">
              <a:avLst/>
            </a:prstGeom>
            <a:noFill/>
            <a:ln>
              <a:solidFill>
                <a:srgbClr val="E9BF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a:blip r:embed="rId8" cstate="screen"/>
            <a:stretch>
              <a:fillRect/>
            </a:stretch>
          </p:blipFill>
          <p:spPr>
            <a:xfrm rot="1515912">
              <a:off x="4971674" y="3080754"/>
              <a:ext cx="795368" cy="678841"/>
            </a:xfrm>
            <a:prstGeom prst="rect">
              <a:avLst/>
            </a:prstGeom>
          </p:spPr>
        </p:pic>
        <p:pic>
          <p:nvPicPr>
            <p:cNvPr id="19" name="图片 18"/>
            <p:cNvPicPr>
              <a:picLocks noChangeAspect="1"/>
            </p:cNvPicPr>
            <p:nvPr/>
          </p:nvPicPr>
          <p:blipFill>
            <a:blip r:embed="rId9" cstate="screen"/>
            <a:stretch>
              <a:fillRect/>
            </a:stretch>
          </p:blipFill>
          <p:spPr>
            <a:xfrm rot="20837158">
              <a:off x="6133994" y="1729768"/>
              <a:ext cx="602702" cy="611580"/>
            </a:xfrm>
            <a:prstGeom prst="rect">
              <a:avLst/>
            </a:prstGeom>
          </p:spPr>
        </p:pic>
      </p:grpSp>
      <p:grpSp>
        <p:nvGrpSpPr>
          <p:cNvPr id="44" name="组合 43"/>
          <p:cNvGrpSpPr/>
          <p:nvPr/>
        </p:nvGrpSpPr>
        <p:grpSpPr>
          <a:xfrm>
            <a:off x="6176450" y="4372323"/>
            <a:ext cx="2701793" cy="369326"/>
            <a:chOff x="4546944" y="4431958"/>
            <a:chExt cx="2701793" cy="369326"/>
          </a:xfrm>
        </p:grpSpPr>
        <p:sp>
          <p:nvSpPr>
            <p:cNvPr id="22" name="TextBox 73"/>
            <p:cNvSpPr txBox="1"/>
            <p:nvPr/>
          </p:nvSpPr>
          <p:spPr>
            <a:xfrm>
              <a:off x="4546944" y="4431958"/>
              <a:ext cx="111984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联系方式</a:t>
              </a:r>
              <a:r>
                <a:rPr lang="en-US" altLang="zh-CN" sz="1600" dirty="0">
                  <a:solidFill>
                    <a:srgbClr val="453162"/>
                  </a:solidFill>
                  <a:cs typeface="+mn-ea"/>
                  <a:sym typeface="+mn-lt"/>
                </a:rPr>
                <a:t>:</a:t>
              </a:r>
            </a:p>
          </p:txBody>
        </p:sp>
        <p:sp>
          <p:nvSpPr>
            <p:cNvPr id="23" name="TextBox 77"/>
            <p:cNvSpPr txBox="1"/>
            <p:nvPr/>
          </p:nvSpPr>
          <p:spPr>
            <a:xfrm>
              <a:off x="5729744" y="4431958"/>
              <a:ext cx="1518993" cy="369326"/>
            </a:xfrm>
            <a:prstGeom prst="rect">
              <a:avLst/>
            </a:prstGeom>
            <a:noFill/>
          </p:spPr>
          <p:txBody>
            <a:bodyPr wrap="none" lIns="121914" tIns="60957" rIns="121914" bIns="60957" rtlCol="0">
              <a:spAutoFit/>
            </a:bodyPr>
            <a:lstStyle/>
            <a:p>
              <a:r>
                <a:rPr lang="en-US" altLang="zh-CN" sz="1600" dirty="0">
                  <a:solidFill>
                    <a:srgbClr val="453162"/>
                  </a:solidFill>
                  <a:cs typeface="+mn-ea"/>
                  <a:sym typeface="+mn-lt"/>
                </a:rPr>
                <a:t>13998xxxxxx</a:t>
              </a:r>
            </a:p>
          </p:txBody>
        </p:sp>
      </p:grpSp>
      <p:grpSp>
        <p:nvGrpSpPr>
          <p:cNvPr id="45" name="组合 44"/>
          <p:cNvGrpSpPr/>
          <p:nvPr/>
        </p:nvGrpSpPr>
        <p:grpSpPr>
          <a:xfrm>
            <a:off x="6176450" y="4730205"/>
            <a:ext cx="3344522" cy="372799"/>
            <a:chOff x="4546944" y="4892341"/>
            <a:chExt cx="3344522" cy="372799"/>
          </a:xfrm>
        </p:grpSpPr>
        <p:sp>
          <p:nvSpPr>
            <p:cNvPr id="24" name="TextBox 78"/>
            <p:cNvSpPr txBox="1"/>
            <p:nvPr/>
          </p:nvSpPr>
          <p:spPr>
            <a:xfrm>
              <a:off x="4546944" y="4895814"/>
              <a:ext cx="111984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电子邮箱</a:t>
              </a:r>
              <a:r>
                <a:rPr lang="en-US" altLang="zh-CN" sz="1600" dirty="0">
                  <a:solidFill>
                    <a:srgbClr val="453162"/>
                  </a:solidFill>
                  <a:cs typeface="+mn-ea"/>
                  <a:sym typeface="+mn-lt"/>
                </a:rPr>
                <a:t>:</a:t>
              </a:r>
            </a:p>
          </p:txBody>
        </p:sp>
        <p:sp>
          <p:nvSpPr>
            <p:cNvPr id="25" name="TextBox 79"/>
            <p:cNvSpPr txBox="1"/>
            <p:nvPr/>
          </p:nvSpPr>
          <p:spPr>
            <a:xfrm>
              <a:off x="5745698" y="4892341"/>
              <a:ext cx="2145768" cy="369326"/>
            </a:xfrm>
            <a:prstGeom prst="rect">
              <a:avLst/>
            </a:prstGeom>
            <a:noFill/>
          </p:spPr>
          <p:txBody>
            <a:bodyPr wrap="none" lIns="121914" tIns="60957" rIns="121914" bIns="60957" rtlCol="0">
              <a:spAutoFit/>
            </a:bodyPr>
            <a:lstStyle/>
            <a:p>
              <a:r>
                <a:rPr lang="en-US" altLang="zh-CN" sz="1600" smtClean="0">
                  <a:solidFill>
                    <a:srgbClr val="453162"/>
                  </a:solidFill>
                  <a:cs typeface="+mn-ea"/>
                  <a:sym typeface="+mn-lt"/>
                </a:rPr>
                <a:t>www@PPT818.com</a:t>
              </a:r>
              <a:endParaRPr lang="en-US" altLang="zh-CN" sz="1600" dirty="0">
                <a:solidFill>
                  <a:srgbClr val="453162"/>
                </a:solidFill>
                <a:cs typeface="+mn-ea"/>
                <a:sym typeface="+mn-lt"/>
              </a:endParaRPr>
            </a:p>
          </p:txBody>
        </p:sp>
      </p:grpSp>
      <p:grpSp>
        <p:nvGrpSpPr>
          <p:cNvPr id="41" name="组合 40"/>
          <p:cNvGrpSpPr/>
          <p:nvPr/>
        </p:nvGrpSpPr>
        <p:grpSpPr>
          <a:xfrm>
            <a:off x="2753364" y="4325604"/>
            <a:ext cx="1822863" cy="369326"/>
            <a:chOff x="2180898" y="4361674"/>
            <a:chExt cx="1822863" cy="369326"/>
          </a:xfrm>
        </p:grpSpPr>
        <p:sp>
          <p:nvSpPr>
            <p:cNvPr id="29" name="TextBox 78"/>
            <p:cNvSpPr txBox="1"/>
            <p:nvPr/>
          </p:nvSpPr>
          <p:spPr>
            <a:xfrm>
              <a:off x="2180898" y="4361674"/>
              <a:ext cx="76718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学 历</a:t>
              </a:r>
              <a:r>
                <a:rPr lang="en-US" altLang="zh-CN" sz="1600" dirty="0">
                  <a:solidFill>
                    <a:srgbClr val="453162"/>
                  </a:solidFill>
                  <a:cs typeface="+mn-ea"/>
                  <a:sym typeface="+mn-lt"/>
                </a:rPr>
                <a:t>:</a:t>
              </a:r>
            </a:p>
          </p:txBody>
        </p:sp>
        <p:sp>
          <p:nvSpPr>
            <p:cNvPr id="30" name="TextBox 79"/>
            <p:cNvSpPr txBox="1"/>
            <p:nvPr/>
          </p:nvSpPr>
          <p:spPr>
            <a:xfrm>
              <a:off x="2936814" y="4361674"/>
              <a:ext cx="1066947"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大学本科</a:t>
              </a:r>
              <a:endParaRPr lang="en-US" altLang="zh-CN" sz="1600" dirty="0">
                <a:solidFill>
                  <a:srgbClr val="453162"/>
                </a:solidFill>
                <a:cs typeface="+mn-ea"/>
                <a:sym typeface="+mn-lt"/>
              </a:endParaRPr>
            </a:p>
          </p:txBody>
        </p:sp>
      </p:grpSp>
      <p:grpSp>
        <p:nvGrpSpPr>
          <p:cNvPr id="40" name="组合 39"/>
          <p:cNvGrpSpPr/>
          <p:nvPr/>
        </p:nvGrpSpPr>
        <p:grpSpPr>
          <a:xfrm>
            <a:off x="2753364" y="4700873"/>
            <a:ext cx="2039317" cy="369326"/>
            <a:chOff x="2161581" y="4736943"/>
            <a:chExt cx="2039317" cy="369326"/>
          </a:xfrm>
        </p:grpSpPr>
        <p:sp>
          <p:nvSpPr>
            <p:cNvPr id="31" name="TextBox 78"/>
            <p:cNvSpPr txBox="1"/>
            <p:nvPr/>
          </p:nvSpPr>
          <p:spPr>
            <a:xfrm>
              <a:off x="2161581" y="4736943"/>
              <a:ext cx="76718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专 业</a:t>
              </a:r>
              <a:r>
                <a:rPr lang="en-US" altLang="zh-CN" sz="1600" dirty="0">
                  <a:solidFill>
                    <a:srgbClr val="453162"/>
                  </a:solidFill>
                  <a:cs typeface="+mn-ea"/>
                  <a:sym typeface="+mn-lt"/>
                </a:rPr>
                <a:t>:</a:t>
              </a:r>
            </a:p>
          </p:txBody>
        </p:sp>
        <p:sp>
          <p:nvSpPr>
            <p:cNvPr id="32" name="TextBox 79"/>
            <p:cNvSpPr txBox="1"/>
            <p:nvPr/>
          </p:nvSpPr>
          <p:spPr>
            <a:xfrm>
              <a:off x="2928767" y="4736943"/>
              <a:ext cx="1272131"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某某某专业</a:t>
              </a:r>
              <a:endParaRPr lang="en-US" altLang="zh-CN" sz="1600" dirty="0">
                <a:solidFill>
                  <a:srgbClr val="453162"/>
                </a:solidFill>
                <a:cs typeface="+mn-ea"/>
                <a:sym typeface="+mn-lt"/>
              </a:endParaRPr>
            </a:p>
          </p:txBody>
        </p:sp>
      </p:grpSp>
      <p:grpSp>
        <p:nvGrpSpPr>
          <p:cNvPr id="43" name="组合 42"/>
          <p:cNvGrpSpPr/>
          <p:nvPr/>
        </p:nvGrpSpPr>
        <p:grpSpPr>
          <a:xfrm>
            <a:off x="6176450" y="4011719"/>
            <a:ext cx="2888272" cy="369326"/>
            <a:chOff x="4546944" y="3940726"/>
            <a:chExt cx="2888272" cy="369326"/>
          </a:xfrm>
        </p:grpSpPr>
        <p:sp>
          <p:nvSpPr>
            <p:cNvPr id="33" name="TextBox 73"/>
            <p:cNvSpPr txBox="1"/>
            <p:nvPr/>
          </p:nvSpPr>
          <p:spPr>
            <a:xfrm>
              <a:off x="4546944" y="3940726"/>
              <a:ext cx="111984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毕业院校</a:t>
              </a:r>
              <a:r>
                <a:rPr lang="en-US" altLang="zh-CN" sz="1600" dirty="0">
                  <a:solidFill>
                    <a:srgbClr val="453162"/>
                  </a:solidFill>
                  <a:cs typeface="+mn-ea"/>
                  <a:sym typeface="+mn-lt"/>
                </a:rPr>
                <a:t>:</a:t>
              </a:r>
            </a:p>
          </p:txBody>
        </p:sp>
        <p:sp>
          <p:nvSpPr>
            <p:cNvPr id="34" name="TextBox 77"/>
            <p:cNvSpPr txBox="1"/>
            <p:nvPr/>
          </p:nvSpPr>
          <p:spPr>
            <a:xfrm>
              <a:off x="5752716" y="3940726"/>
              <a:ext cx="1682500"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某某某本科大学</a:t>
              </a:r>
              <a:endParaRPr lang="en-US" altLang="zh-CN" sz="1600" dirty="0">
                <a:solidFill>
                  <a:srgbClr val="453162"/>
                </a:solidFill>
                <a:cs typeface="+mn-ea"/>
                <a:sym typeface="+mn-lt"/>
              </a:endParaRPr>
            </a:p>
          </p:txBody>
        </p:sp>
      </p:grpSp>
      <p:grpSp>
        <p:nvGrpSpPr>
          <p:cNvPr id="42" name="组合 41"/>
          <p:cNvGrpSpPr/>
          <p:nvPr/>
        </p:nvGrpSpPr>
        <p:grpSpPr>
          <a:xfrm>
            <a:off x="2753364" y="3963487"/>
            <a:ext cx="1459030" cy="375269"/>
            <a:chOff x="2164175" y="3999557"/>
            <a:chExt cx="1459030" cy="375269"/>
          </a:xfrm>
        </p:grpSpPr>
        <p:sp>
          <p:nvSpPr>
            <p:cNvPr id="37" name="TextBox 78"/>
            <p:cNvSpPr txBox="1"/>
            <p:nvPr/>
          </p:nvSpPr>
          <p:spPr>
            <a:xfrm>
              <a:off x="2164175" y="4005500"/>
              <a:ext cx="76718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年 龄</a:t>
              </a:r>
              <a:r>
                <a:rPr lang="en-US" altLang="zh-CN" sz="1600" dirty="0">
                  <a:solidFill>
                    <a:srgbClr val="453162"/>
                  </a:solidFill>
                  <a:cs typeface="+mn-ea"/>
                  <a:sym typeface="+mn-lt"/>
                </a:rPr>
                <a:t>:</a:t>
              </a:r>
            </a:p>
          </p:txBody>
        </p:sp>
        <p:sp>
          <p:nvSpPr>
            <p:cNvPr id="38" name="TextBox 79"/>
            <p:cNvSpPr txBox="1"/>
            <p:nvPr/>
          </p:nvSpPr>
          <p:spPr>
            <a:xfrm>
              <a:off x="2931361" y="3999557"/>
              <a:ext cx="691844" cy="369326"/>
            </a:xfrm>
            <a:prstGeom prst="rect">
              <a:avLst/>
            </a:prstGeom>
            <a:noFill/>
          </p:spPr>
          <p:txBody>
            <a:bodyPr wrap="none" lIns="121914" tIns="60957" rIns="121914" bIns="60957" rtlCol="0">
              <a:spAutoFit/>
            </a:bodyPr>
            <a:lstStyle/>
            <a:p>
              <a:r>
                <a:rPr lang="en-US" altLang="zh-CN" sz="1600" dirty="0">
                  <a:solidFill>
                    <a:srgbClr val="453162"/>
                  </a:solidFill>
                  <a:cs typeface="+mn-ea"/>
                  <a:sym typeface="+mn-lt"/>
                </a:rPr>
                <a:t>23</a:t>
              </a:r>
              <a:r>
                <a:rPr lang="zh-CN" altLang="en-US" sz="1600" dirty="0">
                  <a:solidFill>
                    <a:srgbClr val="453162"/>
                  </a:solidFill>
                  <a:cs typeface="+mn-ea"/>
                  <a:sym typeface="+mn-lt"/>
                </a:rPr>
                <a:t>岁</a:t>
              </a:r>
              <a:endParaRPr lang="en-US" altLang="zh-CN" sz="1600" dirty="0">
                <a:solidFill>
                  <a:srgbClr val="453162"/>
                </a:solidFill>
                <a:cs typeface="+mn-ea"/>
                <a:sym typeface="+mn-lt"/>
              </a:endParaRPr>
            </a:p>
          </p:txBody>
        </p:sp>
      </p:grpSp>
      <p:sp>
        <p:nvSpPr>
          <p:cNvPr id="39" name="矩形: 圆角 4"/>
          <p:cNvSpPr/>
          <p:nvPr/>
        </p:nvSpPr>
        <p:spPr>
          <a:xfrm>
            <a:off x="5362621" y="3567341"/>
            <a:ext cx="1477505" cy="396146"/>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姓     名</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par>
                          <p:cTn id="39" fill="hold">
                            <p:stCondLst>
                              <p:cond delay="60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circle(in)">
                                      <p:cBhvr>
                                        <p:cTn id="45" dur="2000"/>
                                        <p:tgtEl>
                                          <p:spTgt spid="58"/>
                                        </p:tgtEl>
                                      </p:cBhvr>
                                    </p:animEffect>
                                  </p:childTnLst>
                                </p:cTn>
                              </p:par>
                              <p:par>
                                <p:cTn id="46" presetID="42"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6"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个人履历</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cxnSp>
        <p:nvCxnSpPr>
          <p:cNvPr id="22" name="直接连接符 21"/>
          <p:cNvCxnSpPr/>
          <p:nvPr/>
        </p:nvCxnSpPr>
        <p:spPr>
          <a:xfrm rot="5400000">
            <a:off x="1551345"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rot="5400000">
            <a:off x="6781742"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rot="5400000">
            <a:off x="4184025"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p:nvPr/>
        </p:nvCxnSpPr>
        <p:spPr>
          <a:xfrm>
            <a:off x="929622" y="2395170"/>
            <a:ext cx="1053846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6" name="椭圆 25"/>
          <p:cNvSpPr/>
          <p:nvPr/>
        </p:nvSpPr>
        <p:spPr>
          <a:xfrm>
            <a:off x="2015271"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7" name="椭圆 26"/>
          <p:cNvSpPr/>
          <p:nvPr/>
        </p:nvSpPr>
        <p:spPr>
          <a:xfrm>
            <a:off x="7245669"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8" name="椭圆 27"/>
          <p:cNvSpPr/>
          <p:nvPr/>
        </p:nvSpPr>
        <p:spPr>
          <a:xfrm>
            <a:off x="4647951"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cxnSp>
        <p:nvCxnSpPr>
          <p:cNvPr id="30" name="直接连接符 29"/>
          <p:cNvCxnSpPr/>
          <p:nvPr/>
        </p:nvCxnSpPr>
        <p:spPr>
          <a:xfrm rot="5400000">
            <a:off x="9310338" y="3007149"/>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1" name="椭圆 30"/>
          <p:cNvSpPr/>
          <p:nvPr/>
        </p:nvSpPr>
        <p:spPr>
          <a:xfrm>
            <a:off x="9774265" y="2271076"/>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32" name="矩形: 圆角 4"/>
          <p:cNvSpPr/>
          <p:nvPr/>
        </p:nvSpPr>
        <p:spPr>
          <a:xfrm>
            <a:off x="1412591"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rgbClr val="528667"/>
                </a:solidFill>
                <a:cs typeface="+mn-ea"/>
                <a:sym typeface="+mn-lt"/>
              </a:rPr>
              <a:t>2015</a:t>
            </a:r>
            <a:endParaRPr lang="zh-CN" altLang="en-US" spc="300" dirty="0">
              <a:solidFill>
                <a:srgbClr val="528667"/>
              </a:solidFill>
              <a:cs typeface="+mn-ea"/>
              <a:sym typeface="+mn-lt"/>
            </a:endParaRPr>
          </a:p>
        </p:txBody>
      </p:sp>
      <p:sp>
        <p:nvSpPr>
          <p:cNvPr id="33" name="矩形: 圆角 4"/>
          <p:cNvSpPr/>
          <p:nvPr/>
        </p:nvSpPr>
        <p:spPr>
          <a:xfrm>
            <a:off x="4045271"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rgbClr val="528667"/>
                </a:solidFill>
                <a:cs typeface="+mn-ea"/>
                <a:sym typeface="+mn-lt"/>
              </a:rPr>
              <a:t>2016</a:t>
            </a:r>
            <a:endParaRPr lang="zh-CN" altLang="en-US" spc="300" dirty="0">
              <a:solidFill>
                <a:srgbClr val="528667"/>
              </a:solidFill>
              <a:cs typeface="+mn-ea"/>
              <a:sym typeface="+mn-lt"/>
            </a:endParaRPr>
          </a:p>
        </p:txBody>
      </p:sp>
      <p:sp>
        <p:nvSpPr>
          <p:cNvPr id="34" name="矩形: 圆角 4"/>
          <p:cNvSpPr/>
          <p:nvPr/>
        </p:nvSpPr>
        <p:spPr>
          <a:xfrm>
            <a:off x="6642989"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rgbClr val="528667"/>
                </a:solidFill>
                <a:cs typeface="+mn-ea"/>
                <a:sym typeface="+mn-lt"/>
              </a:rPr>
              <a:t>2017</a:t>
            </a:r>
            <a:endParaRPr lang="zh-CN" altLang="en-US" spc="300" dirty="0">
              <a:solidFill>
                <a:srgbClr val="528667"/>
              </a:solidFill>
              <a:cs typeface="+mn-ea"/>
              <a:sym typeface="+mn-lt"/>
            </a:endParaRPr>
          </a:p>
        </p:txBody>
      </p:sp>
      <p:sp>
        <p:nvSpPr>
          <p:cNvPr id="35" name="矩形: 圆角 4"/>
          <p:cNvSpPr/>
          <p:nvPr/>
        </p:nvSpPr>
        <p:spPr>
          <a:xfrm>
            <a:off x="9175833"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28667"/>
                </a:solidFill>
                <a:cs typeface="+mn-ea"/>
                <a:sym typeface="+mn-lt"/>
              </a:rPr>
              <a:t>2018</a:t>
            </a:r>
            <a:endParaRPr lang="zh-CN" altLang="en-US" dirty="0">
              <a:solidFill>
                <a:srgbClr val="528667"/>
              </a:solidFill>
              <a:cs typeface="+mn-ea"/>
              <a:sym typeface="+mn-lt"/>
            </a:endParaRPr>
          </a:p>
        </p:txBody>
      </p:sp>
      <p:sp>
        <p:nvSpPr>
          <p:cNvPr id="36" name="TextBox 13"/>
          <p:cNvSpPr txBox="1"/>
          <p:nvPr/>
        </p:nvSpPr>
        <p:spPr>
          <a:xfrm>
            <a:off x="1412591" y="4572797"/>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7" name="TextBox 13"/>
          <p:cNvSpPr txBox="1"/>
          <p:nvPr/>
        </p:nvSpPr>
        <p:spPr>
          <a:xfrm>
            <a:off x="1412591" y="4906177"/>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
        <p:nvSpPr>
          <p:cNvPr id="38" name="TextBox 13"/>
          <p:cNvSpPr txBox="1"/>
          <p:nvPr/>
        </p:nvSpPr>
        <p:spPr>
          <a:xfrm>
            <a:off x="4045271" y="4567845"/>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9" name="TextBox 13"/>
          <p:cNvSpPr txBox="1"/>
          <p:nvPr/>
        </p:nvSpPr>
        <p:spPr>
          <a:xfrm>
            <a:off x="4045271" y="4901225"/>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
        <p:nvSpPr>
          <p:cNvPr id="40" name="TextBox 13"/>
          <p:cNvSpPr txBox="1"/>
          <p:nvPr/>
        </p:nvSpPr>
        <p:spPr>
          <a:xfrm>
            <a:off x="6631775" y="4567845"/>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41" name="TextBox 13"/>
          <p:cNvSpPr txBox="1"/>
          <p:nvPr/>
        </p:nvSpPr>
        <p:spPr>
          <a:xfrm>
            <a:off x="6631775" y="4901225"/>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
        <p:nvSpPr>
          <p:cNvPr id="42" name="TextBox 13"/>
          <p:cNvSpPr txBox="1"/>
          <p:nvPr/>
        </p:nvSpPr>
        <p:spPr>
          <a:xfrm>
            <a:off x="9157171" y="4567845"/>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43" name="TextBox 13"/>
          <p:cNvSpPr txBox="1"/>
          <p:nvPr/>
        </p:nvSpPr>
        <p:spPr>
          <a:xfrm>
            <a:off x="9157171" y="4901225"/>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4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anim calcmode="lin" valueType="num">
                                      <p:cBhvr>
                                        <p:cTn id="12" dur="750" fill="hold"/>
                                        <p:tgtEl>
                                          <p:spTgt spid="26"/>
                                        </p:tgtEl>
                                        <p:attrNameLst>
                                          <p:attrName>ppt_x</p:attrName>
                                        </p:attrNameLst>
                                      </p:cBhvr>
                                      <p:tavLst>
                                        <p:tav tm="0">
                                          <p:val>
                                            <p:strVal val="#ppt_x"/>
                                          </p:val>
                                        </p:tav>
                                        <p:tav tm="100000">
                                          <p:val>
                                            <p:strVal val="#ppt_x"/>
                                          </p:val>
                                        </p:tav>
                                      </p:tavLst>
                                    </p:anim>
                                    <p:anim calcmode="lin" valueType="num">
                                      <p:cBhvr>
                                        <p:cTn id="13" dur="75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400"/>
                                        <p:tgtEl>
                                          <p:spTgt spid="2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400"/>
                                        <p:tgtEl>
                                          <p:spTgt spid="2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750"/>
                                        <p:tgtEl>
                                          <p:spTgt spid="27"/>
                                        </p:tgtEl>
                                      </p:cBhvr>
                                    </p:animEffect>
                                    <p:anim calcmode="lin" valueType="num">
                                      <p:cBhvr>
                                        <p:cTn id="32" dur="750" fill="hold"/>
                                        <p:tgtEl>
                                          <p:spTgt spid="27"/>
                                        </p:tgtEl>
                                        <p:attrNameLst>
                                          <p:attrName>ppt_x</p:attrName>
                                        </p:attrNameLst>
                                      </p:cBhvr>
                                      <p:tavLst>
                                        <p:tav tm="0">
                                          <p:val>
                                            <p:strVal val="#ppt_x"/>
                                          </p:val>
                                        </p:tav>
                                        <p:tav tm="100000">
                                          <p:val>
                                            <p:strVal val="#ppt_x"/>
                                          </p:val>
                                        </p:tav>
                                      </p:tavLst>
                                    </p:anim>
                                    <p:anim calcmode="lin" valueType="num">
                                      <p:cBhvr>
                                        <p:cTn id="33" dur="75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400"/>
                                        <p:tgtEl>
                                          <p:spTgt spid="23"/>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750"/>
                                        <p:tgtEl>
                                          <p:spTgt spid="31"/>
                                        </p:tgtEl>
                                      </p:cBhvr>
                                    </p:animEffect>
                                    <p:anim calcmode="lin" valueType="num">
                                      <p:cBhvr>
                                        <p:cTn id="42" dur="750" fill="hold"/>
                                        <p:tgtEl>
                                          <p:spTgt spid="31"/>
                                        </p:tgtEl>
                                        <p:attrNameLst>
                                          <p:attrName>ppt_x</p:attrName>
                                        </p:attrNameLst>
                                      </p:cBhvr>
                                      <p:tavLst>
                                        <p:tav tm="0">
                                          <p:val>
                                            <p:strVal val="#ppt_x"/>
                                          </p:val>
                                        </p:tav>
                                        <p:tav tm="100000">
                                          <p:val>
                                            <p:strVal val="#ppt_x"/>
                                          </p:val>
                                        </p:tav>
                                      </p:tavLst>
                                    </p:anim>
                                    <p:anim calcmode="lin" valueType="num">
                                      <p:cBhvr>
                                        <p:cTn id="43" dur="75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400"/>
                                        <p:tgtEl>
                                          <p:spTgt spid="30"/>
                                        </p:tgtEl>
                                      </p:cBhvr>
                                    </p:animEffect>
                                  </p:childTnLst>
                                </p:cTn>
                              </p:par>
                            </p:childTnLst>
                          </p:cTn>
                        </p:par>
                        <p:par>
                          <p:cTn id="48" fill="hold">
                            <p:stCondLst>
                              <p:cond delay="6500"/>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47"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7"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1000"/>
                                        <p:tgtEl>
                                          <p:spTgt spid="41"/>
                                        </p:tgtEl>
                                      </p:cBhvr>
                                    </p:animEffect>
                                    <p:anim calcmode="lin" valueType="num">
                                      <p:cBhvr>
                                        <p:cTn id="79" dur="1000" fill="hold"/>
                                        <p:tgtEl>
                                          <p:spTgt spid="41"/>
                                        </p:tgtEl>
                                        <p:attrNameLst>
                                          <p:attrName>ppt_x</p:attrName>
                                        </p:attrNameLst>
                                      </p:cBhvr>
                                      <p:tavLst>
                                        <p:tav tm="0">
                                          <p:val>
                                            <p:strVal val="#ppt_x"/>
                                          </p:val>
                                        </p:tav>
                                        <p:tav tm="100000">
                                          <p:val>
                                            <p:strVal val="#ppt_x"/>
                                          </p:val>
                                        </p:tav>
                                      </p:tavLst>
                                    </p:anim>
                                    <p:anim calcmode="lin" valueType="num">
                                      <p:cBhvr>
                                        <p:cTn id="80" dur="1000" fill="hold"/>
                                        <p:tgtEl>
                                          <p:spTgt spid="41"/>
                                        </p:tgtEl>
                                        <p:attrNameLst>
                                          <p:attrName>ppt_y</p:attrName>
                                        </p:attrNameLst>
                                      </p:cBhvr>
                                      <p:tavLst>
                                        <p:tav tm="0">
                                          <p:val>
                                            <p:strVal val="#ppt_y-.1"/>
                                          </p:val>
                                        </p:tav>
                                        <p:tav tm="100000">
                                          <p:val>
                                            <p:strVal val="#ppt_y"/>
                                          </p:val>
                                        </p:tav>
                                      </p:tavLst>
                                    </p:anim>
                                  </p:childTnLst>
                                </p:cTn>
                              </p:par>
                            </p:childTnLst>
                          </p:cTn>
                        </p:par>
                        <p:par>
                          <p:cTn id="81" fill="hold">
                            <p:stCondLst>
                              <p:cond delay="9500"/>
                            </p:stCondLst>
                            <p:childTnLst>
                              <p:par>
                                <p:cTn id="82" presetID="47"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1" grpId="0" animBg="1"/>
      <p:bldP spid="36" grpId="0"/>
      <p:bldP spid="37" grpId="0"/>
      <p:bldP spid="38" grpId="0"/>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248329" y="2108718"/>
            <a:ext cx="2681046" cy="1390261"/>
            <a:chOff x="6248329" y="2108718"/>
            <a:chExt cx="2681046" cy="1390261"/>
          </a:xfrm>
        </p:grpSpPr>
        <p:sp>
          <p:nvSpPr>
            <p:cNvPr id="18" name="矩形: 圆角 4"/>
            <p:cNvSpPr/>
            <p:nvPr/>
          </p:nvSpPr>
          <p:spPr>
            <a:xfrm>
              <a:off x="6248329" y="2108718"/>
              <a:ext cx="2279851" cy="1390261"/>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6" name="流程图: 延期 25"/>
            <p:cNvSpPr/>
            <p:nvPr/>
          </p:nvSpPr>
          <p:spPr>
            <a:xfrm rot="10800000" flipH="1">
              <a:off x="8529341" y="259733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p:cNvSpPr txBox="1"/>
            <p:nvPr/>
          </p:nvSpPr>
          <p:spPr>
            <a:xfrm>
              <a:off x="8528180" y="2619181"/>
              <a:ext cx="319318" cy="369332"/>
            </a:xfrm>
            <a:prstGeom prst="rect">
              <a:avLst/>
            </a:prstGeom>
            <a:noFill/>
          </p:spPr>
          <p:txBody>
            <a:bodyPr wrap="none" rtlCol="0">
              <a:spAutoFit/>
            </a:bodyPr>
            <a:lstStyle/>
            <a:p>
              <a:r>
                <a:rPr lang="en-US" altLang="zh-CN" dirty="0">
                  <a:solidFill>
                    <a:schemeClr val="bg1"/>
                  </a:solidFill>
                  <a:cs typeface="+mn-ea"/>
                  <a:sym typeface="+mn-lt"/>
                </a:rPr>
                <a:t>2</a:t>
              </a:r>
              <a:endParaRPr lang="zh-CN" altLang="en-US" dirty="0">
                <a:solidFill>
                  <a:schemeClr val="bg1"/>
                </a:solidFill>
                <a:cs typeface="+mn-ea"/>
                <a:sym typeface="+mn-lt"/>
              </a:endParaRPr>
            </a:p>
          </p:txBody>
        </p:sp>
      </p:grpSp>
      <p:grpSp>
        <p:nvGrpSpPr>
          <p:cNvPr id="13" name="组合 12"/>
          <p:cNvGrpSpPr/>
          <p:nvPr/>
        </p:nvGrpSpPr>
        <p:grpSpPr>
          <a:xfrm>
            <a:off x="3348795" y="3718248"/>
            <a:ext cx="2697441" cy="1390261"/>
            <a:chOff x="3348795" y="3718248"/>
            <a:chExt cx="2697441" cy="1390261"/>
          </a:xfrm>
        </p:grpSpPr>
        <p:sp>
          <p:nvSpPr>
            <p:cNvPr id="17" name="矩形: 圆角 4"/>
            <p:cNvSpPr/>
            <p:nvPr/>
          </p:nvSpPr>
          <p:spPr>
            <a:xfrm>
              <a:off x="3750905" y="3718248"/>
              <a:ext cx="2295331" cy="1390261"/>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5" name="流程图: 延期 24"/>
            <p:cNvSpPr/>
            <p:nvPr/>
          </p:nvSpPr>
          <p:spPr>
            <a:xfrm flipH="1">
              <a:off x="3348795" y="4218934"/>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grpSp>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6" y="413217"/>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荣誉奖项</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036837" y="2631786"/>
            <a:ext cx="1659429" cy="400110"/>
          </a:xfrm>
          <a:prstGeom prst="rect">
            <a:avLst/>
          </a:prstGeom>
          <a:noFill/>
          <a:effectLst/>
        </p:spPr>
        <p:txBody>
          <a:bodyPr wrap="none" rtlCol="0">
            <a:spAutoFit/>
          </a:bodyPr>
          <a:lstStyle/>
          <a:p>
            <a:pPr algn="ctr" defTabSz="685800">
              <a:defRPr/>
            </a:pPr>
            <a:r>
              <a:rPr lang="zh-CN" altLang="en-US" sz="2000" b="1" kern="0" spc="300" dirty="0">
                <a:solidFill>
                  <a:srgbClr val="528667">
                    <a:alpha val="99000"/>
                  </a:srgbClr>
                </a:solidFill>
                <a:cs typeface="+mn-ea"/>
                <a:sym typeface="+mn-lt"/>
              </a:rPr>
              <a:t>一等奖学金</a:t>
            </a:r>
          </a:p>
        </p:txBody>
      </p:sp>
      <p:sp>
        <p:nvSpPr>
          <p:cNvPr id="21" name="文本框 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458838" y="4213323"/>
            <a:ext cx="1954381" cy="400110"/>
          </a:xfrm>
          <a:prstGeom prst="rect">
            <a:avLst/>
          </a:prstGeom>
          <a:noFill/>
          <a:effectLst/>
        </p:spPr>
        <p:txBody>
          <a:bodyPr wrap="none" rtlCol="0">
            <a:spAutoFit/>
          </a:bodyPr>
          <a:lstStyle/>
          <a:p>
            <a:pPr algn="ctr" defTabSz="685800">
              <a:defRPr/>
            </a:pPr>
            <a:r>
              <a:rPr lang="zh-CN" altLang="en-US" sz="2000" b="1" kern="0" spc="300" dirty="0">
                <a:solidFill>
                  <a:srgbClr val="528667">
                    <a:alpha val="99000"/>
                  </a:srgbClr>
                </a:solidFill>
                <a:cs typeface="+mn-ea"/>
                <a:sym typeface="+mn-lt"/>
              </a:rPr>
              <a:t>年度风云人物</a:t>
            </a:r>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306868" y="4213323"/>
            <a:ext cx="1364477" cy="400110"/>
          </a:xfrm>
          <a:prstGeom prst="rect">
            <a:avLst/>
          </a:prstGeom>
          <a:noFill/>
          <a:effectLst/>
        </p:spPr>
        <p:txBody>
          <a:bodyPr wrap="none" rtlCol="0">
            <a:spAutoFit/>
          </a:bodyPr>
          <a:lstStyle/>
          <a:p>
            <a:pPr algn="ctr" defTabSz="685800">
              <a:defRPr/>
            </a:pPr>
            <a:r>
              <a:rPr lang="zh-CN" altLang="en-US" sz="2000" b="1" kern="0" spc="300" dirty="0">
                <a:solidFill>
                  <a:schemeClr val="bg1"/>
                </a:solidFill>
                <a:cs typeface="+mn-ea"/>
                <a:sym typeface="+mn-lt"/>
              </a:rPr>
              <a:t>杰出新人</a:t>
            </a:r>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06313" y="2631786"/>
            <a:ext cx="1659429" cy="400110"/>
          </a:xfrm>
          <a:prstGeom prst="rect">
            <a:avLst/>
          </a:prstGeom>
          <a:noFill/>
          <a:effectLst/>
        </p:spPr>
        <p:txBody>
          <a:bodyPr wrap="none" rtlCol="0">
            <a:spAutoFit/>
          </a:bodyPr>
          <a:lstStyle/>
          <a:p>
            <a:pPr algn="ctr" defTabSz="685800">
              <a:defRPr/>
            </a:pPr>
            <a:r>
              <a:rPr lang="zh-CN" altLang="en-US" sz="2000" b="1" kern="0" spc="300" dirty="0">
                <a:solidFill>
                  <a:schemeClr val="bg1"/>
                </a:solidFill>
                <a:cs typeface="+mn-ea"/>
                <a:sym typeface="+mn-lt"/>
              </a:rPr>
              <a:t>销售总冠军</a:t>
            </a:r>
          </a:p>
        </p:txBody>
      </p:sp>
      <p:grpSp>
        <p:nvGrpSpPr>
          <p:cNvPr id="11" name="组合 10"/>
          <p:cNvGrpSpPr/>
          <p:nvPr/>
        </p:nvGrpSpPr>
        <p:grpSpPr>
          <a:xfrm>
            <a:off x="3348795" y="2108718"/>
            <a:ext cx="2697441" cy="1390261"/>
            <a:chOff x="3348795" y="2108718"/>
            <a:chExt cx="2697441" cy="1390261"/>
          </a:xfrm>
        </p:grpSpPr>
        <p:sp>
          <p:nvSpPr>
            <p:cNvPr id="16" name="矩形: 圆角 4"/>
            <p:cNvSpPr/>
            <p:nvPr/>
          </p:nvSpPr>
          <p:spPr>
            <a:xfrm>
              <a:off x="3750905" y="2108718"/>
              <a:ext cx="2295331" cy="1390261"/>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4" name="流程图: 延期 23"/>
            <p:cNvSpPr/>
            <p:nvPr/>
          </p:nvSpPr>
          <p:spPr>
            <a:xfrm flipH="1">
              <a:off x="3348795" y="259733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grpSp>
      <p:grpSp>
        <p:nvGrpSpPr>
          <p:cNvPr id="14" name="组合 13"/>
          <p:cNvGrpSpPr/>
          <p:nvPr/>
        </p:nvGrpSpPr>
        <p:grpSpPr>
          <a:xfrm>
            <a:off x="6248329" y="3718248"/>
            <a:ext cx="2690377" cy="1390261"/>
            <a:chOff x="6248329" y="3718248"/>
            <a:chExt cx="2690377" cy="1390261"/>
          </a:xfrm>
        </p:grpSpPr>
        <p:sp>
          <p:nvSpPr>
            <p:cNvPr id="19" name="矩形: 圆角 4"/>
            <p:cNvSpPr/>
            <p:nvPr/>
          </p:nvSpPr>
          <p:spPr>
            <a:xfrm>
              <a:off x="6248329" y="3718248"/>
              <a:ext cx="2279851" cy="1390261"/>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7" name="流程图: 延期 26"/>
            <p:cNvSpPr/>
            <p:nvPr/>
          </p:nvSpPr>
          <p:spPr>
            <a:xfrm rot="10800000" flipH="1">
              <a:off x="8538672" y="4218934"/>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8549082" y="4244101"/>
              <a:ext cx="319318" cy="369332"/>
            </a:xfrm>
            <a:prstGeom prst="rect">
              <a:avLst/>
            </a:prstGeom>
            <a:noFill/>
          </p:spPr>
          <p:txBody>
            <a:bodyPr wrap="none" rtlCol="0">
              <a:spAutoFit/>
            </a:bodyPr>
            <a:lstStyle/>
            <a:p>
              <a:r>
                <a:rPr lang="en-US" altLang="zh-CN" dirty="0">
                  <a:solidFill>
                    <a:schemeClr val="bg1"/>
                  </a:solidFill>
                  <a:cs typeface="+mn-ea"/>
                  <a:sym typeface="+mn-lt"/>
                </a:rPr>
                <a:t>4</a:t>
              </a:r>
              <a:endParaRPr lang="zh-CN" altLang="en-US" dirty="0">
                <a:solidFill>
                  <a:schemeClr val="bg1"/>
                </a:solidFill>
                <a:cs typeface="+mn-ea"/>
                <a:sym typeface="+mn-lt"/>
              </a:endParaRPr>
            </a:p>
          </p:txBody>
        </p:sp>
      </p:grpSp>
      <p:sp>
        <p:nvSpPr>
          <p:cNvPr id="30" name="TextBox 13"/>
          <p:cNvSpPr txBox="1"/>
          <p:nvPr/>
        </p:nvSpPr>
        <p:spPr>
          <a:xfrm>
            <a:off x="1677189" y="2225998"/>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1" name="TextBox 13"/>
          <p:cNvSpPr txBox="1"/>
          <p:nvPr/>
        </p:nvSpPr>
        <p:spPr>
          <a:xfrm>
            <a:off x="1101927" y="2492862"/>
            <a:ext cx="2043678"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2" name="TextBox 13"/>
          <p:cNvSpPr txBox="1"/>
          <p:nvPr/>
        </p:nvSpPr>
        <p:spPr>
          <a:xfrm>
            <a:off x="1704267" y="4090212"/>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3" name="TextBox 13"/>
          <p:cNvSpPr txBox="1"/>
          <p:nvPr/>
        </p:nvSpPr>
        <p:spPr>
          <a:xfrm>
            <a:off x="1129005" y="4357076"/>
            <a:ext cx="2043678"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4" name="TextBox 13"/>
          <p:cNvSpPr txBox="1"/>
          <p:nvPr/>
        </p:nvSpPr>
        <p:spPr>
          <a:xfrm>
            <a:off x="9068178" y="2107933"/>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5" name="TextBox 13"/>
          <p:cNvSpPr txBox="1"/>
          <p:nvPr/>
        </p:nvSpPr>
        <p:spPr>
          <a:xfrm>
            <a:off x="9182648" y="2373280"/>
            <a:ext cx="2043678" cy="462819"/>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TextBox 13"/>
          <p:cNvSpPr txBox="1"/>
          <p:nvPr/>
        </p:nvSpPr>
        <p:spPr>
          <a:xfrm>
            <a:off x="9068178" y="4194661"/>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7" name="TextBox 13"/>
          <p:cNvSpPr txBox="1"/>
          <p:nvPr/>
        </p:nvSpPr>
        <p:spPr>
          <a:xfrm>
            <a:off x="9182648" y="4460008"/>
            <a:ext cx="2043678"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 calcmode="lin" valueType="num">
                                      <p:cBhvr>
                                        <p:cTn id="16" dur="500" fill="hold"/>
                                        <p:tgtEl>
                                          <p:spTgt spid="20"/>
                                        </p:tgtEl>
                                        <p:attrNameLst>
                                          <p:attrName>style.rotation</p:attrName>
                                        </p:attrNameLst>
                                      </p:cBhvr>
                                      <p:tavLst>
                                        <p:tav tm="0">
                                          <p:val>
                                            <p:fltVal val="90"/>
                                          </p:val>
                                        </p:tav>
                                        <p:tav tm="100000">
                                          <p:val>
                                            <p:fltVal val="0"/>
                                          </p:val>
                                        </p:tav>
                                      </p:tavLst>
                                    </p:anim>
                                    <p:animEffect transition="in" filter="fade">
                                      <p:cBhvr>
                                        <p:cTn id="17" dur="500"/>
                                        <p:tgtEl>
                                          <p:spTgt spid="20"/>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90"/>
                                          </p:val>
                                        </p:tav>
                                        <p:tav tm="100000">
                                          <p:val>
                                            <p:fltVal val="0"/>
                                          </p:val>
                                        </p:tav>
                                      </p:tavLst>
                                    </p:anim>
                                    <p:animEffect transition="in" filter="fade">
                                      <p:cBhvr>
                                        <p:cTn id="36" dur="500"/>
                                        <p:tgtEl>
                                          <p:spTgt spid="12"/>
                                        </p:tgtEl>
                                      </p:cBhvr>
                                    </p:animEffect>
                                  </p:childTnLst>
                                </p:cTn>
                              </p:par>
                            </p:childTnLst>
                          </p:cTn>
                        </p:par>
                        <p:par>
                          <p:cTn id="37" fill="hold">
                            <p:stCondLst>
                              <p:cond delay="2500"/>
                            </p:stCondLst>
                            <p:childTnLst>
                              <p:par>
                                <p:cTn id="38" presetID="31"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anim calcmode="lin" valueType="num">
                                      <p:cBhvr>
                                        <p:cTn id="48" dur="500" fill="hold"/>
                                        <p:tgtEl>
                                          <p:spTgt spid="34"/>
                                        </p:tgtEl>
                                        <p:attrNameLst>
                                          <p:attrName>ppt_x</p:attrName>
                                        </p:attrNameLst>
                                      </p:cBhvr>
                                      <p:tavLst>
                                        <p:tav tm="0">
                                          <p:val>
                                            <p:strVal val="#ppt_x"/>
                                          </p:val>
                                        </p:tav>
                                        <p:tav tm="100000">
                                          <p:val>
                                            <p:strVal val="#ppt_x"/>
                                          </p:val>
                                        </p:tav>
                                      </p:tavLst>
                                    </p:anim>
                                    <p:anim calcmode="lin" valueType="num">
                                      <p:cBhvr>
                                        <p:cTn id="49" dur="500" fill="hold"/>
                                        <p:tgtEl>
                                          <p:spTgt spid="3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7"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anim calcmode="lin" valueType="num">
                                      <p:cBhvr>
                                        <p:cTn id="54" dur="500" fill="hold"/>
                                        <p:tgtEl>
                                          <p:spTgt spid="35"/>
                                        </p:tgtEl>
                                        <p:attrNameLst>
                                          <p:attrName>ppt_x</p:attrName>
                                        </p:attrNameLst>
                                      </p:cBhvr>
                                      <p:tavLst>
                                        <p:tav tm="0">
                                          <p:val>
                                            <p:strVal val="#ppt_x"/>
                                          </p:val>
                                        </p:tav>
                                        <p:tav tm="100000">
                                          <p:val>
                                            <p:strVal val="#ppt_x"/>
                                          </p:val>
                                        </p:tav>
                                      </p:tavLst>
                                    </p:anim>
                                    <p:anim calcmode="lin" valueType="num">
                                      <p:cBhvr>
                                        <p:cTn id="55" dur="500" fill="hold"/>
                                        <p:tgtEl>
                                          <p:spTgt spid="35"/>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31"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 calcmode="lin" valueType="num">
                                      <p:cBhvr>
                                        <p:cTn id="61" dur="500" fill="hold"/>
                                        <p:tgtEl>
                                          <p:spTgt spid="13"/>
                                        </p:tgtEl>
                                        <p:attrNameLst>
                                          <p:attrName>style.rotation</p:attrName>
                                        </p:attrNameLst>
                                      </p:cBhvr>
                                      <p:tavLst>
                                        <p:tav tm="0">
                                          <p:val>
                                            <p:fltVal val="90"/>
                                          </p:val>
                                        </p:tav>
                                        <p:tav tm="100000">
                                          <p:val>
                                            <p:fltVal val="0"/>
                                          </p:val>
                                        </p:tav>
                                      </p:tavLst>
                                    </p:anim>
                                    <p:animEffect transition="in" filter="fade">
                                      <p:cBhvr>
                                        <p:cTn id="62" dur="500"/>
                                        <p:tgtEl>
                                          <p:spTgt spid="13"/>
                                        </p:tgtEl>
                                      </p:cBhvr>
                                    </p:animEffect>
                                  </p:childTnLst>
                                </p:cTn>
                              </p:par>
                            </p:childTnLst>
                          </p:cTn>
                        </p:par>
                        <p:par>
                          <p:cTn id="63" fill="hold">
                            <p:stCondLst>
                              <p:cond delay="4500"/>
                            </p:stCondLst>
                            <p:childTnLst>
                              <p:par>
                                <p:cTn id="64" presetID="31"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90"/>
                                          </p:val>
                                        </p:tav>
                                        <p:tav tm="100000">
                                          <p:val>
                                            <p:fltVal val="0"/>
                                          </p:val>
                                        </p:tav>
                                      </p:tavLst>
                                    </p:anim>
                                    <p:animEffect transition="in" filter="fade">
                                      <p:cBhvr>
                                        <p:cTn id="69" dur="500"/>
                                        <p:tgtEl>
                                          <p:spTgt spid="22"/>
                                        </p:tgtEl>
                                      </p:cBhvr>
                                    </p:animEffect>
                                  </p:childTnLst>
                                </p:cTn>
                              </p:par>
                            </p:childTnLst>
                          </p:cTn>
                        </p:par>
                        <p:par>
                          <p:cTn id="70" fill="hold">
                            <p:stCondLst>
                              <p:cond delay="5000"/>
                            </p:stCondLst>
                            <p:childTnLst>
                              <p:par>
                                <p:cTn id="71" presetID="47"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50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anim calcmode="lin" valueType="num">
                                      <p:cBhvr>
                                        <p:cTn id="80" dur="500" fill="hold"/>
                                        <p:tgtEl>
                                          <p:spTgt spid="33"/>
                                        </p:tgtEl>
                                        <p:attrNameLst>
                                          <p:attrName>ppt_x</p:attrName>
                                        </p:attrNameLst>
                                      </p:cBhvr>
                                      <p:tavLst>
                                        <p:tav tm="0">
                                          <p:val>
                                            <p:strVal val="#ppt_x"/>
                                          </p:val>
                                        </p:tav>
                                        <p:tav tm="100000">
                                          <p:val>
                                            <p:strVal val="#ppt_x"/>
                                          </p:val>
                                        </p:tav>
                                      </p:tavLst>
                                    </p:anim>
                                    <p:anim calcmode="lin" valueType="num">
                                      <p:cBhvr>
                                        <p:cTn id="81" dur="5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31"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 calcmode="lin" valueType="num">
                                      <p:cBhvr>
                                        <p:cTn id="87" dur="500" fill="hold"/>
                                        <p:tgtEl>
                                          <p:spTgt spid="14"/>
                                        </p:tgtEl>
                                        <p:attrNameLst>
                                          <p:attrName>style.rotation</p:attrName>
                                        </p:attrNameLst>
                                      </p:cBhvr>
                                      <p:tavLst>
                                        <p:tav tm="0">
                                          <p:val>
                                            <p:fltVal val="90"/>
                                          </p:val>
                                        </p:tav>
                                        <p:tav tm="100000">
                                          <p:val>
                                            <p:fltVal val="0"/>
                                          </p:val>
                                        </p:tav>
                                      </p:tavLst>
                                    </p:anim>
                                    <p:animEffect transition="in" filter="fade">
                                      <p:cBhvr>
                                        <p:cTn id="88" dur="500"/>
                                        <p:tgtEl>
                                          <p:spTgt spid="14"/>
                                        </p:tgtEl>
                                      </p:cBhvr>
                                    </p:animEffect>
                                  </p:childTnLst>
                                </p:cTn>
                              </p:par>
                            </p:childTnLst>
                          </p:cTn>
                        </p:par>
                        <p:par>
                          <p:cTn id="89" fill="hold">
                            <p:stCondLst>
                              <p:cond delay="6500"/>
                            </p:stCondLst>
                            <p:childTnLst>
                              <p:par>
                                <p:cTn id="90" presetID="31"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 calcmode="lin" valueType="num">
                                      <p:cBhvr>
                                        <p:cTn id="94" dur="500" fill="hold"/>
                                        <p:tgtEl>
                                          <p:spTgt spid="21"/>
                                        </p:tgtEl>
                                        <p:attrNameLst>
                                          <p:attrName>style.rotation</p:attrName>
                                        </p:attrNameLst>
                                      </p:cBhvr>
                                      <p:tavLst>
                                        <p:tav tm="0">
                                          <p:val>
                                            <p:fltVal val="90"/>
                                          </p:val>
                                        </p:tav>
                                        <p:tav tm="100000">
                                          <p:val>
                                            <p:fltVal val="0"/>
                                          </p:val>
                                        </p:tav>
                                      </p:tavLst>
                                    </p:anim>
                                    <p:animEffect transition="in" filter="fade">
                                      <p:cBhvr>
                                        <p:cTn id="95" dur="500"/>
                                        <p:tgtEl>
                                          <p:spTgt spid="21"/>
                                        </p:tgtEl>
                                      </p:cBhvr>
                                    </p:animEffect>
                                  </p:childTnLst>
                                </p:cTn>
                              </p:par>
                            </p:childTnLst>
                          </p:cTn>
                        </p:par>
                        <p:par>
                          <p:cTn id="96" fill="hold">
                            <p:stCondLst>
                              <p:cond delay="7000"/>
                            </p:stCondLst>
                            <p:childTnLst>
                              <p:par>
                                <p:cTn id="97" presetID="47"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anim calcmode="lin" valueType="num">
                                      <p:cBhvr>
                                        <p:cTn id="100" dur="500" fill="hold"/>
                                        <p:tgtEl>
                                          <p:spTgt spid="36"/>
                                        </p:tgtEl>
                                        <p:attrNameLst>
                                          <p:attrName>ppt_x</p:attrName>
                                        </p:attrNameLst>
                                      </p:cBhvr>
                                      <p:tavLst>
                                        <p:tav tm="0">
                                          <p:val>
                                            <p:strVal val="#ppt_x"/>
                                          </p:val>
                                        </p:tav>
                                        <p:tav tm="100000">
                                          <p:val>
                                            <p:strVal val="#ppt_x"/>
                                          </p:val>
                                        </p:tav>
                                      </p:tavLst>
                                    </p:anim>
                                    <p:anim calcmode="lin" valueType="num">
                                      <p:cBhvr>
                                        <p:cTn id="101" dur="500" fill="hold"/>
                                        <p:tgtEl>
                                          <p:spTgt spid="3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47" presetClass="entr" presetSubtype="0"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strVal val="#ppt_x"/>
                                          </p:val>
                                        </p:tav>
                                        <p:tav tm="100000">
                                          <p:val>
                                            <p:strVal val="#ppt_x"/>
                                          </p:val>
                                        </p:tav>
                                      </p:tavLst>
                                    </p:anim>
                                    <p:anim calcmode="lin" valueType="num">
                                      <p:cBhvr>
                                        <p:cTn id="10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5589037"/>
            <a:ext cx="12192000" cy="1268963"/>
          </a:xfrm>
          <a:prstGeom prst="rect">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771067" y="3672036"/>
            <a:ext cx="2173190" cy="1334715"/>
          </a:xfrm>
          <a:prstGeom prst="roundRect">
            <a:avLst>
              <a:gd name="adj" fmla="val 7594"/>
            </a:avLst>
          </a:prstGeom>
          <a:noFill/>
          <a:ln w="28575">
            <a:solidFill>
              <a:srgbClr val="D0DFA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7894754" y="3672036"/>
            <a:ext cx="2173190" cy="1334715"/>
          </a:xfrm>
          <a:prstGeom prst="roundRect">
            <a:avLst>
              <a:gd name="adj" fmla="val 7594"/>
            </a:avLst>
          </a:prstGeom>
          <a:noFill/>
          <a:ln w="28575">
            <a:solidFill>
              <a:srgbClr val="D0DFA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832911" y="3672036"/>
            <a:ext cx="2173190" cy="1334715"/>
          </a:xfrm>
          <a:prstGeom prst="roundRect">
            <a:avLst>
              <a:gd name="adj" fmla="val 7594"/>
            </a:avLst>
          </a:prstGeom>
          <a:noFill/>
          <a:ln w="28575">
            <a:solidFill>
              <a:srgbClr val="5286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5" y="413217"/>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语言能力</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11" name="组合 10"/>
          <p:cNvGrpSpPr/>
          <p:nvPr/>
        </p:nvGrpSpPr>
        <p:grpSpPr>
          <a:xfrm>
            <a:off x="5137164" y="2221766"/>
            <a:ext cx="1575503" cy="1575503"/>
            <a:chOff x="5020461" y="1676075"/>
            <a:chExt cx="2192786" cy="2192786"/>
          </a:xfrm>
        </p:grpSpPr>
        <p:sp>
          <p:nvSpPr>
            <p:cNvPr id="12" name="椭圆 11"/>
            <p:cNvSpPr/>
            <p:nvPr/>
          </p:nvSpPr>
          <p:spPr>
            <a:xfrm>
              <a:off x="5020461" y="1676075"/>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12"/>
            <p:cNvSpPr/>
            <p:nvPr/>
          </p:nvSpPr>
          <p:spPr>
            <a:xfrm rot="2700000">
              <a:off x="5189137" y="1844751"/>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5286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rot="18900000">
              <a:off x="5339295" y="2065746"/>
              <a:ext cx="890516" cy="642546"/>
            </a:xfrm>
            <a:prstGeom prst="rect">
              <a:avLst/>
            </a:prstGeom>
          </p:spPr>
          <p:txBody>
            <a:bodyPr wrap="square">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518209" y="2746020"/>
              <a:ext cx="1327927" cy="642546"/>
            </a:xfrm>
            <a:prstGeom prst="rect">
              <a:avLst/>
            </a:prstGeom>
            <a:noFill/>
            <a:effectLst/>
          </p:spPr>
          <p:txBody>
            <a:bodyPr wrap="none" rtlCol="0">
              <a:spAutoFit/>
            </a:bodyPr>
            <a:lstStyle/>
            <a:p>
              <a:pPr algn="ctr" defTabSz="685800">
                <a:defRPr/>
              </a:pPr>
              <a:r>
                <a:rPr lang="zh-CN" altLang="en-US" sz="2400" b="1" kern="0" spc="600" dirty="0">
                  <a:solidFill>
                    <a:srgbClr val="528667">
                      <a:alpha val="99000"/>
                    </a:srgbClr>
                  </a:solidFill>
                  <a:cs typeface="+mn-ea"/>
                  <a:sym typeface="+mn-lt"/>
                </a:rPr>
                <a:t>英语</a:t>
              </a:r>
            </a:p>
          </p:txBody>
        </p:sp>
      </p:grpSp>
      <p:grpSp>
        <p:nvGrpSpPr>
          <p:cNvPr id="16" name="组合 15"/>
          <p:cNvGrpSpPr/>
          <p:nvPr/>
        </p:nvGrpSpPr>
        <p:grpSpPr>
          <a:xfrm>
            <a:off x="2078509" y="2221766"/>
            <a:ext cx="1575503" cy="1575503"/>
            <a:chOff x="3722704" y="3017824"/>
            <a:chExt cx="2192786" cy="2192786"/>
          </a:xfrm>
        </p:grpSpPr>
        <p:sp>
          <p:nvSpPr>
            <p:cNvPr id="17" name="椭圆 16"/>
            <p:cNvSpPr/>
            <p:nvPr/>
          </p:nvSpPr>
          <p:spPr>
            <a:xfrm>
              <a:off x="3722704" y="3017824"/>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17"/>
            <p:cNvSpPr/>
            <p:nvPr/>
          </p:nvSpPr>
          <p:spPr>
            <a:xfrm rot="2700000">
              <a:off x="3891380" y="3186500"/>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D0DF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18900000">
              <a:off x="4045891" y="3406109"/>
              <a:ext cx="890516" cy="642546"/>
            </a:xfrm>
            <a:prstGeom prst="rect">
              <a:avLst/>
            </a:prstGeom>
          </p:spPr>
          <p:txBody>
            <a:bodyPr wrap="square">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200502" y="4111264"/>
              <a:ext cx="1327927" cy="642546"/>
            </a:xfrm>
            <a:prstGeom prst="rect">
              <a:avLst/>
            </a:prstGeom>
            <a:noFill/>
            <a:effectLst/>
          </p:spPr>
          <p:txBody>
            <a:bodyPr wrap="none" rtlCol="0">
              <a:spAutoFit/>
            </a:bodyPr>
            <a:lstStyle/>
            <a:p>
              <a:pPr algn="ctr" defTabSz="685800">
                <a:defRPr/>
              </a:pPr>
              <a:r>
                <a:rPr lang="zh-CN" altLang="en-US" sz="2400" b="1" kern="0" spc="600" dirty="0">
                  <a:solidFill>
                    <a:srgbClr val="838383"/>
                  </a:solidFill>
                  <a:cs typeface="+mn-ea"/>
                  <a:sym typeface="+mn-lt"/>
                </a:rPr>
                <a:t>汉语</a:t>
              </a:r>
            </a:p>
          </p:txBody>
        </p:sp>
      </p:grpSp>
      <p:grpSp>
        <p:nvGrpSpPr>
          <p:cNvPr id="21" name="组合 20"/>
          <p:cNvGrpSpPr/>
          <p:nvPr/>
        </p:nvGrpSpPr>
        <p:grpSpPr>
          <a:xfrm>
            <a:off x="8202196" y="2221766"/>
            <a:ext cx="1575503" cy="1575503"/>
            <a:chOff x="3722704" y="3017824"/>
            <a:chExt cx="2192786" cy="2192786"/>
          </a:xfrm>
        </p:grpSpPr>
        <p:sp>
          <p:nvSpPr>
            <p:cNvPr id="22" name="椭圆 21"/>
            <p:cNvSpPr/>
            <p:nvPr/>
          </p:nvSpPr>
          <p:spPr>
            <a:xfrm>
              <a:off x="3722704" y="3017824"/>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2700000">
              <a:off x="3891380" y="3186500"/>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D0DF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rot="18900000">
              <a:off x="4045891" y="3406109"/>
              <a:ext cx="890516" cy="642546"/>
            </a:xfrm>
            <a:prstGeom prst="rect">
              <a:avLst/>
            </a:prstGeom>
          </p:spPr>
          <p:txBody>
            <a:bodyPr wrap="square">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209833" y="4111264"/>
              <a:ext cx="1327927" cy="642546"/>
            </a:xfrm>
            <a:prstGeom prst="rect">
              <a:avLst/>
            </a:prstGeom>
            <a:noFill/>
            <a:effectLst/>
          </p:spPr>
          <p:txBody>
            <a:bodyPr wrap="none" rtlCol="0">
              <a:spAutoFit/>
            </a:bodyPr>
            <a:lstStyle/>
            <a:p>
              <a:pPr algn="ctr" defTabSz="685800">
                <a:defRPr/>
              </a:pPr>
              <a:r>
                <a:rPr lang="zh-CN" altLang="en-US" sz="2400" b="1" kern="0" spc="600" dirty="0">
                  <a:solidFill>
                    <a:srgbClr val="838383"/>
                  </a:solidFill>
                  <a:cs typeface="+mn-ea"/>
                  <a:sym typeface="+mn-lt"/>
                </a:rPr>
                <a:t>法语</a:t>
              </a:r>
            </a:p>
          </p:txBody>
        </p:sp>
      </p:grpSp>
      <p:sp>
        <p:nvSpPr>
          <p:cNvPr id="30" name="文本框 2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1724989" y="4254578"/>
            <a:ext cx="2259016" cy="369332"/>
          </a:xfrm>
          <a:prstGeom prst="rect">
            <a:avLst/>
          </a:prstGeom>
          <a:noFill/>
          <a:effectLst/>
        </p:spPr>
        <p:txBody>
          <a:bodyPr wrap="none" rtlCol="0">
            <a:spAutoFit/>
          </a:bodyPr>
          <a:lstStyle/>
          <a:p>
            <a:pPr>
              <a:buClr>
                <a:srgbClr val="C00000"/>
              </a:buClr>
            </a:pPr>
            <a:r>
              <a:rPr lang="zh-CN" altLang="en-US" dirty="0">
                <a:solidFill>
                  <a:srgbClr val="528667"/>
                </a:solidFill>
                <a:cs typeface="+mn-ea"/>
                <a:sym typeface="+mn-lt"/>
              </a:rPr>
              <a:t> 新</a:t>
            </a:r>
            <a:r>
              <a:rPr lang="en-US" altLang="zh-CN" dirty="0">
                <a:solidFill>
                  <a:srgbClr val="528667"/>
                </a:solidFill>
                <a:cs typeface="+mn-ea"/>
                <a:sym typeface="+mn-lt"/>
              </a:rPr>
              <a:t>TOFEL</a:t>
            </a:r>
            <a:r>
              <a:rPr lang="zh-CN" altLang="en-US" dirty="0">
                <a:solidFill>
                  <a:srgbClr val="528667"/>
                </a:solidFill>
                <a:cs typeface="+mn-ea"/>
                <a:sym typeface="+mn-lt"/>
              </a:rPr>
              <a:t>考试</a:t>
            </a:r>
            <a:r>
              <a:rPr lang="en-US" altLang="zh-CN" dirty="0">
                <a:solidFill>
                  <a:srgbClr val="528667"/>
                </a:solidFill>
                <a:cs typeface="+mn-ea"/>
                <a:sym typeface="+mn-lt"/>
              </a:rPr>
              <a:t>120</a:t>
            </a:r>
            <a:r>
              <a:rPr lang="zh-CN" altLang="en-US" dirty="0">
                <a:solidFill>
                  <a:srgbClr val="528667"/>
                </a:solidFill>
                <a:cs typeface="+mn-ea"/>
                <a:sym typeface="+mn-lt"/>
              </a:rPr>
              <a:t>分</a:t>
            </a:r>
          </a:p>
        </p:txBody>
      </p:sp>
      <p:sp>
        <p:nvSpPr>
          <p:cNvPr id="31" name="文本框 3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4986663" y="4254578"/>
            <a:ext cx="1822532" cy="646331"/>
          </a:xfrm>
          <a:prstGeom prst="rect">
            <a:avLst/>
          </a:prstGeom>
          <a:noFill/>
          <a:effectLst/>
        </p:spPr>
        <p:txBody>
          <a:bodyPr wrap="square" rtlCol="0">
            <a:spAutoFit/>
          </a:bodyPr>
          <a:lstStyle/>
          <a:p>
            <a:pPr algn="ctr">
              <a:buClr>
                <a:srgbClr val="000000"/>
              </a:buClr>
            </a:pPr>
            <a:r>
              <a:rPr lang="zh-CN" altLang="en-US" dirty="0">
                <a:solidFill>
                  <a:srgbClr val="528667"/>
                </a:solidFill>
                <a:cs typeface="+mn-ea"/>
                <a:sym typeface="+mn-lt"/>
              </a:rPr>
              <a:t>普通话水平测试</a:t>
            </a:r>
            <a:r>
              <a:rPr lang="en-US" altLang="zh-CN" dirty="0">
                <a:solidFill>
                  <a:srgbClr val="528667"/>
                </a:solidFill>
                <a:cs typeface="+mn-ea"/>
                <a:sym typeface="+mn-lt"/>
              </a:rPr>
              <a:t>1</a:t>
            </a:r>
            <a:r>
              <a:rPr lang="zh-CN" altLang="en-US" dirty="0">
                <a:solidFill>
                  <a:srgbClr val="528667"/>
                </a:solidFill>
                <a:cs typeface="+mn-ea"/>
                <a:sym typeface="+mn-lt"/>
              </a:rPr>
              <a:t>级甲等</a:t>
            </a:r>
          </a:p>
        </p:txBody>
      </p:sp>
      <p:sp>
        <p:nvSpPr>
          <p:cNvPr id="32" name="文本框 3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8017755" y="4254578"/>
            <a:ext cx="2031325" cy="369332"/>
          </a:xfrm>
          <a:prstGeom prst="rect">
            <a:avLst/>
          </a:prstGeom>
          <a:noFill/>
          <a:effectLst/>
        </p:spPr>
        <p:txBody>
          <a:bodyPr wrap="none" rtlCol="0">
            <a:spAutoFit/>
          </a:bodyPr>
          <a:lstStyle/>
          <a:p>
            <a:pPr>
              <a:buClr>
                <a:srgbClr val="C00000"/>
              </a:buClr>
            </a:pPr>
            <a:r>
              <a:rPr lang="zh-CN" altLang="en-US" dirty="0">
                <a:solidFill>
                  <a:srgbClr val="528667"/>
                </a:solidFill>
                <a:cs typeface="+mn-ea"/>
                <a:sym typeface="+mn-lt"/>
              </a:rPr>
              <a:t>能够满足正常交流</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ppt_w</p:attrName>
                                        </p:attrNameLst>
                                      </p:cBhvr>
                                      <p:tavLst>
                                        <p:tav tm="0" fmla="#ppt_w*sin(2.5*pi*$)">
                                          <p:val>
                                            <p:fltVal val="0"/>
                                          </p:val>
                                        </p:tav>
                                        <p:tav tm="100000">
                                          <p:val>
                                            <p:fltVal val="1"/>
                                          </p:val>
                                        </p:tav>
                                      </p:tavLst>
                                    </p:anim>
                                    <p:anim calcmode="lin" valueType="num">
                                      <p:cBhvr>
                                        <p:cTn id="9" dur="1000" fill="hold"/>
                                        <p:tgtEl>
                                          <p:spTgt spid="16"/>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ppt_w</p:attrName>
                                        </p:attrNameLst>
                                      </p:cBhvr>
                                      <p:tavLst>
                                        <p:tav tm="0" fmla="#ppt_w*sin(2.5*pi*$)">
                                          <p:val>
                                            <p:fltVal val="0"/>
                                          </p:val>
                                        </p:tav>
                                        <p:tav tm="100000">
                                          <p:val>
                                            <p:fltVal val="1"/>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000"/>
                            </p:stCondLst>
                            <p:childTnLst>
                              <p:par>
                                <p:cTn id="25" presetID="45"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ppt_w</p:attrName>
                                        </p:attrNameLst>
                                      </p:cBhvr>
                                      <p:tavLst>
                                        <p:tav tm="0" fmla="#ppt_w*sin(2.5*pi*$)">
                                          <p:val>
                                            <p:fltVal val="0"/>
                                          </p:val>
                                        </p:tav>
                                        <p:tav tm="100000">
                                          <p:val>
                                            <p:fltVal val="1"/>
                                          </p:val>
                                        </p:tav>
                                      </p:tavLst>
                                    </p:anim>
                                    <p:anim calcmode="lin" valueType="num">
                                      <p:cBhvr>
                                        <p:cTn id="29" dur="10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岗位认知</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PART02</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6"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知识技能</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3" name="Group 10"/>
          <p:cNvGrpSpPr/>
          <p:nvPr/>
        </p:nvGrpSpPr>
        <p:grpSpPr>
          <a:xfrm>
            <a:off x="6565523" y="3313625"/>
            <a:ext cx="1387585" cy="1387585"/>
            <a:chOff x="6920031" y="3363156"/>
            <a:chExt cx="1338773" cy="1338773"/>
          </a:xfrm>
        </p:grpSpPr>
        <p:sp>
          <p:nvSpPr>
            <p:cNvPr id="34" name="Oval 7"/>
            <p:cNvSpPr/>
            <p:nvPr/>
          </p:nvSpPr>
          <p:spPr>
            <a:xfrm>
              <a:off x="6920031" y="3363156"/>
              <a:ext cx="1338773" cy="1338773"/>
            </a:xfrm>
            <a:prstGeom prst="ellipse">
              <a:avLst/>
            </a:prstGeom>
            <a:solidFill>
              <a:srgbClr val="FFE7B2">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35" name="Group 20"/>
            <p:cNvGrpSpPr/>
            <p:nvPr/>
          </p:nvGrpSpPr>
          <p:grpSpPr>
            <a:xfrm>
              <a:off x="7357245" y="3796320"/>
              <a:ext cx="464344" cy="465138"/>
              <a:chOff x="7287419" y="3505994"/>
              <a:chExt cx="464344" cy="465138"/>
            </a:xfrm>
            <a:solidFill>
              <a:schemeClr val="bg2"/>
            </a:solidFill>
          </p:grpSpPr>
          <p:sp>
            <p:nvSpPr>
              <p:cNvPr id="36"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7"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8"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9"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40"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41"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grpSp>
      </p:grpSp>
      <p:grpSp>
        <p:nvGrpSpPr>
          <p:cNvPr id="42" name="Group 11"/>
          <p:cNvGrpSpPr/>
          <p:nvPr/>
        </p:nvGrpSpPr>
        <p:grpSpPr>
          <a:xfrm>
            <a:off x="5696535" y="2473908"/>
            <a:ext cx="1387585" cy="1387585"/>
            <a:chOff x="6096000" y="2566881"/>
            <a:chExt cx="1338773" cy="1338773"/>
          </a:xfrm>
        </p:grpSpPr>
        <p:sp>
          <p:nvSpPr>
            <p:cNvPr id="43" name="Oval 6"/>
            <p:cNvSpPr/>
            <p:nvPr/>
          </p:nvSpPr>
          <p:spPr>
            <a:xfrm>
              <a:off x="6096000" y="2566881"/>
              <a:ext cx="1338773" cy="1338773"/>
            </a:xfrm>
            <a:prstGeom prst="ellipse">
              <a:avLst/>
            </a:prstGeom>
            <a:solidFill>
              <a:srgbClr val="FDC256">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4" name="Group 27"/>
            <p:cNvGrpSpPr/>
            <p:nvPr/>
          </p:nvGrpSpPr>
          <p:grpSpPr>
            <a:xfrm>
              <a:off x="6551978" y="3004095"/>
              <a:ext cx="434975" cy="464344"/>
              <a:chOff x="9159875" y="1647825"/>
              <a:chExt cx="434975" cy="464344"/>
            </a:xfrm>
            <a:solidFill>
              <a:schemeClr val="bg2"/>
            </a:solidFill>
          </p:grpSpPr>
          <p:sp>
            <p:nvSpPr>
              <p:cNvPr id="4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4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4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grpSp>
        <p:nvGrpSpPr>
          <p:cNvPr id="48" name="Group 12"/>
          <p:cNvGrpSpPr/>
          <p:nvPr/>
        </p:nvGrpSpPr>
        <p:grpSpPr>
          <a:xfrm>
            <a:off x="3986019" y="1937619"/>
            <a:ext cx="2031564" cy="2031564"/>
            <a:chOff x="4475931" y="2063259"/>
            <a:chExt cx="1960098" cy="1960098"/>
          </a:xfrm>
        </p:grpSpPr>
        <p:sp>
          <p:nvSpPr>
            <p:cNvPr id="49" name="Oval 5"/>
            <p:cNvSpPr/>
            <p:nvPr/>
          </p:nvSpPr>
          <p:spPr>
            <a:xfrm>
              <a:off x="4475931" y="2063259"/>
              <a:ext cx="1960098" cy="1960098"/>
            </a:xfrm>
            <a:prstGeom prst="ellipse">
              <a:avLst/>
            </a:prstGeom>
            <a:solidFill>
              <a:srgbClr val="EDBABC">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0" name="Freeform 43"/>
            <p:cNvSpPr>
              <a:spLocks noEditPoints="1"/>
            </p:cNvSpPr>
            <p:nvPr/>
          </p:nvSpPr>
          <p:spPr bwMode="auto">
            <a:xfrm>
              <a:off x="4958193" y="2812908"/>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cs typeface="+mn-ea"/>
                <a:sym typeface="+mn-lt"/>
              </a:endParaRPr>
            </a:p>
          </p:txBody>
        </p:sp>
      </p:grpSp>
      <p:grpSp>
        <p:nvGrpSpPr>
          <p:cNvPr id="51" name="Group 9"/>
          <p:cNvGrpSpPr/>
          <p:nvPr/>
        </p:nvGrpSpPr>
        <p:grpSpPr>
          <a:xfrm>
            <a:off x="5696537" y="4407428"/>
            <a:ext cx="1846876" cy="1846876"/>
            <a:chOff x="6096000" y="4400370"/>
            <a:chExt cx="1781907" cy="1781907"/>
          </a:xfrm>
        </p:grpSpPr>
        <p:sp>
          <p:nvSpPr>
            <p:cNvPr id="52" name="Oval 8"/>
            <p:cNvSpPr/>
            <p:nvPr/>
          </p:nvSpPr>
          <p:spPr>
            <a:xfrm>
              <a:off x="6096000" y="4400370"/>
              <a:ext cx="1781907" cy="1781907"/>
            </a:xfrm>
            <a:prstGeom prst="ellipse">
              <a:avLst/>
            </a:prstGeom>
            <a:solidFill>
              <a:srgbClr val="E2EDC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53" name="Group 44"/>
            <p:cNvGrpSpPr/>
            <p:nvPr/>
          </p:nvGrpSpPr>
          <p:grpSpPr>
            <a:xfrm>
              <a:off x="6640815" y="4928965"/>
              <a:ext cx="632375" cy="747345"/>
              <a:chOff x="1353316" y="3597834"/>
              <a:chExt cx="632375" cy="747345"/>
            </a:xfrm>
            <a:solidFill>
              <a:schemeClr val="bg2"/>
            </a:solidFill>
          </p:grpSpPr>
          <p:sp>
            <p:nvSpPr>
              <p:cNvPr id="54" name="Freeform 45"/>
              <p:cNvSpPr>
                <a:spLocks noEditPoints="1"/>
              </p:cNvSpPr>
              <p:nvPr/>
            </p:nvSpPr>
            <p:spPr bwMode="auto">
              <a:xfrm>
                <a:off x="1353316" y="3597834"/>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cs typeface="+mn-ea"/>
                  <a:sym typeface="+mn-lt"/>
                </a:endParaRPr>
              </a:p>
            </p:txBody>
          </p:sp>
          <p:sp>
            <p:nvSpPr>
              <p:cNvPr id="55" name="Freeform 46"/>
              <p:cNvSpPr/>
              <p:nvPr/>
            </p:nvSpPr>
            <p:spPr bwMode="auto">
              <a:xfrm>
                <a:off x="1539908" y="3778557"/>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cs typeface="+mn-ea"/>
                  <a:sym typeface="+mn-lt"/>
                </a:endParaRPr>
              </a:p>
            </p:txBody>
          </p:sp>
        </p:grpSp>
      </p:grpSp>
      <p:grpSp>
        <p:nvGrpSpPr>
          <p:cNvPr id="56" name="Group 13"/>
          <p:cNvGrpSpPr/>
          <p:nvPr/>
        </p:nvGrpSpPr>
        <p:grpSpPr>
          <a:xfrm>
            <a:off x="3592826" y="3599121"/>
            <a:ext cx="1387585" cy="1387585"/>
            <a:chOff x="3933196" y="3337676"/>
            <a:chExt cx="1338773" cy="1338773"/>
          </a:xfrm>
        </p:grpSpPr>
        <p:sp>
          <p:nvSpPr>
            <p:cNvPr id="57" name="Oval 4"/>
            <p:cNvSpPr/>
            <p:nvPr/>
          </p:nvSpPr>
          <p:spPr>
            <a:xfrm>
              <a:off x="3933196" y="3337676"/>
              <a:ext cx="1338773" cy="1338773"/>
            </a:xfrm>
            <a:prstGeom prst="ellipse">
              <a:avLst/>
            </a:prstGeom>
            <a:solidFill>
              <a:srgbClr val="E6ECF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58" name="Group 31"/>
            <p:cNvGrpSpPr/>
            <p:nvPr/>
          </p:nvGrpSpPr>
          <p:grpSpPr>
            <a:xfrm>
              <a:off x="4370013" y="3811402"/>
              <a:ext cx="465138" cy="391319"/>
              <a:chOff x="5368132" y="2625725"/>
              <a:chExt cx="465138" cy="391319"/>
            </a:xfrm>
            <a:solidFill>
              <a:schemeClr val="bg2"/>
            </a:solidFill>
          </p:grpSpPr>
          <p:sp>
            <p:nvSpPr>
              <p:cNvPr id="5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grpSp>
        <p:nvGrpSpPr>
          <p:cNvPr id="62" name="Group 14"/>
          <p:cNvGrpSpPr/>
          <p:nvPr/>
        </p:nvGrpSpPr>
        <p:grpSpPr>
          <a:xfrm>
            <a:off x="3844083" y="4846558"/>
            <a:ext cx="1042513" cy="1042513"/>
            <a:chOff x="4266129" y="4562318"/>
            <a:chExt cx="1005840" cy="1005840"/>
          </a:xfrm>
        </p:grpSpPr>
        <p:sp>
          <p:nvSpPr>
            <p:cNvPr id="63" name="Oval 3"/>
            <p:cNvSpPr/>
            <p:nvPr/>
          </p:nvSpPr>
          <p:spPr>
            <a:xfrm>
              <a:off x="4266129" y="4562318"/>
              <a:ext cx="1005840" cy="1005840"/>
            </a:xfrm>
            <a:prstGeom prst="ellipse">
              <a:avLst/>
            </a:prstGeom>
            <a:solidFill>
              <a:srgbClr val="EE7A9B">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64" name="Group 35"/>
            <p:cNvGrpSpPr/>
            <p:nvPr/>
          </p:nvGrpSpPr>
          <p:grpSpPr>
            <a:xfrm>
              <a:off x="4536877" y="4882511"/>
              <a:ext cx="464344" cy="362744"/>
              <a:chOff x="2581275" y="1710532"/>
              <a:chExt cx="464344" cy="362744"/>
            </a:xfrm>
            <a:solidFill>
              <a:schemeClr val="bg2"/>
            </a:solidFill>
          </p:grpSpPr>
          <p:sp>
            <p:nvSpPr>
              <p:cNvPr id="6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7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7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sp>
        <p:nvSpPr>
          <p:cNvPr id="73" name="TextBox 13"/>
          <p:cNvSpPr txBox="1"/>
          <p:nvPr/>
        </p:nvSpPr>
        <p:spPr>
          <a:xfrm>
            <a:off x="1903445" y="2344447"/>
            <a:ext cx="1806223"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人力资源管理意识</a:t>
            </a:r>
          </a:p>
        </p:txBody>
      </p:sp>
      <p:sp>
        <p:nvSpPr>
          <p:cNvPr id="74" name="TextBox 13"/>
          <p:cNvSpPr txBox="1"/>
          <p:nvPr/>
        </p:nvSpPr>
        <p:spPr>
          <a:xfrm>
            <a:off x="1678829" y="2597953"/>
            <a:ext cx="2043678" cy="487313"/>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75" name="TextBox 13"/>
          <p:cNvSpPr txBox="1"/>
          <p:nvPr/>
        </p:nvSpPr>
        <p:spPr>
          <a:xfrm>
            <a:off x="1394014" y="3802658"/>
            <a:ext cx="1937132"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良好的心态</a:t>
            </a:r>
          </a:p>
        </p:txBody>
      </p:sp>
      <p:sp>
        <p:nvSpPr>
          <p:cNvPr id="76" name="TextBox 13"/>
          <p:cNvSpPr txBox="1"/>
          <p:nvPr/>
        </p:nvSpPr>
        <p:spPr>
          <a:xfrm>
            <a:off x="1300306" y="4056164"/>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77" name="TextBox 13"/>
          <p:cNvSpPr txBox="1"/>
          <p:nvPr/>
        </p:nvSpPr>
        <p:spPr>
          <a:xfrm>
            <a:off x="1678830" y="5090934"/>
            <a:ext cx="1937132"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持之以恒的毅力</a:t>
            </a:r>
          </a:p>
        </p:txBody>
      </p:sp>
      <p:sp>
        <p:nvSpPr>
          <p:cNvPr id="78" name="TextBox 13"/>
          <p:cNvSpPr txBox="1"/>
          <p:nvPr/>
        </p:nvSpPr>
        <p:spPr>
          <a:xfrm>
            <a:off x="1585122" y="5344440"/>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79" name="TextBox 13"/>
          <p:cNvSpPr txBox="1"/>
          <p:nvPr/>
        </p:nvSpPr>
        <p:spPr>
          <a:xfrm>
            <a:off x="6933924" y="1794540"/>
            <a:ext cx="2034347"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良好的人文素质修养</a:t>
            </a:r>
          </a:p>
        </p:txBody>
      </p:sp>
      <p:sp>
        <p:nvSpPr>
          <p:cNvPr id="80" name="TextBox 13"/>
          <p:cNvSpPr txBox="1"/>
          <p:nvPr/>
        </p:nvSpPr>
        <p:spPr>
          <a:xfrm>
            <a:off x="6924593" y="2058368"/>
            <a:ext cx="2043678" cy="462819"/>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81" name="TextBox 13"/>
          <p:cNvSpPr txBox="1"/>
          <p:nvPr/>
        </p:nvSpPr>
        <p:spPr>
          <a:xfrm>
            <a:off x="8041606" y="3122863"/>
            <a:ext cx="2034347"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全面的知识结构</a:t>
            </a:r>
          </a:p>
        </p:txBody>
      </p:sp>
      <p:sp>
        <p:nvSpPr>
          <p:cNvPr id="82" name="TextBox 13"/>
          <p:cNvSpPr txBox="1"/>
          <p:nvPr/>
        </p:nvSpPr>
        <p:spPr>
          <a:xfrm>
            <a:off x="8032275" y="3386691"/>
            <a:ext cx="2043678"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83" name="TextBox 13"/>
          <p:cNvSpPr txBox="1"/>
          <p:nvPr/>
        </p:nvSpPr>
        <p:spPr>
          <a:xfrm>
            <a:off x="7673268" y="4967823"/>
            <a:ext cx="2034347"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专业的知识技能</a:t>
            </a:r>
          </a:p>
        </p:txBody>
      </p:sp>
      <p:sp>
        <p:nvSpPr>
          <p:cNvPr id="84" name="TextBox 13"/>
          <p:cNvSpPr txBox="1"/>
          <p:nvPr/>
        </p:nvSpPr>
        <p:spPr>
          <a:xfrm>
            <a:off x="7663937" y="5231651"/>
            <a:ext cx="2043678"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right)">
                                      <p:cBhvr>
                                        <p:cTn id="11" dur="500"/>
                                        <p:tgtEl>
                                          <p:spTgt spid="7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right)">
                                      <p:cBhvr>
                                        <p:cTn id="15" dur="500"/>
                                        <p:tgtEl>
                                          <p:spTgt spid="7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right)">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down)">
                                      <p:cBhvr>
                                        <p:cTn id="31" dur="500"/>
                                        <p:tgtEl>
                                          <p:spTgt spid="48"/>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right)">
                                      <p:cBhvr>
                                        <p:cTn id="39" dur="500"/>
                                        <p:tgtEl>
                                          <p:spTgt spid="7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left)">
                                      <p:cBhvr>
                                        <p:cTn id="51" dur="500"/>
                                        <p:tgtEl>
                                          <p:spTgt spid="80"/>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500"/>
                                        <p:tgtEl>
                                          <p:spTgt spid="81"/>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wipe(left)">
                                      <p:cBhvr>
                                        <p:cTn id="63" dur="500"/>
                                        <p:tgtEl>
                                          <p:spTgt spid="8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left)">
                                      <p:cBhvr>
                                        <p:cTn id="7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tudjnei">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宽屏</PresentationFormat>
  <Paragraphs>259</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等线</vt:lpstr>
      <vt:lpstr>方正卡通简体</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2021-05-14T09:48:53Z</dcterms:created>
  <dcterms:modified xsi:type="dcterms:W3CDTF">2023-01-10T10:03:24Z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C687D71FA46C423CA498134C2835E058</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