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4"/>
  </p:notesMasterIdLst>
  <p:sldIdLst>
    <p:sldId id="257" r:id="rId2"/>
    <p:sldId id="260" r:id="rId3"/>
    <p:sldId id="313" r:id="rId4"/>
    <p:sldId id="314" r:id="rId5"/>
    <p:sldId id="258" r:id="rId6"/>
    <p:sldId id="271" r:id="rId7"/>
    <p:sldId id="274" r:id="rId8"/>
    <p:sldId id="309" r:id="rId9"/>
    <p:sldId id="294" r:id="rId10"/>
    <p:sldId id="277" r:id="rId11"/>
    <p:sldId id="278" r:id="rId12"/>
    <p:sldId id="286" r:id="rId13"/>
    <p:sldId id="282" r:id="rId14"/>
    <p:sldId id="300" r:id="rId15"/>
    <p:sldId id="301" r:id="rId16"/>
    <p:sldId id="285" r:id="rId17"/>
    <p:sldId id="287" r:id="rId18"/>
    <p:sldId id="283" r:id="rId19"/>
    <p:sldId id="288" r:id="rId20"/>
    <p:sldId id="296" r:id="rId21"/>
    <p:sldId id="297" r:id="rId22"/>
    <p:sldId id="315" r:id="rId23"/>
    <p:sldId id="281" r:id="rId24"/>
    <p:sldId id="308" r:id="rId25"/>
    <p:sldId id="310" r:id="rId26"/>
    <p:sldId id="311" r:id="rId27"/>
    <p:sldId id="291" r:id="rId28"/>
    <p:sldId id="299" r:id="rId29"/>
    <p:sldId id="280" r:id="rId30"/>
    <p:sldId id="312" r:id="rId31"/>
    <p:sldId id="302" r:id="rId32"/>
    <p:sldId id="303" r:id="rId33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 autoAdjust="0"/>
  </p:normalViewPr>
  <p:slideViewPr>
    <p:cSldViewPr>
      <p:cViewPr>
        <p:scale>
          <a:sx n="100" d="100"/>
          <a:sy n="100" d="100"/>
        </p:scale>
        <p:origin x="-294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fld id="{74B0E9F0-020D-4A7E-9C43-95AE18AB8795}" type="slidenum">
              <a:rPr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6041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6758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Tx/>
              <a:buNone/>
            </a:pPr>
            <a:fld id="{D6E2962C-3073-44C9-A2E3-9BF088325E30}" type="slidenum">
              <a:rPr altLang="en-US">
                <a:latin typeface="Times New Roman" panose="02020603050405020304" pitchFamily="18" charset="0"/>
              </a:rPr>
              <a:t>31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6246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7168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Tx/>
              <a:buNone/>
            </a:pPr>
            <a:fld id="{20F622B0-9553-4C50-89A7-92E26B4AD6A9}" type="slidenum">
              <a:rPr altLang="en-US">
                <a:latin typeface="Times New Roman" panose="02020603050405020304" pitchFamily="18" charset="0"/>
              </a:rPr>
              <a:t>32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2355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Tx/>
              <a:buNone/>
            </a:pPr>
            <a:fld id="{C1A5CF04-2071-4C20-99A5-F9163CC4560F}" type="slidenum">
              <a:rPr altLang="en-US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5603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3072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Tx/>
              <a:buNone/>
            </a:pPr>
            <a:fld id="{7EB3A30C-BB59-408E-9490-57F9A919AEA7}" type="slidenum">
              <a:rPr altLang="en-US">
                <a:latin typeface="Times New Roman" panose="02020603050405020304" pitchFamily="18" charset="0"/>
              </a:rPr>
              <a:t>8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969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5843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Tx/>
              <a:buNone/>
            </a:pPr>
            <a:fld id="{673CFBA2-33DA-42B6-9760-7988C33F5EB1}" type="slidenum">
              <a:rPr altLang="en-US">
                <a:latin typeface="Times New Roman" panose="02020603050405020304" pitchFamily="18" charset="0"/>
              </a:rPr>
              <a:t>10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3174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789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Tx/>
              <a:buNone/>
            </a:pPr>
            <a:fld id="{B529CE9A-B9E2-4F44-AD73-CB4373759D0B}" type="slidenum">
              <a:rPr altLang="en-US">
                <a:latin typeface="Times New Roman" panose="02020603050405020304" pitchFamily="18" charset="0"/>
              </a:rPr>
              <a:t>11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139825" y="754063"/>
            <a:ext cx="4392613" cy="3294062"/>
          </a:xfrm>
          <a:ln>
            <a:solidFill>
              <a:srgbClr val="000000"/>
            </a:solidFill>
            <a:miter lim="800000"/>
          </a:ln>
        </p:spPr>
      </p:sp>
      <p:sp>
        <p:nvSpPr>
          <p:cNvPr id="45059" name="Rectangle 3"/>
          <p:cNvSpPr>
            <a:spLocks noGrp="1" noRot="1" noChangeAspect="1" noChangeArrowheads="1"/>
          </p:cNvSpPr>
          <p:nvPr>
            <p:ph type="body" idx="4294967295"/>
          </p:nvPr>
        </p:nvSpPr>
        <p:spPr bwMode="auto">
          <a:xfrm>
            <a:off x="538163" y="4387850"/>
            <a:ext cx="5780087" cy="3952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139825" y="754063"/>
            <a:ext cx="4392613" cy="3294062"/>
          </a:xfrm>
          <a:ln>
            <a:solidFill>
              <a:srgbClr val="000000"/>
            </a:solidFill>
            <a:miter lim="800000"/>
          </a:ln>
        </p:spPr>
      </p:sp>
      <p:sp>
        <p:nvSpPr>
          <p:cNvPr id="47107" name="Rectangle 3"/>
          <p:cNvSpPr>
            <a:spLocks noGrp="1" noRot="1" noChangeAspect="1" noChangeArrowheads="1"/>
          </p:cNvSpPr>
          <p:nvPr>
            <p:ph type="body" idx="4294967295"/>
          </p:nvPr>
        </p:nvSpPr>
        <p:spPr bwMode="auto">
          <a:xfrm>
            <a:off x="538163" y="4387850"/>
            <a:ext cx="5780087" cy="3952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5017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5734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Tx/>
              <a:buNone/>
            </a:pPr>
            <a:fld id="{3E903411-01A2-48EE-A4BB-46BA588EA0C2}" type="slidenum">
              <a:rPr altLang="en-US">
                <a:latin typeface="Times New Roman" panose="02020603050405020304" pitchFamily="18" charset="0"/>
              </a:rPr>
              <a:t>23</a:t>
            </a:fld>
            <a:endParaRPr lang="zh-CN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5222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939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Tx/>
              <a:buNone/>
            </a:pPr>
            <a:fld id="{593B24B3-B423-459F-AD63-46ECE2DC2E4A}" type="slidenum">
              <a:rPr altLang="en-US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D1A6EB-AAFC-406E-9C3E-9BA6F8E54167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E1C451-DAFA-4B9A-AEA5-244A148A2AFA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4"/>
          <p:cNvGrpSpPr/>
          <p:nvPr userDrawn="1"/>
        </p:nvGrpSpPr>
        <p:grpSpPr bwMode="auto">
          <a:xfrm>
            <a:off x="0" y="0"/>
            <a:ext cx="9144000" cy="819150"/>
            <a:chOff x="-1" y="0"/>
            <a:chExt cx="9144002" cy="819410"/>
          </a:xfrm>
        </p:grpSpPr>
        <p:pic>
          <p:nvPicPr>
            <p:cNvPr id="7" name="Picture 13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-1" y="0"/>
              <a:ext cx="4932041" cy="819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932041" y="1"/>
              <a:ext cx="4211960" cy="764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31C49-CDFA-496D-9728-9E019C279FD6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28915-499F-409D-82B8-C0493106760D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67B35-C3B2-45C7-BB0F-13FBC611AF0D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5637B-CC53-4D48-AFFB-BEDD73EE4356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2F61B-E10E-4AA6-AD13-11AF0F15EFFA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0AC6D-1950-443D-B254-18DFF9219C19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DE1A7-75F8-442D-B08E-028E9AE18252}" type="datetimeFigureOut">
              <a:rPr lang="zh-CN" altLang="en-US"/>
              <a:t>2023-01-16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51A4D-1C4F-45AA-86C2-4AF0DA3DF2F2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D8673-629B-4AF9-8592-DF930A8CCDD1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DCE48-0E3C-4DFE-92EA-08A757E9CE4F}" type="slidenum">
              <a:rPr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AD0F1DF-8653-486E-8B77-45D626DBEDD2}" type="datetimeFigureOut">
              <a:rPr lang="zh-CN" altLang="en-US"/>
              <a:t>2023-01-16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</a:defRPr>
            </a:lvl1pPr>
          </a:lstStyle>
          <a:p>
            <a:fld id="{13BEE576-8AD4-409D-A724-DC4A8C2543E0}" type="slidenum">
              <a:rPr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" descr="E:\郑冬漪\PPT背景图片500张\背景21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12800" y="1268760"/>
            <a:ext cx="7488238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en-US" altLang="en-US" sz="6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Unit3  look and see</a:t>
            </a:r>
          </a:p>
        </p:txBody>
      </p:sp>
      <p:grpSp>
        <p:nvGrpSpPr>
          <p:cNvPr id="15364" name="Group 7"/>
          <p:cNvGrpSpPr/>
          <p:nvPr/>
        </p:nvGrpSpPr>
        <p:grpSpPr bwMode="auto">
          <a:xfrm>
            <a:off x="3340100" y="3378200"/>
            <a:ext cx="4327525" cy="1219200"/>
            <a:chOff x="-4" y="0"/>
            <a:chExt cx="2726" cy="768"/>
          </a:xfrm>
        </p:grpSpPr>
        <p:sp>
          <p:nvSpPr>
            <p:cNvPr id="15367" name="AutoShape 17"/>
            <p:cNvSpPr>
              <a:spLocks noChangeArrowheads="1"/>
            </p:cNvSpPr>
            <p:nvPr/>
          </p:nvSpPr>
          <p:spPr bwMode="auto">
            <a:xfrm>
              <a:off x="0" y="0"/>
              <a:ext cx="2722" cy="768"/>
            </a:xfrm>
            <a:prstGeom prst="roundRect">
              <a:avLst>
                <a:gd name="adj" fmla="val 16667"/>
              </a:avLst>
            </a:prstGeom>
            <a:solidFill>
              <a:srgbClr val="FEFFFF">
                <a:alpha val="50195"/>
              </a:srgbClr>
            </a:solidFill>
            <a:ln w="28575">
              <a:solidFill>
                <a:srgbClr val="333399"/>
              </a:solidFill>
              <a:round/>
            </a:ln>
          </p:spPr>
          <p:txBody>
            <a:bodyPr wrap="none" anchor="ctr"/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 sz="3500">
                <a:latin typeface="Times New Roman" panose="02020603050405020304" pitchFamily="18" charset="0"/>
              </a:endParaRPr>
            </a:p>
          </p:txBody>
        </p:sp>
        <p:sp>
          <p:nvSpPr>
            <p:cNvPr id="15368" name="Text Box 18"/>
            <p:cNvSpPr txBox="1">
              <a:spLocks noChangeArrowheads="1"/>
            </p:cNvSpPr>
            <p:nvPr/>
          </p:nvSpPr>
          <p:spPr bwMode="auto">
            <a:xfrm>
              <a:off x="-4" y="219"/>
              <a:ext cx="272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zh-CN" alt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第一课时</a:t>
              </a:r>
              <a:endPara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3" descr="C:\Users\think\Desktop\F)0RCMUIFS5DB6AW5O(O%1K_conew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2740025"/>
            <a:ext cx="2376487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think\Desktop\D2NWQ9~02XJ)B[2TCVG{NA2_conew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24075" y="4183063"/>
            <a:ext cx="9842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853441" y="5584825"/>
            <a:ext cx="329449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WWW.PPT818.COM</a:t>
            </a:r>
            <a:endParaRPr lang="en-US" altLang="zh-CN" sz="2400" b="1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组合 14"/>
          <p:cNvGrpSpPr/>
          <p:nvPr/>
        </p:nvGrpSpPr>
        <p:grpSpPr bwMode="auto">
          <a:xfrm>
            <a:off x="0" y="0"/>
            <a:ext cx="9144000" cy="819150"/>
            <a:chOff x="-1" y="0"/>
            <a:chExt cx="9144002" cy="819410"/>
          </a:xfrm>
        </p:grpSpPr>
        <p:pic>
          <p:nvPicPr>
            <p:cNvPr id="28695" name="Picture 1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-1" y="0"/>
              <a:ext cx="4932041" cy="819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6" name="Picture 14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932041" y="1"/>
              <a:ext cx="4211960" cy="764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圆角矩形 7"/>
          <p:cNvSpPr/>
          <p:nvPr/>
        </p:nvSpPr>
        <p:spPr>
          <a:xfrm>
            <a:off x="642910" y="2000239"/>
            <a:ext cx="3214710" cy="1428760"/>
          </a:xfrm>
          <a:prstGeom prst="roundRect">
            <a:avLst/>
          </a:prstGeom>
          <a:solidFill>
            <a:srgbClr val="FFC000"/>
          </a:solidFill>
          <a:ln>
            <a:solidFill>
              <a:srgbClr val="CC3300"/>
            </a:solidFill>
          </a:ln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GCFrutiger" pitchFamily="50" charset="0"/>
            </a:endParaRPr>
          </a:p>
        </p:txBody>
      </p:sp>
      <p:pic>
        <p:nvPicPr>
          <p:cNvPr id="5127" name="Picture 7" descr="http://picm.photophoto.cn/064/116/014/116014008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19650" y="928688"/>
            <a:ext cx="4110038" cy="557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6" name="TextBox 6"/>
          <p:cNvSpPr txBox="1">
            <a:spLocks noChangeArrowheads="1"/>
          </p:cNvSpPr>
          <p:nvPr/>
        </p:nvSpPr>
        <p:spPr bwMode="auto">
          <a:xfrm>
            <a:off x="857250" y="2214563"/>
            <a:ext cx="3643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5400" b="1" dirty="0" err="1">
                <a:solidFill>
                  <a:srgbClr val="002060"/>
                </a:solidFill>
                <a:latin typeface="GCFrutiger" pitchFamily="50" charset="0"/>
              </a:rPr>
              <a:t>sh_d</a:t>
            </a:r>
            <a:r>
              <a:rPr lang="en-US" altLang="zh-CN" sz="5400" b="1" dirty="0">
                <a:solidFill>
                  <a:srgbClr val="002060"/>
                </a:solidFill>
                <a:latin typeface="GCFrutiger" pitchFamily="50" charset="0"/>
              </a:rPr>
              <a:t>_ _</a:t>
            </a:r>
            <a:endParaRPr lang="zh-CN" altLang="en-US" sz="5400" b="1" dirty="0">
              <a:solidFill>
                <a:srgbClr val="002060"/>
              </a:solidFill>
              <a:latin typeface="GCFrutiger" pitchFamily="50" charset="0"/>
            </a:endParaRPr>
          </a:p>
        </p:txBody>
      </p:sp>
      <p:sp>
        <p:nvSpPr>
          <p:cNvPr id="28680" name="Text Box 14"/>
          <p:cNvSpPr txBox="1">
            <a:spLocks noChangeArrowheads="1"/>
          </p:cNvSpPr>
          <p:nvPr/>
        </p:nvSpPr>
        <p:spPr bwMode="auto">
          <a:xfrm>
            <a:off x="468313" y="188913"/>
            <a:ext cx="3317875" cy="769937"/>
          </a:xfrm>
          <a:prstGeom prst="rect">
            <a:avLst/>
          </a:prstGeom>
          <a:solidFill>
            <a:schemeClr val="bg1"/>
          </a:solidFill>
          <a:ln w="76200">
            <a:solidFill>
              <a:srgbClr val="D60093"/>
            </a:solidFill>
            <a:prstDash val="sysDot"/>
            <a:miter lim="800000"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400" b="1">
                <a:solidFill>
                  <a:srgbClr val="CC0066"/>
                </a:solidFill>
                <a:latin typeface="Comic Sans MS" panose="030F0702030302020204" pitchFamily="66" charset="0"/>
              </a:rPr>
              <a:t>Let’s guess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285719" y="4143380"/>
            <a:ext cx="1428760" cy="642942"/>
          </a:xfrm>
          <a:prstGeom prst="roundRect">
            <a:avLst/>
          </a:prstGeom>
          <a:solidFill>
            <a:srgbClr val="FFC000"/>
          </a:solidFill>
          <a:ln>
            <a:solidFill>
              <a:srgbClr val="CC3300"/>
            </a:solidFill>
          </a:ln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002060"/>
                </a:solidFill>
                <a:latin typeface="GCFrutiger" pitchFamily="50" charset="0"/>
              </a:rPr>
              <a:t>f</a:t>
            </a:r>
            <a:r>
              <a:rPr lang="en-US" altLang="zh-CN" sz="4400" b="1" dirty="0">
                <a:solidFill>
                  <a:srgbClr val="C00000"/>
                </a:solidFill>
                <a:latin typeface="GCFrutiger" pitchFamily="50" charset="0"/>
              </a:rPr>
              <a:t>a</a:t>
            </a:r>
            <a:r>
              <a:rPr lang="en-US" altLang="zh-CN" sz="4400" b="1" dirty="0">
                <a:solidFill>
                  <a:srgbClr val="002060"/>
                </a:solidFill>
                <a:latin typeface="GCFrutiger" pitchFamily="50" charset="0"/>
              </a:rPr>
              <a:t>t</a:t>
            </a:r>
            <a:endParaRPr lang="zh-CN" altLang="en-US" sz="4400" b="1" dirty="0">
              <a:solidFill>
                <a:srgbClr val="002060"/>
              </a:solidFill>
              <a:latin typeface="GCFrutiger" pitchFamily="50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85719" y="5072073"/>
            <a:ext cx="1428760" cy="642942"/>
          </a:xfrm>
          <a:prstGeom prst="roundRect">
            <a:avLst/>
          </a:prstGeom>
          <a:solidFill>
            <a:srgbClr val="FFC000"/>
          </a:solidFill>
          <a:ln>
            <a:solidFill>
              <a:srgbClr val="CC3300"/>
            </a:solidFill>
          </a:ln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002060"/>
                </a:solidFill>
                <a:latin typeface="GCFrutiger" pitchFamily="50" charset="0"/>
              </a:rPr>
              <a:t>b</a:t>
            </a:r>
            <a:r>
              <a:rPr lang="en-US" altLang="zh-CN" sz="4400" b="1" dirty="0">
                <a:solidFill>
                  <a:srgbClr val="C00000"/>
                </a:solidFill>
                <a:latin typeface="GCFrutiger" pitchFamily="50" charset="0"/>
              </a:rPr>
              <a:t>a</a:t>
            </a:r>
            <a:r>
              <a:rPr lang="en-US" altLang="zh-CN" sz="4400" b="1" dirty="0">
                <a:solidFill>
                  <a:srgbClr val="002060"/>
                </a:solidFill>
                <a:latin typeface="GCFrutiger" pitchFamily="50" charset="0"/>
              </a:rPr>
              <a:t>d</a:t>
            </a:r>
            <a:endParaRPr lang="zh-CN" altLang="en-US" sz="4400" b="1" dirty="0">
              <a:solidFill>
                <a:srgbClr val="002060"/>
              </a:solidFill>
              <a:latin typeface="GCFrutiger" pitchFamily="50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2000232" y="5072073"/>
            <a:ext cx="2643206" cy="642942"/>
          </a:xfrm>
          <a:prstGeom prst="roundRect">
            <a:avLst/>
          </a:prstGeom>
          <a:solidFill>
            <a:srgbClr val="FFC000"/>
          </a:solidFill>
          <a:ln>
            <a:solidFill>
              <a:srgbClr val="CC3300"/>
            </a:solidFill>
          </a:ln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002060"/>
                </a:solidFill>
                <a:latin typeface="GCFrutiger" pitchFamily="50" charset="0"/>
              </a:rPr>
              <a:t>wind</a:t>
            </a:r>
            <a:r>
              <a:rPr lang="en-US" altLang="zh-CN" sz="4400" b="1" dirty="0">
                <a:solidFill>
                  <a:srgbClr val="C00000"/>
                </a:solidFill>
                <a:latin typeface="GCFrutiger" pitchFamily="50" charset="0"/>
              </a:rPr>
              <a:t>ow</a:t>
            </a:r>
            <a:endParaRPr lang="zh-CN" altLang="en-US" sz="4400" b="1" dirty="0">
              <a:solidFill>
                <a:srgbClr val="C00000"/>
              </a:solidFill>
              <a:latin typeface="GCFrutiger" pitchFamily="50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2000232" y="4143380"/>
            <a:ext cx="2357454" cy="642942"/>
          </a:xfrm>
          <a:prstGeom prst="roundRect">
            <a:avLst/>
          </a:prstGeom>
          <a:solidFill>
            <a:srgbClr val="FFC000"/>
          </a:solidFill>
          <a:ln>
            <a:solidFill>
              <a:srgbClr val="CC3300"/>
            </a:solidFill>
          </a:ln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 prstMaterial="plastic">
            <a:bevelT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002060"/>
                </a:solidFill>
                <a:latin typeface="GCFrutiger" pitchFamily="50" charset="0"/>
              </a:rPr>
              <a:t>bl</a:t>
            </a:r>
            <a:r>
              <a:rPr lang="en-US" altLang="zh-CN" sz="4400" b="1" dirty="0">
                <a:solidFill>
                  <a:srgbClr val="C00000"/>
                </a:solidFill>
                <a:latin typeface="GCFrutiger" pitchFamily="50" charset="0"/>
              </a:rPr>
              <a:t>ow</a:t>
            </a:r>
            <a:endParaRPr lang="zh-CN" altLang="en-US" sz="4400" b="1" dirty="0">
              <a:solidFill>
                <a:srgbClr val="C00000"/>
              </a:solidFill>
              <a:latin typeface="GCFrutiger" pitchFamily="50" charset="0"/>
            </a:endParaRPr>
          </a:p>
        </p:txBody>
      </p:sp>
      <p:sp>
        <p:nvSpPr>
          <p:cNvPr id="5140" name="TextBox 13"/>
          <p:cNvSpPr txBox="1">
            <a:spLocks noChangeArrowheads="1"/>
          </p:cNvSpPr>
          <p:nvPr/>
        </p:nvSpPr>
        <p:spPr bwMode="auto">
          <a:xfrm>
            <a:off x="1571625" y="2214563"/>
            <a:ext cx="714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rgbClr val="C00000"/>
                </a:solidFill>
                <a:latin typeface="GCFrutiger" pitchFamily="50" charset="0"/>
              </a:rPr>
              <a:t>a</a:t>
            </a:r>
            <a:endParaRPr lang="zh-CN" altLang="en-US" sz="5400" b="1" dirty="0">
              <a:solidFill>
                <a:srgbClr val="C00000"/>
              </a:solidFill>
              <a:latin typeface="GCFrutiger" pitchFamily="50" charset="0"/>
            </a:endParaRPr>
          </a:p>
        </p:txBody>
      </p:sp>
      <p:sp>
        <p:nvSpPr>
          <p:cNvPr id="5141" name="TextBox 14"/>
          <p:cNvSpPr txBox="1">
            <a:spLocks noChangeArrowheads="1"/>
          </p:cNvSpPr>
          <p:nvPr/>
        </p:nvSpPr>
        <p:spPr bwMode="auto">
          <a:xfrm>
            <a:off x="2501900" y="2214563"/>
            <a:ext cx="1855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5400" b="1">
                <a:solidFill>
                  <a:srgbClr val="C00000"/>
                </a:solidFill>
                <a:latin typeface="GCFrutiger" pitchFamily="50" charset="0"/>
              </a:rPr>
              <a:t>o w</a:t>
            </a:r>
            <a:endParaRPr lang="zh-CN" altLang="en-US" sz="5400" b="1">
              <a:solidFill>
                <a:srgbClr val="C00000"/>
              </a:solidFill>
              <a:latin typeface="GCFrutiger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40" grpId="0"/>
      <p:bldP spid="51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组合 14"/>
          <p:cNvGrpSpPr/>
          <p:nvPr/>
        </p:nvGrpSpPr>
        <p:grpSpPr bwMode="auto">
          <a:xfrm>
            <a:off x="0" y="0"/>
            <a:ext cx="9144000" cy="819150"/>
            <a:chOff x="-1" y="0"/>
            <a:chExt cx="9144002" cy="819410"/>
          </a:xfrm>
        </p:grpSpPr>
        <p:pic>
          <p:nvPicPr>
            <p:cNvPr id="30731" name="Picture 1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-1" y="0"/>
              <a:ext cx="4932041" cy="819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Picture 14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932041" y="1"/>
              <a:ext cx="4211960" cy="764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3" name="Picture 2" descr="http://t1.baidu.com/it/u=1655574731,3506203451&amp;fm=23&amp;gp=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63" y="3357563"/>
            <a:ext cx="1714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14"/>
          <p:cNvSpPr txBox="1">
            <a:spLocks noChangeArrowheads="1"/>
          </p:cNvSpPr>
          <p:nvPr/>
        </p:nvSpPr>
        <p:spPr bwMode="auto">
          <a:xfrm>
            <a:off x="468313" y="188913"/>
            <a:ext cx="3317875" cy="769937"/>
          </a:xfrm>
          <a:prstGeom prst="rect">
            <a:avLst/>
          </a:prstGeom>
          <a:solidFill>
            <a:schemeClr val="bg1"/>
          </a:solidFill>
          <a:ln w="76200">
            <a:solidFill>
              <a:srgbClr val="D60093"/>
            </a:solidFill>
            <a:prstDash val="sysDot"/>
            <a:miter lim="800000"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400" b="1">
                <a:solidFill>
                  <a:srgbClr val="CC0066"/>
                </a:solidFill>
                <a:latin typeface="Comic Sans MS" panose="030F0702030302020204" pitchFamily="66" charset="0"/>
              </a:rPr>
              <a:t>Let’s guess</a:t>
            </a:r>
          </a:p>
        </p:txBody>
      </p:sp>
      <p:sp>
        <p:nvSpPr>
          <p:cNvPr id="8" name="矩形 7"/>
          <p:cNvSpPr/>
          <p:nvPr/>
        </p:nvSpPr>
        <p:spPr>
          <a:xfrm>
            <a:off x="1714480" y="1214422"/>
            <a:ext cx="616707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+mn-lt"/>
              </a:rPr>
              <a:t>Whose shadow is it?</a:t>
            </a:r>
            <a:endParaRPr lang="zh-CN" alt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60000" endA="900" endPos="60000" dist="29997" dir="5400000" sy="-100000" algn="bl" rotWithShape="0"/>
              </a:effectLst>
              <a:latin typeface="+mn-lt"/>
            </a:endParaRPr>
          </a:p>
        </p:txBody>
      </p:sp>
      <p:pic>
        <p:nvPicPr>
          <p:cNvPr id="30726" name="Picture 2" descr="http://t1.baidu.com/it/u=1655574731,3506203451&amp;fm=23&amp;gp=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50" y="2928938"/>
            <a:ext cx="142875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t1.baidu.com/it/u=1655574731,3506203451&amp;fm=23&amp;gp=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1563" y="3357563"/>
            <a:ext cx="1643062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" descr="http://t1.baidu.com/it/u=1655574731,3506203451&amp;fm=23&amp;gp=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2250" y="2928938"/>
            <a:ext cx="1428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2" descr="http://t1.baidu.com/it/u=1655574731,3506203451&amp;fm=23&amp;gp=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86188" y="3429000"/>
            <a:ext cx="18573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" descr="http://t1.baidu.com/it/u=1655574731,3506203451&amp;fm=23&amp;gp=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86188" y="3429000"/>
            <a:ext cx="178593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8" descr="E:\郑冬漪\PPT背景图片500张\背景21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 txBox="1">
            <a:spLocks noChangeArrowheads="1"/>
          </p:cNvSpPr>
          <p:nvPr/>
        </p:nvSpPr>
        <p:spPr bwMode="auto">
          <a:xfrm>
            <a:off x="2786063" y="1571625"/>
            <a:ext cx="2071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rise</a:t>
            </a:r>
          </a:p>
        </p:txBody>
      </p:sp>
      <p:sp>
        <p:nvSpPr>
          <p:cNvPr id="31748" name="Rectangle 3"/>
          <p:cNvSpPr txBox="1">
            <a:spLocks noChangeArrowheads="1"/>
          </p:cNvSpPr>
          <p:nvPr/>
        </p:nvSpPr>
        <p:spPr bwMode="auto">
          <a:xfrm>
            <a:off x="1187450" y="3933825"/>
            <a:ext cx="633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The sun rise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 in the morning.</a:t>
            </a:r>
            <a:endParaRPr lang="zh-C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9" name="圆角矩形 7"/>
          <p:cNvSpPr>
            <a:spLocks noChangeArrowheads="1"/>
          </p:cNvSpPr>
          <p:nvPr/>
        </p:nvSpPr>
        <p:spPr bwMode="auto">
          <a:xfrm>
            <a:off x="5357813" y="1857375"/>
            <a:ext cx="3048000" cy="92868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C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/>
          </a:p>
        </p:txBody>
      </p:sp>
      <p:sp>
        <p:nvSpPr>
          <p:cNvPr id="31750" name="TextBox 12"/>
          <p:cNvSpPr txBox="1">
            <a:spLocks noChangeArrowheads="1"/>
          </p:cNvSpPr>
          <p:nvPr/>
        </p:nvSpPr>
        <p:spPr bwMode="auto">
          <a:xfrm>
            <a:off x="5724525" y="1989138"/>
            <a:ext cx="990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chemeClr val="hlink"/>
                </a:solidFill>
                <a:latin typeface="Times New Roman" panose="02020603050405020304" pitchFamily="18" charset="0"/>
              </a:rPr>
              <a:t>rise</a:t>
            </a:r>
            <a:endParaRPr lang="zh-CN" altLang="en-US" sz="3600" b="1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1" name="Rectangle 2"/>
          <p:cNvSpPr txBox="1">
            <a:spLocks noChangeArrowheads="1"/>
          </p:cNvSpPr>
          <p:nvPr/>
        </p:nvSpPr>
        <p:spPr bwMode="auto">
          <a:xfrm>
            <a:off x="2501900" y="2436813"/>
            <a:ext cx="26400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chemeClr val="hlink"/>
                </a:solidFill>
                <a:latin typeface="Times New Roman" panose="02020603050405020304" pitchFamily="18" charset="0"/>
              </a:rPr>
              <a:t>rise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r>
              <a:rPr lang="en-US" altLang="zh-CN" sz="3600" b="1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endParaRPr lang="zh-CN" altLang="en-US" sz="3600" b="1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2" name="TextBox 17"/>
          <p:cNvSpPr txBox="1">
            <a:spLocks noChangeArrowheads="1"/>
          </p:cNvSpPr>
          <p:nvPr/>
        </p:nvSpPr>
        <p:spPr bwMode="auto">
          <a:xfrm>
            <a:off x="7164388" y="1989138"/>
            <a:ext cx="990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7" descr="11841104_090947238000_2_副本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05850" flipH="1">
            <a:off x="9925050" y="5399088"/>
            <a:ext cx="13255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66 0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3 -0.10384 C -0.025 -0.15981 -0.03958 -0.21161 -0.05659 -0.26342 C -0.0592 -0.27128 -0.05955 -0.28053 -0.06267 -0.28793 C -0.07031 -0.30597 -0.07864 -0.32262 -0.08628 -0.34066 C -0.09479 -0.36078 -0.09375 -0.35292 -0.10347 -0.37026 C -0.11475 -0.39038 -0.12396 -0.41305 -0.13559 -0.4327 C -0.14149 -0.44265 -0.14809 -0.45144 -0.15295 -0.46231 C -0.16076 -0.47965 -0.16493 -0.5007 -0.17257 -0.51827 C -0.17864 -0.53238 -0.18767 -0.54464 -0.19357 -0.55944 C -0.21041 -0.60176 -0.19722 -0.5791 -0.21215 -0.60222 C -0.22135 -0.6309 -0.20903 -0.59436 -0.22205 -0.62674 C -0.22951 -0.64547 -0.23524 -0.66582 -0.2467 -0.68109 C -0.25468 -0.70236 -0.26284 -0.72294 -0.27135 -0.74353 C -0.27482 -0.75185 -0.27778 -0.76018 -0.28125 -0.76827 C -0.28316 -0.7729 -0.28628 -0.78307 -0.28628 -0.78307 C -0.28663 -0.79071 -0.2875 -0.80597 -0.2875 -0.80597 L -0.28125 -0.77984 " pathEditMode="relative" rAng="0" ptsTypes="fffffffffffffff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  <p:bldP spid="31748" grpId="0"/>
      <p:bldP spid="31749" grpId="0" animBg="1"/>
      <p:bldP spid="31750" grpId="0"/>
      <p:bldP spid="31751" grpId="0"/>
      <p:bldP spid="31752" grpId="0"/>
      <p:bldP spid="3175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http://www.leawo.cn/attachment/201311/21/1399442_1385023560hza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-17463"/>
            <a:ext cx="91900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 descr="C:\Users\JLXX\Desktop\u=1703338837,83181188&amp;fm=21&amp;gp=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884238"/>
            <a:ext cx="4967287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651500" y="2276475"/>
            <a:ext cx="31686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0000"/>
                </a:solidFill>
              </a:rPr>
              <a:t>in the morning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http://p2010a.zbjimg.com/task/2010-05/18/304689/ztqvzsz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8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图片 13" descr="图片2_副本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314325"/>
            <a:ext cx="2881312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1619250" y="2420938"/>
            <a:ext cx="7056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/>
              <a:t>At noon, the sun is high in the sky</a:t>
            </a:r>
            <a:r>
              <a:rPr lang="en-US" altLang="zh-CN" sz="1800"/>
              <a:t>.</a:t>
            </a:r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http://p2010a.zbjimg.com/task/2010-05/18/304689/ztqvzsz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76288" y="620713"/>
            <a:ext cx="72009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图片 13" descr="图片2_副本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333375"/>
            <a:ext cx="287972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2555875" y="5013325"/>
            <a:ext cx="2663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4000"/>
              <a:t>at   noon </a:t>
            </a:r>
            <a:endParaRPr lang="zh-CN" altLang="en-US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8" descr="E:\郑冬漪\PPT背景图片500张\背景21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 txBox="1">
            <a:spLocks noChangeArrowheads="1"/>
          </p:cNvSpPr>
          <p:nvPr/>
        </p:nvSpPr>
        <p:spPr bwMode="auto">
          <a:xfrm>
            <a:off x="2786063" y="1571625"/>
            <a:ext cx="2071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 down</a:t>
            </a:r>
          </a:p>
        </p:txBody>
      </p:sp>
      <p:sp>
        <p:nvSpPr>
          <p:cNvPr id="31748" name="Rectangle 3"/>
          <p:cNvSpPr txBox="1">
            <a:spLocks noChangeArrowheads="1"/>
          </p:cNvSpPr>
          <p:nvPr/>
        </p:nvSpPr>
        <p:spPr bwMode="auto">
          <a:xfrm>
            <a:off x="1116013" y="3716338"/>
            <a:ext cx="7289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The sun go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down in the evening.</a:t>
            </a:r>
            <a:endParaRPr lang="zh-CN" alt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9" name="圆角矩形 7"/>
          <p:cNvSpPr>
            <a:spLocks noChangeArrowheads="1"/>
          </p:cNvSpPr>
          <p:nvPr/>
        </p:nvSpPr>
        <p:spPr bwMode="auto">
          <a:xfrm>
            <a:off x="5357813" y="1857375"/>
            <a:ext cx="3048000" cy="92868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C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en-US" altLang="zh-CN"/>
          </a:p>
        </p:txBody>
      </p:sp>
      <p:sp>
        <p:nvSpPr>
          <p:cNvPr id="31750" name="TextBox 12"/>
          <p:cNvSpPr txBox="1">
            <a:spLocks noChangeArrowheads="1"/>
          </p:cNvSpPr>
          <p:nvPr/>
        </p:nvSpPr>
        <p:spPr bwMode="auto">
          <a:xfrm>
            <a:off x="5724525" y="1989138"/>
            <a:ext cx="990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chemeClr val="hlink"/>
                </a:solidFill>
                <a:latin typeface="Times New Roman" panose="02020603050405020304" pitchFamily="18" charset="0"/>
              </a:rPr>
              <a:t>go</a:t>
            </a:r>
            <a:endParaRPr lang="zh-CN" altLang="en-US" sz="3600" b="1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1" name="Rectangle 2"/>
          <p:cNvSpPr txBox="1">
            <a:spLocks noChangeArrowheads="1"/>
          </p:cNvSpPr>
          <p:nvPr/>
        </p:nvSpPr>
        <p:spPr bwMode="auto">
          <a:xfrm>
            <a:off x="2501900" y="2436813"/>
            <a:ext cx="26400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chemeClr val="hlink"/>
                </a:solidFill>
                <a:latin typeface="Times New Roman" panose="02020603050405020304" pitchFamily="18" charset="0"/>
              </a:rPr>
              <a:t>go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es</a:t>
            </a:r>
            <a:r>
              <a:rPr lang="en-US" altLang="zh-CN" sz="3600" b="1">
                <a:solidFill>
                  <a:schemeClr val="hlink"/>
                </a:solidFill>
                <a:latin typeface="Times New Roman" panose="02020603050405020304" pitchFamily="18" charset="0"/>
              </a:rPr>
              <a:t> down</a:t>
            </a:r>
            <a:endParaRPr lang="zh-CN" altLang="en-US" sz="3600" b="1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2" name="TextBox 17"/>
          <p:cNvSpPr txBox="1">
            <a:spLocks noChangeArrowheads="1"/>
          </p:cNvSpPr>
          <p:nvPr/>
        </p:nvSpPr>
        <p:spPr bwMode="auto">
          <a:xfrm>
            <a:off x="7164388" y="1989138"/>
            <a:ext cx="990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7" descr="11841104_090947238000_2_副本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05850" flipH="1">
            <a:off x="7261225" y="88900"/>
            <a:ext cx="13255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66 0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12303E-7 C -0.01146 -0.00278 -0.02066 -0.00833 -0.03212 -0.01157 C -0.04722 -0.01596 -0.06233 -0.0185 -0.07778 -0.01989 C -0.09479 -0.02498 -0.11111 -0.02799 -0.12847 -0.02961 C -0.14271 -0.03284 -0.1559 -0.03793 -0.17031 -0.03955 C -0.1842 -0.04672 -0.16736 -0.03886 -0.18889 -0.04441 C -0.2092 -0.04973 -0.23003 -0.0525 -0.25069 -0.05597 C -0.27118 -0.06291 -0.29253 -0.06314 -0.31354 -0.0643 C -0.35556 -0.06383 -0.39757 -0.0636 -0.43958 -0.06268 C -0.44531 -0.06245 -0.45104 -0.0599 -0.45677 -0.05921 C -0.46545 -0.05805 -0.48264 -0.05597 -0.48264 -0.05597 C -0.49983 -0.04949 -0.51823 -0.0451 -0.53576 -0.04117 C -0.54514 -0.03215 -0.55816 -0.03215 -0.5691 -0.02637 C -0.58003 -0.02059 -0.58958 -0.0118 -0.6 -0.00509 C -0.61997 0.02243 -0.6474 0.04162 -0.66788 0.06891 C -0.68594 0.09297 -0.70417 0.11725 -0.72222 0.1413 C -0.72847 0.14963 -0.7342 0.1642 -0.73958 0.17414 C -0.74809 0.1901 -0.75312 0.19727 -0.75799 0.21531 C -0.7599 0.22248 -0.76198 0.22988 -0.76424 0.23681 C -0.76597 0.24236 -0.77031 0.25323 -0.77031 0.25323 C -0.76997 0.26919 -0.77014 0.28515 -0.7691 0.30088 C -0.76823 0.31429 -0.75677 0.32539 -0.75677 0.34042 " pathEditMode="relative" rAng="0" ptsTypes="fffffffffffffffffffff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  <p:bldP spid="31748" grpId="0"/>
      <p:bldP spid="31749" grpId="0" animBg="1"/>
      <p:bldP spid="31750" grpId="0"/>
      <p:bldP spid="31751" grpId="0"/>
      <p:bldP spid="31752" grpId="0"/>
      <p:bldP spid="3175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LXX\Desktop\516350752009080311300703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333375"/>
            <a:ext cx="7416800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03350" y="5661025"/>
            <a:ext cx="39608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4800" b="1"/>
              <a:t>in the evening</a:t>
            </a:r>
            <a:endParaRPr lang="zh-CN" altLang="en-US" sz="4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4" descr="E:\郑冬漪\PPT背景图片500张\200404sf_l[1].gif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 b="6000"/>
          <a:stretch>
            <a:fillRect/>
          </a:stretch>
        </p:blipFill>
        <p:spPr bwMode="auto">
          <a:xfrm>
            <a:off x="-476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WordArt 5"/>
          <p:cNvSpPr>
            <a:spLocks noChangeArrowheads="1" noChangeShapeType="1" noTextEdit="1"/>
          </p:cNvSpPr>
          <p:nvPr/>
        </p:nvSpPr>
        <p:spPr bwMode="auto">
          <a:xfrm>
            <a:off x="1979613" y="30163"/>
            <a:ext cx="4772025" cy="847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8000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5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Sing a song</a:t>
            </a:r>
            <a:endParaRPr lang="zh-CN" altLang="en-US" sz="8000" kern="1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5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9940" name="TextBox 7"/>
          <p:cNvSpPr txBox="1">
            <a:spLocks noChangeArrowheads="1"/>
          </p:cNvSpPr>
          <p:nvPr/>
        </p:nvSpPr>
        <p:spPr bwMode="auto">
          <a:xfrm>
            <a:off x="28575" y="1042988"/>
            <a:ext cx="8929688" cy="4772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sun </a:t>
            </a:r>
            <a:r>
              <a:rPr lang="en-US" altLang="zh-CN" sz="4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rise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morning.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sun </a:t>
            </a:r>
            <a:r>
              <a:rPr lang="en-US" altLang="zh-CN" sz="4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rise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in the morning.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sun </a:t>
            </a:r>
            <a:r>
              <a:rPr lang="en-US" altLang="zh-CN" sz="4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evening.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sun </a:t>
            </a:r>
            <a:r>
              <a:rPr lang="en-US" altLang="zh-CN" sz="4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altLang="zh-CN" sz="4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down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evening.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9941" name="Picture 8" descr="C:\Users\JLXX\Desktop\u=1703338837,83181188&amp;fm=21&amp;gp=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72225" y="1341438"/>
            <a:ext cx="1655763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 descr="C:\Users\JLXX\Desktop\516350752009080311300703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72138" y="4505325"/>
            <a:ext cx="2159000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儿童歌曲293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儿童歌曲 - 两只老虎 - 原版伴奏_clip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333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背景_副本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988"/>
            <a:ext cx="9107488" cy="680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图片 33" descr="云朵_副本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0" y="96838"/>
            <a:ext cx="4929188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图片 33" descr="云朵_副本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314700"/>
            <a:ext cx="4929187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6" descr="图片1_副本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396875" y="6958013"/>
            <a:ext cx="2214563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19250" y="771525"/>
            <a:ext cx="698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/>
              <a:t>The green balloon  rise</a:t>
            </a:r>
            <a:r>
              <a:rPr lang="en-US" altLang="zh-CN" sz="3600">
                <a:solidFill>
                  <a:srgbClr val="FF0000"/>
                </a:solidFill>
              </a:rPr>
              <a:t>s</a:t>
            </a:r>
            <a:r>
              <a:rPr lang="en-US" altLang="zh-CN" sz="3600"/>
              <a:t> in the sky</a:t>
            </a:r>
            <a:r>
              <a:rPr lang="en-US" altLang="zh-CN" sz="1800"/>
              <a:t>.</a:t>
            </a:r>
            <a:endParaRPr lang="zh-CN" altLang="en-US" sz="1800"/>
          </a:p>
        </p:txBody>
      </p:sp>
      <p:pic>
        <p:nvPicPr>
          <p:cNvPr id="9" name="图片 37" descr="图片2_副本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094788" y="-1179513"/>
            <a:ext cx="20828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0825" y="3963988"/>
            <a:ext cx="756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/>
              <a:t>The  red balloon go</a:t>
            </a:r>
            <a:r>
              <a:rPr lang="en-US" altLang="zh-CN" sz="3600">
                <a:solidFill>
                  <a:srgbClr val="FF0000"/>
                </a:solidFill>
              </a:rPr>
              <a:t>es</a:t>
            </a:r>
            <a:r>
              <a:rPr lang="en-US" altLang="zh-CN" sz="3600"/>
              <a:t> down in the sky.</a:t>
            </a:r>
            <a:endParaRPr lang="zh-CN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61 -0.27636 C 0.02865 -0.31591 0.02917 -0.35176 0.03629 -0.38969 C 0.03802 -0.42761 0.03143 -0.47225 0.03993 -0.50671 C 0.03907 -0.72525 0.03768 -0.79857 0.03993 -1.00486 C 0.04011 -1.01943 0.04479 -1.03284 0.04479 -1.04764 L 0.0474 -1.03284 " pathEditMode="relative" rAng="0" ptsTypes="ffff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9889E-6 C -0.00434 0.00763 -0.01511 0.0229 -0.02101 0.02775 C -0.02813 0.0407 -0.02327 0.03261 -0.03698 0.05088 C -0.03907 0.05366 -0.03993 0.05782 -0.04184 0.06082 C -0.04393 0.06429 -0.04792 0.06799 -0.05052 0.07054 C -0.05782 0.09066 -0.07691 0.1154 -0.09011 0.12974 C -0.09688 0.14824 -0.0882 0.1272 -0.09618 0.13969 C -0.10139 0.14778 -0.10504 0.15842 -0.11112 0.16605 C -0.11459 0.1753 -0.11806 0.1864 -0.12344 0.19403 C -0.12552 0.20837 -0.1316 0.22017 -0.1382 0.23173 C -0.13976 0.24029 -0.14132 0.24838 -0.14445 0.25625 C -0.1474 0.28215 -0.14566 0.27082 -0.14931 0.29094 C -0.15 0.2944 -0.15174 0.30088 -0.15174 0.30088 C -0.154 0.31915 -0.15417 0.33788 -0.15921 0.35523 C -0.15973 0.35893 -0.16459 0.40958 -0.1691 0.41605 C -0.17049 0.42669 -0.17032 0.43525 -0.17518 0.44403 C -0.1783 0.46207 -0.18212 0.48034 -0.18629 0.49792 C -0.18698 0.50162 -0.1882 0.5044 -0.18889 0.5081 C -0.18993 0.51318 -0.19132 0.52452 -0.19132 0.52452 C -0.19289 0.55712 -0.19636 0.60777 -0.2073 0.63784 C -0.20903 0.65102 -0.21025 0.66744 -0.21598 0.679 C -0.21945 0.70213 -0.21424 0.66536 -0.21841 0.70514 C -0.21893 0.71022 -0.22136 0.71508 -0.22223 0.71994 C -0.225 0.73682 -0.22448 0.7352 -0.22587 0.75139 C -0.22674 0.7618 -0.2283 0.76688 -0.23073 0.77613 C -0.2316 0.77937 -0.23334 0.78608 -0.23334 0.78608 L -0.23455 0.77613 " pathEditMode="relative" rAng="0" ptsTypes="fffffffffffffffffffffffff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http://www.leawo.cn/attachment/201311/21/1399442_1385023560hza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-17463"/>
            <a:ext cx="91900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95288" y="5376863"/>
            <a:ext cx="37671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Humf’s father</a:t>
            </a: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6011863" y="5360988"/>
            <a:ext cx="18732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Humf</a:t>
            </a:r>
          </a:p>
        </p:txBody>
      </p:sp>
      <p:pic>
        <p:nvPicPr>
          <p:cNvPr id="9" name="Picture 3" descr="C:\Users\think\Desktop\F)0RCMUIFS5DB6AW5O(O%1K_conew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76250"/>
            <a:ext cx="36004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think\Desktop\D2NWQ9~02XJ)B[2TCVG{NA2_conew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408113"/>
            <a:ext cx="2757488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背景_副本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0163" y="76200"/>
            <a:ext cx="9067801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灯片编号占位符 4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31184E28-5195-4B9A-A327-5C20138BCDC1}" type="slidenum">
              <a:rPr lang="zh-CN" altLang="en-US" sz="1200">
                <a:solidFill>
                  <a:srgbClr val="898989"/>
                </a:solidFill>
                <a:sym typeface="Calibri" panose="020F0502020204030204" pitchFamily="34" charset="0"/>
              </a:rPr>
              <a:t>20</a:t>
            </a:fld>
            <a:endParaRPr lang="zh-CN" altLang="en-US" sz="1200">
              <a:solidFill>
                <a:srgbClr val="898989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4036" name="AutoShape 2" descr="http://img4.imgtn.bdimg.com/it/u=3616991469,2427836627&amp;fm=21&amp;gp=0.jpg"/>
          <p:cNvSpPr>
            <a:spLocks noChangeAspect="1" noChangeArrowheads="1"/>
          </p:cNvSpPr>
          <p:nvPr/>
        </p:nvSpPr>
        <p:spPr bwMode="auto">
          <a:xfrm>
            <a:off x="63500" y="-136525"/>
            <a:ext cx="3333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4037" name="AutoShape 4" descr="http://img4.imgtn.bdimg.com/it/u=3616991469,2427836627&amp;fm=21&amp;gp=0.jpg"/>
          <p:cNvSpPr>
            <a:spLocks noChangeAspect="1" noChangeArrowheads="1"/>
          </p:cNvSpPr>
          <p:nvPr/>
        </p:nvSpPr>
        <p:spPr bwMode="auto">
          <a:xfrm>
            <a:off x="63500" y="-136525"/>
            <a:ext cx="3333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4038" name="AutoShape 6" descr="http://img4.imgtn.bdimg.com/it/u=3616991469,2427836627&amp;fm=21&amp;gp=0.jpg"/>
          <p:cNvSpPr>
            <a:spLocks noChangeAspect="1" noChangeArrowheads="1"/>
          </p:cNvSpPr>
          <p:nvPr/>
        </p:nvSpPr>
        <p:spPr bwMode="auto">
          <a:xfrm>
            <a:off x="63500" y="-136525"/>
            <a:ext cx="3333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4039" name="AutoShape 8" descr="http://img4.imgtn.bdimg.com/it/u=3616991469,2427836627&amp;fm=21&amp;gp=0.jpg"/>
          <p:cNvSpPr>
            <a:spLocks noChangeAspect="1" noChangeArrowheads="1"/>
          </p:cNvSpPr>
          <p:nvPr/>
        </p:nvSpPr>
        <p:spPr bwMode="auto">
          <a:xfrm>
            <a:off x="63500" y="-136525"/>
            <a:ext cx="3333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175123" name="plan295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plane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JLXX\Desktop\61OE4)6)SHX%ZTA`QVH7N1H_conew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041650" y="4941888"/>
            <a:ext cx="31051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图片 33" descr="云朵_副本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125" y="131763"/>
            <a:ext cx="49085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图片 33" descr="云朵_副本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2363" y="3016250"/>
            <a:ext cx="4929187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15888" y="3573463"/>
            <a:ext cx="4895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/>
              <a:t>The plane rise</a:t>
            </a:r>
            <a:r>
              <a:rPr lang="en-US" altLang="zh-CN">
                <a:solidFill>
                  <a:srgbClr val="FF0000"/>
                </a:solidFill>
              </a:rPr>
              <a:t>s </a:t>
            </a:r>
            <a:r>
              <a:rPr lang="en-US" altLang="zh-CN"/>
              <a:t>in the sky</a:t>
            </a:r>
            <a:r>
              <a:rPr lang="en-US" altLang="zh-CN" sz="1800"/>
              <a:t>.</a:t>
            </a:r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4" fill="hold"/>
                                        <p:tgtEl>
                                          <p:spTgt spid="175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9704E-6 C 0.01528 -0.01087 0.02604 -0.01919 0.03681 -0.037 C 0.04167 -0.05712 0.0599 -0.07493 0.06944 -0.0895 C 0.08351 -0.11054 0.08455 -0.14361 0.09496 -0.16697 C 0.09635 -0.17437 0.09896 -0.17877 0.10139 -0.18547 C 0.11285 -0.21693 0.12535 -0.23057 0.14566 -0.25115 C 0.15625 -0.26202 0.16684 -0.27289 0.17847 -0.28168 C 0.18212 -0.28446 0.18628 -0.28561 0.18993 -0.28862 C 0.20069 -0.29694 0.21024 -0.30897 0.22031 -0.31868 C 0.23177 -0.32978 0.24601 -0.33811 0.25955 -0.34389 C 0.26493 -0.35592 0.26771 -0.35361 0.27726 -0.36077 C 0.28194 -0.36933 0.28802 -0.37095 0.29496 -0.37604 C 0.29913 -0.37904 0.30746 -0.38436 0.30746 -0.38436 C 0.31198 -0.39292 0.31944 -0.39755 0.32656 -0.40125 C 0.33351 -0.4105 0.32674 -0.40333 0.33542 -0.40818 C 0.35104 -0.4172 0.35469 -0.42067 0.37101 -0.42322 C 0.38455 -0.43108 0.39809 -0.43802 0.41267 -0.44172 C 0.44045 -0.4586 0.47135 -0.46392 0.50139 -0.46878 C 0.51458 -0.47502 0.52917 -0.4741 0.54288 -0.4771 C 0.55156 -0.48126 0.56076 -0.48612 0.56962 -0.48913 C 0.58628 -0.49468 0.57031 -0.48589 0.58871 -0.49398 C 0.60903 -0.503 0.62934 -0.5141 0.65069 -0.51757 C 0.66094 -0.52104 0.66944 -0.52752 0.67986 -0.5296 C 0.70121 -0.53908 0.69219 -0.53654 0.70642 -0.53954 C 0.7125 -0.54371 0.71858 -0.5444 0.72535 -0.54625 C 0.73142 -0.5518 0.73837 -0.5562 0.74566 -0.55805 C 0.75347 -0.56429 0.75937 -0.56707 0.7684 -0.56984 C 0.77865 -0.57932 0.79288 -0.58187 0.80503 -0.5851 C 0.81927 -0.59274 0.8342 -0.59736 0.84948 -0.60037 C 0.85451 -0.60129 0.85972 -0.60176 0.86458 -0.60361 C 0.86632 -0.6043 0.86962 -0.60546 0.86962 -0.60546 " pathEditMode="relative" rAng="0" ptsTypes="ffffffffffffffffffffffffffffff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512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背景_副本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462" y="-9525"/>
            <a:ext cx="9067801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灯片编号占位符 4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fld id="{4F3D143B-C907-4D8D-AF6C-23EB52AF2C9D}" type="slidenum">
              <a:rPr lang="zh-CN" altLang="en-US" sz="1200">
                <a:solidFill>
                  <a:srgbClr val="898989"/>
                </a:solidFill>
                <a:sym typeface="Calibri" panose="020F0502020204030204" pitchFamily="34" charset="0"/>
              </a:rPr>
              <a:t>21</a:t>
            </a:fld>
            <a:endParaRPr lang="zh-CN" altLang="en-US" sz="1200">
              <a:solidFill>
                <a:srgbClr val="898989"/>
              </a:solidFill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6084" name="AutoShape 2" descr="http://img4.imgtn.bdimg.com/it/u=3616991469,2427836627&amp;fm=21&amp;gp=0.jpg"/>
          <p:cNvSpPr>
            <a:spLocks noChangeAspect="1" noChangeArrowheads="1"/>
          </p:cNvSpPr>
          <p:nvPr/>
        </p:nvSpPr>
        <p:spPr bwMode="auto">
          <a:xfrm>
            <a:off x="63500" y="-136525"/>
            <a:ext cx="3333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6085" name="AutoShape 4" descr="http://img4.imgtn.bdimg.com/it/u=3616991469,2427836627&amp;fm=21&amp;gp=0.jpg"/>
          <p:cNvSpPr>
            <a:spLocks noChangeAspect="1" noChangeArrowheads="1"/>
          </p:cNvSpPr>
          <p:nvPr/>
        </p:nvSpPr>
        <p:spPr bwMode="auto">
          <a:xfrm>
            <a:off x="63500" y="-136525"/>
            <a:ext cx="3333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6086" name="AutoShape 6" descr="http://img4.imgtn.bdimg.com/it/u=3616991469,2427836627&amp;fm=21&amp;gp=0.jpg"/>
          <p:cNvSpPr>
            <a:spLocks noChangeAspect="1" noChangeArrowheads="1"/>
          </p:cNvSpPr>
          <p:nvPr/>
        </p:nvSpPr>
        <p:spPr bwMode="auto">
          <a:xfrm>
            <a:off x="63500" y="-136525"/>
            <a:ext cx="3333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46087" name="AutoShape 8" descr="http://img4.imgtn.bdimg.com/it/u=3616991469,2427836627&amp;fm=21&amp;gp=0.jpg"/>
          <p:cNvSpPr>
            <a:spLocks noChangeAspect="1" noChangeArrowheads="1"/>
          </p:cNvSpPr>
          <p:nvPr/>
        </p:nvSpPr>
        <p:spPr bwMode="auto">
          <a:xfrm>
            <a:off x="63500" y="-136525"/>
            <a:ext cx="3333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>
              <a:latin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175123" name="plan295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plane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JLXX\Desktop\61OE4)6)SHX%ZTA`QVH7N1H_conew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51950" y="-549275"/>
            <a:ext cx="31051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图片 33" descr="云朵_副本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125" y="131763"/>
            <a:ext cx="490855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图片 33" descr="云朵_副本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2363" y="3016250"/>
            <a:ext cx="4929187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15888" y="3789363"/>
            <a:ext cx="5895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/>
              <a:t>The plane go</a:t>
            </a:r>
            <a:r>
              <a:rPr lang="en-US" altLang="zh-CN">
                <a:solidFill>
                  <a:srgbClr val="FF0000"/>
                </a:solidFill>
              </a:rPr>
              <a:t>es </a:t>
            </a:r>
            <a:r>
              <a:rPr lang="en-US" altLang="zh-CN"/>
              <a:t>down in the sky</a:t>
            </a:r>
            <a:r>
              <a:rPr lang="en-US" altLang="zh-CN" sz="1800"/>
              <a:t>.</a:t>
            </a:r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4" fill="hold"/>
                                        <p:tgtEl>
                                          <p:spTgt spid="175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01758E-6 C -0.00799 0.00301 -0.01337 0.00879 -0.02014 0.01364 C -0.02604 0.01781 -0.02639 0.01526 -0.0316 0.02035 C -0.03941 0.02798 -0.0309 0.02405 -0.04045 0.02706 C -0.06754 0.0525 -0.01945 0.00925 -0.07344 0.04556 C -0.07761 0.04833 -0.08177 0.0518 -0.08611 0.05412 C -0.08872 0.0555 -0.10208 0.05967 -0.10625 0.06244 C -0.12448 0.0747 -0.1375 0.08881 -0.15695 0.09944 C -0.15729 0.10407 -0.1559 0.10962 -0.15816 0.11309 C -0.16111 0.11795 -0.16667 0.11841 -0.17083 0.12141 C -0.17552 0.12512 -0.18004 0.12951 -0.18472 0.13321 C -0.19358 0.14015 -0.20347 0.14477 -0.21129 0.15356 C -0.21424 0.1568 -0.21684 0.16073 -0.22014 0.16351 C -0.22813 0.17044 -0.23837 0.17507 -0.24549 0.18386 C -0.26007 0.20166 -0.27083 0.22803 -0.28976 0.23774 C -0.29948 0.25671 -0.31424 0.26966 -0.32656 0.28492 C -0.33802 0.29926 -0.34757 0.31568 -0.36076 0.32724 C -0.36545 0.34043 -0.37118 0.35453 -0.38229 0.35916 C -0.3849 0.36263 -0.39306 0.37882 -0.39358 0.37951 C -0.40955 0.39593 -0.39826 0.37697 -0.41129 0.39292 C -0.41927 0.40264 -0.42014 0.41304 -0.43056 0.41998 C -0.43386 0.42229 -0.43802 0.42276 -0.44167 0.42507 C -0.44618 0.42784 -0.44983 0.43224 -0.45434 0.43501 C -0.47083 0.44519 -0.48854 0.45328 -0.50504 0.46369 C -0.54861 0.49098 -0.48733 0.45074 -0.53038 0.47549 C -0.53524 0.47826 -0.53941 0.48265 -0.54427 0.48566 C -0.55642 0.49306 -0.57049 0.49607 -0.58229 0.50416 C -0.58715 0.5074 -0.59132 0.51249 -0.59618 0.51596 C -0.61719 0.5296 -0.61979 0.5296 -0.63802 0.53631 C -0.65712 0.55342 -0.69306 0.56591 -0.71649 0.57169 C -0.73316 0.58164 -0.74861 0.58557 -0.7658 0.59366 C -0.78524 0.60268 -0.80712 0.6117 -0.82778 0.61517 C -0.84201 0.62327 -0.85573 0.62905 -0.87083 0.63228 C -0.87899 0.6376 -0.88733 0.64246 -0.89618 0.64408 C -0.90347 0.64755 -0.9158 0.65171 -0.92153 0.65911 L -0.91389 0.65102 " pathEditMode="relative" rAng="0" ptsTypes="ffffffffffffffffffffffffffffffffff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512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http://p2010a.zbjimg.com/task/2010-05/18/304689/ztqvzsz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32138" y="1222375"/>
            <a:ext cx="2592387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图片 13" descr="图片2_副本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29013" y="1319213"/>
            <a:ext cx="14398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JLXX\Desktop\516350752009080311300703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70588" y="1222375"/>
            <a:ext cx="2519362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:\Users\JLXX\Desktop\u=1703338837,83181188&amp;fm=21&amp;gp=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227138"/>
            <a:ext cx="26066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84888" y="4348163"/>
            <a:ext cx="2663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/>
              <a:t>c. in the morning </a:t>
            </a:r>
            <a:endParaRPr lang="zh-CN" altLang="en-US" sz="280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5763" y="4318000"/>
            <a:ext cx="1882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/>
              <a:t>a. at noon </a:t>
            </a:r>
            <a:endParaRPr lang="zh-CN" altLang="en-US" sz="280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06713" y="4348163"/>
            <a:ext cx="2817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/>
              <a:t>b. in the evening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"/>
          <p:cNvGrpSpPr/>
          <p:nvPr/>
        </p:nvGrpSpPr>
        <p:grpSpPr bwMode="auto">
          <a:xfrm>
            <a:off x="357188" y="2708275"/>
            <a:ext cx="7929562" cy="1428750"/>
            <a:chOff x="785786" y="2143116"/>
            <a:chExt cx="7929618" cy="1428760"/>
          </a:xfrm>
        </p:grpSpPr>
        <p:sp>
          <p:nvSpPr>
            <p:cNvPr id="9" name="圆角矩形 8"/>
            <p:cNvSpPr/>
            <p:nvPr/>
          </p:nvSpPr>
          <p:spPr>
            <a:xfrm>
              <a:off x="785786" y="2143116"/>
              <a:ext cx="7929618" cy="1428760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0070C0"/>
              </a:solidFill>
            </a:ln>
            <a:effectLst>
              <a:outerShdw blurRad="50800" dist="38100" dir="8100000" algn="tr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prstMaterial="plastic">
              <a:bevelT prst="relaxedInse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49160" name="TextBox 6"/>
            <p:cNvSpPr txBox="1">
              <a:spLocks noChangeArrowheads="1"/>
            </p:cNvSpPr>
            <p:nvPr/>
          </p:nvSpPr>
          <p:spPr bwMode="auto">
            <a:xfrm>
              <a:off x="1000125" y="2143125"/>
              <a:ext cx="7286625" cy="707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40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 Let’s act the story.</a:t>
              </a:r>
              <a:endParaRPr lang="zh-CN" altLang="en-US" sz="4000" b="1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9156" name="Text Box 14"/>
          <p:cNvSpPr txBox="1">
            <a:spLocks noChangeArrowheads="1"/>
          </p:cNvSpPr>
          <p:nvPr/>
        </p:nvSpPr>
        <p:spPr bwMode="auto">
          <a:xfrm>
            <a:off x="541338" y="1036638"/>
            <a:ext cx="3889375" cy="769937"/>
          </a:xfrm>
          <a:prstGeom prst="rect">
            <a:avLst/>
          </a:prstGeom>
          <a:solidFill>
            <a:schemeClr val="bg1"/>
          </a:solidFill>
          <a:ln w="76200">
            <a:solidFill>
              <a:srgbClr val="D60093"/>
            </a:solidFill>
            <a:prstDash val="sysDot"/>
            <a:miter lim="800000"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400" b="1">
                <a:solidFill>
                  <a:srgbClr val="CC0066"/>
                </a:solidFill>
                <a:latin typeface="Comic Sans MS" panose="030F0702030302020204" pitchFamily="66" charset="0"/>
              </a:rPr>
              <a:t>Role  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图片 1" descr="outside 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8738" y="-196850"/>
            <a:ext cx="9202738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7" descr="11841104_090947238000_2_副本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05850" flipH="1">
            <a:off x="10164763" y="5978525"/>
            <a:ext cx="1643062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think\Desktop\F)0RCMUIFS5DB6AW5O(O%1K_conew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781425" y="2654300"/>
            <a:ext cx="249555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think\Desktop\D2NWQ9~02XJ)B[2TCVG{NA2_conew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573338" y="2936875"/>
            <a:ext cx="2755901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形标注 10"/>
          <p:cNvSpPr>
            <a:spLocks noChangeArrowheads="1"/>
          </p:cNvSpPr>
          <p:nvPr/>
        </p:nvSpPr>
        <p:spPr bwMode="auto">
          <a:xfrm>
            <a:off x="4140200" y="985838"/>
            <a:ext cx="4319588" cy="858837"/>
          </a:xfrm>
          <a:prstGeom prst="wedgeEllipseCallout">
            <a:avLst>
              <a:gd name="adj1" fmla="val -32898"/>
              <a:gd name="adj2" fmla="val 255556"/>
            </a:avLst>
          </a:prstGeom>
          <a:solidFill>
            <a:srgbClr val="D99593"/>
          </a:solidFill>
          <a:ln w="25400">
            <a:solidFill>
              <a:srgbClr val="395E8A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  OK! Let’s go !</a:t>
            </a:r>
            <a:endParaRPr lang="zh-CN" altLang="en-US" sz="3200" b="1">
              <a:sym typeface="Calibri" panose="020F050202020403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 </a:t>
            </a:r>
            <a:endParaRPr lang="zh-CN" altLang="en-US" sz="2400" b="1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" name="椭圆形标注 7"/>
          <p:cNvSpPr>
            <a:spLocks noChangeArrowheads="1"/>
          </p:cNvSpPr>
          <p:nvPr/>
        </p:nvSpPr>
        <p:spPr bwMode="auto">
          <a:xfrm>
            <a:off x="-28575" y="1416050"/>
            <a:ext cx="4168775" cy="857250"/>
          </a:xfrm>
          <a:prstGeom prst="wedgeEllipseCallout">
            <a:avLst>
              <a:gd name="adj1" fmla="val -5222"/>
              <a:gd name="adj2" fmla="val 198792"/>
            </a:avLst>
          </a:prstGeom>
          <a:solidFill>
            <a:srgbClr val="D99593"/>
          </a:solidFill>
          <a:ln w="25400">
            <a:solidFill>
              <a:srgbClr val="395E8A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It is a sunny day. Let’s go out.</a:t>
            </a:r>
            <a:endParaRPr lang="zh-CN" altLang="en-US" sz="2400" b="1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" name="椭圆形标注 7"/>
          <p:cNvSpPr>
            <a:spLocks noChangeArrowheads="1"/>
          </p:cNvSpPr>
          <p:nvPr/>
        </p:nvSpPr>
        <p:spPr bwMode="auto">
          <a:xfrm>
            <a:off x="4589463" y="2654300"/>
            <a:ext cx="5095875" cy="990600"/>
          </a:xfrm>
          <a:prstGeom prst="wedgeEllipseCallout">
            <a:avLst>
              <a:gd name="adj1" fmla="val -42111"/>
              <a:gd name="adj2" fmla="val 207907"/>
            </a:avLst>
          </a:prstGeom>
          <a:solidFill>
            <a:srgbClr val="D99593"/>
          </a:solidFill>
          <a:ln w="25400">
            <a:solidFill>
              <a:srgbClr val="395E8A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Look! Dad! The sun rise</a:t>
            </a:r>
            <a:r>
              <a:rPr lang="en-US" altLang="zh-CN" sz="3200" b="1">
                <a:solidFill>
                  <a:srgbClr val="FF0000"/>
                </a:solidFill>
                <a:sym typeface="Calibri" panose="020F0502020204030204" pitchFamily="34" charset="0"/>
              </a:rPr>
              <a:t>s </a:t>
            </a:r>
            <a:r>
              <a:rPr lang="en-US" altLang="zh-CN" sz="3200" b="1">
                <a:sym typeface="Calibri" panose="020F0502020204030204" pitchFamily="34" charset="0"/>
              </a:rPr>
              <a:t>in the morning.</a:t>
            </a:r>
            <a:endParaRPr lang="zh-CN" altLang="en-US" sz="2400" b="1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5607E-7 C -0.00851 -0.01364 -0.01841 -0.0245 -0.02709 -0.03792 C -0.03993 -0.05826 -0.05417 -0.07884 -0.0698 -0.09526 C -0.08091 -0.10659 -0.08855 -0.12485 -0.1 -0.13526 C -0.10695 -0.16393 -0.09792 -0.13687 -0.10955 -0.15213 C -0.11181 -0.15514 -0.11285 -0.16531 -0.11754 -0.17109 C -0.11927 -0.18081 -0.1217 -0.19167 -0.12709 -0.19861 C -0.13073 -0.21803 -0.12778 -0.21063 -0.13334 -0.22196 C -0.13438 -0.22751 -0.13542 -0.23352 -0.13646 -0.23884 C -0.13716 -0.24231 -0.1382 -0.24948 -0.1382 -0.24948 C -0.13993 -0.27375 -0.13698 -0.28878 -0.14601 -0.30635 C -0.14775 -0.32578 -0.15191 -0.3445 -0.15556 -0.36346 C -0.15834 -0.39653 -0.17014 -0.42844 -0.17622 -0.46104 C -0.17882 -0.47445 -0.1816 -0.49133 -0.18733 -0.50312 C -0.18941 -0.51422 -0.1915 -0.52462 -0.19532 -0.53502 C -0.19723 -0.54751 -0.20191 -0.55884 -0.20643 -0.57063 C -0.20747 -0.57641 -0.2073 -0.58242 -0.20955 -0.58774 C -0.21302 -0.59537 -0.21424 -0.59676 -0.21598 -0.60439 C -0.2198 -0.6215 -0.22257 -0.64138 -0.22865 -0.65734 C -0.23334 -0.68277 -0.23681 -0.70936 -0.24445 -0.73341 C -0.24688 -0.74104 -0.24723 -0.74751 -0.25087 -0.75468 C -0.25417 -0.76809 -0.2592 -0.77896 -0.26511 -0.79052 C -0.2757 -0.81156 -0.26146 -0.79745 -0.27309 -0.80739 C -0.28021 -0.82173 -0.27657 -0.81664 -0.28264 -0.82427 C -0.2842 -0.83075 -0.28577 -0.84346 -0.29202 -0.84346 L -0.2842 -0.83699 " pathEditMode="relative" rAng="0" ptsTypes="ffffffffffffffffffffffff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94265E-7 C 0.10295 0.00069 0.20608 -0.00509 0.30885 0.00509 C 0.3191 0.00833 0.31771 0.00833 0.3342 0.00833 C 0.44722 0.00833 0.78646 0.00671 0.67344 0.00671 " pathEditMode="relative" rAng="0" ptsTypes="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8.51064E-7 C 0.00711 0.00601 0.01475 0.00717 0.02274 0.00994 C 0.03159 0.01295 0.04062 0.01618 0.0493 0.02012 C 0.06024 0.03006 0.08211 0.03515 0.09496 0.03538 C 0.14687 0.03654 0.19878 0.03654 0.25069 0.037 C 0.33211 0.05458 0.41111 0.04371 0.496 0.04371 " pathEditMode="relative" rAng="0" ptsTypes="fffff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http://p2010a.zbjimg.com/task/2010-05/18/304689/ztqvzsz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3" y="0"/>
            <a:ext cx="92297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图片 7" descr="11841104_090947238000_2_副本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19988" y="-4763"/>
            <a:ext cx="147637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 descr="C:\Users\think\Desktop\QN~5ZACO`9RR{5HPINFPV3Q_conew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284538"/>
            <a:ext cx="59055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云形标注 24"/>
          <p:cNvSpPr>
            <a:spLocks noChangeArrowheads="1"/>
          </p:cNvSpPr>
          <p:nvPr/>
        </p:nvSpPr>
        <p:spPr bwMode="auto">
          <a:xfrm>
            <a:off x="2124075" y="2009775"/>
            <a:ext cx="6411913" cy="1285875"/>
          </a:xfrm>
          <a:prstGeom prst="cloudCallout">
            <a:avLst>
              <a:gd name="adj1" fmla="val -52282"/>
              <a:gd name="adj2" fmla="val 69315"/>
            </a:avLst>
          </a:prstGeom>
          <a:solidFill>
            <a:srgbClr val="D99593"/>
          </a:solidFill>
          <a:ln w="25400">
            <a:solidFill>
              <a:srgbClr val="395E8A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 I find a friend.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Can you guess?</a:t>
            </a:r>
            <a:endParaRPr lang="zh-CN" altLang="en-US" sz="3200" b="1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1" descr="http://img.taopic.com/uploads/allimg/130918/240374-13091Q1294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2" descr="C:\Users\think\Desktop\4`5XU9J0NI@C6`TL~FVQ[NF_conew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19250" y="1639888"/>
            <a:ext cx="8208963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Users\think\Desktop\QN~5ZACO`9RR{5HPINFPV3Q_conew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565525" y="3413125"/>
            <a:ext cx="381635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图片 7" descr="11841104_090947238000_2_副本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19988" y="260350"/>
            <a:ext cx="14763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椭圆形标注 7"/>
          <p:cNvSpPr>
            <a:spLocks noChangeArrowheads="1"/>
          </p:cNvSpPr>
          <p:nvPr/>
        </p:nvSpPr>
        <p:spPr bwMode="auto">
          <a:xfrm>
            <a:off x="-28575" y="1416050"/>
            <a:ext cx="5105400" cy="857250"/>
          </a:xfrm>
          <a:prstGeom prst="wedgeEllipseCallout">
            <a:avLst>
              <a:gd name="adj1" fmla="val 12986"/>
              <a:gd name="adj2" fmla="val 223273"/>
            </a:avLst>
          </a:prstGeom>
          <a:solidFill>
            <a:srgbClr val="D99593"/>
          </a:solidFill>
          <a:ln w="25400">
            <a:solidFill>
              <a:srgbClr val="395E8A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 Look! Dad! It’s my shadow. It’s long.</a:t>
            </a:r>
            <a:endParaRPr lang="zh-CN" altLang="en-US" sz="2400" b="1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" name="云形标注 27"/>
          <p:cNvSpPr>
            <a:spLocks noChangeArrowheads="1"/>
          </p:cNvSpPr>
          <p:nvPr/>
        </p:nvSpPr>
        <p:spPr bwMode="auto">
          <a:xfrm>
            <a:off x="3132138" y="2708275"/>
            <a:ext cx="3357562" cy="1179513"/>
          </a:xfrm>
          <a:prstGeom prst="cloudCallout">
            <a:avLst>
              <a:gd name="adj1" fmla="val -24222"/>
              <a:gd name="adj2" fmla="val 89097"/>
            </a:avLst>
          </a:prstGeom>
          <a:solidFill>
            <a:srgbClr val="D99593"/>
          </a:solidFill>
          <a:ln w="25400">
            <a:solidFill>
              <a:srgbClr val="395E8A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 b="1">
                <a:sym typeface="Calibri" panose="020F0502020204030204" pitchFamily="34" charset="0"/>
              </a:rPr>
              <a:t>But why the shadow is long?</a:t>
            </a:r>
            <a:endParaRPr lang="zh-CN" altLang="en-US" sz="2800" b="1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27168E-6 C 0.01268 -0.00324 0.02327 -0.01202 0.03594 -0.01526 C 0.05764 -0.0296 0.02587 -0.00948 0.0507 -0.02174 C 0.05261 -0.02266 0.054 -0.02497 0.05573 -0.02613 C 0.06528 -0.0326 0.07691 -0.04162 0.08681 -0.04578 C 0.09549 -0.05434 0.10625 -0.06289 0.1165 -0.06775 C 0.13438 -0.0659 0.13507 -0.06913 0.14757 -0.05896 C 0.15261 -0.0548 0.16806 -0.03908 0.17205 -0.03491 C 0.18386 -0.02289 0.16702 -0.03237 0.18021 -0.02613 C 0.18889 -0.01503 0.19775 -0.01619 0.20816 -0.01087 C 0.22275 -0.00347 0.20556 -0.00856 0.22466 -0.00439 C 0.23889 -0.00601 0.24306 -0.00578 0.25573 -0.00879 C 0.26806 -0.01179 0.27952 -0.01873 0.29167 -0.02174 C 0.30348 -0.02798 0.3158 -0.03191 0.32778 -0.037 C 0.33542 -0.03468 0.34393 -0.0296 0.3507 -0.02405 C 0.35417 -0.02127 0.35678 -0.01688 0.3606 -0.01526 C 0.36876 -0.01156 0.37605 -0.00763 0.38351 -0.00208 C 0.38594 -0.00023 0.38768 0.00277 0.39011 0.00439 C 0.39705 0.00902 0.40903 0.01272 0.41632 0.01526 C 0.42066 0.01665 0.42952 0.01965 0.42952 0.01965 C 0.45087 0.01896 0.47205 0.01896 0.49341 0.01757 C 0.50365 0.01688 0.51459 0.00763 0.52448 0.00439 C 0.54914 -0.01711 0.59514 -0.00809 0.61632 -0.00879 C 0.62188 -0.00948 0.62726 -0.01017 0.63282 -0.01087 C 0.64271 -0.01226 0.66233 -0.01526 0.66233 -0.01526 C 0.66424 -0.0148 0.67414 -0.01341 0.67709 -0.01087 C 0.679 -0.00925 0.67987 -0.00578 0.68195 -0.00439 C 0.69185 0.003 0.7073 0.00485 0.71806 0.00647 C 0.72205 0.00832 0.72466 0.00902 0.72778 0.01318 C 0.73195 0.01873 0.73021 0.02196 0.73594 0.02613 C 0.74046 0.02936 0.74584 0.03052 0.7507 0.03283 C 0.74063 0.03607 0.74653 0.03491 0.73282 0.03491 " pathEditMode="relative" rAng="0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1" descr="http://img.taopic.com/uploads/allimg/130918/240374-13091Q1294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think\Desktop\QN~5ZACO`9RR{5HPINFPV3Q_conew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2788" y="2909888"/>
            <a:ext cx="3751262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11841104_090947238000_2_副本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05850" flipH="1">
            <a:off x="10080625" y="5046663"/>
            <a:ext cx="1468438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1450975" y="1190625"/>
            <a:ext cx="4633913" cy="9540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 sun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rises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in the morning.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The shadow is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5.87419E-6 C -0.00192 -0.02799 -0.00556 -0.05852 -0.01233 -0.08535 C -0.01615 -0.10015 -0.02049 -0.11449 -0.02344 -0.12975 C -0.0283 -0.15473 -0.03317 -0.18063 -0.04202 -0.20375 C -0.04653 -0.23128 -0.04132 -0.20607 -0.0507 -0.23498 C -0.05608 -0.25209 -0.05799 -0.26782 -0.06424 -0.28447 C -0.06823 -0.30644 -0.07674 -0.32656 -0.08403 -0.34691 C -0.09323 -0.37281 -0.09688 -0.40334 -0.11355 -0.42253 C -0.12327 -0.44543 -0.13317 -0.46832 -0.14445 -0.49006 C -0.15139 -0.50348 -0.16146 -0.51527 -0.1691 -0.52776 C -0.1816 -0.54834 -0.19567 -0.57216 -0.21233 -0.58696 C -0.23317 -0.6057 -0.25782 -0.61934 -0.28143 -0.62975 C -0.28855 -0.63669 -0.29757 -0.64062 -0.30626 -0.64293 C -0.30903 -0.64848 -0.30903 -0.64987 -0.31476 -0.65288 C -0.31789 -0.65449 -0.32466 -0.65611 -0.32466 -0.65611 C -0.33004 -0.66074 -0.33421 -0.6649 -0.33959 -0.6693 C -0.34636 -0.67485 -0.34202 -0.67415 -0.34688 -0.67415 L -0.32969 -0.67253 L -0.3408 -0.6693 L -0.33455 -0.66421 " pathEditMode="relative" rAng="0" ptsTypes="ffffffffffffffff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2239E-6 C -0.01562 -0.00463 -0.02969 -0.00671 -0.04566 -0.00833 C -0.0658 -0.01642 -0.05712 -0.01457 -0.07778 -0.01665 C -0.08923 -0.01781 -0.11232 -0.01989 -0.11232 -0.01989 C -0.13316 -0.03168 -0.15903 -0.02868 -0.18142 -0.03307 C -0.24288 -0.04533 -0.30312 -0.0518 -0.36528 -0.05597 C -0.42864 -0.05551 -0.49219 -0.05551 -0.55555 -0.05435 C -0.56909 -0.05412 -0.58316 -0.04787 -0.59739 -0.04787 " pathEditMode="relative" rAng="0" ptsTypes="fffffff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1" descr="http://img.taopic.com/uploads/allimg/130918/240374-13091Q1294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11841104_090947238000_2_副本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05850" flipH="1">
            <a:off x="7575550" y="995363"/>
            <a:ext cx="1674813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2" descr="C:\Users\JLXX\Desktop\VSN~HBTO9I3]Q4IHU{YDC8S_conew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251950" y="3763963"/>
            <a:ext cx="1944688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Box 7"/>
          <p:cNvSpPr txBox="1">
            <a:spLocks noChangeArrowheads="1"/>
          </p:cNvSpPr>
          <p:nvPr/>
        </p:nvSpPr>
        <p:spPr bwMode="auto">
          <a:xfrm>
            <a:off x="900113" y="1557338"/>
            <a:ext cx="4319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 sz="1800"/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762000" y="876300"/>
            <a:ext cx="62150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At noon, the sun is high in the sky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762000" y="1754188"/>
            <a:ext cx="5357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shadow is short.</a:t>
            </a:r>
            <a:endParaRPr lang="zh-CN" alt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014E-8 L -0.42708 -0.090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66512E-7 C -0.02344 -0.00115 -0.04167 -0.00416 -0.06424 -0.00809 C -0.09236 -0.01295 -0.12101 -0.01064 -0.14931 -0.01133 C -0.21927 -0.01064 -0.26841 -0.01619 -0.32969 -0.00485 C -0.34896 0.00255 -0.37014 0.00625 -0.39011 0.00995 C -0.4092 0.01989 -0.42778 0.02174 -0.44809 0.02475 C -0.46372 0.02984 -0.4724 0.03007 -0.49011 0.03122 C -0.51736 0.03492 -0.5441 0.04186 -0.57153 0.04441 C -0.58264 0.04672 -0.60486 0.04949 -0.60486 0.04949 C -0.61285 0.05458 -0.62882 0.05759 -0.6382 0.05759 " pathEditMode="relative" rAng="0" ptsTypes="fffffffffA">
                                      <p:cBhvr>
                                        <p:cTn id="10" dur="2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1" descr="http://img.taopic.com/uploads/allimg/130918/240374-13091Q1294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think\Desktop\QN~5ZACO`9RR{5HPINFPV3Q_conew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57463" y="2836863"/>
            <a:ext cx="3816351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7" descr="11841104_090947238000_2_副本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05850" flipH="1">
            <a:off x="4246563" y="119063"/>
            <a:ext cx="1470025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317750" y="1865313"/>
            <a:ext cx="6215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sun go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down in the evening.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344738" y="2836863"/>
            <a:ext cx="585787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at the shadow.</a:t>
            </a:r>
            <a:endParaRPr lang="zh-CN" alt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long again.</a:t>
            </a:r>
            <a:endParaRPr lang="zh-CN" alt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00833E-6 C -0.02344 -0.00693 0.00087 -0.00023 -0.05695 -0.00347 C -0.07552 -0.00439 -0.09775 -0.00948 -0.11493 -0.01156 C -0.23837 -0.00971 -0.19479 -0.01942 -0.24948 -0.00185 C -0.2599 0.00787 -0.27379 0.01295 -0.28525 0.01966 C -0.29271 0.02406 -0.29931 0.03007 -0.30747 0.03284 C -0.31632 0.0414 -0.32795 0.04626 -0.33594 0.05574 C -0.35035 0.07239 -0.34236 0.0636 -0.35938 0.0821 C -0.36094 0.08395 -0.36163 0.08673 -0.36302 0.08881 C -0.36771 0.09529 -0.37153 0.09875 -0.37535 0.10685 C -0.37691 0.11009 -0.37865 0.11332 -0.38038 0.11633 C -0.3816 0.11887 -0.38403 0.12327 -0.38403 0.12327 C -0.38889 0.14293 -0.38334 0.12419 -0.3915 0.14131 C -0.39288 0.14408 -0.39288 0.1501 -0.39393 0.15287 C -0.39653 0.15981 -0.40052 0.16767 -0.40382 0.17415 C -0.40764 0.19057 -0.41545 0.20213 -0.42101 0.21693 C -0.42361 0.2241 -0.42639 0.2315 -0.42969 0.23821 C -0.43073 0.24746 -0.43334 0.25532 -0.43715 0.26295 C -0.43802 0.26966 -0.43872 0.27614 -0.43959 0.28284 C -0.43993 0.28631 -0.44202 0.29256 -0.44202 0.29256 C -0.44375 0.30597 -0.44948 0.31684 -0.44948 0.33048 " pathEditMode="relative" rAng="0" ptsTypes="ffffffffffff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7.16929E-6 C 0.00209 0.01111 -0.00087 0.00394 0.00868 0.00833 C 0.01007 0.00903 0.01094 0.01088 0.01233 0.01157 C 0.02535 0.01805 0.04063 0.01966 0.05434 0.02128 C 0.0724 0.03192 0.09098 0.02868 0.11111 0.02961 C 0.25365 0.04279 0.4007 0.02799 0.54445 0.02799 L 0.54202 0.01643 " pathEditMode="relative" rAng="0" ptsTypes="fffff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http://www.leawo.cn/attachment/201311/21/1399442_1385023560hza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25" y="-17463"/>
            <a:ext cx="91900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331913" y="719138"/>
            <a:ext cx="22320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4400" dirty="0"/>
              <a:t>Free talk </a:t>
            </a:r>
            <a:endParaRPr lang="zh-CN" altLang="en-US" sz="4400" dirty="0"/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217488" y="2074863"/>
            <a:ext cx="52578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dirty="0"/>
              <a:t>A</a:t>
            </a:r>
            <a:r>
              <a:rPr lang="en-US" altLang="zh-CN" sz="3600" dirty="0"/>
              <a:t>: </a:t>
            </a:r>
            <a:r>
              <a:rPr lang="en-US" altLang="zh-CN" sz="3600" dirty="0">
                <a:solidFill>
                  <a:srgbClr val="FF0000"/>
                </a:solidFill>
              </a:rPr>
              <a:t>What’ s the weather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srgbClr val="FF0000"/>
                </a:solidFill>
              </a:rPr>
              <a:t> like today?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zh-CN" sz="3600" dirty="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 dirty="0"/>
              <a:t>B</a:t>
            </a:r>
            <a:r>
              <a:rPr lang="en-US" altLang="zh-CN" sz="3600" dirty="0">
                <a:solidFill>
                  <a:srgbClr val="FF0000"/>
                </a:solidFill>
              </a:rPr>
              <a:t>:It’s…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zh-CN" sz="3600" dirty="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 dirty="0"/>
              <a:t>A: </a:t>
            </a:r>
            <a:r>
              <a:rPr lang="en-US" altLang="zh-CN" sz="3600" dirty="0">
                <a:solidFill>
                  <a:srgbClr val="FF0000"/>
                </a:solidFill>
              </a:rPr>
              <a:t>Do you like …?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zh-CN" sz="3600" dirty="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3600" dirty="0"/>
              <a:t>B</a:t>
            </a:r>
            <a:r>
              <a:rPr lang="en-US" altLang="zh-CN" sz="3600" dirty="0">
                <a:solidFill>
                  <a:srgbClr val="FF0000"/>
                </a:solidFill>
              </a:rPr>
              <a:t>: Yes, I do. /No, I don’t.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3" cstate="email"/>
          <a:srcRect l="52463" t="8066" r="27562" b="23766"/>
          <a:stretch>
            <a:fillRect/>
          </a:stretch>
        </p:blipFill>
        <p:spPr bwMode="auto">
          <a:xfrm>
            <a:off x="5003800" y="476250"/>
            <a:ext cx="189547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1"/>
          <p:cNvPicPr>
            <a:picLocks noChangeAspect="1" noChangeArrowheads="1"/>
          </p:cNvPicPr>
          <p:nvPr/>
        </p:nvPicPr>
        <p:blipFill>
          <a:blip r:embed="rId3" cstate="email"/>
          <a:srcRect l="24403" r="48933" b="19414"/>
          <a:stretch>
            <a:fillRect/>
          </a:stretch>
        </p:blipFill>
        <p:spPr bwMode="auto">
          <a:xfrm>
            <a:off x="4629150" y="2370138"/>
            <a:ext cx="19145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3" cstate="email"/>
          <a:srcRect l="3210" t="5948" r="76265" b="22650"/>
          <a:stretch>
            <a:fillRect/>
          </a:stretch>
        </p:blipFill>
        <p:spPr bwMode="auto">
          <a:xfrm>
            <a:off x="6804025" y="2370138"/>
            <a:ext cx="171132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7"/>
          <p:cNvPicPr>
            <a:picLocks noChangeAspect="1" noChangeArrowheads="1"/>
          </p:cNvPicPr>
          <p:nvPr/>
        </p:nvPicPr>
        <p:blipFill>
          <a:blip r:embed="rId3" cstate="email"/>
          <a:srcRect l="75742" t="10748" r="3946" b="23863"/>
          <a:stretch>
            <a:fillRect/>
          </a:stretch>
        </p:blipFill>
        <p:spPr bwMode="auto">
          <a:xfrm>
            <a:off x="5981700" y="4508500"/>
            <a:ext cx="211931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1" descr="http://img.taopic.com/uploads/allimg/130918/240374-13091Q1294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 descr="C:\Users\think\Desktop\4`5XU9J0NI@C6`TL~FVQ[NF_conew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557338"/>
            <a:ext cx="8732837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 descr="C:\Users\think\Desktop\QN~5ZACO`9RR{5HPINFPV3Q_conew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2997200"/>
            <a:ext cx="59055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形标注 7"/>
          <p:cNvSpPr>
            <a:spLocks noChangeArrowheads="1"/>
          </p:cNvSpPr>
          <p:nvPr/>
        </p:nvSpPr>
        <p:spPr bwMode="auto">
          <a:xfrm>
            <a:off x="250825" y="1125538"/>
            <a:ext cx="5329238" cy="1073150"/>
          </a:xfrm>
          <a:prstGeom prst="wedgeEllipseCallout">
            <a:avLst>
              <a:gd name="adj1" fmla="val -10231"/>
              <a:gd name="adj2" fmla="val 207472"/>
            </a:avLst>
          </a:prstGeom>
          <a:solidFill>
            <a:srgbClr val="D99593"/>
          </a:solidFill>
          <a:ln w="25400">
            <a:solidFill>
              <a:srgbClr val="395E8A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 Dad!I know the reasons. I like my shadow. </a:t>
            </a:r>
            <a:endParaRPr lang="zh-CN" altLang="en-US" sz="2400" b="1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6"/>
          <p:cNvSpPr txBox="1">
            <a:spLocks noChangeArrowheads="1"/>
          </p:cNvSpPr>
          <p:nvPr/>
        </p:nvSpPr>
        <p:spPr bwMode="auto">
          <a:xfrm>
            <a:off x="928688" y="3857625"/>
            <a:ext cx="7000875" cy="954088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___________, the sun is high in the sky.                     The shadow is short.</a:t>
            </a:r>
          </a:p>
        </p:txBody>
      </p:sp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928688" y="5118100"/>
            <a:ext cx="6858000" cy="954088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sun rises _________________.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shadow is long.</a:t>
            </a:r>
          </a:p>
        </p:txBody>
      </p:sp>
      <p:sp>
        <p:nvSpPr>
          <p:cNvPr id="14340" name="TextBox 8"/>
          <p:cNvSpPr txBox="1">
            <a:spLocks noChangeArrowheads="1"/>
          </p:cNvSpPr>
          <p:nvPr/>
        </p:nvSpPr>
        <p:spPr bwMode="auto">
          <a:xfrm>
            <a:off x="928688" y="2571750"/>
            <a:ext cx="6429375" cy="954088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sun goes down ________________.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 at the shadow. It is long again.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397" name="Text Box 14"/>
          <p:cNvSpPr txBox="1">
            <a:spLocks noChangeArrowheads="1"/>
          </p:cNvSpPr>
          <p:nvPr/>
        </p:nvSpPr>
        <p:spPr bwMode="auto">
          <a:xfrm>
            <a:off x="500063" y="214313"/>
            <a:ext cx="4714875" cy="769937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  <a:prstDash val="sysDot"/>
            <a:miter lim="800000"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Read and choose</a:t>
            </a:r>
          </a:p>
        </p:txBody>
      </p:sp>
      <p:sp>
        <p:nvSpPr>
          <p:cNvPr id="14342" name="TextBox 10"/>
          <p:cNvSpPr txBox="1">
            <a:spLocks noChangeArrowheads="1"/>
          </p:cNvSpPr>
          <p:nvPr/>
        </p:nvSpPr>
        <p:spPr bwMode="auto">
          <a:xfrm>
            <a:off x="869950" y="1238250"/>
            <a:ext cx="36417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morning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1028700" y="1762125"/>
            <a:ext cx="28733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noon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4" name="TextBox 12"/>
          <p:cNvSpPr txBox="1">
            <a:spLocks noChangeArrowheads="1"/>
          </p:cNvSpPr>
          <p:nvPr/>
        </p:nvSpPr>
        <p:spPr bwMode="auto">
          <a:xfrm>
            <a:off x="4500563" y="1609725"/>
            <a:ext cx="3533775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evening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5" name="TextBox 13"/>
          <p:cNvSpPr txBox="1">
            <a:spLocks noChangeArrowheads="1"/>
          </p:cNvSpPr>
          <p:nvPr/>
        </p:nvSpPr>
        <p:spPr bwMode="auto">
          <a:xfrm>
            <a:off x="3995738" y="2571750"/>
            <a:ext cx="252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evening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6" name="TextBox 14"/>
          <p:cNvSpPr txBox="1">
            <a:spLocks noChangeArrowheads="1"/>
          </p:cNvSpPr>
          <p:nvPr/>
        </p:nvSpPr>
        <p:spPr bwMode="auto">
          <a:xfrm>
            <a:off x="1187450" y="3857625"/>
            <a:ext cx="2098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noon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7" name="TextBox 15"/>
          <p:cNvSpPr txBox="1">
            <a:spLocks noChangeArrowheads="1"/>
          </p:cNvSpPr>
          <p:nvPr/>
        </p:nvSpPr>
        <p:spPr bwMode="auto">
          <a:xfrm>
            <a:off x="3241675" y="5121275"/>
            <a:ext cx="2770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morning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 animBg="1"/>
      <p:bldP spid="14340" grpId="0" animBg="1"/>
      <p:bldP spid="14342" grpId="0" animBg="1"/>
      <p:bldP spid="14343" grpId="0" animBg="1"/>
      <p:bldP spid="14344" grpId="0" animBg="1"/>
      <p:bldP spid="14345" grpId="0"/>
      <p:bldP spid="14346" grpId="0"/>
      <p:bldP spid="143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61443" name="内容占位符 2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61444" name="内容占位符 3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61445" name="内容占位符 4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61446" name="Picture 2" descr="http://www.taopic.com/uploads/allimg/120724/201983-120H4133104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Box 6"/>
          <p:cNvSpPr txBox="1">
            <a:spLocks noChangeArrowheads="1"/>
          </p:cNvSpPr>
          <p:nvPr/>
        </p:nvSpPr>
        <p:spPr bwMode="auto">
          <a:xfrm>
            <a:off x="3851920" y="1363662"/>
            <a:ext cx="35718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4400" dirty="0">
                <a:solidFill>
                  <a:srgbClr val="0070C0"/>
                </a:solidFill>
                <a:latin typeface="Snap ITC" panose="04040A07060A02020202" pitchFamily="82" charset="0"/>
              </a:rPr>
              <a:t>Homework</a:t>
            </a:r>
            <a:endParaRPr lang="zh-CN" altLang="en-US" sz="4400" dirty="0">
              <a:solidFill>
                <a:srgbClr val="0070C0"/>
              </a:solidFill>
              <a:latin typeface="Snap ITC" panose="04040A07060A02020202" pitchFamily="82" charset="0"/>
            </a:endParaRPr>
          </a:p>
        </p:txBody>
      </p:sp>
      <p:sp>
        <p:nvSpPr>
          <p:cNvPr id="27657" name="TextBox 8"/>
          <p:cNvSpPr txBox="1">
            <a:spLocks noChangeArrowheads="1"/>
          </p:cNvSpPr>
          <p:nvPr/>
        </p:nvSpPr>
        <p:spPr bwMode="auto">
          <a:xfrm>
            <a:off x="1619250" y="2133600"/>
            <a:ext cx="700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Read the passage on page 10 twice.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8" name="TextBox 9"/>
          <p:cNvSpPr txBox="1">
            <a:spLocks noChangeArrowheads="1"/>
          </p:cNvSpPr>
          <p:nvPr/>
        </p:nvSpPr>
        <p:spPr bwMode="auto">
          <a:xfrm>
            <a:off x="1835150" y="2954338"/>
            <a:ext cx="571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Sing the song on page 11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979613" y="3500438"/>
            <a:ext cx="5715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2400">
                <a:latin typeface="GCFrutiger" pitchFamily="50" charset="0"/>
              </a:rPr>
              <a:t> </a:t>
            </a:r>
            <a:endParaRPr lang="zh-CN" altLang="en-US" sz="2400">
              <a:latin typeface="GCFrutiger" pitchFamily="50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2615735" y="4143379"/>
            <a:ext cx="1813404" cy="2561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4819953" y="4179221"/>
            <a:ext cx="1805900" cy="2561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5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7" descr="frame-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48800" cy="702945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4" cstate="email"/>
          <a:srcRect r="73535" b="18190"/>
          <a:stretch>
            <a:fillRect/>
          </a:stretch>
        </p:blipFill>
        <p:spPr bwMode="auto">
          <a:xfrm>
            <a:off x="584200" y="1757363"/>
            <a:ext cx="17287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4" cstate="email"/>
          <a:srcRect l="24403" r="48933" b="19414"/>
          <a:stretch>
            <a:fillRect/>
          </a:stretch>
        </p:blipFill>
        <p:spPr bwMode="auto">
          <a:xfrm>
            <a:off x="4533900" y="1628775"/>
            <a:ext cx="205581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4" cstate="email"/>
          <a:srcRect l="74150" b="18190"/>
          <a:stretch>
            <a:fillRect/>
          </a:stretch>
        </p:blipFill>
        <p:spPr bwMode="auto">
          <a:xfrm>
            <a:off x="6732588" y="1628775"/>
            <a:ext cx="2011362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4" cstate="email"/>
          <a:srcRect l="49530" r="25850" b="18190"/>
          <a:stretch>
            <a:fillRect/>
          </a:stretch>
        </p:blipFill>
        <p:spPr bwMode="auto">
          <a:xfrm>
            <a:off x="2508250" y="1628775"/>
            <a:ext cx="1919288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WordArt 9"/>
          <p:cNvSpPr>
            <a:spLocks noChangeArrowheads="1" noChangeShapeType="1" noTextEdit="1"/>
          </p:cNvSpPr>
          <p:nvPr/>
        </p:nvSpPr>
        <p:spPr bwMode="auto">
          <a:xfrm>
            <a:off x="7272338" y="5049838"/>
            <a:ext cx="990600" cy="493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4000" i="1" kern="10">
                <a:ln w="6350">
                  <a:solidFill>
                    <a:srgbClr val="000000"/>
                  </a:solidFill>
                  <a:round/>
                </a:ln>
                <a:solidFill>
                  <a:schemeClr val="hlink"/>
                </a:solidFill>
                <a:latin typeface="Arial" panose="020B0604020202020204"/>
                <a:cs typeface="Arial" panose="020B0604020202020204"/>
              </a:rPr>
              <a:t>rainy</a:t>
            </a:r>
            <a:endParaRPr lang="zh-CN" altLang="en-US" sz="4000" i="1" kern="10">
              <a:ln w="6350">
                <a:solidFill>
                  <a:srgbClr val="000000"/>
                </a:solidFill>
                <a:round/>
              </a:ln>
              <a:solidFill>
                <a:schemeClr val="hlink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8440" name="WordArt 10"/>
          <p:cNvSpPr>
            <a:spLocks noChangeArrowheads="1" noChangeShapeType="1" noTextEdit="1"/>
          </p:cNvSpPr>
          <p:nvPr/>
        </p:nvSpPr>
        <p:spPr bwMode="auto">
          <a:xfrm>
            <a:off x="5337175" y="5049838"/>
            <a:ext cx="990600" cy="463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4000" i="1" kern="10">
                <a:ln w="6350">
                  <a:solidFill>
                    <a:srgbClr val="000000"/>
                  </a:solidFill>
                  <a:round/>
                </a:ln>
                <a:solidFill>
                  <a:schemeClr val="hlink"/>
                </a:solidFill>
                <a:latin typeface="Arial" panose="020B0604020202020204"/>
                <a:cs typeface="Arial" panose="020B0604020202020204"/>
              </a:rPr>
              <a:t>windy</a:t>
            </a:r>
            <a:endParaRPr lang="zh-CN" altLang="en-US" sz="4000" i="1" kern="10">
              <a:ln w="6350">
                <a:solidFill>
                  <a:srgbClr val="000000"/>
                </a:solidFill>
                <a:round/>
              </a:ln>
              <a:solidFill>
                <a:schemeClr val="hlink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8441" name="WordArt 11"/>
          <p:cNvSpPr>
            <a:spLocks noChangeArrowheads="1" noChangeShapeType="1" noTextEdit="1"/>
          </p:cNvSpPr>
          <p:nvPr/>
        </p:nvSpPr>
        <p:spPr bwMode="auto">
          <a:xfrm>
            <a:off x="3086100" y="5094288"/>
            <a:ext cx="1036638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4000" i="1" kern="10">
                <a:ln w="6350">
                  <a:solidFill>
                    <a:srgbClr val="000000"/>
                  </a:solidFill>
                  <a:round/>
                </a:ln>
                <a:solidFill>
                  <a:schemeClr val="hlink"/>
                </a:solidFill>
                <a:latin typeface="Arial" panose="020B0604020202020204"/>
                <a:cs typeface="Arial" panose="020B0604020202020204"/>
              </a:rPr>
              <a:t>sunny</a:t>
            </a:r>
            <a:endParaRPr lang="zh-CN" altLang="en-US" sz="4000" i="1" kern="10">
              <a:ln w="6350">
                <a:solidFill>
                  <a:srgbClr val="000000"/>
                </a:solidFill>
                <a:round/>
              </a:ln>
              <a:solidFill>
                <a:schemeClr val="hlink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8442" name="WordArt 12"/>
          <p:cNvSpPr>
            <a:spLocks noChangeArrowheads="1" noChangeShapeType="1" noTextEdit="1"/>
          </p:cNvSpPr>
          <p:nvPr/>
        </p:nvSpPr>
        <p:spPr bwMode="auto">
          <a:xfrm>
            <a:off x="881063" y="5049838"/>
            <a:ext cx="1035050" cy="463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4000" i="1" kern="10">
                <a:ln w="6350">
                  <a:solidFill>
                    <a:srgbClr val="000000"/>
                  </a:solidFill>
                  <a:round/>
                </a:ln>
                <a:solidFill>
                  <a:schemeClr val="hlink"/>
                </a:solidFill>
                <a:latin typeface="Arial" panose="020B0604020202020204"/>
                <a:cs typeface="Arial" panose="020B0604020202020204"/>
              </a:rPr>
              <a:t>cloudy</a:t>
            </a:r>
            <a:endParaRPr lang="zh-CN" altLang="en-US" sz="4000" i="1" kern="10">
              <a:ln w="6350">
                <a:solidFill>
                  <a:srgbClr val="000000"/>
                </a:solidFill>
                <a:round/>
              </a:ln>
              <a:solidFill>
                <a:schemeClr val="hlink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486413" name="Line 13"/>
          <p:cNvSpPr>
            <a:spLocks noChangeShapeType="1"/>
          </p:cNvSpPr>
          <p:nvPr/>
        </p:nvSpPr>
        <p:spPr bwMode="auto">
          <a:xfrm>
            <a:off x="1557338" y="4059238"/>
            <a:ext cx="1754187" cy="900112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86414" name="Line 14"/>
          <p:cNvSpPr>
            <a:spLocks noChangeShapeType="1"/>
          </p:cNvSpPr>
          <p:nvPr/>
        </p:nvSpPr>
        <p:spPr bwMode="auto">
          <a:xfrm flipH="1">
            <a:off x="5741988" y="3924300"/>
            <a:ext cx="1709737" cy="1125538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86415" name="Line 15"/>
          <p:cNvSpPr>
            <a:spLocks noChangeShapeType="1"/>
          </p:cNvSpPr>
          <p:nvPr/>
        </p:nvSpPr>
        <p:spPr bwMode="auto">
          <a:xfrm>
            <a:off x="3581400" y="4103688"/>
            <a:ext cx="3960813" cy="900112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86416" name="Line 16"/>
          <p:cNvSpPr>
            <a:spLocks noChangeShapeType="1"/>
          </p:cNvSpPr>
          <p:nvPr/>
        </p:nvSpPr>
        <p:spPr bwMode="auto">
          <a:xfrm flipH="1">
            <a:off x="1557338" y="3968750"/>
            <a:ext cx="4005262" cy="1125538"/>
          </a:xfrm>
          <a:prstGeom prst="line">
            <a:avLst/>
          </a:prstGeom>
          <a:noFill/>
          <a:ln w="57150">
            <a:solidFill>
              <a:srgbClr val="FF33CC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8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8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13" grpId="0" animBg="1"/>
      <p:bldP spid="486414" grpId="0" animBg="1"/>
      <p:bldP spid="486415" grpId="0" animBg="1"/>
      <p:bldP spid="4864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259632" y="1907627"/>
            <a:ext cx="735006" cy="241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模板：</a:t>
            </a:r>
            <a:r>
              <a:rPr lang="en-US" altLang="zh-CN" sz="100" dirty="0">
                <a:solidFill>
                  <a:schemeClr val="bg1"/>
                </a:solidFill>
              </a:rPr>
              <a:t>www.1ppt.com/moban/                  PPT</a:t>
            </a:r>
            <a:r>
              <a:rPr lang="zh-CN" altLang="en-US" sz="100" dirty="0">
                <a:solidFill>
                  <a:schemeClr val="bg1"/>
                </a:solidFill>
              </a:rPr>
              <a:t>素材：</a:t>
            </a:r>
            <a:r>
              <a:rPr lang="en-US" altLang="zh-CN" sz="100" dirty="0">
                <a:solidFill>
                  <a:schemeClr val="bg1"/>
                </a:solidFill>
              </a:rPr>
              <a:t>www.1ppt.com/sucai/</a:t>
            </a:r>
          </a:p>
          <a:p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背景：</a:t>
            </a:r>
            <a:r>
              <a:rPr lang="en-US" altLang="zh-CN" sz="100" dirty="0">
                <a:solidFill>
                  <a:schemeClr val="bg1"/>
                </a:solidFill>
              </a:rPr>
              <a:t>www.1ppt.com/beijing/                   PPT</a:t>
            </a:r>
            <a:r>
              <a:rPr lang="zh-CN" altLang="en-US" sz="100" dirty="0">
                <a:solidFill>
                  <a:schemeClr val="bg1"/>
                </a:solidFill>
              </a:rPr>
              <a:t>图表：</a:t>
            </a:r>
            <a:r>
              <a:rPr lang="en-US" altLang="zh-CN" sz="100" dirty="0">
                <a:solidFill>
                  <a:schemeClr val="bg1"/>
                </a:solidFill>
              </a:rPr>
              <a:t>www.1ppt.com/tubiao/      </a:t>
            </a:r>
          </a:p>
          <a:p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www.1ppt.com/xiazai/                     PPT</a:t>
            </a:r>
            <a:r>
              <a:rPr lang="zh-CN" altLang="en-US" sz="100" dirty="0">
                <a:solidFill>
                  <a:schemeClr val="bg1"/>
                </a:solidFill>
              </a:rPr>
              <a:t>教程： </a:t>
            </a:r>
            <a:r>
              <a:rPr lang="en-US" altLang="zh-CN" sz="100" dirty="0">
                <a:solidFill>
                  <a:schemeClr val="bg1"/>
                </a:solidFill>
              </a:rPr>
              <a:t>www.1ppt.com/powerpoint/      </a:t>
            </a:r>
          </a:p>
          <a:p>
            <a:r>
              <a:rPr lang="zh-CN" altLang="en-US" sz="100" dirty="0">
                <a:solidFill>
                  <a:schemeClr val="bg1"/>
                </a:solidFill>
              </a:rPr>
              <a:t>资料下载：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www.1ppt.com/ziliao/                   </a:t>
            </a:r>
            <a:r>
              <a:rPr lang="zh-CN" altLang="en-US" sz="100" dirty="0">
                <a:solidFill>
                  <a:schemeClr val="bg1"/>
                </a:solidFill>
              </a:rPr>
              <a:t>范文下载：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www.1ppt.com/fanwen/             </a:t>
            </a:r>
          </a:p>
          <a:p>
            <a:r>
              <a:rPr lang="zh-CN" altLang="en-US" sz="100" dirty="0">
                <a:solidFill>
                  <a:schemeClr val="bg1"/>
                </a:solidFill>
              </a:rPr>
              <a:t>试卷下载：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www.1ppt.com/shiti/                     </a:t>
            </a:r>
            <a:r>
              <a:rPr lang="zh-CN" altLang="en-US" sz="100" dirty="0">
                <a:solidFill>
                  <a:schemeClr val="bg1"/>
                </a:solidFill>
              </a:rPr>
              <a:t>教案下载：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www.1ppt.com/jiaoan/               </a:t>
            </a:r>
          </a:p>
          <a:p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论坛：</a:t>
            </a:r>
            <a:r>
              <a:rPr lang="en-US" altLang="zh-CN" sz="100" dirty="0">
                <a:solidFill>
                  <a:schemeClr val="bg1"/>
                </a:solidFill>
              </a:rPr>
              <a:t>www.1ppt.cn                                     PPT</a:t>
            </a:r>
            <a:r>
              <a:rPr lang="zh-CN" altLang="en-US" sz="100" dirty="0">
                <a:solidFill>
                  <a:schemeClr val="bg1"/>
                </a:solidFill>
              </a:rPr>
              <a:t>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 </a:t>
            </a:r>
          </a:p>
          <a:p>
            <a:r>
              <a:rPr lang="zh-CN" altLang="en-US" sz="100" dirty="0">
                <a:solidFill>
                  <a:schemeClr val="bg1"/>
                </a:solidFill>
              </a:rPr>
              <a:t>语文课件：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www.1ppt.com/kejian/yuwen/    </a:t>
            </a:r>
            <a:r>
              <a:rPr lang="zh-CN" altLang="en-US" sz="100" dirty="0">
                <a:solidFill>
                  <a:schemeClr val="bg1"/>
                </a:solidFill>
              </a:rPr>
              <a:t>数学课件：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www.1ppt.com/kejian/shuxue/ </a:t>
            </a:r>
          </a:p>
          <a:p>
            <a:r>
              <a:rPr lang="zh-CN" altLang="en-US" sz="100" dirty="0">
                <a:solidFill>
                  <a:schemeClr val="bg1"/>
                </a:solidFill>
              </a:rPr>
              <a:t>英语课件：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www.1ppt.com/kejian/yingyu/    </a:t>
            </a:r>
            <a:r>
              <a:rPr lang="zh-CN" altLang="en-US" sz="100" dirty="0">
                <a:solidFill>
                  <a:schemeClr val="bg1"/>
                </a:solidFill>
              </a:rPr>
              <a:t>美术课件：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www.1ppt.com/kejian/meishu/ </a:t>
            </a:r>
          </a:p>
          <a:p>
            <a:r>
              <a:rPr lang="zh-CN" altLang="en-US" sz="100" dirty="0">
                <a:solidFill>
                  <a:schemeClr val="bg1"/>
                </a:solidFill>
              </a:rPr>
              <a:t>科学课件：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www.1ppt.com/kejian/kexue/     </a:t>
            </a:r>
            <a:r>
              <a:rPr lang="zh-CN" altLang="en-US" sz="100" dirty="0">
                <a:solidFill>
                  <a:schemeClr val="bg1"/>
                </a:solidFill>
              </a:rPr>
              <a:t>物理课件：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www.1ppt.com/kejian/wuli/ </a:t>
            </a:r>
          </a:p>
          <a:p>
            <a:r>
              <a:rPr lang="zh-CN" altLang="en-US" sz="100" dirty="0">
                <a:solidFill>
                  <a:schemeClr val="bg1"/>
                </a:solidFill>
              </a:rPr>
              <a:t>化学课件：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www.1ppt.com/kejian/huaxue/  </a:t>
            </a:r>
            <a:r>
              <a:rPr lang="zh-CN" altLang="en-US" sz="100" dirty="0">
                <a:solidFill>
                  <a:schemeClr val="bg1"/>
                </a:solidFill>
              </a:rPr>
              <a:t>生物课件：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www.1ppt.com/kejian/shengwu/ </a:t>
            </a:r>
          </a:p>
          <a:p>
            <a:r>
              <a:rPr lang="zh-CN" altLang="en-US" sz="100" dirty="0">
                <a:solidFill>
                  <a:schemeClr val="bg1"/>
                </a:solidFill>
              </a:rPr>
              <a:t>地理课件：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www.1ppt.com/kejian/dili/          </a:t>
            </a:r>
            <a:r>
              <a:rPr lang="zh-CN" altLang="en-US" sz="100" dirty="0">
                <a:solidFill>
                  <a:schemeClr val="bg1"/>
                </a:solidFill>
              </a:rPr>
              <a:t>历史课件：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www.1ppt.com/kejian/lishi/        </a:t>
            </a:r>
          </a:p>
        </p:txBody>
      </p:sp>
      <p:pic>
        <p:nvPicPr>
          <p:cNvPr id="20482" name="图片 1" descr="outside 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8738" y="-196850"/>
            <a:ext cx="9202738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7" descr="11841104_090947238000_2_副本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05850" flipH="1">
            <a:off x="10164763" y="5978525"/>
            <a:ext cx="1643062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think\Desktop\F)0RCMUIFS5DB6AW5O(O%1K_conew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781425" y="2654300"/>
            <a:ext cx="249555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think\Desktop\D2NWQ9~02XJ)B[2TCVG{NA2_conew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573338" y="2936875"/>
            <a:ext cx="2755901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形标注 10"/>
          <p:cNvSpPr>
            <a:spLocks noChangeArrowheads="1"/>
          </p:cNvSpPr>
          <p:nvPr/>
        </p:nvSpPr>
        <p:spPr bwMode="auto">
          <a:xfrm>
            <a:off x="4140200" y="985838"/>
            <a:ext cx="4319588" cy="858837"/>
          </a:xfrm>
          <a:prstGeom prst="wedgeEllipseCallout">
            <a:avLst>
              <a:gd name="adj1" fmla="val -32898"/>
              <a:gd name="adj2" fmla="val 255556"/>
            </a:avLst>
          </a:prstGeom>
          <a:solidFill>
            <a:srgbClr val="D99593"/>
          </a:solidFill>
          <a:ln w="25400">
            <a:solidFill>
              <a:srgbClr val="395E8A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 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OK! Let’s go !</a:t>
            </a:r>
            <a:endParaRPr lang="zh-CN" altLang="en-US" sz="3200" b="1">
              <a:sym typeface="Calibri" panose="020F050202020403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 </a:t>
            </a:r>
            <a:endParaRPr lang="zh-CN" altLang="en-US" sz="2400" b="1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" name="椭圆形标注 7"/>
          <p:cNvSpPr>
            <a:spLocks noChangeArrowheads="1"/>
          </p:cNvSpPr>
          <p:nvPr/>
        </p:nvSpPr>
        <p:spPr bwMode="auto">
          <a:xfrm>
            <a:off x="-28575" y="1416050"/>
            <a:ext cx="4168775" cy="857250"/>
          </a:xfrm>
          <a:prstGeom prst="wedgeEllipseCallout">
            <a:avLst>
              <a:gd name="adj1" fmla="val -5222"/>
              <a:gd name="adj2" fmla="val 198792"/>
            </a:avLst>
          </a:prstGeom>
          <a:solidFill>
            <a:srgbClr val="D99593"/>
          </a:solidFill>
          <a:ln w="25400">
            <a:solidFill>
              <a:srgbClr val="395E8A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 dirty="0">
                <a:sym typeface="Calibri" panose="020F0502020204030204" pitchFamily="34" charset="0"/>
              </a:rPr>
              <a:t>It is a sunny day. Let’s go out.</a:t>
            </a:r>
            <a:endParaRPr lang="zh-CN" altLang="en-US" sz="2400" b="1" dirty="0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1" name="椭圆形标注 7"/>
          <p:cNvSpPr>
            <a:spLocks noChangeArrowheads="1"/>
          </p:cNvSpPr>
          <p:nvPr/>
        </p:nvSpPr>
        <p:spPr bwMode="auto">
          <a:xfrm>
            <a:off x="4589463" y="2654300"/>
            <a:ext cx="5095875" cy="1135063"/>
          </a:xfrm>
          <a:prstGeom prst="wedgeEllipseCallout">
            <a:avLst>
              <a:gd name="adj1" fmla="val -42111"/>
              <a:gd name="adj2" fmla="val 207907"/>
            </a:avLst>
          </a:prstGeom>
          <a:solidFill>
            <a:srgbClr val="D99593"/>
          </a:solidFill>
          <a:ln w="25400">
            <a:solidFill>
              <a:srgbClr val="395E8A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Look! Dad!The sun rise</a:t>
            </a:r>
            <a:r>
              <a:rPr lang="en-US" altLang="zh-CN" sz="3200" b="1">
                <a:solidFill>
                  <a:srgbClr val="FF0000"/>
                </a:solidFill>
                <a:sym typeface="Calibri" panose="020F0502020204030204" pitchFamily="34" charset="0"/>
              </a:rPr>
              <a:t>s </a:t>
            </a:r>
            <a:r>
              <a:rPr lang="en-US" altLang="zh-CN" sz="3200" b="1">
                <a:sym typeface="Calibri" panose="020F0502020204030204" pitchFamily="34" charset="0"/>
              </a:rPr>
              <a:t>in the morning.</a:t>
            </a:r>
            <a:endParaRPr lang="zh-CN" altLang="en-US" sz="2400" b="1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5607E-7 C -0.00851 -0.01364 -0.01841 -0.0245 -0.02709 -0.03792 C -0.03993 -0.05826 -0.05417 -0.07884 -0.0698 -0.09526 C -0.08091 -0.10659 -0.08855 -0.12485 -0.1 -0.13526 C -0.10695 -0.16393 -0.09792 -0.13687 -0.10955 -0.15213 C -0.11181 -0.15514 -0.11285 -0.16531 -0.11754 -0.17109 C -0.11927 -0.18081 -0.1217 -0.19167 -0.12709 -0.19861 C -0.13073 -0.21803 -0.12778 -0.21063 -0.13334 -0.22196 C -0.13438 -0.22751 -0.13542 -0.23352 -0.13646 -0.23884 C -0.13716 -0.24231 -0.1382 -0.24948 -0.1382 -0.24948 C -0.13993 -0.27375 -0.13698 -0.28878 -0.14601 -0.30635 C -0.14775 -0.32578 -0.15191 -0.3445 -0.15556 -0.36346 C -0.15834 -0.39653 -0.17014 -0.42844 -0.17622 -0.46104 C -0.17882 -0.47445 -0.1816 -0.49133 -0.18733 -0.50312 C -0.18941 -0.51422 -0.1915 -0.52462 -0.19532 -0.53502 C -0.19723 -0.54751 -0.20191 -0.55884 -0.20643 -0.57063 C -0.20747 -0.57641 -0.2073 -0.58242 -0.20955 -0.58774 C -0.21302 -0.59537 -0.21424 -0.59676 -0.21598 -0.60439 C -0.2198 -0.6215 -0.22257 -0.64138 -0.22865 -0.65734 C -0.23334 -0.68277 -0.23681 -0.70936 -0.24445 -0.73341 C -0.24688 -0.74104 -0.24723 -0.74751 -0.25087 -0.75468 C -0.25417 -0.76809 -0.2592 -0.77896 -0.26511 -0.79052 C -0.2757 -0.81156 -0.26146 -0.79745 -0.27309 -0.80739 C -0.28021 -0.82173 -0.27657 -0.81664 -0.28264 -0.82427 C -0.2842 -0.83075 -0.28577 -0.84346 -0.29202 -0.84346 L -0.2842 -0.83699 " pathEditMode="relative" rAng="0" ptsTypes="ffffffffffffffffffffffff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94265E-7 C 0.10295 0.00069 0.20608 -0.00509 0.30885 0.00509 C 0.3191 0.00833 0.31771 0.00833 0.3342 0.00833 C 0.44722 0.00833 0.78646 0.00671 0.67344 0.00671 " pathEditMode="relative" rAng="0" ptsTypes="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8.51064E-7 C 0.00711 0.00601 0.01475 0.00717 0.02274 0.00994 C 0.03159 0.01295 0.04062 0.01618 0.0493 0.02012 C 0.06024 0.03006 0.08211 0.03515 0.09496 0.03538 C 0.14687 0.03654 0.19878 0.03654 0.25069 0.037 C 0.33211 0.05458 0.41111 0.04371 0.496 0.04371 " pathEditMode="relative" rAng="0" ptsTypes="fffff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http://p2010a.zbjimg.com/task/2010-05/18/304689/ztqvzsz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3" y="0"/>
            <a:ext cx="92297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图片 7" descr="11841104_090947238000_2_副本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19988" y="-4763"/>
            <a:ext cx="147637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 descr="C:\Users\think\Desktop\QN~5ZACO`9RR{5HPINFPV3Q_conew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284538"/>
            <a:ext cx="59055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云形标注 24"/>
          <p:cNvSpPr>
            <a:spLocks noChangeArrowheads="1"/>
          </p:cNvSpPr>
          <p:nvPr/>
        </p:nvSpPr>
        <p:spPr bwMode="auto">
          <a:xfrm>
            <a:off x="2124075" y="2009775"/>
            <a:ext cx="6411913" cy="1285875"/>
          </a:xfrm>
          <a:prstGeom prst="cloudCallout">
            <a:avLst>
              <a:gd name="adj1" fmla="val -52282"/>
              <a:gd name="adj2" fmla="val 69315"/>
            </a:avLst>
          </a:prstGeom>
          <a:solidFill>
            <a:srgbClr val="D99593"/>
          </a:solidFill>
          <a:ln w="25400">
            <a:solidFill>
              <a:srgbClr val="395E8A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 I find a friend.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Can you guess?</a:t>
            </a:r>
            <a:endParaRPr lang="zh-CN" altLang="en-US" sz="3200" b="1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http://img.taopic.com/uploads/allimg/130918/240374-13091Q1294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C:\Users\think\Desktop\4`5XU9J0NI@C6`TL~FVQ[NF_conew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1462088"/>
            <a:ext cx="8732838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:\Users\think\Desktop\QN~5ZACO`9RR{5HPINFPV3Q_conew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565525" y="3413125"/>
            <a:ext cx="381635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图片 7" descr="11841104_090947238000_2_副本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639050" y="-168275"/>
            <a:ext cx="14763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椭圆形标注 7"/>
          <p:cNvSpPr>
            <a:spLocks noChangeArrowheads="1"/>
          </p:cNvSpPr>
          <p:nvPr/>
        </p:nvSpPr>
        <p:spPr bwMode="auto">
          <a:xfrm>
            <a:off x="-28575" y="1416050"/>
            <a:ext cx="5105400" cy="857250"/>
          </a:xfrm>
          <a:prstGeom prst="wedgeEllipseCallout">
            <a:avLst>
              <a:gd name="adj1" fmla="val 12986"/>
              <a:gd name="adj2" fmla="val 223273"/>
            </a:avLst>
          </a:prstGeom>
          <a:solidFill>
            <a:srgbClr val="D99593"/>
          </a:solidFill>
          <a:ln w="25400">
            <a:solidFill>
              <a:srgbClr val="395E8A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 Look!Dad! It’s my shadow. It’s long.</a:t>
            </a:r>
            <a:endParaRPr lang="zh-CN" altLang="en-US" sz="2400" b="1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" name="云形标注 27"/>
          <p:cNvSpPr>
            <a:spLocks noChangeArrowheads="1"/>
          </p:cNvSpPr>
          <p:nvPr/>
        </p:nvSpPr>
        <p:spPr bwMode="auto">
          <a:xfrm>
            <a:off x="3132138" y="2708275"/>
            <a:ext cx="3357562" cy="1179513"/>
          </a:xfrm>
          <a:prstGeom prst="cloudCallout">
            <a:avLst>
              <a:gd name="adj1" fmla="val -24222"/>
              <a:gd name="adj2" fmla="val 89097"/>
            </a:avLst>
          </a:prstGeom>
          <a:solidFill>
            <a:srgbClr val="D99593"/>
          </a:solidFill>
          <a:ln w="25400">
            <a:solidFill>
              <a:srgbClr val="395E8A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800" b="1">
                <a:sym typeface="Calibri" panose="020F0502020204030204" pitchFamily="34" charset="0"/>
              </a:rPr>
              <a:t>But why the shadow is long?</a:t>
            </a:r>
            <a:endParaRPr lang="zh-CN" altLang="en-US" sz="2800" b="1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椭圆形标注 7"/>
          <p:cNvSpPr>
            <a:spLocks noChangeArrowheads="1"/>
          </p:cNvSpPr>
          <p:nvPr/>
        </p:nvSpPr>
        <p:spPr bwMode="auto">
          <a:xfrm>
            <a:off x="4849813" y="1419225"/>
            <a:ext cx="3714750" cy="925513"/>
          </a:xfrm>
          <a:prstGeom prst="wedgeEllipseCallout">
            <a:avLst>
              <a:gd name="adj1" fmla="val 12986"/>
              <a:gd name="adj2" fmla="val 223273"/>
            </a:avLst>
          </a:prstGeom>
          <a:solidFill>
            <a:srgbClr val="D99593"/>
          </a:solidFill>
          <a:ln w="25400">
            <a:solidFill>
              <a:srgbClr val="395E8A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 Haha.The shadow is your friend.</a:t>
            </a:r>
            <a:endParaRPr lang="zh-CN" altLang="en-US" sz="2400" b="1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1.27168E-6 C 0.01268 -0.00324 0.02327 -0.01202 0.03594 -0.01526 C 0.05764 -0.0296 0.02587 -0.00948 0.0507 -0.02174 C 0.05261 -0.02266 0.054 -0.02497 0.05573 -0.02613 C 0.06528 -0.0326 0.07691 -0.04162 0.08681 -0.04578 C 0.09549 -0.05434 0.10625 -0.06289 0.1165 -0.06775 C 0.13438 -0.0659 0.13507 -0.06913 0.14757 -0.05896 C 0.15261 -0.0548 0.16806 -0.03908 0.17205 -0.03491 C 0.18386 -0.02289 0.16702 -0.03237 0.18021 -0.02613 C 0.18889 -0.01503 0.19775 -0.01619 0.20816 -0.01087 C 0.22275 -0.00347 0.20556 -0.00856 0.22466 -0.00439 C 0.23889 -0.00601 0.24306 -0.00578 0.25573 -0.00879 C 0.26806 -0.01179 0.27952 -0.01873 0.29167 -0.02174 C 0.30348 -0.02798 0.3158 -0.03191 0.32778 -0.037 C 0.33542 -0.03468 0.34393 -0.0296 0.3507 -0.02405 C 0.35417 -0.02127 0.35678 -0.01688 0.3606 -0.01526 C 0.36876 -0.01156 0.37605 -0.00763 0.38351 -0.00208 C 0.38594 -0.00023 0.38768 0.00277 0.39011 0.00439 C 0.39705 0.00902 0.40903 0.01272 0.41632 0.01526 C 0.42066 0.01665 0.42952 0.01965 0.42952 0.01965 C 0.45087 0.01896 0.47205 0.01896 0.49341 0.01757 C 0.50365 0.01688 0.51459 0.00763 0.52448 0.00439 C 0.54914 -0.01711 0.59514 -0.00809 0.61632 -0.00879 C 0.62188 -0.00948 0.62726 -0.01017 0.63282 -0.01087 C 0.64271 -0.01226 0.66233 -0.01526 0.66233 -0.01526 C 0.66424 -0.0148 0.67414 -0.01341 0.67709 -0.01087 C 0.679 -0.00925 0.67987 -0.00578 0.68195 -0.00439 C 0.69185 0.003 0.7073 0.00485 0.71806 0.00647 C 0.72205 0.00832 0.72466 0.00902 0.72778 0.01318 C 0.73195 0.01873 0.73021 0.02196 0.73594 0.02613 C 0.74046 0.02936 0.74584 0.03052 0.7507 0.03283 C 0.74063 0.03607 0.74653 0.03491 0.73282 0.03491 " pathEditMode="relative" rAng="0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组合 14"/>
          <p:cNvGrpSpPr/>
          <p:nvPr/>
        </p:nvGrpSpPr>
        <p:grpSpPr bwMode="auto">
          <a:xfrm>
            <a:off x="0" y="0"/>
            <a:ext cx="9144000" cy="819150"/>
            <a:chOff x="-1" y="0"/>
            <a:chExt cx="9144002" cy="819410"/>
          </a:xfrm>
        </p:grpSpPr>
        <p:pic>
          <p:nvPicPr>
            <p:cNvPr id="24586" name="Picture 13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-1" y="0"/>
              <a:ext cx="4932041" cy="819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7" name="Picture 14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932041" y="1"/>
              <a:ext cx="4211960" cy="764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5"/>
          <p:cNvGrpSpPr/>
          <p:nvPr/>
        </p:nvGrpSpPr>
        <p:grpSpPr bwMode="auto">
          <a:xfrm>
            <a:off x="785813" y="2143125"/>
            <a:ext cx="7929562" cy="1428750"/>
            <a:chOff x="785786" y="2143116"/>
            <a:chExt cx="7929618" cy="1428760"/>
          </a:xfrm>
        </p:grpSpPr>
        <p:sp>
          <p:nvSpPr>
            <p:cNvPr id="9" name="圆角矩形 8"/>
            <p:cNvSpPr/>
            <p:nvPr/>
          </p:nvSpPr>
          <p:spPr>
            <a:xfrm>
              <a:off x="785786" y="2143116"/>
              <a:ext cx="7929618" cy="1428760"/>
            </a:xfrm>
            <a:prstGeom prst="roundRect">
              <a:avLst/>
            </a:prstGeom>
            <a:solidFill>
              <a:srgbClr val="CCFFFF"/>
            </a:solidFill>
            <a:ln>
              <a:solidFill>
                <a:srgbClr val="0070C0"/>
              </a:solidFill>
            </a:ln>
            <a:effectLst>
              <a:outerShdw blurRad="50800" dist="38100" dir="8100000" algn="tr" rotWithShape="0">
                <a:schemeClr val="tx1"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prstMaterial="plastic">
              <a:bevelT prst="relaxedInset"/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24585" name="TextBox 6"/>
            <p:cNvSpPr txBox="1">
              <a:spLocks noChangeArrowheads="1"/>
            </p:cNvSpPr>
            <p:nvPr/>
          </p:nvSpPr>
          <p:spPr bwMode="auto">
            <a:xfrm>
              <a:off x="1000125" y="2143125"/>
              <a:ext cx="7286625" cy="132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40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How do our shadows change </a:t>
              </a:r>
            </a:p>
            <a:p>
              <a:pPr eaLnBrk="1" hangingPunct="1">
                <a:buFont typeface="Arial" panose="020B0604020202020204" pitchFamily="34" charset="0"/>
                <a:buNone/>
              </a:pPr>
              <a:r>
                <a:rPr lang="en-US" altLang="zh-CN" sz="40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from morning to evening?</a:t>
              </a:r>
              <a:endParaRPr lang="zh-CN" altLang="en-US" sz="40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7175" name="Picture 2" descr="http://t1.baidu.com/it/u=972862261,794384330&amp;fm=23&amp;gp=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358063" y="4000500"/>
            <a:ext cx="14414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14"/>
          <p:cNvSpPr txBox="1">
            <a:spLocks noChangeArrowheads="1"/>
          </p:cNvSpPr>
          <p:nvPr/>
        </p:nvSpPr>
        <p:spPr bwMode="auto">
          <a:xfrm>
            <a:off x="468313" y="188913"/>
            <a:ext cx="3889375" cy="769937"/>
          </a:xfrm>
          <a:prstGeom prst="rect">
            <a:avLst/>
          </a:prstGeom>
          <a:solidFill>
            <a:schemeClr val="bg1"/>
          </a:solidFill>
          <a:ln w="76200">
            <a:solidFill>
              <a:srgbClr val="D60093"/>
            </a:solidFill>
            <a:prstDash val="sysDot"/>
            <a:miter lim="800000"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4400" b="1" dirty="0">
                <a:solidFill>
                  <a:srgbClr val="CC0066"/>
                </a:solidFill>
                <a:latin typeface="Comic Sans MS" panose="030F0702030302020204" pitchFamily="66" charset="0"/>
              </a:rPr>
              <a:t>Do you know?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http://img.taopic.com/uploads/allimg/130918/240374-13091Q1294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C:\Users\think\Desktop\4`5XU9J0NI@C6`TL~FVQ[NF_conew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557338"/>
            <a:ext cx="8732837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形标注 7"/>
          <p:cNvSpPr>
            <a:spLocks noChangeArrowheads="1"/>
          </p:cNvSpPr>
          <p:nvPr/>
        </p:nvSpPr>
        <p:spPr bwMode="auto">
          <a:xfrm>
            <a:off x="250825" y="1125538"/>
            <a:ext cx="5329238" cy="1073150"/>
          </a:xfrm>
          <a:prstGeom prst="wedgeEllipseCallout">
            <a:avLst>
              <a:gd name="adj1" fmla="val -10231"/>
              <a:gd name="adj2" fmla="val 207472"/>
            </a:avLst>
          </a:prstGeom>
          <a:solidFill>
            <a:srgbClr val="D99593"/>
          </a:solidFill>
          <a:ln w="25400">
            <a:solidFill>
              <a:srgbClr val="395E8A"/>
            </a:solidFill>
            <a:bevel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3200" b="1">
                <a:sym typeface="Calibri" panose="020F0502020204030204" pitchFamily="34" charset="0"/>
              </a:rPr>
              <a:t> Dad!I know the reasons. I like my shadow. </a:t>
            </a:r>
            <a:endParaRPr lang="zh-CN" altLang="en-US" sz="2400" b="1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6" name="Picture 6" descr="C:\Users\think\Desktop\QN~5ZACO`9RR{5HPINFPV3Q_conew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7625" y="3141663"/>
            <a:ext cx="3195638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WWW.2PPT.COM&#10;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606</Words>
  <Application>Microsoft Office PowerPoint</Application>
  <PresentationFormat>全屏显示(4:3)</PresentationFormat>
  <Paragraphs>127</Paragraphs>
  <Slides>32</Slides>
  <Notes>11</Notes>
  <HiddenSlides>0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GCFrutiger</vt:lpstr>
      <vt:lpstr>宋体</vt:lpstr>
      <vt:lpstr>微软雅黑</vt:lpstr>
      <vt:lpstr>Arial</vt:lpstr>
      <vt:lpstr>Calibri</vt:lpstr>
      <vt:lpstr>Comic Sans MS</vt:lpstr>
      <vt:lpstr>Snap ITC</vt:lpstr>
      <vt:lpstr>Times New Roman</vt:lpstr>
      <vt:lpstr>WWW.2PPT.COM
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/>
  <dc:description>www.ppt818.com-提供资源下载</dc:description>
  <cp:lastModifiedBy/>
  <cp:revision>1</cp:revision>
  <dcterms:created xsi:type="dcterms:W3CDTF">2017-03-07T01:24:00Z</dcterms:created>
  <dcterms:modified xsi:type="dcterms:W3CDTF">2023-01-16T14:43:52Z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F2DD371F9C634B1FB5708019E8F8F191</vt:lpwstr>
  </property>
  <property fmtid="{D5CDD505-2E9C-101B-9397-08002B2CF9AE}" pid="3" name="KSOProductBuildVer">
    <vt:lpwstr>2052-11.1.0.11294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